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2" r:id="rId1"/>
  </p:sldMasterIdLst>
  <p:notesMasterIdLst>
    <p:notesMasterId r:id="rId25"/>
  </p:notesMasterIdLst>
  <p:handoutMasterIdLst>
    <p:handoutMasterId r:id="rId26"/>
  </p:handoutMasterIdLst>
  <p:sldIdLst>
    <p:sldId id="535" r:id="rId2"/>
    <p:sldId id="658" r:id="rId3"/>
    <p:sldId id="659" r:id="rId4"/>
    <p:sldId id="654" r:id="rId5"/>
    <p:sldId id="2134803480" r:id="rId6"/>
    <p:sldId id="582" r:id="rId7"/>
    <p:sldId id="2134803486" r:id="rId8"/>
    <p:sldId id="2134803488" r:id="rId9"/>
    <p:sldId id="3371" r:id="rId10"/>
    <p:sldId id="661" r:id="rId11"/>
    <p:sldId id="2134803482" r:id="rId12"/>
    <p:sldId id="796" r:id="rId13"/>
    <p:sldId id="2134803483" r:id="rId14"/>
    <p:sldId id="2134803484" r:id="rId15"/>
    <p:sldId id="2134803477" r:id="rId16"/>
    <p:sldId id="2134803479" r:id="rId17"/>
    <p:sldId id="3372" r:id="rId18"/>
    <p:sldId id="2134803489" r:id="rId19"/>
    <p:sldId id="657" r:id="rId20"/>
    <p:sldId id="2134803487" r:id="rId21"/>
    <p:sldId id="359" r:id="rId22"/>
    <p:sldId id="356" r:id="rId23"/>
    <p:sldId id="358" r:id="rId24"/>
  </p:sldIdLst>
  <p:sldSz cx="9144000" cy="6858000" type="screen4x3"/>
  <p:notesSz cx="6805613" cy="9939338"/>
  <p:defaultTextStyle>
    <a:defPPr>
      <a:defRPr lang="ja-JP"/>
    </a:defPPr>
    <a:lvl1pPr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1pPr>
    <a:lvl2pPr marL="4572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2pPr>
    <a:lvl3pPr marL="9144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3pPr>
    <a:lvl4pPr marL="13716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4pPr>
    <a:lvl5pPr marL="18288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5pPr>
    <a:lvl6pPr marL="22860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6pPr>
    <a:lvl7pPr marL="27432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7pPr>
    <a:lvl8pPr marL="32004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8pPr>
    <a:lvl9pPr marL="36576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p15:guide id="1" orient="horz" pos="4065">
          <p15:clr>
            <a:srgbClr val="A4A3A4"/>
          </p15:clr>
        </p15:guide>
        <p15:guide id="2" orient="horz" pos="551">
          <p15:clr>
            <a:srgbClr val="A4A3A4"/>
          </p15:clr>
        </p15:guide>
        <p15:guide id="3" pos="5641">
          <p15:clr>
            <a:srgbClr val="A4A3A4"/>
          </p15:clr>
        </p15:guide>
        <p15:guide id="4" pos="122">
          <p15:clr>
            <a:srgbClr val="A4A3A4"/>
          </p15:clr>
        </p15:guide>
        <p15:guide id="5"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D9D9D8"/>
    <a:srgbClr val="706ABA"/>
    <a:srgbClr val="1782DB"/>
    <a:srgbClr val="1BA12B"/>
    <a:srgbClr val="8B8807"/>
    <a:srgbClr val="C07000"/>
    <a:srgbClr val="E73440"/>
    <a:srgbClr val="7E7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7" autoAdjust="0"/>
    <p:restoredTop sz="69246" autoAdjust="0"/>
  </p:normalViewPr>
  <p:slideViewPr>
    <p:cSldViewPr showGuides="1">
      <p:cViewPr varScale="1">
        <p:scale>
          <a:sx n="42" d="100"/>
          <a:sy n="42" d="100"/>
        </p:scale>
        <p:origin x="2214" y="54"/>
      </p:cViewPr>
      <p:guideLst>
        <p:guide orient="horz" pos="4065"/>
        <p:guide orient="horz" pos="551"/>
        <p:guide pos="5641"/>
        <p:guide pos="1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117" d="100"/>
          <a:sy n="117" d="100"/>
        </p:scale>
        <p:origin x="1188"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Microsoft%20PowerPoint%20&#20869;&#12398;&#12464;&#12521;&#1250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440" b="0" i="0" u="none" strike="noStrike" kern="1200" spc="0" baseline="0">
                <a:solidFill>
                  <a:srgbClr val="000000"/>
                </a:solidFill>
                <a:latin typeface="+mn-lt"/>
                <a:ea typeface="+mn-ea"/>
                <a:cs typeface="+mn-cs"/>
              </a:defRPr>
            </a:pPr>
            <a:r>
              <a:rPr lang="en-US" sz="2000" dirty="0" err="1">
                <a:solidFill>
                  <a:srgbClr val="000000"/>
                </a:solidFill>
                <a:latin typeface="+mn-lt"/>
                <a:ea typeface="+mn-ea"/>
                <a:cs typeface="+mn-cs"/>
              </a:rPr>
              <a:t>CosmoFlow</a:t>
            </a:r>
            <a:r>
              <a:rPr lang="en-US" sz="2000" dirty="0">
                <a:solidFill>
                  <a:srgbClr val="000000"/>
                </a:solidFill>
                <a:latin typeface="+mn-lt"/>
                <a:ea typeface="+mn-ea"/>
                <a:cs typeface="+mn-cs"/>
              </a:rPr>
              <a:t> throughput on </a:t>
            </a:r>
            <a:r>
              <a:rPr lang="en-US" sz="2000" i="1" dirty="0">
                <a:solidFill>
                  <a:srgbClr val="000000"/>
                </a:solidFill>
                <a:latin typeface="+mn-lt"/>
                <a:ea typeface="+mn-ea"/>
                <a:cs typeface="+mn-cs"/>
              </a:rPr>
              <a:t>Fugaku</a:t>
            </a:r>
            <a:r>
              <a:rPr lang="en-US" sz="2000" dirty="0">
                <a:solidFill>
                  <a:srgbClr val="000000"/>
                </a:solidFill>
                <a:latin typeface="+mn-lt"/>
                <a:ea typeface="+mn-ea"/>
                <a:cs typeface="+mn-cs"/>
              </a:rPr>
              <a:t> for various # of nodes</a:t>
            </a:r>
          </a:p>
          <a:p>
            <a:pPr>
              <a:defRPr lang="ja-JP">
                <a:solidFill>
                  <a:srgbClr val="000000"/>
                </a:solidFill>
              </a:defRPr>
            </a:pPr>
            <a:r>
              <a:rPr lang="en-US" sz="2000" dirty="0">
                <a:solidFill>
                  <a:srgbClr val="000000"/>
                </a:solidFill>
                <a:latin typeface="+mn-lt"/>
                <a:ea typeface="+mn-ea"/>
                <a:cs typeface="+mn-cs"/>
              </a:rPr>
              <a:t>(# of node = batch size,</a:t>
            </a:r>
            <a:r>
              <a:rPr lang="en-US" sz="2000" baseline="0" dirty="0">
                <a:solidFill>
                  <a:srgbClr val="000000"/>
                </a:solidFill>
                <a:latin typeface="+mn-lt"/>
                <a:ea typeface="+mn-ea"/>
                <a:cs typeface="+mn-cs"/>
              </a:rPr>
              <a:t> local batch size = 1)</a:t>
            </a:r>
            <a:endParaRPr lang="ja-JP" sz="2000" dirty="0"/>
          </a:p>
        </c:rich>
      </c:tx>
      <c:overlay val="0"/>
      <c:spPr>
        <a:solidFill>
          <a:srgbClr val="FFFFFF"/>
        </a:solidFill>
        <a:ln w="12700" cap="flat" cmpd="sng" algn="ctr">
          <a:solidFill>
            <a:srgbClr val="000000"/>
          </a:solidFill>
          <a:prstDash val="solid"/>
          <a:miter lim="800000"/>
        </a:ln>
        <a:effectLst/>
      </c:spPr>
      <c:txPr>
        <a:bodyPr rot="0" spcFirstLastPara="1" vertOverflow="ellipsis" vert="horz" wrap="square" anchor="ctr" anchorCtr="1"/>
        <a:lstStyle/>
        <a:p>
          <a:pPr>
            <a:defRPr lang="ja-JP" sz="1440" b="0" i="0" u="none" strike="noStrike" kern="1200" spc="0" baseline="0">
              <a:solidFill>
                <a:srgbClr val="000000"/>
              </a:solidFill>
              <a:latin typeface="+mn-lt"/>
              <a:ea typeface="+mn-ea"/>
              <a:cs typeface="+mn-cs"/>
            </a:defRPr>
          </a:pPr>
          <a:endParaRPr lang="en-US"/>
        </a:p>
      </c:txPr>
    </c:title>
    <c:autoTitleDeleted val="0"/>
    <c:plotArea>
      <c:layout/>
      <c:scatterChart>
        <c:scatterStyle val="lineMarker"/>
        <c:varyColors val="0"/>
        <c:ser>
          <c:idx val="0"/>
          <c:order val="0"/>
          <c:tx>
            <c:v>data parallel</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'[Microsoft PowerPoint 内のグラフ]201023実データースケーラビリティ'!$G$10:$G$16</c:f>
              <c:numCache>
                <c:formatCode>General</c:formatCode>
                <c:ptCount val="7"/>
                <c:pt idx="0">
                  <c:v>128</c:v>
                </c:pt>
                <c:pt idx="1">
                  <c:v>256</c:v>
                </c:pt>
                <c:pt idx="2">
                  <c:v>512</c:v>
                </c:pt>
                <c:pt idx="3">
                  <c:v>1024</c:v>
                </c:pt>
                <c:pt idx="4">
                  <c:v>2048</c:v>
                </c:pt>
                <c:pt idx="5">
                  <c:v>4096</c:v>
                </c:pt>
                <c:pt idx="6">
                  <c:v>8192</c:v>
                </c:pt>
              </c:numCache>
            </c:numRef>
          </c:xVal>
          <c:yVal>
            <c:numRef>
              <c:f>'[Microsoft PowerPoint 内のグラフ]201023実データースケーラビリティ'!$I$10:$I$16</c:f>
              <c:numCache>
                <c:formatCode>0.0</c:formatCode>
                <c:ptCount val="7"/>
                <c:pt idx="0">
                  <c:v>660.80545990511268</c:v>
                </c:pt>
                <c:pt idx="1">
                  <c:v>1349.300050598752</c:v>
                </c:pt>
                <c:pt idx="2">
                  <c:v>2701.4193003746104</c:v>
                </c:pt>
                <c:pt idx="3">
                  <c:v>4992.5277427423716</c:v>
                </c:pt>
                <c:pt idx="4">
                  <c:v>9871.068803470298</c:v>
                </c:pt>
                <c:pt idx="5">
                  <c:v>20350.01428376247</c:v>
                </c:pt>
                <c:pt idx="6">
                  <c:v>39282.631629423617</c:v>
                </c:pt>
              </c:numCache>
            </c:numRef>
          </c:yVal>
          <c:smooth val="0"/>
          <c:extLst>
            <c:ext xmlns:c16="http://schemas.microsoft.com/office/drawing/2014/chart" uri="{C3380CC4-5D6E-409C-BE32-E72D297353CC}">
              <c16:uniqueId val="{00000000-F28A-4DD1-9875-A9260BCFCBFD}"/>
            </c:ext>
          </c:extLst>
        </c:ser>
        <c:ser>
          <c:idx val="3"/>
          <c:order val="3"/>
          <c:tx>
            <c:strRef>
              <c:f>'[Microsoft PowerPoint 内のグラフ]201023実データースケーラビリティ'!$L$9</c:f>
              <c:strCache>
                <c:ptCount val="1"/>
                <c:pt idx="0">
                  <c:v>ideal (data parallel)</c:v>
                </c:pt>
              </c:strCache>
            </c:strRef>
          </c:tx>
          <c:spPr>
            <a:ln w="19050" cap="rnd">
              <a:solidFill>
                <a:srgbClr val="00B0F0"/>
              </a:solidFill>
              <a:prstDash val="sysDash"/>
              <a:round/>
            </a:ln>
            <a:effectLst/>
          </c:spPr>
          <c:marker>
            <c:symbol val="circle"/>
            <c:size val="5"/>
            <c:spPr>
              <a:solidFill>
                <a:srgbClr val="00B0F0"/>
              </a:solidFill>
              <a:ln w="9525">
                <a:solidFill>
                  <a:srgbClr val="00B0F0"/>
                </a:solidFill>
              </a:ln>
              <a:effectLst/>
            </c:spPr>
          </c:marker>
          <c:xVal>
            <c:numRef>
              <c:f>'[Microsoft PowerPoint 内のグラフ]201023実データースケーラビリティ'!$E$10:$E$16</c:f>
              <c:numCache>
                <c:formatCode>General</c:formatCode>
                <c:ptCount val="7"/>
                <c:pt idx="0">
                  <c:v>128</c:v>
                </c:pt>
                <c:pt idx="1">
                  <c:v>256</c:v>
                </c:pt>
                <c:pt idx="2">
                  <c:v>512</c:v>
                </c:pt>
                <c:pt idx="3">
                  <c:v>1024</c:v>
                </c:pt>
                <c:pt idx="4">
                  <c:v>2048</c:v>
                </c:pt>
                <c:pt idx="5">
                  <c:v>4096</c:v>
                </c:pt>
                <c:pt idx="6">
                  <c:v>8192</c:v>
                </c:pt>
              </c:numCache>
            </c:numRef>
          </c:xVal>
          <c:yVal>
            <c:numRef>
              <c:f>'[Microsoft PowerPoint 内のグラフ]201023実データースケーラビリティ'!$L$10:$L$16</c:f>
              <c:numCache>
                <c:formatCode>General</c:formatCode>
                <c:ptCount val="7"/>
                <c:pt idx="0" formatCode="0.0">
                  <c:v>660.80545990511268</c:v>
                </c:pt>
                <c:pt idx="1">
                  <c:v>1321.6109198102254</c:v>
                </c:pt>
                <c:pt idx="2">
                  <c:v>2643.2218396204507</c:v>
                </c:pt>
                <c:pt idx="3">
                  <c:v>5286.4436792409015</c:v>
                </c:pt>
                <c:pt idx="4">
                  <c:v>10572.887358481803</c:v>
                </c:pt>
                <c:pt idx="5">
                  <c:v>21145.774716963606</c:v>
                </c:pt>
                <c:pt idx="6">
                  <c:v>42291.549433927212</c:v>
                </c:pt>
              </c:numCache>
            </c:numRef>
          </c:yVal>
          <c:smooth val="0"/>
          <c:extLst>
            <c:ext xmlns:c16="http://schemas.microsoft.com/office/drawing/2014/chart" uri="{C3380CC4-5D6E-409C-BE32-E72D297353CC}">
              <c16:uniqueId val="{00000001-F28A-4DD1-9875-A9260BCFCBFD}"/>
            </c:ext>
          </c:extLst>
        </c:ser>
        <c:dLbls>
          <c:showLegendKey val="0"/>
          <c:showVal val="0"/>
          <c:showCatName val="0"/>
          <c:showSerName val="0"/>
          <c:showPercent val="0"/>
          <c:showBubbleSize val="0"/>
        </c:dLbls>
        <c:axId val="887431455"/>
        <c:axId val="1081418223"/>
        <c:extLst>
          <c:ext xmlns:c15="http://schemas.microsoft.com/office/drawing/2012/chart" uri="{02D57815-91ED-43cb-92C2-25804820EDAC}">
            <c15:filteredScatterSeries>
              <c15:ser>
                <c:idx val="1"/>
                <c:order val="1"/>
                <c:tx>
                  <c:v>data+model parallel(2x1)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'[Microsoft PowerPoint 内のグラフ]201023実データースケーラビリティ'!$G$17:$G$23</c15:sqref>
                        </c15:formulaRef>
                      </c:ext>
                    </c:extLst>
                    <c:numCache>
                      <c:formatCode>General</c:formatCode>
                      <c:ptCount val="7"/>
                      <c:pt idx="0">
                        <c:v>128</c:v>
                      </c:pt>
                      <c:pt idx="1">
                        <c:v>256</c:v>
                      </c:pt>
                      <c:pt idx="2">
                        <c:v>512</c:v>
                      </c:pt>
                      <c:pt idx="3">
                        <c:v>1024</c:v>
                      </c:pt>
                      <c:pt idx="4">
                        <c:v>2048</c:v>
                      </c:pt>
                      <c:pt idx="5">
                        <c:v>4096</c:v>
                      </c:pt>
                      <c:pt idx="6">
                        <c:v>8192</c:v>
                      </c:pt>
                    </c:numCache>
                  </c:numRef>
                </c:xVal>
                <c:yVal>
                  <c:numRef>
                    <c:extLst>
                      <c:ext uri="{02D57815-91ED-43cb-92C2-25804820EDAC}">
                        <c15:formulaRef>
                          <c15:sqref>'[Microsoft PowerPoint 内のグラフ]201023実データースケーラビリティ'!$I$17:$I$23</c15:sqref>
                        </c15:formulaRef>
                      </c:ext>
                    </c:extLst>
                    <c:numCache>
                      <c:formatCode>0.0</c:formatCode>
                      <c:ptCount val="7"/>
                      <c:pt idx="0">
                        <c:v>853.54387415562508</c:v>
                      </c:pt>
                      <c:pt idx="1">
                        <c:v>1729.7589486308889</c:v>
                      </c:pt>
                      <c:pt idx="2">
                        <c:v>3428.6479608919844</c:v>
                      </c:pt>
                      <c:pt idx="3">
                        <c:v>6562.6301791264768</c:v>
                      </c:pt>
                      <c:pt idx="4">
                        <c:v>12967.734830965752</c:v>
                      </c:pt>
                      <c:pt idx="5">
                        <c:v>26287.078514677385</c:v>
                      </c:pt>
                      <c:pt idx="6">
                        <c:v>51989.591927397341</c:v>
                      </c:pt>
                    </c:numCache>
                  </c:numRef>
                </c:yVal>
                <c:smooth val="0"/>
                <c:extLst>
                  <c:ext xmlns:c16="http://schemas.microsoft.com/office/drawing/2014/chart" uri="{C3380CC4-5D6E-409C-BE32-E72D297353CC}">
                    <c16:uniqueId val="{00000002-F28A-4DD1-9875-A9260BCFCBFD}"/>
                  </c:ext>
                </c:extLst>
              </c15:ser>
            </c15:filteredScatterSeries>
            <c15:filteredScatterSeries>
              <c15:ser>
                <c:idx val="2"/>
                <c:order val="2"/>
                <c:tx>
                  <c:v>data+model parallel(4x1)</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'[Microsoft PowerPoint 内のグラフ]201023実データースケーラビリティ'!$G$24:$G$30</c15:sqref>
                        </c15:formulaRef>
                      </c:ext>
                    </c:extLst>
                    <c:numCache>
                      <c:formatCode>General</c:formatCode>
                      <c:ptCount val="7"/>
                      <c:pt idx="0">
                        <c:v>128</c:v>
                      </c:pt>
                      <c:pt idx="1">
                        <c:v>256</c:v>
                      </c:pt>
                      <c:pt idx="2">
                        <c:v>512</c:v>
                      </c:pt>
                      <c:pt idx="3">
                        <c:v>1024</c:v>
                      </c:pt>
                      <c:pt idx="4">
                        <c:v>2048</c:v>
                      </c:pt>
                      <c:pt idx="5">
                        <c:v>4096</c:v>
                      </c:pt>
                      <c:pt idx="6">
                        <c:v>8192</c:v>
                      </c:pt>
                    </c:numCache>
                  </c:numRef>
                </c:xVal>
                <c:yVal>
                  <c:numRef>
                    <c:extLst xmlns:c15="http://schemas.microsoft.com/office/drawing/2012/chart">
                      <c:ext xmlns:c15="http://schemas.microsoft.com/office/drawing/2012/chart" uri="{02D57815-91ED-43cb-92C2-25804820EDAC}">
                        <c15:formulaRef>
                          <c15:sqref>'[Microsoft PowerPoint 内のグラフ]201023実データースケーラビリティ'!$I$24:$I$30</c15:sqref>
                        </c15:formulaRef>
                      </c:ext>
                    </c:extLst>
                    <c:numCache>
                      <c:formatCode>0.0</c:formatCode>
                      <c:ptCount val="7"/>
                      <c:pt idx="0">
                        <c:v>1030.0733122490203</c:v>
                      </c:pt>
                      <c:pt idx="1">
                        <c:v>2048.4916379931183</c:v>
                      </c:pt>
                      <c:pt idx="2">
                        <c:v>3909.2922043216004</c:v>
                      </c:pt>
                      <c:pt idx="3">
                        <c:v>7728.0281176023</c:v>
                      </c:pt>
                      <c:pt idx="4">
                        <c:v>15021.557772278489</c:v>
                      </c:pt>
                      <c:pt idx="5">
                        <c:v>30620.407125823262</c:v>
                      </c:pt>
                      <c:pt idx="6">
                        <c:v>0</c:v>
                      </c:pt>
                    </c:numCache>
                  </c:numRef>
                </c:yVal>
                <c:smooth val="0"/>
                <c:extLst xmlns:c15="http://schemas.microsoft.com/office/drawing/2012/chart">
                  <c:ext xmlns:c16="http://schemas.microsoft.com/office/drawing/2014/chart" uri="{C3380CC4-5D6E-409C-BE32-E72D297353CC}">
                    <c16:uniqueId val="{00000003-F28A-4DD1-9875-A9260BCFCBFD}"/>
                  </c:ext>
                </c:extLst>
              </c15:ser>
            </c15:filteredScatterSeries>
          </c:ext>
        </c:extLst>
      </c:scatterChart>
      <c:valAx>
        <c:axId val="887431455"/>
        <c:scaling>
          <c:logBase val="2"/>
          <c:orientation val="minMax"/>
          <c:min val="12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r>
                  <a:rPr lang="en-US"/>
                  <a:t>Batchsize(= # of nodes when data parallel)</a:t>
                </a:r>
                <a:endParaRPr lang="ja-JP"/>
              </a:p>
            </c:rich>
          </c:tx>
          <c:overlay val="0"/>
          <c:spPr>
            <a:noFill/>
            <a:ln>
              <a:noFill/>
            </a:ln>
            <a:effectLst/>
          </c:spPr>
          <c:txPr>
            <a:bodyPr rot="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en-US"/>
          </a:p>
        </c:txPr>
        <c:crossAx val="1081418223"/>
        <c:crosses val="autoZero"/>
        <c:crossBetween val="midCat"/>
      </c:valAx>
      <c:valAx>
        <c:axId val="1081418223"/>
        <c:scaling>
          <c:logBase val="10"/>
          <c:orientation val="minMax"/>
          <c:min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r>
                  <a:rPr lang="en-US"/>
                  <a:t>samples/sec</a:t>
                </a:r>
                <a:endParaRPr lang="ja-JP"/>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en-US"/>
            </a:p>
          </c:txPr>
        </c:title>
        <c:numFmt formatCode="0.0"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en-US"/>
          </a:p>
        </c:txPr>
        <c:crossAx val="88743145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2400" b="0" i="0" u="none" strike="noStrike" kern="1200" spc="0" baseline="0">
                <a:solidFill>
                  <a:srgbClr val="000000"/>
                </a:solidFill>
                <a:latin typeface="+mn-lt"/>
                <a:ea typeface="+mn-ea"/>
                <a:cs typeface="+mn-cs"/>
              </a:defRPr>
            </a:pPr>
            <a:r>
              <a:rPr lang="en-US" sz="2400" dirty="0" err="1">
                <a:solidFill>
                  <a:srgbClr val="000000"/>
                </a:solidFill>
                <a:latin typeface="+mn-lt"/>
                <a:ea typeface="+mn-ea"/>
                <a:cs typeface="+mn-cs"/>
              </a:rPr>
              <a:t>CosmoFlow</a:t>
            </a:r>
            <a:r>
              <a:rPr lang="en-US" sz="2400" dirty="0">
                <a:solidFill>
                  <a:srgbClr val="000000"/>
                </a:solidFill>
                <a:latin typeface="+mn-lt"/>
                <a:ea typeface="+mn-ea"/>
                <a:cs typeface="+mn-cs"/>
              </a:rPr>
              <a:t> throughput on Fugaku </a:t>
            </a:r>
          </a:p>
          <a:p>
            <a:pPr>
              <a:defRPr lang="ja-JP" sz="2400">
                <a:solidFill>
                  <a:srgbClr val="000000"/>
                </a:solidFill>
              </a:defRPr>
            </a:pPr>
            <a:r>
              <a:rPr lang="en-US" sz="2400" dirty="0">
                <a:solidFill>
                  <a:srgbClr val="000000"/>
                </a:solidFill>
                <a:latin typeface="+mn-lt"/>
                <a:ea typeface="+mn-ea"/>
                <a:cs typeface="+mn-cs"/>
              </a:rPr>
              <a:t>(local </a:t>
            </a:r>
            <a:r>
              <a:rPr lang="en-US" sz="2400" dirty="0" err="1">
                <a:solidFill>
                  <a:srgbClr val="000000"/>
                </a:solidFill>
                <a:latin typeface="+mn-lt"/>
                <a:ea typeface="+mn-ea"/>
                <a:cs typeface="+mn-cs"/>
              </a:rPr>
              <a:t>batchsize</a:t>
            </a:r>
            <a:r>
              <a:rPr lang="en-US" sz="2400" dirty="0">
                <a:solidFill>
                  <a:srgbClr val="000000"/>
                </a:solidFill>
                <a:latin typeface="+mn-lt"/>
                <a:ea typeface="+mn-ea"/>
                <a:cs typeface="+mn-cs"/>
              </a:rPr>
              <a:t>=1)</a:t>
            </a:r>
            <a:endParaRPr lang="ja-JP" sz="2400" dirty="0"/>
          </a:p>
        </c:rich>
      </c:tx>
      <c:overlay val="0"/>
      <c:spPr>
        <a:solidFill>
          <a:srgbClr val="FFFFFF"/>
        </a:solidFill>
        <a:ln w="12700" cap="flat" cmpd="sng" algn="ctr">
          <a:solidFill>
            <a:srgbClr val="000000"/>
          </a:solidFill>
          <a:prstDash val="solid"/>
          <a:miter lim="800000"/>
        </a:ln>
        <a:effectLst/>
      </c:spPr>
      <c:txPr>
        <a:bodyPr rot="0" spcFirstLastPara="1" vertOverflow="ellipsis" vert="horz" wrap="square" anchor="ctr" anchorCtr="1"/>
        <a:lstStyle/>
        <a:p>
          <a:pPr>
            <a:defRPr lang="ja-JP" sz="2400" b="0" i="0" u="none" strike="noStrike" kern="1200" spc="0" baseline="0">
              <a:solidFill>
                <a:srgbClr val="000000"/>
              </a:solidFill>
              <a:latin typeface="+mn-lt"/>
              <a:ea typeface="+mn-ea"/>
              <a:cs typeface="+mn-cs"/>
            </a:defRPr>
          </a:pPr>
          <a:endParaRPr lang="en-US"/>
        </a:p>
      </c:txPr>
    </c:title>
    <c:autoTitleDeleted val="0"/>
    <c:plotArea>
      <c:layout/>
      <c:scatterChart>
        <c:scatterStyle val="lineMarker"/>
        <c:varyColors val="0"/>
        <c:ser>
          <c:idx val="0"/>
          <c:order val="0"/>
          <c:tx>
            <c:v>data parallel</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'201023実データースケーラビリティ'!$G$10:$G$16</c:f>
              <c:numCache>
                <c:formatCode>General</c:formatCode>
                <c:ptCount val="7"/>
                <c:pt idx="0">
                  <c:v>128</c:v>
                </c:pt>
                <c:pt idx="1">
                  <c:v>256</c:v>
                </c:pt>
                <c:pt idx="2">
                  <c:v>512</c:v>
                </c:pt>
                <c:pt idx="3">
                  <c:v>1024</c:v>
                </c:pt>
                <c:pt idx="4">
                  <c:v>2048</c:v>
                </c:pt>
                <c:pt idx="5">
                  <c:v>4096</c:v>
                </c:pt>
                <c:pt idx="6">
                  <c:v>8192</c:v>
                </c:pt>
              </c:numCache>
            </c:numRef>
          </c:xVal>
          <c:yVal>
            <c:numRef>
              <c:f>'201023実データースケーラビリティ'!$I$10:$I$16</c:f>
              <c:numCache>
                <c:formatCode>0.0</c:formatCode>
                <c:ptCount val="7"/>
                <c:pt idx="0">
                  <c:v>660.80545990511268</c:v>
                </c:pt>
                <c:pt idx="1">
                  <c:v>1349.300050598752</c:v>
                </c:pt>
                <c:pt idx="2">
                  <c:v>2701.4193003746104</c:v>
                </c:pt>
                <c:pt idx="3">
                  <c:v>4992.5277427423716</c:v>
                </c:pt>
                <c:pt idx="4">
                  <c:v>9871.068803470298</c:v>
                </c:pt>
                <c:pt idx="5">
                  <c:v>20350.01428376247</c:v>
                </c:pt>
                <c:pt idx="6">
                  <c:v>39282.631629423617</c:v>
                </c:pt>
              </c:numCache>
            </c:numRef>
          </c:yVal>
          <c:smooth val="0"/>
          <c:extLst>
            <c:ext xmlns:c16="http://schemas.microsoft.com/office/drawing/2014/chart" uri="{C3380CC4-5D6E-409C-BE32-E72D297353CC}">
              <c16:uniqueId val="{00000000-4035-45D0-BC0C-D20A9BE3AA0F}"/>
            </c:ext>
          </c:extLst>
        </c:ser>
        <c:ser>
          <c:idx val="1"/>
          <c:order val="1"/>
          <c:tx>
            <c:v>data+model parallel(2x1)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'201023実データースケーラビリティ'!$G$17:$G$23</c:f>
              <c:numCache>
                <c:formatCode>General</c:formatCode>
                <c:ptCount val="7"/>
                <c:pt idx="0">
                  <c:v>128</c:v>
                </c:pt>
                <c:pt idx="1">
                  <c:v>256</c:v>
                </c:pt>
                <c:pt idx="2">
                  <c:v>512</c:v>
                </c:pt>
                <c:pt idx="3">
                  <c:v>1024</c:v>
                </c:pt>
                <c:pt idx="4">
                  <c:v>2048</c:v>
                </c:pt>
                <c:pt idx="5">
                  <c:v>4096</c:v>
                </c:pt>
                <c:pt idx="6">
                  <c:v>8192</c:v>
                </c:pt>
              </c:numCache>
            </c:numRef>
          </c:xVal>
          <c:yVal>
            <c:numRef>
              <c:f>'201023実データースケーラビリティ'!$I$17:$I$23</c:f>
              <c:numCache>
                <c:formatCode>0.0</c:formatCode>
                <c:ptCount val="7"/>
                <c:pt idx="0">
                  <c:v>853.54387415562508</c:v>
                </c:pt>
                <c:pt idx="1">
                  <c:v>1729.7589486308889</c:v>
                </c:pt>
                <c:pt idx="2">
                  <c:v>3428.6479608919844</c:v>
                </c:pt>
                <c:pt idx="3">
                  <c:v>6562.6301791264768</c:v>
                </c:pt>
                <c:pt idx="4">
                  <c:v>12967.734830965752</c:v>
                </c:pt>
                <c:pt idx="5">
                  <c:v>26287.078514677385</c:v>
                </c:pt>
                <c:pt idx="6">
                  <c:v>51989.591927397341</c:v>
                </c:pt>
              </c:numCache>
            </c:numRef>
          </c:yVal>
          <c:smooth val="0"/>
          <c:extLst>
            <c:ext xmlns:c16="http://schemas.microsoft.com/office/drawing/2014/chart" uri="{C3380CC4-5D6E-409C-BE32-E72D297353CC}">
              <c16:uniqueId val="{00000001-4035-45D0-BC0C-D20A9BE3AA0F}"/>
            </c:ext>
          </c:extLst>
        </c:ser>
        <c:ser>
          <c:idx val="2"/>
          <c:order val="2"/>
          <c:tx>
            <c:v>data+model parallel(4x1)</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'201023実データースケーラビリティ'!$G$24:$G$30</c:f>
              <c:numCache>
                <c:formatCode>General</c:formatCode>
                <c:ptCount val="7"/>
                <c:pt idx="0">
                  <c:v>128</c:v>
                </c:pt>
                <c:pt idx="1">
                  <c:v>256</c:v>
                </c:pt>
                <c:pt idx="2">
                  <c:v>512</c:v>
                </c:pt>
                <c:pt idx="3">
                  <c:v>1024</c:v>
                </c:pt>
                <c:pt idx="4">
                  <c:v>2048</c:v>
                </c:pt>
                <c:pt idx="5">
                  <c:v>4096</c:v>
                </c:pt>
                <c:pt idx="6">
                  <c:v>8192</c:v>
                </c:pt>
              </c:numCache>
            </c:numRef>
          </c:xVal>
          <c:yVal>
            <c:numRef>
              <c:f>'201023実データースケーラビリティ'!$I$24:$I$30</c:f>
              <c:numCache>
                <c:formatCode>0.0</c:formatCode>
                <c:ptCount val="7"/>
                <c:pt idx="0">
                  <c:v>1030.0733122490203</c:v>
                </c:pt>
                <c:pt idx="1">
                  <c:v>2048.4916379931183</c:v>
                </c:pt>
                <c:pt idx="2">
                  <c:v>3909.2922043216004</c:v>
                </c:pt>
                <c:pt idx="3">
                  <c:v>7728.0281176023</c:v>
                </c:pt>
                <c:pt idx="4">
                  <c:v>15021.557772278489</c:v>
                </c:pt>
                <c:pt idx="5">
                  <c:v>30620.407125823262</c:v>
                </c:pt>
                <c:pt idx="6">
                  <c:v>0</c:v>
                </c:pt>
              </c:numCache>
            </c:numRef>
          </c:yVal>
          <c:smooth val="0"/>
          <c:extLst>
            <c:ext xmlns:c16="http://schemas.microsoft.com/office/drawing/2014/chart" uri="{C3380CC4-5D6E-409C-BE32-E72D297353CC}">
              <c16:uniqueId val="{00000002-4035-45D0-BC0C-D20A9BE3AA0F}"/>
            </c:ext>
          </c:extLst>
        </c:ser>
        <c:ser>
          <c:idx val="3"/>
          <c:order val="3"/>
          <c:tx>
            <c:strRef>
              <c:f>'201023実データースケーラビリティ'!$L$9</c:f>
              <c:strCache>
                <c:ptCount val="1"/>
                <c:pt idx="0">
                  <c:v>ideal (data parallel)</c:v>
                </c:pt>
              </c:strCache>
            </c:strRef>
          </c:tx>
          <c:spPr>
            <a:ln w="19050" cap="rnd">
              <a:solidFill>
                <a:srgbClr val="00B0F0"/>
              </a:solidFill>
              <a:prstDash val="sysDash"/>
              <a:round/>
            </a:ln>
            <a:effectLst/>
          </c:spPr>
          <c:marker>
            <c:symbol val="circle"/>
            <c:size val="5"/>
            <c:spPr>
              <a:solidFill>
                <a:srgbClr val="00B0F0"/>
              </a:solidFill>
              <a:ln w="9525">
                <a:solidFill>
                  <a:srgbClr val="00B0F0"/>
                </a:solidFill>
              </a:ln>
              <a:effectLst/>
            </c:spPr>
          </c:marker>
          <c:xVal>
            <c:numRef>
              <c:f>'201023実データースケーラビリティ'!$E$10:$E$16</c:f>
              <c:numCache>
                <c:formatCode>General</c:formatCode>
                <c:ptCount val="7"/>
                <c:pt idx="0">
                  <c:v>128</c:v>
                </c:pt>
                <c:pt idx="1">
                  <c:v>256</c:v>
                </c:pt>
                <c:pt idx="2">
                  <c:v>512</c:v>
                </c:pt>
                <c:pt idx="3">
                  <c:v>1024</c:v>
                </c:pt>
                <c:pt idx="4">
                  <c:v>2048</c:v>
                </c:pt>
                <c:pt idx="5">
                  <c:v>4096</c:v>
                </c:pt>
                <c:pt idx="6">
                  <c:v>8192</c:v>
                </c:pt>
              </c:numCache>
            </c:numRef>
          </c:xVal>
          <c:yVal>
            <c:numRef>
              <c:f>'201023実データースケーラビリティ'!$L$10:$L$16</c:f>
              <c:numCache>
                <c:formatCode>General</c:formatCode>
                <c:ptCount val="7"/>
                <c:pt idx="0" formatCode="0.0">
                  <c:v>660.80545990511268</c:v>
                </c:pt>
                <c:pt idx="1">
                  <c:v>1321.6109198102254</c:v>
                </c:pt>
                <c:pt idx="2">
                  <c:v>2643.2218396204507</c:v>
                </c:pt>
                <c:pt idx="3">
                  <c:v>5286.4436792409015</c:v>
                </c:pt>
                <c:pt idx="4">
                  <c:v>10572.887358481803</c:v>
                </c:pt>
                <c:pt idx="5">
                  <c:v>21145.774716963606</c:v>
                </c:pt>
                <c:pt idx="6">
                  <c:v>42291.549433927212</c:v>
                </c:pt>
              </c:numCache>
            </c:numRef>
          </c:yVal>
          <c:smooth val="0"/>
          <c:extLst>
            <c:ext xmlns:c16="http://schemas.microsoft.com/office/drawing/2014/chart" uri="{C3380CC4-5D6E-409C-BE32-E72D297353CC}">
              <c16:uniqueId val="{00000003-4035-45D0-BC0C-D20A9BE3AA0F}"/>
            </c:ext>
          </c:extLst>
        </c:ser>
        <c:dLbls>
          <c:showLegendKey val="0"/>
          <c:showVal val="0"/>
          <c:showCatName val="0"/>
          <c:showSerName val="0"/>
          <c:showPercent val="0"/>
          <c:showBubbleSize val="0"/>
        </c:dLbls>
        <c:axId val="887431455"/>
        <c:axId val="1081418223"/>
      </c:scatterChart>
      <c:valAx>
        <c:axId val="887431455"/>
        <c:scaling>
          <c:logBase val="2"/>
          <c:orientation val="minMax"/>
          <c:min val="12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r>
                  <a:rPr lang="en-US"/>
                  <a:t>Batchsize(= # of nodes when data parallel)</a:t>
                </a:r>
                <a:endParaRPr lang="ja-JP"/>
              </a:p>
            </c:rich>
          </c:tx>
          <c:overlay val="0"/>
          <c:spPr>
            <a:noFill/>
            <a:ln>
              <a:noFill/>
            </a:ln>
            <a:effectLst/>
          </c:spPr>
          <c:txPr>
            <a:bodyPr rot="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en-US"/>
          </a:p>
        </c:txPr>
        <c:crossAx val="1081418223"/>
        <c:crosses val="autoZero"/>
        <c:crossBetween val="midCat"/>
      </c:valAx>
      <c:valAx>
        <c:axId val="1081418223"/>
        <c:scaling>
          <c:logBase val="10"/>
          <c:orientation val="minMax"/>
          <c:min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r>
                  <a:rPr lang="en-US"/>
                  <a:t>samples/sec</a:t>
                </a:r>
                <a:endParaRPr lang="ja-JP"/>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en-US"/>
            </a:p>
          </c:txPr>
        </c:title>
        <c:numFmt formatCode="0.0"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en-US"/>
          </a:p>
        </c:txPr>
        <c:crossAx val="88743145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440" b="0" i="0" u="none" strike="noStrike" kern="1200" spc="0" baseline="0">
                <a:solidFill>
                  <a:schemeClr val="tx1">
                    <a:lumMod val="65000"/>
                    <a:lumOff val="35000"/>
                  </a:schemeClr>
                </a:solidFill>
                <a:latin typeface="+mn-lt"/>
                <a:ea typeface="+mn-ea"/>
                <a:cs typeface="+mn-cs"/>
              </a:defRPr>
            </a:pPr>
            <a:r>
              <a:rPr lang="en-US" altLang="ja-JP"/>
              <a:t>CosmoFlow runtime (closed</a:t>
            </a:r>
            <a:r>
              <a:rPr lang="en-US" altLang="ja-JP" baseline="0"/>
              <a:t> division)</a:t>
            </a:r>
            <a:endParaRPr lang="ja-JP"/>
          </a:p>
        </c:rich>
      </c:tx>
      <c:overlay val="0"/>
      <c:spPr>
        <a:noFill/>
        <a:ln>
          <a:noFill/>
        </a:ln>
        <a:effectLst/>
      </c:spPr>
      <c:txPr>
        <a:bodyPr rot="0" spcFirstLastPara="1" vertOverflow="ellipsis" vert="horz" wrap="square" anchor="ctr" anchorCtr="1"/>
        <a:lstStyle/>
        <a:p>
          <a:pPr>
            <a:defRPr lang="ja-JP"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[cosmoflow_runtime_ideal.xlsx]Sheet1!$D$3</c:f>
              <c:strCache>
                <c:ptCount val="1"/>
                <c:pt idx="0">
                  <c:v>ABCI</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DBB9-4BA3-A0FC-304544760935}"/>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[cosmoflow_runtime_ideal.xlsx]Sheet1!$C$4:$C$12</c:f>
              <c:numCache>
                <c:formatCode>General</c:formatCode>
                <c:ptCount val="9"/>
                <c:pt idx="0">
                  <c:v>256</c:v>
                </c:pt>
                <c:pt idx="1">
                  <c:v>512</c:v>
                </c:pt>
                <c:pt idx="2">
                  <c:v>1024</c:v>
                </c:pt>
                <c:pt idx="3">
                  <c:v>2048</c:v>
                </c:pt>
                <c:pt idx="4">
                  <c:v>4096</c:v>
                </c:pt>
                <c:pt idx="5">
                  <c:v>8192</c:v>
                </c:pt>
                <c:pt idx="6">
                  <c:v>16384</c:v>
                </c:pt>
                <c:pt idx="7">
                  <c:v>32768</c:v>
                </c:pt>
                <c:pt idx="8">
                  <c:v>65536</c:v>
                </c:pt>
              </c:numCache>
            </c:numRef>
          </c:xVal>
          <c:yVal>
            <c:numRef>
              <c:f>[cosmoflow_runtime_ideal.xlsx]Sheet1!$D$4:$D$12</c:f>
              <c:numCache>
                <c:formatCode>General</c:formatCode>
                <c:ptCount val="9"/>
                <c:pt idx="0">
                  <c:v>42.35</c:v>
                </c:pt>
                <c:pt idx="1">
                  <c:v>30.14</c:v>
                </c:pt>
              </c:numCache>
            </c:numRef>
          </c:yVal>
          <c:smooth val="0"/>
          <c:extLst>
            <c:ext xmlns:c16="http://schemas.microsoft.com/office/drawing/2014/chart" uri="{C3380CC4-5D6E-409C-BE32-E72D297353CC}">
              <c16:uniqueId val="{00000001-DBB9-4BA3-A0FC-304544760935}"/>
            </c:ext>
          </c:extLst>
        </c:ser>
        <c:ser>
          <c:idx val="1"/>
          <c:order val="1"/>
          <c:tx>
            <c:strRef>
              <c:f>[cosmoflow_runtime_ideal.xlsx]Sheet1!$E$3</c:f>
              <c:strCache>
                <c:ptCount val="1"/>
                <c:pt idx="0">
                  <c:v>Fugaku</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B9-4BA3-A0FC-304544760935}"/>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[cosmoflow_runtime_ideal.xlsx]Sheet1!$C$4:$C$12</c:f>
              <c:numCache>
                <c:formatCode>General</c:formatCode>
                <c:ptCount val="9"/>
                <c:pt idx="0">
                  <c:v>256</c:v>
                </c:pt>
                <c:pt idx="1">
                  <c:v>512</c:v>
                </c:pt>
                <c:pt idx="2">
                  <c:v>1024</c:v>
                </c:pt>
                <c:pt idx="3">
                  <c:v>2048</c:v>
                </c:pt>
                <c:pt idx="4">
                  <c:v>4096</c:v>
                </c:pt>
                <c:pt idx="5">
                  <c:v>8192</c:v>
                </c:pt>
                <c:pt idx="6">
                  <c:v>16384</c:v>
                </c:pt>
                <c:pt idx="7">
                  <c:v>32768</c:v>
                </c:pt>
                <c:pt idx="8">
                  <c:v>65536</c:v>
                </c:pt>
              </c:numCache>
            </c:numRef>
          </c:xVal>
          <c:yVal>
            <c:numRef>
              <c:f>[cosmoflow_runtime_ideal.xlsx]Sheet1!$E$4:$E$12</c:f>
              <c:numCache>
                <c:formatCode>General</c:formatCode>
                <c:ptCount val="9"/>
                <c:pt idx="1">
                  <c:v>226.37</c:v>
                </c:pt>
                <c:pt idx="3">
                  <c:v>107.36</c:v>
                </c:pt>
                <c:pt idx="5">
                  <c:v>93.83</c:v>
                </c:pt>
              </c:numCache>
            </c:numRef>
          </c:yVal>
          <c:smooth val="0"/>
          <c:extLst>
            <c:ext xmlns:c16="http://schemas.microsoft.com/office/drawing/2014/chart" uri="{C3380CC4-5D6E-409C-BE32-E72D297353CC}">
              <c16:uniqueId val="{00000003-DBB9-4BA3-A0FC-304544760935}"/>
            </c:ext>
          </c:extLst>
        </c:ser>
        <c:ser>
          <c:idx val="2"/>
          <c:order val="2"/>
          <c:tx>
            <c:strRef>
              <c:f>[cosmoflow_runtime_ideal.xlsx]Sheet1!$F$3</c:f>
              <c:strCache>
                <c:ptCount val="1"/>
                <c:pt idx="0">
                  <c:v>Fugaku-ideal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8"/>
              <c:layout>
                <c:manualLayout>
                  <c:x val="-2.8490028490028491E-2"/>
                  <c:y val="-5.0854185134260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B9-4BA3-A0FC-304544760935}"/>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[cosmoflow_runtime_ideal.xlsx]Sheet1!$C$4:$C$12</c:f>
              <c:numCache>
                <c:formatCode>General</c:formatCode>
                <c:ptCount val="9"/>
                <c:pt idx="0">
                  <c:v>256</c:v>
                </c:pt>
                <c:pt idx="1">
                  <c:v>512</c:v>
                </c:pt>
                <c:pt idx="2">
                  <c:v>1024</c:v>
                </c:pt>
                <c:pt idx="3">
                  <c:v>2048</c:v>
                </c:pt>
                <c:pt idx="4">
                  <c:v>4096</c:v>
                </c:pt>
                <c:pt idx="5">
                  <c:v>8192</c:v>
                </c:pt>
                <c:pt idx="6">
                  <c:v>16384</c:v>
                </c:pt>
                <c:pt idx="7">
                  <c:v>32768</c:v>
                </c:pt>
                <c:pt idx="8">
                  <c:v>65536</c:v>
                </c:pt>
              </c:numCache>
            </c:numRef>
          </c:xVal>
          <c:yVal>
            <c:numRef>
              <c:f>[cosmoflow_runtime_ideal.xlsx]Sheet1!$F$4:$F$12</c:f>
              <c:numCache>
                <c:formatCode>General</c:formatCode>
                <c:ptCount val="9"/>
                <c:pt idx="1">
                  <c:v>226.37</c:v>
                </c:pt>
                <c:pt idx="2">
                  <c:v>113.185</c:v>
                </c:pt>
                <c:pt idx="3">
                  <c:v>56.592500000000001</c:v>
                </c:pt>
                <c:pt idx="4">
                  <c:v>28.296250000000001</c:v>
                </c:pt>
                <c:pt idx="5">
                  <c:v>14.148125</c:v>
                </c:pt>
                <c:pt idx="6">
                  <c:v>7.0740625000000001</c:v>
                </c:pt>
                <c:pt idx="7">
                  <c:v>4.7160416666666665</c:v>
                </c:pt>
                <c:pt idx="8">
                  <c:v>3.54</c:v>
                </c:pt>
              </c:numCache>
            </c:numRef>
          </c:yVal>
          <c:smooth val="0"/>
          <c:extLst>
            <c:ext xmlns:c16="http://schemas.microsoft.com/office/drawing/2014/chart" uri="{C3380CC4-5D6E-409C-BE32-E72D297353CC}">
              <c16:uniqueId val="{00000005-DBB9-4BA3-A0FC-304544760935}"/>
            </c:ext>
          </c:extLst>
        </c:ser>
        <c:dLbls>
          <c:showLegendKey val="0"/>
          <c:showVal val="0"/>
          <c:showCatName val="0"/>
          <c:showSerName val="0"/>
          <c:showPercent val="0"/>
          <c:showBubbleSize val="0"/>
        </c:dLbls>
        <c:axId val="557720000"/>
        <c:axId val="557807168"/>
      </c:scatterChart>
      <c:valAx>
        <c:axId val="557720000"/>
        <c:scaling>
          <c:logBase val="10"/>
          <c:orientation val="minMax"/>
          <c:max val="100000"/>
          <c:min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r>
                  <a:rPr lang="en-US" altLang="ja-JP" dirty="0"/>
                  <a:t># of accelerators</a:t>
                </a:r>
                <a:r>
                  <a:rPr lang="en-US" altLang="ja-JP" baseline="0" dirty="0"/>
                  <a:t> and nodes</a:t>
                </a:r>
                <a:endParaRPr lang="en-US" altLang="ja-JP" dirty="0"/>
              </a:p>
            </c:rich>
          </c:tx>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557807168"/>
        <c:crosses val="autoZero"/>
        <c:crossBetween val="midCat"/>
      </c:valAx>
      <c:valAx>
        <c:axId val="55780716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r>
                  <a:rPr lang="en-US" altLang="ja-JP"/>
                  <a:t>Runtime [min]</a:t>
                </a:r>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557720000"/>
        <c:crosses val="autoZero"/>
        <c:crossBetween val="midCat"/>
      </c:valAx>
      <c:spPr>
        <a:noFill/>
        <a:ln>
          <a:noFill/>
        </a:ln>
        <a:effectLst/>
      </c:spPr>
    </c:plotArea>
    <c:legend>
      <c:legendPos val="r"/>
      <c:layout>
        <c:manualLayout>
          <c:xMode val="edge"/>
          <c:yMode val="edge"/>
          <c:x val="0.79256493966531816"/>
          <c:y val="0.1822200190555463"/>
          <c:w val="0.14572093655388191"/>
          <c:h val="0.18450880437085471"/>
        </c:manualLayout>
      </c:layout>
      <c:overlay val="1"/>
      <c:spPr>
        <a:solidFill>
          <a:schemeClr val="bg1"/>
        </a:solidFill>
        <a:ln>
          <a:solidFill>
            <a:schemeClr val="bg1">
              <a:lumMod val="50000"/>
            </a:schemeClr>
          </a:solidFill>
        </a:ln>
        <a:effectLst/>
      </c:spPr>
      <c:txPr>
        <a:bodyPr rot="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t" anchorCtr="0" compatLnSpc="1">
            <a:prstTxWarp prst="textNoShape">
              <a:avLst/>
            </a:prstTxWarp>
          </a:bodyPr>
          <a:lstStyle>
            <a:lvl1pPr algn="r" defTabSz="922338" fontAlgn="base">
              <a:defRPr sz="1200">
                <a:solidFill>
                  <a:schemeClr val="tx1"/>
                </a:solidFill>
                <a:latin typeface="Arial" charset="0"/>
              </a:defRPr>
            </a:lvl1pPr>
          </a:lstStyle>
          <a:p>
            <a:endParaRPr lang="en-GB" altLang="ja-JP"/>
          </a:p>
        </p:txBody>
      </p:sp>
      <p:sp>
        <p:nvSpPr>
          <p:cNvPr id="393219" name="Rectangle 3"/>
          <p:cNvSpPr>
            <a:spLocks noGrp="1" noChangeArrowheads="1"/>
          </p:cNvSpPr>
          <p:nvPr>
            <p:ph type="dt" sz="quarter" idx="1"/>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t" anchorCtr="0" compatLnSpc="1">
            <a:prstTxWarp prst="textNoShape">
              <a:avLst/>
            </a:prstTxWarp>
          </a:bodyPr>
          <a:lstStyle>
            <a:lvl1pPr algn="l" defTabSz="922338" fontAlgn="base">
              <a:defRPr sz="1200">
                <a:solidFill>
                  <a:schemeClr val="tx1"/>
                </a:solidFill>
                <a:latin typeface="Arial" charset="0"/>
              </a:defRPr>
            </a:lvl1pPr>
          </a:lstStyle>
          <a:p>
            <a:endParaRPr lang="en-GB" altLang="ja-JP"/>
          </a:p>
        </p:txBody>
      </p:sp>
      <p:sp>
        <p:nvSpPr>
          <p:cNvPr id="393220"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b" anchorCtr="0" compatLnSpc="1">
            <a:prstTxWarp prst="textNoShape">
              <a:avLst/>
            </a:prstTxWarp>
          </a:bodyPr>
          <a:lstStyle>
            <a:lvl1pPr algn="l" defTabSz="922338" fontAlgn="base">
              <a:defRPr sz="1000">
                <a:solidFill>
                  <a:schemeClr val="tx1"/>
                </a:solidFill>
                <a:latin typeface="Arial" charset="0"/>
              </a:defRPr>
            </a:lvl1pPr>
          </a:lstStyle>
          <a:p>
            <a:r>
              <a:rPr lang="en-US" altLang="ja-JP"/>
              <a:t>Copyright 2021 Fujitsu Ltd.</a:t>
            </a:r>
            <a:endParaRPr lang="en-GB" altLang="ja-JP"/>
          </a:p>
        </p:txBody>
      </p:sp>
      <p:sp>
        <p:nvSpPr>
          <p:cNvPr id="393221" name="Rectangle 5"/>
          <p:cNvSpPr>
            <a:spLocks noGrp="1" noChangeArrowheads="1"/>
          </p:cNvSpPr>
          <p:nvPr>
            <p:ph type="sldNum" sz="quarter" idx="3"/>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220" tIns="46110" rIns="92220" bIns="46110" numCol="1" anchor="b" anchorCtr="0" compatLnSpc="1">
            <a:prstTxWarp prst="textNoShape">
              <a:avLst/>
            </a:prstTxWarp>
          </a:bodyPr>
          <a:lstStyle>
            <a:lvl1pPr algn="r" defTabSz="922338" fontAlgn="base">
              <a:defRPr sz="1000">
                <a:solidFill>
                  <a:schemeClr val="tx1"/>
                </a:solidFill>
                <a:latin typeface="Arial" charset="0"/>
              </a:defRPr>
            </a:lvl1pPr>
          </a:lstStyle>
          <a:p>
            <a:fld id="{824C5381-6989-4206-8C01-482E730E3CFB}" type="slidenum">
              <a:rPr lang="en-GB" altLang="ja-JP"/>
              <a:pPr/>
              <a:t>‹#›</a:t>
            </a:fld>
            <a:endParaRPr lang="en-GB" altLang="ja-JP"/>
          </a:p>
        </p:txBody>
      </p:sp>
      <p:pic>
        <p:nvPicPr>
          <p:cNvPr id="3" name="図 2">
            <a:extLst>
              <a:ext uri="{FF2B5EF4-FFF2-40B4-BE49-F238E27FC236}">
                <a16:creationId xmlns:a16="http://schemas.microsoft.com/office/drawing/2014/main" id="{64EB6440-CD18-42B3-91F5-0EFFE027B5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 y="53975"/>
            <a:ext cx="1581912" cy="192024"/>
          </a:xfrm>
          <a:prstGeom prst="rect">
            <a:avLst/>
          </a:prstGeom>
        </p:spPr>
      </p:pic>
    </p:spTree>
    <p:extLst>
      <p:ext uri="{BB962C8B-B14F-4D97-AF65-F5344CB8AC3E}">
        <p14:creationId xmlns:p14="http://schemas.microsoft.com/office/powerpoint/2010/main" val="824605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t" anchorCtr="0" compatLnSpc="1">
            <a:prstTxWarp prst="textNoShape">
              <a:avLst/>
            </a:prstTxWarp>
          </a:bodyPr>
          <a:lstStyle>
            <a:lvl1pPr algn="r" defTabSz="922338" fontAlgn="base">
              <a:defRPr sz="1200">
                <a:solidFill>
                  <a:schemeClr val="tx1"/>
                </a:solidFill>
                <a:latin typeface="Arial" charset="0"/>
              </a:defRPr>
            </a:lvl1pPr>
          </a:lstStyle>
          <a:p>
            <a:endParaRPr lang="en-US" altLang="ja-JP"/>
          </a:p>
        </p:txBody>
      </p:sp>
      <p:sp>
        <p:nvSpPr>
          <p:cNvPr id="167939" name="Rectangle 3"/>
          <p:cNvSpPr>
            <a:spLocks noGrp="1" noChangeArrowheads="1"/>
          </p:cNvSpPr>
          <p:nvPr>
            <p:ph type="dt" idx="1"/>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t" anchorCtr="0" compatLnSpc="1">
            <a:prstTxWarp prst="textNoShape">
              <a:avLst/>
            </a:prstTxWarp>
          </a:bodyPr>
          <a:lstStyle>
            <a:lvl1pPr algn="l" defTabSz="922338" fontAlgn="base">
              <a:defRPr sz="1200">
                <a:solidFill>
                  <a:schemeClr val="tx1"/>
                </a:solidFill>
                <a:latin typeface="Arial" charset="0"/>
              </a:defRPr>
            </a:lvl1pPr>
          </a:lstStyle>
          <a:p>
            <a:endParaRPr lang="en-US" altLang="ja-JP"/>
          </a:p>
        </p:txBody>
      </p:sp>
      <p:sp>
        <p:nvSpPr>
          <p:cNvPr id="167940"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7941" name="Rectangle 5"/>
          <p:cNvSpPr>
            <a:spLocks noGrp="1" noChangeArrowheads="1"/>
          </p:cNvSpPr>
          <p:nvPr>
            <p:ph type="body" sz="quarter" idx="3"/>
          </p:nvPr>
        </p:nvSpPr>
        <p:spPr bwMode="auto">
          <a:xfrm>
            <a:off x="679450" y="4721225"/>
            <a:ext cx="544671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67942"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0" tIns="46110" rIns="92220" bIns="46110" numCol="1" anchor="b" anchorCtr="0" compatLnSpc="1">
            <a:prstTxWarp prst="textNoShape">
              <a:avLst/>
            </a:prstTxWarp>
          </a:bodyPr>
          <a:lstStyle>
            <a:lvl1pPr algn="l" defTabSz="922338" fontAlgn="base">
              <a:defRPr sz="1000">
                <a:solidFill>
                  <a:schemeClr val="tx1"/>
                </a:solidFill>
                <a:latin typeface="Arial" charset="0"/>
              </a:defRPr>
            </a:lvl1pPr>
          </a:lstStyle>
          <a:p>
            <a:r>
              <a:rPr lang="en-US" altLang="ja-JP"/>
              <a:t>Copyright 2021 Fujitsu Ltd.</a:t>
            </a:r>
          </a:p>
        </p:txBody>
      </p:sp>
      <p:sp>
        <p:nvSpPr>
          <p:cNvPr id="167943" name="Rectangle 7"/>
          <p:cNvSpPr>
            <a:spLocks noGrp="1" noChangeArrowheads="1"/>
          </p:cNvSpPr>
          <p:nvPr>
            <p:ph type="sldNum" sz="quarter" idx="5"/>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220" tIns="46110" rIns="92220" bIns="46110" numCol="1" anchor="b" anchorCtr="0" compatLnSpc="1">
            <a:prstTxWarp prst="textNoShape">
              <a:avLst/>
            </a:prstTxWarp>
          </a:bodyPr>
          <a:lstStyle>
            <a:lvl1pPr algn="r" defTabSz="922338" fontAlgn="base">
              <a:defRPr sz="1000">
                <a:solidFill>
                  <a:schemeClr val="tx1"/>
                </a:solidFill>
                <a:latin typeface="Arial" charset="0"/>
              </a:defRPr>
            </a:lvl1pPr>
          </a:lstStyle>
          <a:p>
            <a:fld id="{9F92722A-13CA-49BB-B125-2A56C31837E2}" type="slidenum">
              <a:rPr lang="en-US" altLang="ja-JP"/>
              <a:pPr/>
              <a:t>‹#›</a:t>
            </a:fld>
            <a:endParaRPr lang="en-US" altLang="ja-JP"/>
          </a:p>
        </p:txBody>
      </p:sp>
      <p:pic>
        <p:nvPicPr>
          <p:cNvPr id="3" name="図 2">
            <a:extLst>
              <a:ext uri="{FF2B5EF4-FFF2-40B4-BE49-F238E27FC236}">
                <a16:creationId xmlns:a16="http://schemas.microsoft.com/office/drawing/2014/main" id="{D3634377-3C03-41FC-9F8B-2E56D2AE0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 y="53975"/>
            <a:ext cx="1581912" cy="192024"/>
          </a:xfrm>
          <a:prstGeom prst="rect">
            <a:avLst/>
          </a:prstGeom>
        </p:spPr>
      </p:pic>
    </p:spTree>
    <p:extLst>
      <p:ext uri="{BB962C8B-B14F-4D97-AF65-F5344CB8AC3E}">
        <p14:creationId xmlns:p14="http://schemas.microsoft.com/office/powerpoint/2010/main" val="875047085"/>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1pPr>
    <a:lvl2pPr marL="4572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ja-JP"/>
              <a:t>Copyright 2021 Fujitsu Ltd.</a:t>
            </a:r>
          </a:p>
        </p:txBody>
      </p:sp>
      <p:sp>
        <p:nvSpPr>
          <p:cNvPr id="7" name="Rectangle 7"/>
          <p:cNvSpPr>
            <a:spLocks noGrp="1" noChangeArrowheads="1"/>
          </p:cNvSpPr>
          <p:nvPr>
            <p:ph type="sldNum" sz="quarter" idx="5"/>
          </p:nvPr>
        </p:nvSpPr>
        <p:spPr>
          <a:ln/>
        </p:spPr>
        <p:txBody>
          <a:bodyPr/>
          <a:lstStyle/>
          <a:p>
            <a:fld id="{FF40324B-6458-4F02-B78B-16615212FD97}" type="slidenum">
              <a:rPr lang="en-US" altLang="ja-JP"/>
              <a:pPr/>
              <a:t>0</a:t>
            </a:fld>
            <a:endParaRPr lang="en-US" altLang="ja-JP"/>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pPr marL="171450" indent="-171450">
              <a:buFont typeface="Arial" panose="020B0604020202020204" pitchFamily="34" charset="0"/>
              <a:buChar char="•"/>
            </a:pPr>
            <a:endParaRPr lang="en-GB"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9</a:t>
            </a:fld>
            <a:endParaRPr lang="en-US" altLang="ja-JP"/>
          </a:p>
        </p:txBody>
      </p:sp>
    </p:spTree>
    <p:extLst>
      <p:ext uri="{BB962C8B-B14F-4D97-AF65-F5344CB8AC3E}">
        <p14:creationId xmlns:p14="http://schemas.microsoft.com/office/powerpoint/2010/main" val="3004159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10</a:t>
            </a:fld>
            <a:endParaRPr lang="en-US" altLang="ja-JP"/>
          </a:p>
        </p:txBody>
      </p:sp>
    </p:spTree>
    <p:extLst>
      <p:ext uri="{BB962C8B-B14F-4D97-AF65-F5344CB8AC3E}">
        <p14:creationId xmlns:p14="http://schemas.microsoft.com/office/powerpoint/2010/main" val="200336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フッター プレースホルダー 3"/>
          <p:cNvSpPr>
            <a:spLocks noGrp="1"/>
          </p:cNvSpPr>
          <p:nvPr>
            <p:ph type="ftr" sz="quarter" idx="4"/>
          </p:nvPr>
        </p:nvSpPr>
        <p:spPr/>
        <p:txBody>
          <a:bodyPr/>
          <a:lstStyle/>
          <a:p>
            <a:r>
              <a:rPr lang="en-US" altLang="ja-JP"/>
              <a:t>Copyright 2021 Fujitsu Ltd.</a:t>
            </a:r>
            <a:endParaRPr lang="en-US" altLang="ja-JP" dirty="0"/>
          </a:p>
        </p:txBody>
      </p:sp>
      <p:sp>
        <p:nvSpPr>
          <p:cNvPr id="5" name="スライド番号プレースホルダー 4"/>
          <p:cNvSpPr>
            <a:spLocks noGrp="1"/>
          </p:cNvSpPr>
          <p:nvPr>
            <p:ph type="sldNum" sz="quarter" idx="5"/>
          </p:nvPr>
        </p:nvSpPr>
        <p:spPr/>
        <p:txBody>
          <a:bodyPr/>
          <a:lstStyle/>
          <a:p>
            <a:fld id="{2F680F5F-F392-44E6-8054-82736A05727A}" type="slidenum">
              <a:rPr lang="en-US" altLang="ja-JP" smtClean="0"/>
              <a:pPr/>
              <a:t>11</a:t>
            </a:fld>
            <a:endParaRPr lang="en-US" altLang="ja-JP"/>
          </a:p>
        </p:txBody>
      </p:sp>
    </p:spTree>
    <p:extLst>
      <p:ext uri="{BB962C8B-B14F-4D97-AF65-F5344CB8AC3E}">
        <p14:creationId xmlns:p14="http://schemas.microsoft.com/office/powerpoint/2010/main" val="4176763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12</a:t>
            </a:fld>
            <a:endParaRPr lang="en-US" altLang="ja-JP"/>
          </a:p>
        </p:txBody>
      </p:sp>
    </p:spTree>
    <p:extLst>
      <p:ext uri="{BB962C8B-B14F-4D97-AF65-F5344CB8AC3E}">
        <p14:creationId xmlns:p14="http://schemas.microsoft.com/office/powerpoint/2010/main" val="109918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13</a:t>
            </a:fld>
            <a:endParaRPr lang="en-US" altLang="ja-JP"/>
          </a:p>
        </p:txBody>
      </p:sp>
    </p:spTree>
    <p:extLst>
      <p:ext uri="{BB962C8B-B14F-4D97-AF65-F5344CB8AC3E}">
        <p14:creationId xmlns:p14="http://schemas.microsoft.com/office/powerpoint/2010/main" val="1121626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14</a:t>
            </a:fld>
            <a:endParaRPr lang="en-US" altLang="ja-JP"/>
          </a:p>
        </p:txBody>
      </p:sp>
    </p:spTree>
    <p:extLst>
      <p:ext uri="{BB962C8B-B14F-4D97-AF65-F5344CB8AC3E}">
        <p14:creationId xmlns:p14="http://schemas.microsoft.com/office/powerpoint/2010/main" val="22839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15</a:t>
            </a:fld>
            <a:endParaRPr lang="en-US" altLang="ja-JP"/>
          </a:p>
        </p:txBody>
      </p:sp>
    </p:spTree>
    <p:extLst>
      <p:ext uri="{BB962C8B-B14F-4D97-AF65-F5344CB8AC3E}">
        <p14:creationId xmlns:p14="http://schemas.microsoft.com/office/powerpoint/2010/main" val="134018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16</a:t>
            </a:fld>
            <a:endParaRPr lang="en-US" altLang="ja-JP"/>
          </a:p>
        </p:txBody>
      </p:sp>
    </p:spTree>
    <p:extLst>
      <p:ext uri="{BB962C8B-B14F-4D97-AF65-F5344CB8AC3E}">
        <p14:creationId xmlns:p14="http://schemas.microsoft.com/office/powerpoint/2010/main" val="3322788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17</a:t>
            </a:fld>
            <a:endParaRPr lang="en-US" altLang="ja-JP"/>
          </a:p>
        </p:txBody>
      </p:sp>
    </p:spTree>
    <p:extLst>
      <p:ext uri="{BB962C8B-B14F-4D97-AF65-F5344CB8AC3E}">
        <p14:creationId xmlns:p14="http://schemas.microsoft.com/office/powerpoint/2010/main" val="358625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endParaRPr kumimoji="1" lang="en-US" altLang="ja-JP" sz="1200" b="0" i="0" u="none" strike="noStrike" kern="1200" baseline="0" dirty="0">
              <a:solidFill>
                <a:schemeClr val="tx1"/>
              </a:solidFill>
              <a:latin typeface="Arial" charset="0"/>
              <a:ea typeface="ＭＳ Ｐゴシック" pitchFamily="50" charset="-128"/>
              <a:cs typeface="+mn-cs"/>
            </a:endParaRPr>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18</a:t>
            </a:fld>
            <a:endParaRPr lang="en-US" altLang="ja-JP"/>
          </a:p>
        </p:txBody>
      </p:sp>
    </p:spTree>
    <p:extLst>
      <p:ext uri="{BB962C8B-B14F-4D97-AF65-F5344CB8AC3E}">
        <p14:creationId xmlns:p14="http://schemas.microsoft.com/office/powerpoint/2010/main" val="143284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1</a:t>
            </a:fld>
            <a:endParaRPr lang="en-US" altLang="ja-JP"/>
          </a:p>
        </p:txBody>
      </p:sp>
    </p:spTree>
    <p:extLst>
      <p:ext uri="{BB962C8B-B14F-4D97-AF65-F5344CB8AC3E}">
        <p14:creationId xmlns:p14="http://schemas.microsoft.com/office/powerpoint/2010/main" val="3424347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19</a:t>
            </a:fld>
            <a:endParaRPr lang="en-US" altLang="ja-JP"/>
          </a:p>
        </p:txBody>
      </p:sp>
    </p:spTree>
    <p:extLst>
      <p:ext uri="{BB962C8B-B14F-4D97-AF65-F5344CB8AC3E}">
        <p14:creationId xmlns:p14="http://schemas.microsoft.com/office/powerpoint/2010/main" val="886103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endParaRPr lang="en-US" altLang="ja-JP" dirty="0"/>
          </a:p>
        </p:txBody>
      </p:sp>
      <p:sp>
        <p:nvSpPr>
          <p:cNvPr id="5" name="スライド番号プレースホルダー 4"/>
          <p:cNvSpPr>
            <a:spLocks noGrp="1"/>
          </p:cNvSpPr>
          <p:nvPr>
            <p:ph type="sldNum" sz="quarter" idx="5"/>
          </p:nvPr>
        </p:nvSpPr>
        <p:spPr/>
        <p:txBody>
          <a:bodyPr/>
          <a:lstStyle/>
          <a:p>
            <a:fld id="{2F680F5F-F392-44E6-8054-82736A05727A}" type="slidenum">
              <a:rPr lang="en-US" altLang="ja-JP" smtClean="0"/>
              <a:pPr/>
              <a:t>20</a:t>
            </a:fld>
            <a:endParaRPr lang="en-US" altLang="ja-JP"/>
          </a:p>
        </p:txBody>
      </p:sp>
    </p:spTree>
    <p:extLst>
      <p:ext uri="{BB962C8B-B14F-4D97-AF65-F5344CB8AC3E}">
        <p14:creationId xmlns:p14="http://schemas.microsoft.com/office/powerpoint/2010/main" val="3801665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en-US" altLang="ja-JP"/>
              <a:t>Copyright 2021 Fujitsu Ltd.</a:t>
            </a:r>
            <a:endParaRPr lang="en-US" altLang="ja-JP" dirty="0"/>
          </a:p>
        </p:txBody>
      </p:sp>
      <p:sp>
        <p:nvSpPr>
          <p:cNvPr id="5" name="スライド番号プレースホルダー 4"/>
          <p:cNvSpPr>
            <a:spLocks noGrp="1"/>
          </p:cNvSpPr>
          <p:nvPr>
            <p:ph type="sldNum" sz="quarter" idx="5"/>
          </p:nvPr>
        </p:nvSpPr>
        <p:spPr/>
        <p:txBody>
          <a:bodyPr/>
          <a:lstStyle/>
          <a:p>
            <a:fld id="{2F680F5F-F392-44E6-8054-82736A05727A}" type="slidenum">
              <a:rPr lang="en-US" altLang="ja-JP" smtClean="0"/>
              <a:pPr/>
              <a:t>21</a:t>
            </a:fld>
            <a:endParaRPr lang="en-US" altLang="ja-JP"/>
          </a:p>
        </p:txBody>
      </p:sp>
    </p:spTree>
    <p:extLst>
      <p:ext uri="{BB962C8B-B14F-4D97-AF65-F5344CB8AC3E}">
        <p14:creationId xmlns:p14="http://schemas.microsoft.com/office/powerpoint/2010/main" val="2624335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endParaRPr lang="en-US" altLang="ja-JP" dirty="0"/>
          </a:p>
        </p:txBody>
      </p:sp>
      <p:sp>
        <p:nvSpPr>
          <p:cNvPr id="5" name="スライド番号プレースホルダー 4"/>
          <p:cNvSpPr>
            <a:spLocks noGrp="1"/>
          </p:cNvSpPr>
          <p:nvPr>
            <p:ph type="sldNum" sz="quarter" idx="5"/>
          </p:nvPr>
        </p:nvSpPr>
        <p:spPr/>
        <p:txBody>
          <a:bodyPr/>
          <a:lstStyle/>
          <a:p>
            <a:fld id="{2F680F5F-F392-44E6-8054-82736A05727A}" type="slidenum">
              <a:rPr lang="en-US" altLang="ja-JP" smtClean="0"/>
              <a:pPr/>
              <a:t>22</a:t>
            </a:fld>
            <a:endParaRPr lang="en-US" altLang="ja-JP"/>
          </a:p>
        </p:txBody>
      </p:sp>
    </p:spTree>
    <p:extLst>
      <p:ext uri="{BB962C8B-B14F-4D97-AF65-F5344CB8AC3E}">
        <p14:creationId xmlns:p14="http://schemas.microsoft.com/office/powerpoint/2010/main" val="257909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2</a:t>
            </a:fld>
            <a:endParaRPr lang="en-US" altLang="ja-JP"/>
          </a:p>
        </p:txBody>
      </p:sp>
    </p:spTree>
    <p:extLst>
      <p:ext uri="{BB962C8B-B14F-4D97-AF65-F5344CB8AC3E}">
        <p14:creationId xmlns:p14="http://schemas.microsoft.com/office/powerpoint/2010/main" val="828505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3</a:t>
            </a:fld>
            <a:endParaRPr lang="en-US" altLang="ja-JP"/>
          </a:p>
        </p:txBody>
      </p:sp>
    </p:spTree>
    <p:extLst>
      <p:ext uri="{BB962C8B-B14F-4D97-AF65-F5344CB8AC3E}">
        <p14:creationId xmlns:p14="http://schemas.microsoft.com/office/powerpoint/2010/main" val="182310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4</a:t>
            </a:fld>
            <a:endParaRPr lang="en-US" altLang="ja-JP"/>
          </a:p>
        </p:txBody>
      </p:sp>
    </p:spTree>
    <p:extLst>
      <p:ext uri="{BB962C8B-B14F-4D97-AF65-F5344CB8AC3E}">
        <p14:creationId xmlns:p14="http://schemas.microsoft.com/office/powerpoint/2010/main" val="81004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5</a:t>
            </a:fld>
            <a:endParaRPr lang="en-US" altLang="ja-JP"/>
          </a:p>
        </p:txBody>
      </p:sp>
    </p:spTree>
    <p:extLst>
      <p:ext uri="{BB962C8B-B14F-4D97-AF65-F5344CB8AC3E}">
        <p14:creationId xmlns:p14="http://schemas.microsoft.com/office/powerpoint/2010/main" val="101536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6</a:t>
            </a:fld>
            <a:endParaRPr lang="en-US" altLang="ja-JP"/>
          </a:p>
        </p:txBody>
      </p:sp>
    </p:spTree>
    <p:extLst>
      <p:ext uri="{BB962C8B-B14F-4D97-AF65-F5344CB8AC3E}">
        <p14:creationId xmlns:p14="http://schemas.microsoft.com/office/powerpoint/2010/main" val="22532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7</a:t>
            </a:fld>
            <a:endParaRPr lang="en-US" altLang="ja-JP"/>
          </a:p>
        </p:txBody>
      </p:sp>
    </p:spTree>
    <p:extLst>
      <p:ext uri="{BB962C8B-B14F-4D97-AF65-F5344CB8AC3E}">
        <p14:creationId xmlns:p14="http://schemas.microsoft.com/office/powerpoint/2010/main" val="131547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Copyright 2021 Fujitsu Ltd.</a:t>
            </a:r>
          </a:p>
        </p:txBody>
      </p:sp>
      <p:sp>
        <p:nvSpPr>
          <p:cNvPr id="5" name="スライド番号プレースホルダー 4"/>
          <p:cNvSpPr>
            <a:spLocks noGrp="1"/>
          </p:cNvSpPr>
          <p:nvPr>
            <p:ph type="sldNum" sz="quarter" idx="5"/>
          </p:nvPr>
        </p:nvSpPr>
        <p:spPr/>
        <p:txBody>
          <a:bodyPr/>
          <a:lstStyle/>
          <a:p>
            <a:fld id="{9F92722A-13CA-49BB-B125-2A56C31837E2}" type="slidenum">
              <a:rPr lang="en-US" altLang="ja-JP" smtClean="0"/>
              <a:pPr/>
              <a:t>8</a:t>
            </a:fld>
            <a:endParaRPr lang="en-US" altLang="ja-JP"/>
          </a:p>
        </p:txBody>
      </p:sp>
    </p:spTree>
    <p:extLst>
      <p:ext uri="{BB962C8B-B14F-4D97-AF65-F5344CB8AC3E}">
        <p14:creationId xmlns:p14="http://schemas.microsoft.com/office/powerpoint/2010/main" val="1580711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47217" name="Picture 49" descr="TitleRed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4852988"/>
          </a:xfrm>
          <a:prstGeom prst="rect">
            <a:avLst/>
          </a:prstGeom>
          <a:noFill/>
          <a:extLst>
            <a:ext uri="{909E8E84-426E-40DD-AFC4-6F175D3DCCD1}">
              <a14:hiddenFill xmlns:a14="http://schemas.microsoft.com/office/drawing/2010/main">
                <a:solidFill>
                  <a:srgbClr val="FFFFFF"/>
                </a:solidFill>
              </a14:hiddenFill>
            </a:ext>
          </a:extLst>
        </p:spPr>
      </p:pic>
      <p:grpSp>
        <p:nvGrpSpPr>
          <p:cNvPr id="647218" name="Group 50"/>
          <p:cNvGrpSpPr>
            <a:grpSpLocks noChangeAspect="1"/>
          </p:cNvGrpSpPr>
          <p:nvPr userDrawn="1"/>
        </p:nvGrpSpPr>
        <p:grpSpPr bwMode="gray">
          <a:xfrm>
            <a:off x="7308850" y="185738"/>
            <a:ext cx="1647825" cy="920750"/>
            <a:chOff x="4604" y="117"/>
            <a:chExt cx="1038" cy="580"/>
          </a:xfrm>
        </p:grpSpPr>
        <p:sp>
          <p:nvSpPr>
            <p:cNvPr id="647219" name="AutoShape 51"/>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47220" name="Freeform 52"/>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1" name="Freeform 53"/>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2" name="Freeform 54"/>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3" name="Freeform 55"/>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4" name="Freeform 56"/>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5" name="Freeform 57"/>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6" name="Freeform 58"/>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7" name="Freeform 59"/>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8" name="Freeform 60"/>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9" name="Freeform 61"/>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0" name="Freeform 62"/>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1" name="Freeform 63"/>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2" name="Freeform 64"/>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3" name="Freeform 65"/>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4" name="Freeform 66"/>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5" name="Freeform 67"/>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6" name="Freeform 68"/>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7" name="Freeform 69"/>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8" name="Freeform 70"/>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9" name="Freeform 71"/>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0" name="Freeform 72"/>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1" name="Freeform 73"/>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2" name="Freeform 74"/>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3" name="Freeform 75"/>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4" name="Freeform 76"/>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5" name="Freeform 77"/>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6" name="Freeform 78"/>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7" name="Freeform 79"/>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8" name="Freeform 80"/>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9" name="Freeform 81"/>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47173" name="Rectangle 5"/>
          <p:cNvSpPr>
            <a:spLocks noGrp="1" noChangeArrowheads="1"/>
          </p:cNvSpPr>
          <p:nvPr>
            <p:ph type="subTitle" idx="1"/>
          </p:nvPr>
        </p:nvSpPr>
        <p:spPr bwMode="gray">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dirty="0"/>
              <a:t>マスタ サブタイトルの書式設定</a:t>
            </a:r>
          </a:p>
        </p:txBody>
      </p:sp>
      <p:sp>
        <p:nvSpPr>
          <p:cNvPr id="647174" name="Rectangle 6"/>
          <p:cNvSpPr>
            <a:spLocks noGrp="1" noChangeArrowheads="1"/>
          </p:cNvSpPr>
          <p:nvPr>
            <p:ph type="ctrTitle"/>
          </p:nvPr>
        </p:nvSpPr>
        <p:spPr bwMode="gray">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FFFFF"/>
                </a:solidFill>
              </a:defRPr>
            </a:lvl1pPr>
          </a:lstStyle>
          <a:p>
            <a:pPr lvl="0"/>
            <a:br>
              <a:rPr lang="en-US" altLang="ja-JP" noProof="0" dirty="0"/>
            </a:br>
            <a:r>
              <a:rPr lang="ja-JP" altLang="en-US" noProof="0" dirty="0"/>
              <a:t>マスタ タイトルの書式設定</a:t>
            </a:r>
            <a:endParaRPr lang="de-DE" altLang="ja-JP" noProof="0" dirty="0"/>
          </a:p>
        </p:txBody>
      </p:sp>
      <p:sp>
        <p:nvSpPr>
          <p:cNvPr id="647215" name="Rectangle 47"/>
          <p:cNvSpPr>
            <a:spLocks noGrp="1" noChangeArrowheads="1"/>
          </p:cNvSpPr>
          <p:nvPr>
            <p:ph type="ftr" sz="quarter" idx="3"/>
          </p:nvPr>
        </p:nvSpPr>
        <p:spPr bwMode="gray"/>
        <p:txBody>
          <a:bodyPr/>
          <a:lstStyle>
            <a:lvl1pPr>
              <a:defRPr/>
            </a:lvl1pPr>
          </a:lstStyle>
          <a:p>
            <a:r>
              <a:rPr lang="en-US" altLang="ja-JP"/>
              <a:t>Copyright 2021 Fujitsu Ltd.</a:t>
            </a:r>
            <a:endParaRPr lang="de-DE" altLang="ja-JP"/>
          </a:p>
        </p:txBody>
      </p:sp>
      <p:sp>
        <p:nvSpPr>
          <p:cNvPr id="39"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bg1"/>
                </a:solidFill>
                <a:latin typeface="+mn-lt"/>
              </a:defRPr>
            </a:lvl1pPr>
          </a:lstStyle>
          <a:p>
            <a:fld id="{E5C4FF1C-8F5E-4BC8-BCAF-207649A9C157}" type="slidenum">
              <a:rPr lang="de-DE" altLang="ja-JP" smtClean="0"/>
              <a:pPr/>
              <a:t>‹#›</a:t>
            </a:fld>
            <a:endParaRPr lang="de-DE" altLang="ja-JP"/>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中表紙">
    <p:spTree>
      <p:nvGrpSpPr>
        <p:cNvPr id="1" name=""/>
        <p:cNvGrpSpPr/>
        <p:nvPr/>
      </p:nvGrpSpPr>
      <p:grpSpPr>
        <a:xfrm>
          <a:off x="0" y="0"/>
          <a:ext cx="0" cy="0"/>
          <a:chOff x="0" y="0"/>
          <a:chExt cx="0" cy="0"/>
        </a:xfrm>
      </p:grpSpPr>
      <p:grpSp>
        <p:nvGrpSpPr>
          <p:cNvPr id="39" name="Group 84" descr="F_Tool_Middle_Cover"/>
          <p:cNvGrpSpPr>
            <a:grpSpLocks/>
          </p:cNvGrpSpPr>
          <p:nvPr userDrawn="1"/>
        </p:nvGrpSpPr>
        <p:grpSpPr bwMode="gray">
          <a:xfrm>
            <a:off x="0" y="0"/>
            <a:ext cx="9144000" cy="3913188"/>
            <a:chOff x="0" y="0"/>
            <a:chExt cx="5760" cy="2465"/>
          </a:xfrm>
        </p:grpSpPr>
        <p:pic>
          <p:nvPicPr>
            <p:cNvPr id="40" name="Picture 39" descr="MiddleGray_L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5760" cy="246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3"/>
            <p:cNvGrpSpPr>
              <a:grpSpLocks noChangeAspect="1"/>
            </p:cNvGrpSpPr>
            <p:nvPr/>
          </p:nvGrpSpPr>
          <p:grpSpPr bwMode="gray">
            <a:xfrm>
              <a:off x="4604" y="117"/>
              <a:ext cx="1038" cy="580"/>
              <a:chOff x="4604" y="117"/>
              <a:chExt cx="1038" cy="580"/>
            </a:xfrm>
          </p:grpSpPr>
          <p:sp>
            <p:nvSpPr>
              <p:cNvPr id="42" name="AutoShape 42"/>
              <p:cNvSpPr>
                <a:spLocks noChangeAspect="1" noChangeArrowheads="1" noTextEdit="1"/>
              </p:cNvSpPr>
              <p:nvPr/>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a:p>
            </p:txBody>
          </p:sp>
          <p:sp>
            <p:nvSpPr>
              <p:cNvPr id="43" name="Freeform 44"/>
              <p:cNvSpPr>
                <a:spLocks/>
              </p:cNvSpPr>
              <p:nvPr/>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44" name="Freeform 45"/>
              <p:cNvSpPr>
                <a:spLocks/>
              </p:cNvSpPr>
              <p:nvPr/>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45" name="Freeform 46"/>
              <p:cNvSpPr>
                <a:spLocks/>
              </p:cNvSpPr>
              <p:nvPr/>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46" name="Freeform 47"/>
              <p:cNvSpPr>
                <a:spLocks/>
              </p:cNvSpPr>
              <p:nvPr/>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47" name="Freeform 48"/>
              <p:cNvSpPr>
                <a:spLocks/>
              </p:cNvSpPr>
              <p:nvPr/>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48" name="Freeform 49"/>
              <p:cNvSpPr>
                <a:spLocks/>
              </p:cNvSpPr>
              <p:nvPr/>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49" name="Freeform 50"/>
              <p:cNvSpPr>
                <a:spLocks/>
              </p:cNvSpPr>
              <p:nvPr/>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50" name="Freeform 51"/>
              <p:cNvSpPr>
                <a:spLocks/>
              </p:cNvSpPr>
              <p:nvPr/>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grpSp>
      </p:grpSp>
      <p:sp>
        <p:nvSpPr>
          <p:cNvPr id="647173" name="Rectangle 5"/>
          <p:cNvSpPr>
            <a:spLocks noGrp="1" noChangeArrowheads="1"/>
          </p:cNvSpPr>
          <p:nvPr>
            <p:ph type="subTitle" idx="1" hasCustomPrompt="1"/>
          </p:nvPr>
        </p:nvSpPr>
        <p:spPr bwMode="gray">
          <a:xfrm>
            <a:off x="323850" y="3697200"/>
            <a:ext cx="7923600" cy="2595600"/>
          </a:xfrm>
        </p:spPr>
        <p:txBody>
          <a:bodyPr lIns="0" tIns="0" rIns="0" bIns="0"/>
          <a:lstStyle>
            <a:lvl1pPr marL="304800" marR="0" indent="-304800" algn="l" defTabSz="457200" rtl="0" eaLnBrk="1" fontAlgn="base" latinLnBrk="0" hangingPunct="1">
              <a:lnSpc>
                <a:spcPct val="100000"/>
              </a:lnSpc>
              <a:spcBef>
                <a:spcPct val="10000"/>
              </a:spcBef>
              <a:spcAft>
                <a:spcPct val="10000"/>
              </a:spcAft>
              <a:buClr>
                <a:srgbClr val="87867E"/>
              </a:buClr>
              <a:buSzTx/>
              <a:buFont typeface="Wingdings" pitchFamily="2" charset="2"/>
              <a:buChar char="n"/>
              <a:tabLst/>
              <a:defRPr sz="2400"/>
            </a:lvl1pPr>
          </a:lstStyle>
          <a:p>
            <a:pPr lvl="0"/>
            <a:r>
              <a:rPr lang="ja-JP" altLang="en-US" noProof="0" dirty="0"/>
              <a:t>マスタ サブタイトルの書式設定</a:t>
            </a:r>
            <a:endParaRPr kumimoji="1" lang="de-DE" altLang="ja-JP" sz="2400" b="0" i="0" u="none" strike="noStrike" kern="0" cap="none" spc="0" normalizeH="0" baseline="0" noProof="0" dirty="0">
              <a:ln>
                <a:noFill/>
              </a:ln>
              <a:solidFill>
                <a:srgbClr val="000000"/>
              </a:solidFill>
              <a:effectLst/>
              <a:uLnTx/>
              <a:uFillTx/>
              <a:latin typeface="+mn-lt"/>
              <a:ea typeface="+mn-ea"/>
              <a:cs typeface="+mn-cs"/>
            </a:endParaRPr>
          </a:p>
        </p:txBody>
      </p:sp>
      <p:sp>
        <p:nvSpPr>
          <p:cNvPr id="647174" name="Rectangle 6"/>
          <p:cNvSpPr>
            <a:spLocks noGrp="1" noChangeArrowheads="1"/>
          </p:cNvSpPr>
          <p:nvPr>
            <p:ph type="ctrTitle" hasCustomPrompt="1"/>
          </p:nvPr>
        </p:nvSpPr>
        <p:spPr bwMode="gray">
          <a:xfrm>
            <a:off x="323850" y="1774800"/>
            <a:ext cx="7923600" cy="1440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4400">
                <a:solidFill>
                  <a:schemeClr val="tx1"/>
                </a:solidFill>
              </a:defRPr>
            </a:lvl1pPr>
          </a:lstStyle>
          <a:p>
            <a:pPr lvl="0"/>
            <a:br>
              <a:rPr lang="en-US" altLang="ja-JP" noProof="0" dirty="0"/>
            </a:br>
            <a:r>
              <a:rPr lang="ja-JP" altLang="en-US" noProof="0" dirty="0"/>
              <a:t>マスタ タイトルの書式設定</a:t>
            </a:r>
            <a:endParaRPr lang="de-DE" altLang="ja-JP" noProof="0" dirty="0"/>
          </a:p>
        </p:txBody>
      </p:sp>
      <p:sp>
        <p:nvSpPr>
          <p:cNvPr id="647215" name="Rectangle 47"/>
          <p:cNvSpPr>
            <a:spLocks noGrp="1" noChangeArrowheads="1"/>
          </p:cNvSpPr>
          <p:nvPr>
            <p:ph type="ftr" sz="quarter" idx="3"/>
          </p:nvPr>
        </p:nvSpPr>
        <p:spPr bwMode="gray"/>
        <p:txBody>
          <a:bodyPr lIns="0" tIns="0" rIns="0" bIns="0"/>
          <a:lstStyle>
            <a:lvl1pPr>
              <a:defRPr/>
            </a:lvl1pPr>
          </a:lstStyle>
          <a:p>
            <a:r>
              <a:rPr lang="en-US" altLang="ja-JP"/>
              <a:t>Copyright 2021 Fujitsu Ltd.</a:t>
            </a:r>
            <a:endParaRPr lang="de-DE" altLang="ja-JP"/>
          </a:p>
        </p:txBody>
      </p:sp>
      <p:sp>
        <p:nvSpPr>
          <p:cNvPr id="51"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ja-JP" altLang="en-US"/>
          </a:p>
        </p:txBody>
      </p:sp>
      <p:sp>
        <p:nvSpPr>
          <p:cNvPr id="52"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defRPr>
            </a:lvl1pPr>
          </a:lstStyle>
          <a:p>
            <a:fld id="{E5C4FF1C-8F5E-4BC8-BCAF-207649A9C157}" type="slidenum">
              <a:rPr lang="de-DE" altLang="ja-JP"/>
              <a:pPr/>
              <a:t>‹#›</a:t>
            </a:fld>
            <a:endParaRPr lang="de-DE" altLang="ja-JP"/>
          </a:p>
        </p:txBody>
      </p:sp>
    </p:spTree>
    <p:extLst>
      <p:ext uri="{BB962C8B-B14F-4D97-AF65-F5344CB8AC3E}">
        <p14:creationId xmlns:p14="http://schemas.microsoft.com/office/powerpoint/2010/main" val="314890489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lang="ja-JP" altLang="en-US"/>
              <a:t>マスター タイトルの書式設定</a:t>
            </a:r>
          </a:p>
        </p:txBody>
      </p:sp>
      <p:sp>
        <p:nvSpPr>
          <p:cNvPr id="3" name="コンテンツ プレースホルダー 2"/>
          <p:cNvSpPr>
            <a:spLocks noGrp="1"/>
          </p:cNvSpPr>
          <p:nvPr>
            <p:ph idx="1"/>
          </p:nvPr>
        </p:nvSpPr>
        <p:spPr bwMode="gray"/>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4" name="スライド番号プレースホルダー 3"/>
          <p:cNvSpPr>
            <a:spLocks noGrp="1"/>
          </p:cNvSpPr>
          <p:nvPr>
            <p:ph type="sldNum" sz="quarter" idx="10"/>
          </p:nvPr>
        </p:nvSpPr>
        <p:spPr bwMode="gray"/>
        <p:txBody>
          <a:bodyPr/>
          <a:lstStyle>
            <a:lvl1pPr>
              <a:defRPr/>
            </a:lvl1pPr>
          </a:lstStyle>
          <a:p>
            <a:fld id="{DE2B87E1-F9DF-4BEE-B07D-635D26011F4B}" type="slidenum">
              <a:rPr lang="de-DE" altLang="ja-JP"/>
              <a:pPr/>
              <a:t>‹#›</a:t>
            </a:fld>
            <a:endParaRPr lang="de-DE" altLang="ja-JP"/>
          </a:p>
        </p:txBody>
      </p:sp>
      <p:sp>
        <p:nvSpPr>
          <p:cNvPr id="5" name="フッター プレースホルダー 4"/>
          <p:cNvSpPr>
            <a:spLocks noGrp="1"/>
          </p:cNvSpPr>
          <p:nvPr>
            <p:ph type="ftr" sz="quarter" idx="11"/>
          </p:nvPr>
        </p:nvSpPr>
        <p:spPr bwMode="gray"/>
        <p:txBody>
          <a:bodyPr/>
          <a:lstStyle>
            <a:lvl1pPr>
              <a:defRPr/>
            </a:lvl1pPr>
          </a:lstStyle>
          <a:p>
            <a:r>
              <a:rPr lang="en-US" altLang="ja-JP"/>
              <a:t>Copyright 2021 Fujitsu Ltd.</a:t>
            </a:r>
            <a:endParaRPr lang="de-DE" altLang="ja-JP" dirty="0"/>
          </a:p>
        </p:txBody>
      </p:sp>
    </p:spTree>
    <p:extLst>
      <p:ext uri="{BB962C8B-B14F-4D97-AF65-F5344CB8AC3E}">
        <p14:creationId xmlns:p14="http://schemas.microsoft.com/office/powerpoint/2010/main" val="253161858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lang="ja-JP" altLang="en-US"/>
              <a:t>マスター タイトルの書式設定</a:t>
            </a:r>
          </a:p>
        </p:txBody>
      </p:sp>
      <p:sp>
        <p:nvSpPr>
          <p:cNvPr id="3" name="コンテンツ プレースホルダー 2"/>
          <p:cNvSpPr>
            <a:spLocks noGrp="1"/>
          </p:cNvSpPr>
          <p:nvPr>
            <p:ph sz="half" idx="1"/>
          </p:nvPr>
        </p:nvSpPr>
        <p:spPr bwMode="gray">
          <a:xfrm>
            <a:off x="168275" y="869950"/>
            <a:ext cx="4316413" cy="5592763"/>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4" name="コンテンツ プレースホルダー 3"/>
          <p:cNvSpPr>
            <a:spLocks noGrp="1"/>
          </p:cNvSpPr>
          <p:nvPr>
            <p:ph sz="half" idx="2"/>
          </p:nvPr>
        </p:nvSpPr>
        <p:spPr bwMode="gray">
          <a:xfrm>
            <a:off x="4637088" y="869950"/>
            <a:ext cx="4318000" cy="5592763"/>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5" name="スライド番号プレースホルダー 4"/>
          <p:cNvSpPr>
            <a:spLocks noGrp="1"/>
          </p:cNvSpPr>
          <p:nvPr>
            <p:ph type="sldNum" sz="quarter" idx="10"/>
          </p:nvPr>
        </p:nvSpPr>
        <p:spPr bwMode="gray"/>
        <p:txBody>
          <a:bodyPr/>
          <a:lstStyle>
            <a:lvl1pPr>
              <a:defRPr/>
            </a:lvl1pPr>
          </a:lstStyle>
          <a:p>
            <a:fld id="{FCB7B9BA-EF19-4458-B462-893E29D19B1E}" type="slidenum">
              <a:rPr lang="de-DE" altLang="ja-JP"/>
              <a:pPr/>
              <a:t>‹#›</a:t>
            </a:fld>
            <a:endParaRPr lang="de-DE" altLang="ja-JP"/>
          </a:p>
        </p:txBody>
      </p:sp>
      <p:sp>
        <p:nvSpPr>
          <p:cNvPr id="6" name="フッター プレースホルダー 5"/>
          <p:cNvSpPr>
            <a:spLocks noGrp="1"/>
          </p:cNvSpPr>
          <p:nvPr>
            <p:ph type="ftr" sz="quarter" idx="11"/>
          </p:nvPr>
        </p:nvSpPr>
        <p:spPr bwMode="gray"/>
        <p:txBody>
          <a:bodyPr/>
          <a:lstStyle>
            <a:lvl1pPr>
              <a:defRPr/>
            </a:lvl1pPr>
          </a:lstStyle>
          <a:p>
            <a:r>
              <a:rPr lang="en-US" altLang="ja-JP"/>
              <a:t>Copyright 2021 Fujitsu Ltd.</a:t>
            </a:r>
            <a:endParaRPr lang="de-DE" altLang="ja-JP" dirty="0"/>
          </a:p>
        </p:txBody>
      </p:sp>
    </p:spTree>
    <p:extLst>
      <p:ext uri="{BB962C8B-B14F-4D97-AF65-F5344CB8AC3E}">
        <p14:creationId xmlns:p14="http://schemas.microsoft.com/office/powerpoint/2010/main" val="7153210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lang="ja-JP" altLang="en-US"/>
              <a:t>マスター タイトルの書式設定</a:t>
            </a:r>
          </a:p>
        </p:txBody>
      </p:sp>
      <p:sp>
        <p:nvSpPr>
          <p:cNvPr id="3" name="スライド番号プレースホルダー 2"/>
          <p:cNvSpPr>
            <a:spLocks noGrp="1"/>
          </p:cNvSpPr>
          <p:nvPr>
            <p:ph type="sldNum" sz="quarter" idx="10"/>
          </p:nvPr>
        </p:nvSpPr>
        <p:spPr bwMode="gray"/>
        <p:txBody>
          <a:bodyPr/>
          <a:lstStyle>
            <a:lvl1pPr>
              <a:defRPr/>
            </a:lvl1pPr>
          </a:lstStyle>
          <a:p>
            <a:fld id="{1195C95A-030B-42EE-9D8D-E0455A77345A}" type="slidenum">
              <a:rPr lang="de-DE" altLang="ja-JP"/>
              <a:pPr/>
              <a:t>‹#›</a:t>
            </a:fld>
            <a:endParaRPr lang="de-DE" altLang="ja-JP"/>
          </a:p>
        </p:txBody>
      </p:sp>
      <p:sp>
        <p:nvSpPr>
          <p:cNvPr id="4" name="フッター プレースホルダー 3"/>
          <p:cNvSpPr>
            <a:spLocks noGrp="1"/>
          </p:cNvSpPr>
          <p:nvPr>
            <p:ph type="ftr" sz="quarter" idx="11"/>
          </p:nvPr>
        </p:nvSpPr>
        <p:spPr bwMode="gray"/>
        <p:txBody>
          <a:bodyPr/>
          <a:lstStyle>
            <a:lvl1pPr>
              <a:defRPr/>
            </a:lvl1pPr>
          </a:lstStyle>
          <a:p>
            <a:r>
              <a:rPr lang="en-US" altLang="ja-JP"/>
              <a:t>Copyright 2021 Fujitsu Ltd.</a:t>
            </a:r>
            <a:endParaRPr lang="de-DE" altLang="ja-JP" dirty="0"/>
          </a:p>
        </p:txBody>
      </p:sp>
    </p:spTree>
    <p:extLst>
      <p:ext uri="{BB962C8B-B14F-4D97-AF65-F5344CB8AC3E}">
        <p14:creationId xmlns:p14="http://schemas.microsoft.com/office/powerpoint/2010/main" val="207360625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bwMode="gray"/>
        <p:txBody>
          <a:bodyPr/>
          <a:lstStyle>
            <a:lvl1pPr>
              <a:defRPr/>
            </a:lvl1pPr>
          </a:lstStyle>
          <a:p>
            <a:fld id="{E8E9CBD9-E97A-4244-BA2F-A59041725FCD}" type="slidenum">
              <a:rPr lang="de-DE" altLang="ja-JP"/>
              <a:pPr/>
              <a:t>‹#›</a:t>
            </a:fld>
            <a:endParaRPr lang="de-DE" altLang="ja-JP"/>
          </a:p>
        </p:txBody>
      </p:sp>
      <p:sp>
        <p:nvSpPr>
          <p:cNvPr id="3" name="フッター プレースホルダー 2"/>
          <p:cNvSpPr>
            <a:spLocks noGrp="1"/>
          </p:cNvSpPr>
          <p:nvPr>
            <p:ph type="ftr" sz="quarter" idx="11"/>
          </p:nvPr>
        </p:nvSpPr>
        <p:spPr bwMode="gray"/>
        <p:txBody>
          <a:bodyPr/>
          <a:lstStyle>
            <a:lvl1pPr>
              <a:defRPr/>
            </a:lvl1pPr>
          </a:lstStyle>
          <a:p>
            <a:r>
              <a:rPr lang="en-US" altLang="ja-JP"/>
              <a:t>Copyright 2021 Fujitsu Ltd.</a:t>
            </a:r>
            <a:endParaRPr lang="de-DE" altLang="ja-JP" dirty="0"/>
          </a:p>
        </p:txBody>
      </p:sp>
    </p:spTree>
    <p:extLst>
      <p:ext uri="{BB962C8B-B14F-4D97-AF65-F5344CB8AC3E}">
        <p14:creationId xmlns:p14="http://schemas.microsoft.com/office/powerpoint/2010/main" val="32610867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エンドカット">
    <p:spTree>
      <p:nvGrpSpPr>
        <p:cNvPr id="1" name=""/>
        <p:cNvGrpSpPr/>
        <p:nvPr/>
      </p:nvGrpSpPr>
      <p:grpSpPr>
        <a:xfrm>
          <a:off x="0" y="0"/>
          <a:ext cx="0" cy="0"/>
          <a:chOff x="0" y="0"/>
          <a:chExt cx="0" cy="0"/>
        </a:xfrm>
      </p:grpSpPr>
      <p:sp>
        <p:nvSpPr>
          <p:cNvPr id="38"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bg1"/>
                </a:solidFill>
                <a:latin typeface="+mn-lt"/>
              </a:defRPr>
            </a:lvl1pPr>
          </a:lstStyle>
          <a:p>
            <a:fld id="{E5C4FF1C-8F5E-4BC8-BCAF-207649A9C157}" type="slidenum">
              <a:rPr lang="de-DE" altLang="ja-JP" smtClean="0"/>
              <a:pPr/>
              <a:t>‹#›</a:t>
            </a:fld>
            <a:endParaRPr lang="de-DE" altLang="ja-JP"/>
          </a:p>
        </p:txBody>
      </p:sp>
      <p:sp>
        <p:nvSpPr>
          <p:cNvPr id="39" name="Rectangle 30"/>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800">
                <a:solidFill>
                  <a:schemeClr val="bg1"/>
                </a:solidFill>
                <a:latin typeface="+mn-lt"/>
              </a:defRPr>
            </a:lvl1pPr>
          </a:lstStyle>
          <a:p>
            <a:r>
              <a:rPr lang="en-US" altLang="ja-JP"/>
              <a:t>Copyright 2021 Fujitsu Ltd.</a:t>
            </a:r>
            <a:endParaRPr lang="de-DE" altLang="ja-JP"/>
          </a:p>
        </p:txBody>
      </p:sp>
      <p:grpSp>
        <p:nvGrpSpPr>
          <p:cNvPr id="4" name="Group 38" descr="Message Lockup"/>
          <p:cNvGrpSpPr>
            <a:grpSpLocks/>
          </p:cNvGrpSpPr>
          <p:nvPr userDrawn="1"/>
        </p:nvGrpSpPr>
        <p:grpSpPr bwMode="gray">
          <a:xfrm>
            <a:off x="0" y="0"/>
            <a:ext cx="9144000" cy="6858000"/>
            <a:chOff x="0" y="0"/>
            <a:chExt cx="5760" cy="4320"/>
          </a:xfrm>
        </p:grpSpPr>
        <p:sp>
          <p:nvSpPr>
            <p:cNvPr id="5" name="Rectangle 4"/>
            <p:cNvSpPr>
              <a:spLocks noChangeArrowheads="1"/>
            </p:cNvSpPr>
            <p:nvPr/>
          </p:nvSpPr>
          <p:spPr bwMode="gray">
            <a:xfrm>
              <a:off x="0" y="0"/>
              <a:ext cx="576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a:p>
          </p:txBody>
        </p:sp>
        <p:grpSp>
          <p:nvGrpSpPr>
            <p:cNvPr id="6" name="Group 7"/>
            <p:cNvGrpSpPr>
              <a:grpSpLocks noChangeAspect="1"/>
            </p:cNvGrpSpPr>
            <p:nvPr/>
          </p:nvGrpSpPr>
          <p:grpSpPr bwMode="gray">
            <a:xfrm>
              <a:off x="0" y="0"/>
              <a:ext cx="5760" cy="4320"/>
              <a:chOff x="0" y="0"/>
              <a:chExt cx="5760" cy="4320"/>
            </a:xfrm>
          </p:grpSpPr>
          <p:sp>
            <p:nvSpPr>
              <p:cNvPr id="7" name="AutoShape 6"/>
              <p:cNvSpPr>
                <a:spLocks noChangeAspect="1" noChangeArrowheads="1" noTextEdit="1"/>
              </p:cNvSpPr>
              <p:nvPr/>
            </p:nvSpPr>
            <p:spPr bwMode="gray">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 name="Freeform 8"/>
              <p:cNvSpPr>
                <a:spLocks/>
              </p:cNvSpPr>
              <p:nvPr/>
            </p:nvSpPr>
            <p:spPr bwMode="gray">
              <a:xfrm>
                <a:off x="1217" y="2598"/>
                <a:ext cx="97" cy="159"/>
              </a:xfrm>
              <a:custGeom>
                <a:avLst/>
                <a:gdLst>
                  <a:gd name="T0" fmla="*/ 0 w 484"/>
                  <a:gd name="T1" fmla="*/ 764 h 795"/>
                  <a:gd name="T2" fmla="*/ 0 w 484"/>
                  <a:gd name="T3" fmla="*/ 672 h 795"/>
                  <a:gd name="T4" fmla="*/ 186 w 484"/>
                  <a:gd name="T5" fmla="*/ 715 h 795"/>
                  <a:gd name="T6" fmla="*/ 371 w 484"/>
                  <a:gd name="T7" fmla="*/ 593 h 795"/>
                  <a:gd name="T8" fmla="*/ 339 w 484"/>
                  <a:gd name="T9" fmla="*/ 515 h 795"/>
                  <a:gd name="T10" fmla="*/ 284 w 484"/>
                  <a:gd name="T11" fmla="*/ 472 h 795"/>
                  <a:gd name="T12" fmla="*/ 212 w 484"/>
                  <a:gd name="T13" fmla="*/ 436 h 795"/>
                  <a:gd name="T14" fmla="*/ 65 w 484"/>
                  <a:gd name="T15" fmla="*/ 337 h 795"/>
                  <a:gd name="T16" fmla="*/ 13 w 484"/>
                  <a:gd name="T17" fmla="*/ 199 h 795"/>
                  <a:gd name="T18" fmla="*/ 94 w 484"/>
                  <a:gd name="T19" fmla="*/ 43 h 795"/>
                  <a:gd name="T20" fmla="*/ 269 w 484"/>
                  <a:gd name="T21" fmla="*/ 0 h 795"/>
                  <a:gd name="T22" fmla="*/ 430 w 484"/>
                  <a:gd name="T23" fmla="*/ 26 h 795"/>
                  <a:gd name="T24" fmla="*/ 430 w 484"/>
                  <a:gd name="T25" fmla="*/ 111 h 795"/>
                  <a:gd name="T26" fmla="*/ 274 w 484"/>
                  <a:gd name="T27" fmla="*/ 78 h 795"/>
                  <a:gd name="T28" fmla="*/ 169 w 484"/>
                  <a:gd name="T29" fmla="*/ 103 h 795"/>
                  <a:gd name="T30" fmla="*/ 126 w 484"/>
                  <a:gd name="T31" fmla="*/ 186 h 795"/>
                  <a:gd name="T32" fmla="*/ 156 w 484"/>
                  <a:gd name="T33" fmla="*/ 264 h 795"/>
                  <a:gd name="T34" fmla="*/ 286 w 484"/>
                  <a:gd name="T35" fmla="*/ 345 h 795"/>
                  <a:gd name="T36" fmla="*/ 391 w 484"/>
                  <a:gd name="T37" fmla="*/ 406 h 795"/>
                  <a:gd name="T38" fmla="*/ 464 w 484"/>
                  <a:gd name="T39" fmla="*/ 486 h 795"/>
                  <a:gd name="T40" fmla="*/ 484 w 484"/>
                  <a:gd name="T41" fmla="*/ 581 h 795"/>
                  <a:gd name="T42" fmla="*/ 193 w 484"/>
                  <a:gd name="T43" fmla="*/ 795 h 795"/>
                  <a:gd name="T44" fmla="*/ 0 w 484"/>
                  <a:gd name="T45" fmla="*/ 76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9"/>
              <p:cNvSpPr>
                <a:spLocks/>
              </p:cNvSpPr>
              <p:nvPr/>
            </p:nvSpPr>
            <p:spPr bwMode="gray">
              <a:xfrm>
                <a:off x="1349" y="2526"/>
                <a:ext cx="115" cy="227"/>
              </a:xfrm>
              <a:custGeom>
                <a:avLst/>
                <a:gdLst>
                  <a:gd name="T0" fmla="*/ 0 w 572"/>
                  <a:gd name="T1" fmla="*/ 1136 h 1136"/>
                  <a:gd name="T2" fmla="*/ 0 w 572"/>
                  <a:gd name="T3" fmla="*/ 0 h 1136"/>
                  <a:gd name="T4" fmla="*/ 129 w 572"/>
                  <a:gd name="T5" fmla="*/ 0 h 1136"/>
                  <a:gd name="T6" fmla="*/ 129 w 572"/>
                  <a:gd name="T7" fmla="*/ 400 h 1136"/>
                  <a:gd name="T8" fmla="*/ 319 w 572"/>
                  <a:gd name="T9" fmla="*/ 361 h 1136"/>
                  <a:gd name="T10" fmla="*/ 549 w 572"/>
                  <a:gd name="T11" fmla="*/ 479 h 1136"/>
                  <a:gd name="T12" fmla="*/ 572 w 572"/>
                  <a:gd name="T13" fmla="*/ 673 h 1136"/>
                  <a:gd name="T14" fmla="*/ 572 w 572"/>
                  <a:gd name="T15" fmla="*/ 1136 h 1136"/>
                  <a:gd name="T16" fmla="*/ 443 w 572"/>
                  <a:gd name="T17" fmla="*/ 1136 h 1136"/>
                  <a:gd name="T18" fmla="*/ 443 w 572"/>
                  <a:gd name="T19" fmla="*/ 653 h 1136"/>
                  <a:gd name="T20" fmla="*/ 420 w 572"/>
                  <a:gd name="T21" fmla="*/ 499 h 1136"/>
                  <a:gd name="T22" fmla="*/ 307 w 572"/>
                  <a:gd name="T23" fmla="*/ 439 h 1136"/>
                  <a:gd name="T24" fmla="*/ 129 w 572"/>
                  <a:gd name="T25" fmla="*/ 485 h 1136"/>
                  <a:gd name="T26" fmla="*/ 129 w 572"/>
                  <a:gd name="T27" fmla="*/ 1136 h 1136"/>
                  <a:gd name="T28" fmla="*/ 0 w 572"/>
                  <a:gd name="T29" fmla="*/ 113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10"/>
              <p:cNvSpPr>
                <a:spLocks noEditPoints="1"/>
              </p:cNvSpPr>
              <p:nvPr/>
            </p:nvSpPr>
            <p:spPr bwMode="gray">
              <a:xfrm>
                <a:off x="1499" y="2598"/>
                <a:ext cx="117" cy="159"/>
              </a:xfrm>
              <a:custGeom>
                <a:avLst/>
                <a:gdLst>
                  <a:gd name="T0" fmla="*/ 456 w 585"/>
                  <a:gd name="T1" fmla="*/ 298 h 795"/>
                  <a:gd name="T2" fmla="*/ 456 w 585"/>
                  <a:gd name="T3" fmla="*/ 259 h 795"/>
                  <a:gd name="T4" fmla="*/ 432 w 585"/>
                  <a:gd name="T5" fmla="*/ 144 h 795"/>
                  <a:gd name="T6" fmla="*/ 283 w 585"/>
                  <a:gd name="T7" fmla="*/ 81 h 795"/>
                  <a:gd name="T8" fmla="*/ 73 w 585"/>
                  <a:gd name="T9" fmla="*/ 123 h 795"/>
                  <a:gd name="T10" fmla="*/ 73 w 585"/>
                  <a:gd name="T11" fmla="*/ 33 h 795"/>
                  <a:gd name="T12" fmla="*/ 296 w 585"/>
                  <a:gd name="T13" fmla="*/ 0 h 795"/>
                  <a:gd name="T14" fmla="*/ 539 w 585"/>
                  <a:gd name="T15" fmla="*/ 80 h 795"/>
                  <a:gd name="T16" fmla="*/ 582 w 585"/>
                  <a:gd name="T17" fmla="*/ 209 h 795"/>
                  <a:gd name="T18" fmla="*/ 585 w 585"/>
                  <a:gd name="T19" fmla="*/ 303 h 795"/>
                  <a:gd name="T20" fmla="*/ 585 w 585"/>
                  <a:gd name="T21" fmla="*/ 760 h 795"/>
                  <a:gd name="T22" fmla="*/ 305 w 585"/>
                  <a:gd name="T23" fmla="*/ 795 h 795"/>
                  <a:gd name="T24" fmla="*/ 86 w 585"/>
                  <a:gd name="T25" fmla="*/ 752 h 795"/>
                  <a:gd name="T26" fmla="*/ 0 w 585"/>
                  <a:gd name="T27" fmla="*/ 583 h 795"/>
                  <a:gd name="T28" fmla="*/ 99 w 585"/>
                  <a:gd name="T29" fmla="*/ 380 h 795"/>
                  <a:gd name="T30" fmla="*/ 350 w 585"/>
                  <a:gd name="T31" fmla="*/ 310 h 795"/>
                  <a:gd name="T32" fmla="*/ 456 w 585"/>
                  <a:gd name="T33" fmla="*/ 298 h 795"/>
                  <a:gd name="T34" fmla="*/ 456 w 585"/>
                  <a:gd name="T35" fmla="*/ 372 h 795"/>
                  <a:gd name="T36" fmla="*/ 278 w 585"/>
                  <a:gd name="T37" fmla="*/ 399 h 795"/>
                  <a:gd name="T38" fmla="*/ 132 w 585"/>
                  <a:gd name="T39" fmla="*/ 570 h 795"/>
                  <a:gd name="T40" fmla="*/ 175 w 585"/>
                  <a:gd name="T41" fmla="*/ 679 h 795"/>
                  <a:gd name="T42" fmla="*/ 325 w 585"/>
                  <a:gd name="T43" fmla="*/ 718 h 795"/>
                  <a:gd name="T44" fmla="*/ 456 w 585"/>
                  <a:gd name="T45" fmla="*/ 700 h 795"/>
                  <a:gd name="T46" fmla="*/ 456 w 585"/>
                  <a:gd name="T47" fmla="*/ 37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1"/>
              <p:cNvSpPr>
                <a:spLocks noEditPoints="1"/>
              </p:cNvSpPr>
              <p:nvPr/>
            </p:nvSpPr>
            <p:spPr bwMode="gray">
              <a:xfrm>
                <a:off x="1662" y="2598"/>
                <a:ext cx="119" cy="227"/>
              </a:xfrm>
              <a:custGeom>
                <a:avLst/>
                <a:gdLst>
                  <a:gd name="T0" fmla="*/ 129 w 592"/>
                  <a:gd name="T1" fmla="*/ 742 h 1136"/>
                  <a:gd name="T2" fmla="*/ 129 w 592"/>
                  <a:gd name="T3" fmla="*/ 1136 h 1136"/>
                  <a:gd name="T4" fmla="*/ 0 w 592"/>
                  <a:gd name="T5" fmla="*/ 1136 h 1136"/>
                  <a:gd name="T6" fmla="*/ 0 w 592"/>
                  <a:gd name="T7" fmla="*/ 30 h 1136"/>
                  <a:gd name="T8" fmla="*/ 260 w 592"/>
                  <a:gd name="T9" fmla="*/ 0 h 1136"/>
                  <a:gd name="T10" fmla="*/ 528 w 592"/>
                  <a:gd name="T11" fmla="*/ 118 h 1136"/>
                  <a:gd name="T12" fmla="*/ 592 w 592"/>
                  <a:gd name="T13" fmla="*/ 396 h 1136"/>
                  <a:gd name="T14" fmla="*/ 511 w 592"/>
                  <a:gd name="T15" fmla="*/ 691 h 1136"/>
                  <a:gd name="T16" fmla="*/ 287 w 592"/>
                  <a:gd name="T17" fmla="*/ 795 h 1136"/>
                  <a:gd name="T18" fmla="*/ 180 w 592"/>
                  <a:gd name="T19" fmla="*/ 775 h 1136"/>
                  <a:gd name="T20" fmla="*/ 129 w 592"/>
                  <a:gd name="T21" fmla="*/ 742 h 1136"/>
                  <a:gd name="T22" fmla="*/ 129 w 592"/>
                  <a:gd name="T23" fmla="*/ 653 h 1136"/>
                  <a:gd name="T24" fmla="*/ 272 w 592"/>
                  <a:gd name="T25" fmla="*/ 718 h 1136"/>
                  <a:gd name="T26" fmla="*/ 418 w 592"/>
                  <a:gd name="T27" fmla="*/ 618 h 1136"/>
                  <a:gd name="T28" fmla="*/ 461 w 592"/>
                  <a:gd name="T29" fmla="*/ 395 h 1136"/>
                  <a:gd name="T30" fmla="*/ 403 w 592"/>
                  <a:gd name="T31" fmla="*/ 147 h 1136"/>
                  <a:gd name="T32" fmla="*/ 241 w 592"/>
                  <a:gd name="T33" fmla="*/ 78 h 1136"/>
                  <a:gd name="T34" fmla="*/ 129 w 592"/>
                  <a:gd name="T35" fmla="*/ 87 h 1136"/>
                  <a:gd name="T36" fmla="*/ 129 w 592"/>
                  <a:gd name="T37" fmla="*/ 653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2"/>
              <p:cNvSpPr>
                <a:spLocks noEditPoints="1"/>
              </p:cNvSpPr>
              <p:nvPr/>
            </p:nvSpPr>
            <p:spPr bwMode="gray">
              <a:xfrm>
                <a:off x="1816" y="2547"/>
                <a:ext cx="32" cy="206"/>
              </a:xfrm>
              <a:custGeom>
                <a:avLst/>
                <a:gdLst>
                  <a:gd name="T0" fmla="*/ 78 w 157"/>
                  <a:gd name="T1" fmla="*/ 0 h 1031"/>
                  <a:gd name="T2" fmla="*/ 137 w 157"/>
                  <a:gd name="T3" fmla="*/ 26 h 1031"/>
                  <a:gd name="T4" fmla="*/ 157 w 157"/>
                  <a:gd name="T5" fmla="*/ 79 h 1031"/>
                  <a:gd name="T6" fmla="*/ 131 w 157"/>
                  <a:gd name="T7" fmla="*/ 139 h 1031"/>
                  <a:gd name="T8" fmla="*/ 78 w 157"/>
                  <a:gd name="T9" fmla="*/ 159 h 1031"/>
                  <a:gd name="T10" fmla="*/ 20 w 157"/>
                  <a:gd name="T11" fmla="*/ 133 h 1031"/>
                  <a:gd name="T12" fmla="*/ 0 w 157"/>
                  <a:gd name="T13" fmla="*/ 78 h 1031"/>
                  <a:gd name="T14" fmla="*/ 25 w 157"/>
                  <a:gd name="T15" fmla="*/ 20 h 1031"/>
                  <a:gd name="T16" fmla="*/ 78 w 157"/>
                  <a:gd name="T17" fmla="*/ 0 h 1031"/>
                  <a:gd name="T18" fmla="*/ 15 w 157"/>
                  <a:gd name="T19" fmla="*/ 277 h 1031"/>
                  <a:gd name="T20" fmla="*/ 144 w 157"/>
                  <a:gd name="T21" fmla="*/ 277 h 1031"/>
                  <a:gd name="T22" fmla="*/ 144 w 157"/>
                  <a:gd name="T23" fmla="*/ 1031 h 1031"/>
                  <a:gd name="T24" fmla="*/ 15 w 157"/>
                  <a:gd name="T25" fmla="*/ 1031 h 1031"/>
                  <a:gd name="T26" fmla="*/ 15 w 157"/>
                  <a:gd name="T27" fmla="*/ 27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13"/>
              <p:cNvSpPr>
                <a:spLocks/>
              </p:cNvSpPr>
              <p:nvPr/>
            </p:nvSpPr>
            <p:spPr bwMode="gray">
              <a:xfrm>
                <a:off x="1894" y="2598"/>
                <a:ext cx="114" cy="155"/>
              </a:xfrm>
              <a:custGeom>
                <a:avLst/>
                <a:gdLst>
                  <a:gd name="T0" fmla="*/ 0 w 573"/>
                  <a:gd name="T1" fmla="*/ 775 h 775"/>
                  <a:gd name="T2" fmla="*/ 0 w 573"/>
                  <a:gd name="T3" fmla="*/ 30 h 775"/>
                  <a:gd name="T4" fmla="*/ 302 w 573"/>
                  <a:gd name="T5" fmla="*/ 0 h 775"/>
                  <a:gd name="T6" fmla="*/ 550 w 573"/>
                  <a:gd name="T7" fmla="*/ 119 h 775"/>
                  <a:gd name="T8" fmla="*/ 573 w 573"/>
                  <a:gd name="T9" fmla="*/ 312 h 775"/>
                  <a:gd name="T10" fmla="*/ 573 w 573"/>
                  <a:gd name="T11" fmla="*/ 775 h 775"/>
                  <a:gd name="T12" fmla="*/ 444 w 573"/>
                  <a:gd name="T13" fmla="*/ 775 h 775"/>
                  <a:gd name="T14" fmla="*/ 444 w 573"/>
                  <a:gd name="T15" fmla="*/ 320 h 775"/>
                  <a:gd name="T16" fmla="*/ 421 w 573"/>
                  <a:gd name="T17" fmla="*/ 140 h 775"/>
                  <a:gd name="T18" fmla="*/ 290 w 573"/>
                  <a:gd name="T19" fmla="*/ 78 h 775"/>
                  <a:gd name="T20" fmla="*/ 130 w 573"/>
                  <a:gd name="T21" fmla="*/ 94 h 775"/>
                  <a:gd name="T22" fmla="*/ 130 w 573"/>
                  <a:gd name="T23" fmla="*/ 775 h 775"/>
                  <a:gd name="T24" fmla="*/ 0 w 573"/>
                  <a:gd name="T25"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4"/>
              <p:cNvSpPr>
                <a:spLocks noEditPoints="1"/>
              </p:cNvSpPr>
              <p:nvPr/>
            </p:nvSpPr>
            <p:spPr bwMode="gray">
              <a:xfrm>
                <a:off x="2044" y="2598"/>
                <a:ext cx="119" cy="229"/>
              </a:xfrm>
              <a:custGeom>
                <a:avLst/>
                <a:gdLst>
                  <a:gd name="T0" fmla="*/ 466 w 595"/>
                  <a:gd name="T1" fmla="*/ 707 h 1147"/>
                  <a:gd name="T2" fmla="*/ 418 w 595"/>
                  <a:gd name="T3" fmla="*/ 752 h 1147"/>
                  <a:gd name="T4" fmla="*/ 268 w 595"/>
                  <a:gd name="T5" fmla="*/ 795 h 1147"/>
                  <a:gd name="T6" fmla="*/ 102 w 595"/>
                  <a:gd name="T7" fmla="*/ 740 h 1147"/>
                  <a:gd name="T8" fmla="*/ 0 w 595"/>
                  <a:gd name="T9" fmla="*/ 433 h 1147"/>
                  <a:gd name="T10" fmla="*/ 75 w 595"/>
                  <a:gd name="T11" fmla="*/ 137 h 1147"/>
                  <a:gd name="T12" fmla="*/ 356 w 595"/>
                  <a:gd name="T13" fmla="*/ 0 h 1147"/>
                  <a:gd name="T14" fmla="*/ 595 w 595"/>
                  <a:gd name="T15" fmla="*/ 30 h 1147"/>
                  <a:gd name="T16" fmla="*/ 595 w 595"/>
                  <a:gd name="T17" fmla="*/ 628 h 1147"/>
                  <a:gd name="T18" fmla="*/ 580 w 595"/>
                  <a:gd name="T19" fmla="*/ 881 h 1147"/>
                  <a:gd name="T20" fmla="*/ 441 w 595"/>
                  <a:gd name="T21" fmla="*/ 1099 h 1147"/>
                  <a:gd name="T22" fmla="*/ 200 w 595"/>
                  <a:gd name="T23" fmla="*/ 1147 h 1147"/>
                  <a:gd name="T24" fmla="*/ 103 w 595"/>
                  <a:gd name="T25" fmla="*/ 1141 h 1147"/>
                  <a:gd name="T26" fmla="*/ 103 w 595"/>
                  <a:gd name="T27" fmla="*/ 1064 h 1147"/>
                  <a:gd name="T28" fmla="*/ 199 w 595"/>
                  <a:gd name="T29" fmla="*/ 1069 h 1147"/>
                  <a:gd name="T30" fmla="*/ 357 w 595"/>
                  <a:gd name="T31" fmla="*/ 1041 h 1147"/>
                  <a:gd name="T32" fmla="*/ 454 w 595"/>
                  <a:gd name="T33" fmla="*/ 896 h 1147"/>
                  <a:gd name="T34" fmla="*/ 466 w 595"/>
                  <a:gd name="T35" fmla="*/ 748 h 1147"/>
                  <a:gd name="T36" fmla="*/ 466 w 595"/>
                  <a:gd name="T37" fmla="*/ 707 h 1147"/>
                  <a:gd name="T38" fmla="*/ 466 w 595"/>
                  <a:gd name="T39" fmla="*/ 85 h 1147"/>
                  <a:gd name="T40" fmla="*/ 369 w 595"/>
                  <a:gd name="T41" fmla="*/ 78 h 1147"/>
                  <a:gd name="T42" fmla="*/ 242 w 595"/>
                  <a:gd name="T43" fmla="*/ 111 h 1147"/>
                  <a:gd name="T44" fmla="*/ 159 w 595"/>
                  <a:gd name="T45" fmla="*/ 244 h 1147"/>
                  <a:gd name="T46" fmla="*/ 132 w 595"/>
                  <a:gd name="T47" fmla="*/ 438 h 1147"/>
                  <a:gd name="T48" fmla="*/ 183 w 595"/>
                  <a:gd name="T49" fmla="*/ 662 h 1147"/>
                  <a:gd name="T50" fmla="*/ 286 w 595"/>
                  <a:gd name="T51" fmla="*/ 718 h 1147"/>
                  <a:gd name="T52" fmla="*/ 388 w 595"/>
                  <a:gd name="T53" fmla="*/ 683 h 1147"/>
                  <a:gd name="T54" fmla="*/ 455 w 595"/>
                  <a:gd name="T55" fmla="*/ 592 h 1147"/>
                  <a:gd name="T56" fmla="*/ 466 w 595"/>
                  <a:gd name="T57" fmla="*/ 505 h 1147"/>
                  <a:gd name="T58" fmla="*/ 466 w 595"/>
                  <a:gd name="T59" fmla="*/ 85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15"/>
              <p:cNvSpPr>
                <a:spLocks/>
              </p:cNvSpPr>
              <p:nvPr/>
            </p:nvSpPr>
            <p:spPr bwMode="gray">
              <a:xfrm>
                <a:off x="2280" y="2561"/>
                <a:ext cx="67" cy="192"/>
              </a:xfrm>
              <a:custGeom>
                <a:avLst/>
                <a:gdLst>
                  <a:gd name="T0" fmla="*/ 0 w 332"/>
                  <a:gd name="T1" fmla="*/ 0 h 958"/>
                  <a:gd name="T2" fmla="*/ 129 w 332"/>
                  <a:gd name="T3" fmla="*/ 0 h 958"/>
                  <a:gd name="T4" fmla="*/ 129 w 332"/>
                  <a:gd name="T5" fmla="*/ 204 h 958"/>
                  <a:gd name="T6" fmla="*/ 332 w 332"/>
                  <a:gd name="T7" fmla="*/ 204 h 958"/>
                  <a:gd name="T8" fmla="*/ 332 w 332"/>
                  <a:gd name="T9" fmla="*/ 286 h 958"/>
                  <a:gd name="T10" fmla="*/ 129 w 332"/>
                  <a:gd name="T11" fmla="*/ 286 h 958"/>
                  <a:gd name="T12" fmla="*/ 129 w 332"/>
                  <a:gd name="T13" fmla="*/ 686 h 958"/>
                  <a:gd name="T14" fmla="*/ 163 w 332"/>
                  <a:gd name="T15" fmla="*/ 840 h 958"/>
                  <a:gd name="T16" fmla="*/ 235 w 332"/>
                  <a:gd name="T17" fmla="*/ 873 h 958"/>
                  <a:gd name="T18" fmla="*/ 290 w 332"/>
                  <a:gd name="T19" fmla="*/ 875 h 958"/>
                  <a:gd name="T20" fmla="*/ 332 w 332"/>
                  <a:gd name="T21" fmla="*/ 875 h 958"/>
                  <a:gd name="T22" fmla="*/ 332 w 332"/>
                  <a:gd name="T23" fmla="*/ 958 h 958"/>
                  <a:gd name="T24" fmla="*/ 263 w 332"/>
                  <a:gd name="T25" fmla="*/ 958 h 958"/>
                  <a:gd name="T26" fmla="*/ 132 w 332"/>
                  <a:gd name="T27" fmla="*/ 945 h 958"/>
                  <a:gd name="T28" fmla="*/ 12 w 332"/>
                  <a:gd name="T29" fmla="*/ 817 h 958"/>
                  <a:gd name="T30" fmla="*/ 0 w 332"/>
                  <a:gd name="T31" fmla="*/ 667 h 958"/>
                  <a:gd name="T32" fmla="*/ 0 w 332"/>
                  <a:gd name="T33"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16"/>
              <p:cNvSpPr>
                <a:spLocks noEditPoints="1"/>
              </p:cNvSpPr>
              <p:nvPr/>
            </p:nvSpPr>
            <p:spPr bwMode="gray">
              <a:xfrm>
                <a:off x="2374" y="2598"/>
                <a:ext cx="127" cy="159"/>
              </a:xfrm>
              <a:custGeom>
                <a:avLst/>
                <a:gdLst>
                  <a:gd name="T0" fmla="*/ 318 w 634"/>
                  <a:gd name="T1" fmla="*/ 0 h 795"/>
                  <a:gd name="T2" fmla="*/ 559 w 634"/>
                  <a:gd name="T3" fmla="*/ 107 h 795"/>
                  <a:gd name="T4" fmla="*/ 634 w 634"/>
                  <a:gd name="T5" fmla="*/ 398 h 795"/>
                  <a:gd name="T6" fmla="*/ 559 w 634"/>
                  <a:gd name="T7" fmla="*/ 688 h 795"/>
                  <a:gd name="T8" fmla="*/ 318 w 634"/>
                  <a:gd name="T9" fmla="*/ 795 h 795"/>
                  <a:gd name="T10" fmla="*/ 0 w 634"/>
                  <a:gd name="T11" fmla="*/ 393 h 795"/>
                  <a:gd name="T12" fmla="*/ 76 w 634"/>
                  <a:gd name="T13" fmla="*/ 107 h 795"/>
                  <a:gd name="T14" fmla="*/ 318 w 634"/>
                  <a:gd name="T15" fmla="*/ 0 h 795"/>
                  <a:gd name="T16" fmla="*/ 318 w 634"/>
                  <a:gd name="T17" fmla="*/ 78 h 795"/>
                  <a:gd name="T18" fmla="*/ 166 w 634"/>
                  <a:gd name="T19" fmla="*/ 176 h 795"/>
                  <a:gd name="T20" fmla="*/ 132 w 634"/>
                  <a:gd name="T21" fmla="*/ 394 h 795"/>
                  <a:gd name="T22" fmla="*/ 166 w 634"/>
                  <a:gd name="T23" fmla="*/ 619 h 795"/>
                  <a:gd name="T24" fmla="*/ 318 w 634"/>
                  <a:gd name="T25" fmla="*/ 718 h 795"/>
                  <a:gd name="T26" fmla="*/ 468 w 634"/>
                  <a:gd name="T27" fmla="*/ 619 h 795"/>
                  <a:gd name="T28" fmla="*/ 503 w 634"/>
                  <a:gd name="T29" fmla="*/ 398 h 795"/>
                  <a:gd name="T30" fmla="*/ 468 w 634"/>
                  <a:gd name="T31" fmla="*/ 176 h 795"/>
                  <a:gd name="T32" fmla="*/ 318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17"/>
              <p:cNvSpPr>
                <a:spLocks/>
              </p:cNvSpPr>
              <p:nvPr/>
            </p:nvSpPr>
            <p:spPr bwMode="gray">
              <a:xfrm>
                <a:off x="2538" y="2598"/>
                <a:ext cx="195" cy="155"/>
              </a:xfrm>
              <a:custGeom>
                <a:avLst/>
                <a:gdLst>
                  <a:gd name="T0" fmla="*/ 0 w 974"/>
                  <a:gd name="T1" fmla="*/ 775 h 775"/>
                  <a:gd name="T2" fmla="*/ 0 w 974"/>
                  <a:gd name="T3" fmla="*/ 30 h 775"/>
                  <a:gd name="T4" fmla="*/ 278 w 974"/>
                  <a:gd name="T5" fmla="*/ 0 h 775"/>
                  <a:gd name="T6" fmla="*/ 480 w 974"/>
                  <a:gd name="T7" fmla="*/ 49 h 775"/>
                  <a:gd name="T8" fmla="*/ 722 w 974"/>
                  <a:gd name="T9" fmla="*/ 0 h 775"/>
                  <a:gd name="T10" fmla="*/ 952 w 974"/>
                  <a:gd name="T11" fmla="*/ 119 h 775"/>
                  <a:gd name="T12" fmla="*/ 974 w 974"/>
                  <a:gd name="T13" fmla="*/ 312 h 775"/>
                  <a:gd name="T14" fmla="*/ 974 w 974"/>
                  <a:gd name="T15" fmla="*/ 775 h 775"/>
                  <a:gd name="T16" fmla="*/ 845 w 974"/>
                  <a:gd name="T17" fmla="*/ 775 h 775"/>
                  <a:gd name="T18" fmla="*/ 845 w 974"/>
                  <a:gd name="T19" fmla="*/ 320 h 775"/>
                  <a:gd name="T20" fmla="*/ 824 w 974"/>
                  <a:gd name="T21" fmla="*/ 141 h 775"/>
                  <a:gd name="T22" fmla="*/ 705 w 974"/>
                  <a:gd name="T23" fmla="*/ 78 h 775"/>
                  <a:gd name="T24" fmla="*/ 551 w 974"/>
                  <a:gd name="T25" fmla="*/ 113 h 775"/>
                  <a:gd name="T26" fmla="*/ 551 w 974"/>
                  <a:gd name="T27" fmla="*/ 775 h 775"/>
                  <a:gd name="T28" fmla="*/ 422 w 974"/>
                  <a:gd name="T29" fmla="*/ 775 h 775"/>
                  <a:gd name="T30" fmla="*/ 422 w 974"/>
                  <a:gd name="T31" fmla="*/ 314 h 775"/>
                  <a:gd name="T32" fmla="*/ 401 w 974"/>
                  <a:gd name="T33" fmla="*/ 141 h 775"/>
                  <a:gd name="T34" fmla="*/ 278 w 974"/>
                  <a:gd name="T35" fmla="*/ 78 h 775"/>
                  <a:gd name="T36" fmla="*/ 128 w 974"/>
                  <a:gd name="T37" fmla="*/ 94 h 775"/>
                  <a:gd name="T38" fmla="*/ 128 w 974"/>
                  <a:gd name="T39" fmla="*/ 775 h 775"/>
                  <a:gd name="T40" fmla="*/ 0 w 974"/>
                  <a:gd name="T41"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18"/>
              <p:cNvSpPr>
                <a:spLocks noEditPoints="1"/>
              </p:cNvSpPr>
              <p:nvPr/>
            </p:nvSpPr>
            <p:spPr bwMode="gray">
              <a:xfrm>
                <a:off x="2768" y="2598"/>
                <a:ext cx="127" cy="159"/>
              </a:xfrm>
              <a:custGeom>
                <a:avLst/>
                <a:gdLst>
                  <a:gd name="T0" fmla="*/ 318 w 635"/>
                  <a:gd name="T1" fmla="*/ 0 h 795"/>
                  <a:gd name="T2" fmla="*/ 559 w 635"/>
                  <a:gd name="T3" fmla="*/ 107 h 795"/>
                  <a:gd name="T4" fmla="*/ 635 w 635"/>
                  <a:gd name="T5" fmla="*/ 398 h 795"/>
                  <a:gd name="T6" fmla="*/ 559 w 635"/>
                  <a:gd name="T7" fmla="*/ 688 h 795"/>
                  <a:gd name="T8" fmla="*/ 319 w 635"/>
                  <a:gd name="T9" fmla="*/ 795 h 795"/>
                  <a:gd name="T10" fmla="*/ 0 w 635"/>
                  <a:gd name="T11" fmla="*/ 393 h 795"/>
                  <a:gd name="T12" fmla="*/ 77 w 635"/>
                  <a:gd name="T13" fmla="*/ 107 h 795"/>
                  <a:gd name="T14" fmla="*/ 318 w 635"/>
                  <a:gd name="T15" fmla="*/ 0 h 795"/>
                  <a:gd name="T16" fmla="*/ 318 w 635"/>
                  <a:gd name="T17" fmla="*/ 78 h 795"/>
                  <a:gd name="T18" fmla="*/ 167 w 635"/>
                  <a:gd name="T19" fmla="*/ 176 h 795"/>
                  <a:gd name="T20" fmla="*/ 132 w 635"/>
                  <a:gd name="T21" fmla="*/ 394 h 795"/>
                  <a:gd name="T22" fmla="*/ 167 w 635"/>
                  <a:gd name="T23" fmla="*/ 619 h 795"/>
                  <a:gd name="T24" fmla="*/ 318 w 635"/>
                  <a:gd name="T25" fmla="*/ 718 h 795"/>
                  <a:gd name="T26" fmla="*/ 468 w 635"/>
                  <a:gd name="T27" fmla="*/ 619 h 795"/>
                  <a:gd name="T28" fmla="*/ 503 w 635"/>
                  <a:gd name="T29" fmla="*/ 398 h 795"/>
                  <a:gd name="T30" fmla="*/ 468 w 635"/>
                  <a:gd name="T31" fmla="*/ 176 h 795"/>
                  <a:gd name="T32" fmla="*/ 318 w 635"/>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19"/>
              <p:cNvSpPr>
                <a:spLocks/>
              </p:cNvSpPr>
              <p:nvPr/>
            </p:nvSpPr>
            <p:spPr bwMode="gray">
              <a:xfrm>
                <a:off x="2934" y="2598"/>
                <a:ext cx="65" cy="155"/>
              </a:xfrm>
              <a:custGeom>
                <a:avLst/>
                <a:gdLst>
                  <a:gd name="T0" fmla="*/ 0 w 326"/>
                  <a:gd name="T1" fmla="*/ 775 h 775"/>
                  <a:gd name="T2" fmla="*/ 0 w 326"/>
                  <a:gd name="T3" fmla="*/ 33 h 775"/>
                  <a:gd name="T4" fmla="*/ 326 w 326"/>
                  <a:gd name="T5" fmla="*/ 0 h 775"/>
                  <a:gd name="T6" fmla="*/ 326 w 326"/>
                  <a:gd name="T7" fmla="*/ 81 h 775"/>
                  <a:gd name="T8" fmla="*/ 129 w 326"/>
                  <a:gd name="T9" fmla="*/ 94 h 775"/>
                  <a:gd name="T10" fmla="*/ 129 w 326"/>
                  <a:gd name="T11" fmla="*/ 775 h 775"/>
                  <a:gd name="T12" fmla="*/ 0 w 326"/>
                  <a:gd name="T13" fmla="*/ 775 h 775"/>
                </a:gdLst>
                <a:ahLst/>
                <a:cxnLst>
                  <a:cxn ang="0">
                    <a:pos x="T0" y="T1"/>
                  </a:cxn>
                  <a:cxn ang="0">
                    <a:pos x="T2" y="T3"/>
                  </a:cxn>
                  <a:cxn ang="0">
                    <a:pos x="T4" y="T5"/>
                  </a:cxn>
                  <a:cxn ang="0">
                    <a:pos x="T6" y="T7"/>
                  </a:cxn>
                  <a:cxn ang="0">
                    <a:pos x="T8" y="T9"/>
                  </a:cxn>
                  <a:cxn ang="0">
                    <a:pos x="T10" y="T11"/>
                  </a:cxn>
                  <a:cxn ang="0">
                    <a:pos x="T12" y="T13"/>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20"/>
              <p:cNvSpPr>
                <a:spLocks/>
              </p:cNvSpPr>
              <p:nvPr/>
            </p:nvSpPr>
            <p:spPr bwMode="gray">
              <a:xfrm>
                <a:off x="3028" y="2598"/>
                <a:ext cx="65" cy="155"/>
              </a:xfrm>
              <a:custGeom>
                <a:avLst/>
                <a:gdLst>
                  <a:gd name="T0" fmla="*/ 0 w 326"/>
                  <a:gd name="T1" fmla="*/ 775 h 775"/>
                  <a:gd name="T2" fmla="*/ 0 w 326"/>
                  <a:gd name="T3" fmla="*/ 33 h 775"/>
                  <a:gd name="T4" fmla="*/ 326 w 326"/>
                  <a:gd name="T5" fmla="*/ 0 h 775"/>
                  <a:gd name="T6" fmla="*/ 326 w 326"/>
                  <a:gd name="T7" fmla="*/ 81 h 775"/>
                  <a:gd name="T8" fmla="*/ 129 w 326"/>
                  <a:gd name="T9" fmla="*/ 94 h 775"/>
                  <a:gd name="T10" fmla="*/ 129 w 326"/>
                  <a:gd name="T11" fmla="*/ 775 h 775"/>
                  <a:gd name="T12" fmla="*/ 0 w 326"/>
                  <a:gd name="T13" fmla="*/ 775 h 775"/>
                </a:gdLst>
                <a:ahLst/>
                <a:cxnLst>
                  <a:cxn ang="0">
                    <a:pos x="T0" y="T1"/>
                  </a:cxn>
                  <a:cxn ang="0">
                    <a:pos x="T2" y="T3"/>
                  </a:cxn>
                  <a:cxn ang="0">
                    <a:pos x="T4" y="T5"/>
                  </a:cxn>
                  <a:cxn ang="0">
                    <a:pos x="T6" y="T7"/>
                  </a:cxn>
                  <a:cxn ang="0">
                    <a:pos x="T8" y="T9"/>
                  </a:cxn>
                  <a:cxn ang="0">
                    <a:pos x="T10" y="T11"/>
                  </a:cxn>
                  <a:cxn ang="0">
                    <a:pos x="T12" y="T13"/>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21"/>
              <p:cNvSpPr>
                <a:spLocks noEditPoints="1"/>
              </p:cNvSpPr>
              <p:nvPr/>
            </p:nvSpPr>
            <p:spPr bwMode="gray">
              <a:xfrm>
                <a:off x="3110" y="2598"/>
                <a:ext cx="127" cy="159"/>
              </a:xfrm>
              <a:custGeom>
                <a:avLst/>
                <a:gdLst>
                  <a:gd name="T0" fmla="*/ 317 w 634"/>
                  <a:gd name="T1" fmla="*/ 0 h 795"/>
                  <a:gd name="T2" fmla="*/ 558 w 634"/>
                  <a:gd name="T3" fmla="*/ 107 h 795"/>
                  <a:gd name="T4" fmla="*/ 634 w 634"/>
                  <a:gd name="T5" fmla="*/ 398 h 795"/>
                  <a:gd name="T6" fmla="*/ 558 w 634"/>
                  <a:gd name="T7" fmla="*/ 688 h 795"/>
                  <a:gd name="T8" fmla="*/ 318 w 634"/>
                  <a:gd name="T9" fmla="*/ 795 h 795"/>
                  <a:gd name="T10" fmla="*/ 0 w 634"/>
                  <a:gd name="T11" fmla="*/ 393 h 795"/>
                  <a:gd name="T12" fmla="*/ 76 w 634"/>
                  <a:gd name="T13" fmla="*/ 107 h 795"/>
                  <a:gd name="T14" fmla="*/ 317 w 634"/>
                  <a:gd name="T15" fmla="*/ 0 h 795"/>
                  <a:gd name="T16" fmla="*/ 317 w 634"/>
                  <a:gd name="T17" fmla="*/ 78 h 795"/>
                  <a:gd name="T18" fmla="*/ 166 w 634"/>
                  <a:gd name="T19" fmla="*/ 176 h 795"/>
                  <a:gd name="T20" fmla="*/ 132 w 634"/>
                  <a:gd name="T21" fmla="*/ 394 h 795"/>
                  <a:gd name="T22" fmla="*/ 166 w 634"/>
                  <a:gd name="T23" fmla="*/ 619 h 795"/>
                  <a:gd name="T24" fmla="*/ 317 w 634"/>
                  <a:gd name="T25" fmla="*/ 718 h 795"/>
                  <a:gd name="T26" fmla="*/ 468 w 634"/>
                  <a:gd name="T27" fmla="*/ 619 h 795"/>
                  <a:gd name="T28" fmla="*/ 502 w 634"/>
                  <a:gd name="T29" fmla="*/ 398 h 795"/>
                  <a:gd name="T30" fmla="*/ 468 w 634"/>
                  <a:gd name="T31" fmla="*/ 176 h 795"/>
                  <a:gd name="T32" fmla="*/ 317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22"/>
              <p:cNvSpPr>
                <a:spLocks/>
              </p:cNvSpPr>
              <p:nvPr/>
            </p:nvSpPr>
            <p:spPr bwMode="gray">
              <a:xfrm>
                <a:off x="3253" y="2602"/>
                <a:ext cx="195" cy="151"/>
              </a:xfrm>
              <a:custGeom>
                <a:avLst/>
                <a:gdLst>
                  <a:gd name="T0" fmla="*/ 213 w 971"/>
                  <a:gd name="T1" fmla="*/ 754 h 754"/>
                  <a:gd name="T2" fmla="*/ 0 w 971"/>
                  <a:gd name="T3" fmla="*/ 0 h 754"/>
                  <a:gd name="T4" fmla="*/ 130 w 971"/>
                  <a:gd name="T5" fmla="*/ 0 h 754"/>
                  <a:gd name="T6" fmla="*/ 290 w 971"/>
                  <a:gd name="T7" fmla="*/ 614 h 754"/>
                  <a:gd name="T8" fmla="*/ 431 w 971"/>
                  <a:gd name="T9" fmla="*/ 0 h 754"/>
                  <a:gd name="T10" fmla="*/ 558 w 971"/>
                  <a:gd name="T11" fmla="*/ 0 h 754"/>
                  <a:gd name="T12" fmla="*/ 706 w 971"/>
                  <a:gd name="T13" fmla="*/ 614 h 754"/>
                  <a:gd name="T14" fmla="*/ 866 w 971"/>
                  <a:gd name="T15" fmla="*/ 0 h 754"/>
                  <a:gd name="T16" fmla="*/ 971 w 971"/>
                  <a:gd name="T17" fmla="*/ 0 h 754"/>
                  <a:gd name="T18" fmla="*/ 758 w 971"/>
                  <a:gd name="T19" fmla="*/ 754 h 754"/>
                  <a:gd name="T20" fmla="*/ 631 w 971"/>
                  <a:gd name="T21" fmla="*/ 754 h 754"/>
                  <a:gd name="T22" fmla="*/ 517 w 971"/>
                  <a:gd name="T23" fmla="*/ 266 h 754"/>
                  <a:gd name="T24" fmla="*/ 489 w 971"/>
                  <a:gd name="T25" fmla="*/ 112 h 754"/>
                  <a:gd name="T26" fmla="*/ 460 w 971"/>
                  <a:gd name="T27" fmla="*/ 265 h 754"/>
                  <a:gd name="T28" fmla="*/ 347 w 971"/>
                  <a:gd name="T29" fmla="*/ 754 h 754"/>
                  <a:gd name="T30" fmla="*/ 213 w 971"/>
                  <a:gd name="T3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23"/>
              <p:cNvSpPr>
                <a:spLocks/>
              </p:cNvSpPr>
              <p:nvPr/>
            </p:nvSpPr>
            <p:spPr bwMode="gray">
              <a:xfrm>
                <a:off x="3525" y="2602"/>
                <a:ext cx="194" cy="151"/>
              </a:xfrm>
              <a:custGeom>
                <a:avLst/>
                <a:gdLst>
                  <a:gd name="T0" fmla="*/ 213 w 971"/>
                  <a:gd name="T1" fmla="*/ 754 h 754"/>
                  <a:gd name="T2" fmla="*/ 0 w 971"/>
                  <a:gd name="T3" fmla="*/ 0 h 754"/>
                  <a:gd name="T4" fmla="*/ 130 w 971"/>
                  <a:gd name="T5" fmla="*/ 0 h 754"/>
                  <a:gd name="T6" fmla="*/ 290 w 971"/>
                  <a:gd name="T7" fmla="*/ 614 h 754"/>
                  <a:gd name="T8" fmla="*/ 431 w 971"/>
                  <a:gd name="T9" fmla="*/ 0 h 754"/>
                  <a:gd name="T10" fmla="*/ 559 w 971"/>
                  <a:gd name="T11" fmla="*/ 0 h 754"/>
                  <a:gd name="T12" fmla="*/ 706 w 971"/>
                  <a:gd name="T13" fmla="*/ 614 h 754"/>
                  <a:gd name="T14" fmla="*/ 866 w 971"/>
                  <a:gd name="T15" fmla="*/ 0 h 754"/>
                  <a:gd name="T16" fmla="*/ 971 w 971"/>
                  <a:gd name="T17" fmla="*/ 0 h 754"/>
                  <a:gd name="T18" fmla="*/ 758 w 971"/>
                  <a:gd name="T19" fmla="*/ 754 h 754"/>
                  <a:gd name="T20" fmla="*/ 631 w 971"/>
                  <a:gd name="T21" fmla="*/ 754 h 754"/>
                  <a:gd name="T22" fmla="*/ 518 w 971"/>
                  <a:gd name="T23" fmla="*/ 266 h 754"/>
                  <a:gd name="T24" fmla="*/ 489 w 971"/>
                  <a:gd name="T25" fmla="*/ 112 h 754"/>
                  <a:gd name="T26" fmla="*/ 460 w 971"/>
                  <a:gd name="T27" fmla="*/ 265 h 754"/>
                  <a:gd name="T28" fmla="*/ 347 w 971"/>
                  <a:gd name="T29" fmla="*/ 754 h 754"/>
                  <a:gd name="T30" fmla="*/ 213 w 971"/>
                  <a:gd name="T3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24"/>
              <p:cNvSpPr>
                <a:spLocks noEditPoints="1"/>
              </p:cNvSpPr>
              <p:nvPr/>
            </p:nvSpPr>
            <p:spPr bwMode="gray">
              <a:xfrm>
                <a:off x="3745" y="2547"/>
                <a:ext cx="31" cy="206"/>
              </a:xfrm>
              <a:custGeom>
                <a:avLst/>
                <a:gdLst>
                  <a:gd name="T0" fmla="*/ 79 w 157"/>
                  <a:gd name="T1" fmla="*/ 0 h 1031"/>
                  <a:gd name="T2" fmla="*/ 137 w 157"/>
                  <a:gd name="T3" fmla="*/ 26 h 1031"/>
                  <a:gd name="T4" fmla="*/ 157 w 157"/>
                  <a:gd name="T5" fmla="*/ 79 h 1031"/>
                  <a:gd name="T6" fmla="*/ 132 w 157"/>
                  <a:gd name="T7" fmla="*/ 139 h 1031"/>
                  <a:gd name="T8" fmla="*/ 78 w 157"/>
                  <a:gd name="T9" fmla="*/ 159 h 1031"/>
                  <a:gd name="T10" fmla="*/ 20 w 157"/>
                  <a:gd name="T11" fmla="*/ 133 h 1031"/>
                  <a:gd name="T12" fmla="*/ 0 w 157"/>
                  <a:gd name="T13" fmla="*/ 78 h 1031"/>
                  <a:gd name="T14" fmla="*/ 26 w 157"/>
                  <a:gd name="T15" fmla="*/ 20 h 1031"/>
                  <a:gd name="T16" fmla="*/ 79 w 157"/>
                  <a:gd name="T17" fmla="*/ 0 h 1031"/>
                  <a:gd name="T18" fmla="*/ 16 w 157"/>
                  <a:gd name="T19" fmla="*/ 277 h 1031"/>
                  <a:gd name="T20" fmla="*/ 144 w 157"/>
                  <a:gd name="T21" fmla="*/ 277 h 1031"/>
                  <a:gd name="T22" fmla="*/ 144 w 157"/>
                  <a:gd name="T23" fmla="*/ 1031 h 1031"/>
                  <a:gd name="T24" fmla="*/ 16 w 157"/>
                  <a:gd name="T25" fmla="*/ 1031 h 1031"/>
                  <a:gd name="T26" fmla="*/ 16 w 157"/>
                  <a:gd name="T27" fmla="*/ 27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25"/>
              <p:cNvSpPr>
                <a:spLocks/>
              </p:cNvSpPr>
              <p:nvPr/>
            </p:nvSpPr>
            <p:spPr bwMode="gray">
              <a:xfrm>
                <a:off x="3820" y="2561"/>
                <a:ext cx="67" cy="192"/>
              </a:xfrm>
              <a:custGeom>
                <a:avLst/>
                <a:gdLst>
                  <a:gd name="T0" fmla="*/ 0 w 332"/>
                  <a:gd name="T1" fmla="*/ 0 h 958"/>
                  <a:gd name="T2" fmla="*/ 129 w 332"/>
                  <a:gd name="T3" fmla="*/ 0 h 958"/>
                  <a:gd name="T4" fmla="*/ 129 w 332"/>
                  <a:gd name="T5" fmla="*/ 204 h 958"/>
                  <a:gd name="T6" fmla="*/ 332 w 332"/>
                  <a:gd name="T7" fmla="*/ 204 h 958"/>
                  <a:gd name="T8" fmla="*/ 332 w 332"/>
                  <a:gd name="T9" fmla="*/ 286 h 958"/>
                  <a:gd name="T10" fmla="*/ 129 w 332"/>
                  <a:gd name="T11" fmla="*/ 286 h 958"/>
                  <a:gd name="T12" fmla="*/ 129 w 332"/>
                  <a:gd name="T13" fmla="*/ 686 h 958"/>
                  <a:gd name="T14" fmla="*/ 163 w 332"/>
                  <a:gd name="T15" fmla="*/ 840 h 958"/>
                  <a:gd name="T16" fmla="*/ 234 w 332"/>
                  <a:gd name="T17" fmla="*/ 873 h 958"/>
                  <a:gd name="T18" fmla="*/ 289 w 332"/>
                  <a:gd name="T19" fmla="*/ 875 h 958"/>
                  <a:gd name="T20" fmla="*/ 332 w 332"/>
                  <a:gd name="T21" fmla="*/ 875 h 958"/>
                  <a:gd name="T22" fmla="*/ 332 w 332"/>
                  <a:gd name="T23" fmla="*/ 958 h 958"/>
                  <a:gd name="T24" fmla="*/ 262 w 332"/>
                  <a:gd name="T25" fmla="*/ 958 h 958"/>
                  <a:gd name="T26" fmla="*/ 132 w 332"/>
                  <a:gd name="T27" fmla="*/ 945 h 958"/>
                  <a:gd name="T28" fmla="*/ 11 w 332"/>
                  <a:gd name="T29" fmla="*/ 817 h 958"/>
                  <a:gd name="T30" fmla="*/ 0 w 332"/>
                  <a:gd name="T31" fmla="*/ 667 h 958"/>
                  <a:gd name="T32" fmla="*/ 0 w 332"/>
                  <a:gd name="T33"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26"/>
              <p:cNvSpPr>
                <a:spLocks/>
              </p:cNvSpPr>
              <p:nvPr/>
            </p:nvSpPr>
            <p:spPr bwMode="gray">
              <a:xfrm>
                <a:off x="3918" y="2526"/>
                <a:ext cx="114" cy="227"/>
              </a:xfrm>
              <a:custGeom>
                <a:avLst/>
                <a:gdLst>
                  <a:gd name="T0" fmla="*/ 0 w 572"/>
                  <a:gd name="T1" fmla="*/ 1136 h 1136"/>
                  <a:gd name="T2" fmla="*/ 0 w 572"/>
                  <a:gd name="T3" fmla="*/ 0 h 1136"/>
                  <a:gd name="T4" fmla="*/ 129 w 572"/>
                  <a:gd name="T5" fmla="*/ 0 h 1136"/>
                  <a:gd name="T6" fmla="*/ 129 w 572"/>
                  <a:gd name="T7" fmla="*/ 400 h 1136"/>
                  <a:gd name="T8" fmla="*/ 319 w 572"/>
                  <a:gd name="T9" fmla="*/ 361 h 1136"/>
                  <a:gd name="T10" fmla="*/ 549 w 572"/>
                  <a:gd name="T11" fmla="*/ 479 h 1136"/>
                  <a:gd name="T12" fmla="*/ 572 w 572"/>
                  <a:gd name="T13" fmla="*/ 673 h 1136"/>
                  <a:gd name="T14" fmla="*/ 572 w 572"/>
                  <a:gd name="T15" fmla="*/ 1136 h 1136"/>
                  <a:gd name="T16" fmla="*/ 443 w 572"/>
                  <a:gd name="T17" fmla="*/ 1136 h 1136"/>
                  <a:gd name="T18" fmla="*/ 443 w 572"/>
                  <a:gd name="T19" fmla="*/ 653 h 1136"/>
                  <a:gd name="T20" fmla="*/ 420 w 572"/>
                  <a:gd name="T21" fmla="*/ 499 h 1136"/>
                  <a:gd name="T22" fmla="*/ 306 w 572"/>
                  <a:gd name="T23" fmla="*/ 439 h 1136"/>
                  <a:gd name="T24" fmla="*/ 129 w 572"/>
                  <a:gd name="T25" fmla="*/ 485 h 1136"/>
                  <a:gd name="T26" fmla="*/ 129 w 572"/>
                  <a:gd name="T27" fmla="*/ 1136 h 1136"/>
                  <a:gd name="T28" fmla="*/ 0 w 572"/>
                  <a:gd name="T29" fmla="*/ 113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27"/>
              <p:cNvSpPr>
                <a:spLocks/>
              </p:cNvSpPr>
              <p:nvPr/>
            </p:nvSpPr>
            <p:spPr bwMode="gray">
              <a:xfrm>
                <a:off x="4128" y="2602"/>
                <a:ext cx="126" cy="223"/>
              </a:xfrm>
              <a:custGeom>
                <a:avLst/>
                <a:gdLst>
                  <a:gd name="T0" fmla="*/ 56 w 126"/>
                  <a:gd name="T1" fmla="*/ 153 h 223"/>
                  <a:gd name="T2" fmla="*/ 0 w 126"/>
                  <a:gd name="T3" fmla="*/ 0 h 223"/>
                  <a:gd name="T4" fmla="*/ 27 w 126"/>
                  <a:gd name="T5" fmla="*/ 0 h 223"/>
                  <a:gd name="T6" fmla="*/ 67 w 126"/>
                  <a:gd name="T7" fmla="*/ 120 h 223"/>
                  <a:gd name="T8" fmla="*/ 104 w 126"/>
                  <a:gd name="T9" fmla="*/ 0 h 223"/>
                  <a:gd name="T10" fmla="*/ 126 w 126"/>
                  <a:gd name="T11" fmla="*/ 0 h 223"/>
                  <a:gd name="T12" fmla="*/ 51 w 126"/>
                  <a:gd name="T13" fmla="*/ 223 h 223"/>
                  <a:gd name="T14" fmla="*/ 29 w 126"/>
                  <a:gd name="T15" fmla="*/ 223 h 223"/>
                  <a:gd name="T16" fmla="*/ 56 w 126"/>
                  <a:gd name="T17" fmla="*/ 15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28"/>
              <p:cNvSpPr>
                <a:spLocks noEditPoints="1"/>
              </p:cNvSpPr>
              <p:nvPr/>
            </p:nvSpPr>
            <p:spPr bwMode="gray">
              <a:xfrm>
                <a:off x="4270" y="2598"/>
                <a:ext cx="127" cy="159"/>
              </a:xfrm>
              <a:custGeom>
                <a:avLst/>
                <a:gdLst>
                  <a:gd name="T0" fmla="*/ 318 w 634"/>
                  <a:gd name="T1" fmla="*/ 0 h 795"/>
                  <a:gd name="T2" fmla="*/ 559 w 634"/>
                  <a:gd name="T3" fmla="*/ 107 h 795"/>
                  <a:gd name="T4" fmla="*/ 634 w 634"/>
                  <a:gd name="T5" fmla="*/ 398 h 795"/>
                  <a:gd name="T6" fmla="*/ 559 w 634"/>
                  <a:gd name="T7" fmla="*/ 688 h 795"/>
                  <a:gd name="T8" fmla="*/ 318 w 634"/>
                  <a:gd name="T9" fmla="*/ 795 h 795"/>
                  <a:gd name="T10" fmla="*/ 0 w 634"/>
                  <a:gd name="T11" fmla="*/ 393 h 795"/>
                  <a:gd name="T12" fmla="*/ 76 w 634"/>
                  <a:gd name="T13" fmla="*/ 107 h 795"/>
                  <a:gd name="T14" fmla="*/ 318 w 634"/>
                  <a:gd name="T15" fmla="*/ 0 h 795"/>
                  <a:gd name="T16" fmla="*/ 318 w 634"/>
                  <a:gd name="T17" fmla="*/ 78 h 795"/>
                  <a:gd name="T18" fmla="*/ 167 w 634"/>
                  <a:gd name="T19" fmla="*/ 176 h 795"/>
                  <a:gd name="T20" fmla="*/ 132 w 634"/>
                  <a:gd name="T21" fmla="*/ 394 h 795"/>
                  <a:gd name="T22" fmla="*/ 167 w 634"/>
                  <a:gd name="T23" fmla="*/ 619 h 795"/>
                  <a:gd name="T24" fmla="*/ 318 w 634"/>
                  <a:gd name="T25" fmla="*/ 718 h 795"/>
                  <a:gd name="T26" fmla="*/ 468 w 634"/>
                  <a:gd name="T27" fmla="*/ 619 h 795"/>
                  <a:gd name="T28" fmla="*/ 503 w 634"/>
                  <a:gd name="T29" fmla="*/ 398 h 795"/>
                  <a:gd name="T30" fmla="*/ 468 w 634"/>
                  <a:gd name="T31" fmla="*/ 176 h 795"/>
                  <a:gd name="T32" fmla="*/ 318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29"/>
              <p:cNvSpPr>
                <a:spLocks/>
              </p:cNvSpPr>
              <p:nvPr/>
            </p:nvSpPr>
            <p:spPr bwMode="gray">
              <a:xfrm>
                <a:off x="4433" y="2602"/>
                <a:ext cx="110" cy="155"/>
              </a:xfrm>
              <a:custGeom>
                <a:avLst/>
                <a:gdLst>
                  <a:gd name="T0" fmla="*/ 0 w 550"/>
                  <a:gd name="T1" fmla="*/ 0 h 774"/>
                  <a:gd name="T2" fmla="*/ 129 w 550"/>
                  <a:gd name="T3" fmla="*/ 0 h 774"/>
                  <a:gd name="T4" fmla="*/ 129 w 550"/>
                  <a:gd name="T5" fmla="*/ 465 h 774"/>
                  <a:gd name="T6" fmla="*/ 152 w 550"/>
                  <a:gd name="T7" fmla="*/ 636 h 774"/>
                  <a:gd name="T8" fmla="*/ 206 w 550"/>
                  <a:gd name="T9" fmla="*/ 685 h 774"/>
                  <a:gd name="T10" fmla="*/ 289 w 550"/>
                  <a:gd name="T11" fmla="*/ 697 h 774"/>
                  <a:gd name="T12" fmla="*/ 422 w 550"/>
                  <a:gd name="T13" fmla="*/ 677 h 774"/>
                  <a:gd name="T14" fmla="*/ 422 w 550"/>
                  <a:gd name="T15" fmla="*/ 0 h 774"/>
                  <a:gd name="T16" fmla="*/ 550 w 550"/>
                  <a:gd name="T17" fmla="*/ 0 h 774"/>
                  <a:gd name="T18" fmla="*/ 550 w 550"/>
                  <a:gd name="T19" fmla="*/ 742 h 774"/>
                  <a:gd name="T20" fmla="*/ 281 w 550"/>
                  <a:gd name="T21" fmla="*/ 774 h 774"/>
                  <a:gd name="T22" fmla="*/ 90 w 550"/>
                  <a:gd name="T23" fmla="*/ 734 h 774"/>
                  <a:gd name="T24" fmla="*/ 7 w 550"/>
                  <a:gd name="T25" fmla="*/ 593 h 774"/>
                  <a:gd name="T26" fmla="*/ 0 w 550"/>
                  <a:gd name="T27" fmla="*/ 475 h 774"/>
                  <a:gd name="T28" fmla="*/ 0 w 550"/>
                  <a:gd name="T2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30"/>
              <p:cNvSpPr>
                <a:spLocks/>
              </p:cNvSpPr>
              <p:nvPr/>
            </p:nvSpPr>
            <p:spPr bwMode="gray">
              <a:xfrm>
                <a:off x="2479" y="1143"/>
                <a:ext cx="496" cy="383"/>
              </a:xfrm>
              <a:custGeom>
                <a:avLst/>
                <a:gdLst>
                  <a:gd name="T0" fmla="*/ 1006 w 2477"/>
                  <a:gd name="T1" fmla="*/ 801 h 1913"/>
                  <a:gd name="T2" fmla="*/ 627 w 2477"/>
                  <a:gd name="T3" fmla="*/ 673 h 1913"/>
                  <a:gd name="T4" fmla="*/ 1 w 2477"/>
                  <a:gd name="T5" fmla="*/ 1294 h 1913"/>
                  <a:gd name="T6" fmla="*/ 627 w 2477"/>
                  <a:gd name="T7" fmla="*/ 1912 h 1913"/>
                  <a:gd name="T8" fmla="*/ 1103 w 2477"/>
                  <a:gd name="T9" fmla="*/ 1696 h 1913"/>
                  <a:gd name="T10" fmla="*/ 1103 w 2477"/>
                  <a:gd name="T11" fmla="*/ 1355 h 1913"/>
                  <a:gd name="T12" fmla="*/ 807 w 2477"/>
                  <a:gd name="T13" fmla="*/ 1643 h 1913"/>
                  <a:gd name="T14" fmla="*/ 627 w 2477"/>
                  <a:gd name="T15" fmla="*/ 1681 h 1913"/>
                  <a:gd name="T16" fmla="*/ 235 w 2477"/>
                  <a:gd name="T17" fmla="*/ 1294 h 1913"/>
                  <a:gd name="T18" fmla="*/ 627 w 2477"/>
                  <a:gd name="T19" fmla="*/ 905 h 1913"/>
                  <a:gd name="T20" fmla="*/ 902 w 2477"/>
                  <a:gd name="T21" fmla="*/ 1019 h 1913"/>
                  <a:gd name="T22" fmla="*/ 1145 w 2477"/>
                  <a:gd name="T23" fmla="*/ 1298 h 1913"/>
                  <a:gd name="T24" fmla="*/ 1708 w 2477"/>
                  <a:gd name="T25" fmla="*/ 1544 h 1913"/>
                  <a:gd name="T26" fmla="*/ 2477 w 2477"/>
                  <a:gd name="T27" fmla="*/ 777 h 1913"/>
                  <a:gd name="T28" fmla="*/ 1708 w 2477"/>
                  <a:gd name="T29" fmla="*/ 0 h 1913"/>
                  <a:gd name="T30" fmla="*/ 1103 w 2477"/>
                  <a:gd name="T31" fmla="*/ 309 h 1913"/>
                  <a:gd name="T32" fmla="*/ 1103 w 2477"/>
                  <a:gd name="T33" fmla="*/ 771 h 1913"/>
                  <a:gd name="T34" fmla="*/ 1708 w 2477"/>
                  <a:gd name="T35" fmla="*/ 244 h 1913"/>
                  <a:gd name="T36" fmla="*/ 2236 w 2477"/>
                  <a:gd name="T37" fmla="*/ 777 h 1913"/>
                  <a:gd name="T38" fmla="*/ 1708 w 2477"/>
                  <a:gd name="T39" fmla="*/ 1305 h 1913"/>
                  <a:gd name="T40" fmla="*/ 1365 w 2477"/>
                  <a:gd name="T41" fmla="*/ 1179 h 1913"/>
                  <a:gd name="T42" fmla="*/ 1006 w 2477"/>
                  <a:gd name="T43" fmla="*/ 80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31"/>
              <p:cNvSpPr>
                <a:spLocks/>
              </p:cNvSpPr>
              <p:nvPr/>
            </p:nvSpPr>
            <p:spPr bwMode="gray">
              <a:xfrm>
                <a:off x="1671" y="1560"/>
                <a:ext cx="340" cy="556"/>
              </a:xfrm>
              <a:custGeom>
                <a:avLst/>
                <a:gdLst>
                  <a:gd name="T0" fmla="*/ 0 w 1700"/>
                  <a:gd name="T1" fmla="*/ 0 h 2777"/>
                  <a:gd name="T2" fmla="*/ 1700 w 1700"/>
                  <a:gd name="T3" fmla="*/ 0 h 2777"/>
                  <a:gd name="T4" fmla="*/ 1700 w 1700"/>
                  <a:gd name="T5" fmla="*/ 473 h 2777"/>
                  <a:gd name="T6" fmla="*/ 1429 w 1700"/>
                  <a:gd name="T7" fmla="*/ 286 h 2777"/>
                  <a:gd name="T8" fmla="*/ 642 w 1700"/>
                  <a:gd name="T9" fmla="*/ 286 h 2777"/>
                  <a:gd name="T10" fmla="*/ 642 w 1700"/>
                  <a:gd name="T11" fmla="*/ 1104 h 2777"/>
                  <a:gd name="T12" fmla="*/ 1495 w 1700"/>
                  <a:gd name="T13" fmla="*/ 1104 h 2777"/>
                  <a:gd name="T14" fmla="*/ 1495 w 1700"/>
                  <a:gd name="T15" fmla="*/ 1537 h 2777"/>
                  <a:gd name="T16" fmla="*/ 1262 w 1700"/>
                  <a:gd name="T17" fmla="*/ 1398 h 2777"/>
                  <a:gd name="T18" fmla="*/ 642 w 1700"/>
                  <a:gd name="T19" fmla="*/ 1398 h 2777"/>
                  <a:gd name="T20" fmla="*/ 642 w 1700"/>
                  <a:gd name="T21" fmla="*/ 2515 h 2777"/>
                  <a:gd name="T22" fmla="*/ 820 w 1700"/>
                  <a:gd name="T23" fmla="*/ 2777 h 2777"/>
                  <a:gd name="T24" fmla="*/ 11 w 1700"/>
                  <a:gd name="T25" fmla="*/ 2777 h 2777"/>
                  <a:gd name="T26" fmla="*/ 181 w 1700"/>
                  <a:gd name="T27" fmla="*/ 2515 h 2777"/>
                  <a:gd name="T28" fmla="*/ 181 w 1700"/>
                  <a:gd name="T29" fmla="*/ 291 h 2777"/>
                  <a:gd name="T30" fmla="*/ 0 w 1700"/>
                  <a:gd name="T31" fmla="*/ 0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32"/>
              <p:cNvSpPr>
                <a:spLocks/>
              </p:cNvSpPr>
              <p:nvPr/>
            </p:nvSpPr>
            <p:spPr bwMode="gray">
              <a:xfrm>
                <a:off x="2475" y="1560"/>
                <a:ext cx="224" cy="775"/>
              </a:xfrm>
              <a:custGeom>
                <a:avLst/>
                <a:gdLst>
                  <a:gd name="T0" fmla="*/ 257 w 1123"/>
                  <a:gd name="T1" fmla="*/ 0 h 3872"/>
                  <a:gd name="T2" fmla="*/ 1123 w 1123"/>
                  <a:gd name="T3" fmla="*/ 0 h 3872"/>
                  <a:gd name="T4" fmla="*/ 929 w 1123"/>
                  <a:gd name="T5" fmla="*/ 242 h 3872"/>
                  <a:gd name="T6" fmla="*/ 929 w 1123"/>
                  <a:gd name="T7" fmla="*/ 2847 h 3872"/>
                  <a:gd name="T8" fmla="*/ 0 w 1123"/>
                  <a:gd name="T9" fmla="*/ 3869 h 3872"/>
                  <a:gd name="T10" fmla="*/ 443 w 1123"/>
                  <a:gd name="T11" fmla="*/ 2847 h 3872"/>
                  <a:gd name="T12" fmla="*/ 443 w 1123"/>
                  <a:gd name="T13" fmla="*/ 242 h 3872"/>
                  <a:gd name="T14" fmla="*/ 257 w 1123"/>
                  <a:gd name="T15" fmla="*/ 0 h 3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3"/>
              <p:cNvSpPr>
                <a:spLocks/>
              </p:cNvSpPr>
              <p:nvPr/>
            </p:nvSpPr>
            <p:spPr bwMode="gray">
              <a:xfrm>
                <a:off x="2723" y="1560"/>
                <a:ext cx="174" cy="556"/>
              </a:xfrm>
              <a:custGeom>
                <a:avLst/>
                <a:gdLst>
                  <a:gd name="T0" fmla="*/ 0 w 868"/>
                  <a:gd name="T1" fmla="*/ 0 h 2778"/>
                  <a:gd name="T2" fmla="*/ 868 w 868"/>
                  <a:gd name="T3" fmla="*/ 0 h 2778"/>
                  <a:gd name="T4" fmla="*/ 675 w 868"/>
                  <a:gd name="T5" fmla="*/ 245 h 2778"/>
                  <a:gd name="T6" fmla="*/ 675 w 868"/>
                  <a:gd name="T7" fmla="*/ 2514 h 2778"/>
                  <a:gd name="T8" fmla="*/ 868 w 868"/>
                  <a:gd name="T9" fmla="*/ 2778 h 2778"/>
                  <a:gd name="T10" fmla="*/ 0 w 868"/>
                  <a:gd name="T11" fmla="*/ 2778 h 2778"/>
                  <a:gd name="T12" fmla="*/ 193 w 868"/>
                  <a:gd name="T13" fmla="*/ 2514 h 2778"/>
                  <a:gd name="T14" fmla="*/ 193 w 868"/>
                  <a:gd name="T15" fmla="*/ 245 h 2778"/>
                  <a:gd name="T16" fmla="*/ 0 w 868"/>
                  <a:gd name="T17" fmla="*/ 0 h 2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34"/>
              <p:cNvSpPr>
                <a:spLocks/>
              </p:cNvSpPr>
              <p:nvPr/>
            </p:nvSpPr>
            <p:spPr bwMode="gray">
              <a:xfrm>
                <a:off x="2898" y="1560"/>
                <a:ext cx="416" cy="556"/>
              </a:xfrm>
              <a:custGeom>
                <a:avLst/>
                <a:gdLst>
                  <a:gd name="T0" fmla="*/ 170 w 2079"/>
                  <a:gd name="T1" fmla="*/ 0 h 2777"/>
                  <a:gd name="T2" fmla="*/ 2079 w 2079"/>
                  <a:gd name="T3" fmla="*/ 0 h 2777"/>
                  <a:gd name="T4" fmla="*/ 1917 w 2079"/>
                  <a:gd name="T5" fmla="*/ 505 h 2777"/>
                  <a:gd name="T6" fmla="*/ 1684 w 2079"/>
                  <a:gd name="T7" fmla="*/ 293 h 2777"/>
                  <a:gd name="T8" fmla="*/ 1288 w 2079"/>
                  <a:gd name="T9" fmla="*/ 293 h 2777"/>
                  <a:gd name="T10" fmla="*/ 1288 w 2079"/>
                  <a:gd name="T11" fmla="*/ 2515 h 2777"/>
                  <a:gd name="T12" fmla="*/ 1474 w 2079"/>
                  <a:gd name="T13" fmla="*/ 2777 h 2777"/>
                  <a:gd name="T14" fmla="*/ 624 w 2079"/>
                  <a:gd name="T15" fmla="*/ 2777 h 2777"/>
                  <a:gd name="T16" fmla="*/ 808 w 2079"/>
                  <a:gd name="T17" fmla="*/ 2515 h 2777"/>
                  <a:gd name="T18" fmla="*/ 808 w 2079"/>
                  <a:gd name="T19" fmla="*/ 293 h 2777"/>
                  <a:gd name="T20" fmla="*/ 330 w 2079"/>
                  <a:gd name="T21" fmla="*/ 293 h 2777"/>
                  <a:gd name="T22" fmla="*/ 0 w 2079"/>
                  <a:gd name="T23" fmla="*/ 547 h 2777"/>
                  <a:gd name="T24" fmla="*/ 170 w 2079"/>
                  <a:gd name="T25" fmla="*/ 0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35"/>
              <p:cNvSpPr>
                <a:spLocks/>
              </p:cNvSpPr>
              <p:nvPr/>
            </p:nvSpPr>
            <p:spPr bwMode="gray">
              <a:xfrm>
                <a:off x="3654" y="1560"/>
                <a:ext cx="465" cy="564"/>
              </a:xfrm>
              <a:custGeom>
                <a:avLst/>
                <a:gdLst>
                  <a:gd name="T0" fmla="*/ 1488 w 2324"/>
                  <a:gd name="T1" fmla="*/ 0 h 2820"/>
                  <a:gd name="T2" fmla="*/ 2324 w 2324"/>
                  <a:gd name="T3" fmla="*/ 0 h 2820"/>
                  <a:gd name="T4" fmla="*/ 2145 w 2324"/>
                  <a:gd name="T5" fmla="*/ 244 h 2820"/>
                  <a:gd name="T6" fmla="*/ 2145 w 2324"/>
                  <a:gd name="T7" fmla="*/ 1926 h 2820"/>
                  <a:gd name="T8" fmla="*/ 1185 w 2324"/>
                  <a:gd name="T9" fmla="*/ 2820 h 2820"/>
                  <a:gd name="T10" fmla="*/ 185 w 2324"/>
                  <a:gd name="T11" fmla="*/ 1926 h 2820"/>
                  <a:gd name="T12" fmla="*/ 185 w 2324"/>
                  <a:gd name="T13" fmla="*/ 244 h 2820"/>
                  <a:gd name="T14" fmla="*/ 0 w 2324"/>
                  <a:gd name="T15" fmla="*/ 0 h 2820"/>
                  <a:gd name="T16" fmla="*/ 861 w 2324"/>
                  <a:gd name="T17" fmla="*/ 0 h 2820"/>
                  <a:gd name="T18" fmla="*/ 669 w 2324"/>
                  <a:gd name="T19" fmla="*/ 244 h 2820"/>
                  <a:gd name="T20" fmla="*/ 669 w 2324"/>
                  <a:gd name="T21" fmla="*/ 1926 h 2820"/>
                  <a:gd name="T22" fmla="*/ 1185 w 2324"/>
                  <a:gd name="T23" fmla="*/ 2519 h 2820"/>
                  <a:gd name="T24" fmla="*/ 1677 w 2324"/>
                  <a:gd name="T25" fmla="*/ 1926 h 2820"/>
                  <a:gd name="T26" fmla="*/ 1677 w 2324"/>
                  <a:gd name="T27" fmla="*/ 244 h 2820"/>
                  <a:gd name="T28" fmla="*/ 1488 w 2324"/>
                  <a:gd name="T29" fmla="*/ 0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36"/>
              <p:cNvSpPr>
                <a:spLocks/>
              </p:cNvSpPr>
              <p:nvPr/>
            </p:nvSpPr>
            <p:spPr bwMode="gray">
              <a:xfrm>
                <a:off x="2027" y="1560"/>
                <a:ext cx="469" cy="566"/>
              </a:xfrm>
              <a:custGeom>
                <a:avLst/>
                <a:gdLst>
                  <a:gd name="T0" fmla="*/ 1495 w 2347"/>
                  <a:gd name="T1" fmla="*/ 0 h 2827"/>
                  <a:gd name="T2" fmla="*/ 2347 w 2347"/>
                  <a:gd name="T3" fmla="*/ 0 h 2827"/>
                  <a:gd name="T4" fmla="*/ 2166 w 2347"/>
                  <a:gd name="T5" fmla="*/ 247 h 2827"/>
                  <a:gd name="T6" fmla="*/ 2166 w 2347"/>
                  <a:gd name="T7" fmla="*/ 1925 h 2827"/>
                  <a:gd name="T8" fmla="*/ 1176 w 2347"/>
                  <a:gd name="T9" fmla="*/ 2827 h 2827"/>
                  <a:gd name="T10" fmla="*/ 175 w 2347"/>
                  <a:gd name="T11" fmla="*/ 1925 h 2827"/>
                  <a:gd name="T12" fmla="*/ 174 w 2347"/>
                  <a:gd name="T13" fmla="*/ 247 h 2827"/>
                  <a:gd name="T14" fmla="*/ 0 w 2347"/>
                  <a:gd name="T15" fmla="*/ 0 h 2827"/>
                  <a:gd name="T16" fmla="*/ 860 w 2347"/>
                  <a:gd name="T17" fmla="*/ 0 h 2827"/>
                  <a:gd name="T18" fmla="*/ 661 w 2347"/>
                  <a:gd name="T19" fmla="*/ 247 h 2827"/>
                  <a:gd name="T20" fmla="*/ 660 w 2347"/>
                  <a:gd name="T21" fmla="*/ 1925 h 2827"/>
                  <a:gd name="T22" fmla="*/ 1176 w 2347"/>
                  <a:gd name="T23" fmla="*/ 2527 h 2827"/>
                  <a:gd name="T24" fmla="*/ 1678 w 2347"/>
                  <a:gd name="T25" fmla="*/ 1925 h 2827"/>
                  <a:gd name="T26" fmla="*/ 1679 w 2347"/>
                  <a:gd name="T27" fmla="*/ 247 h 2827"/>
                  <a:gd name="T28" fmla="*/ 1495 w 2347"/>
                  <a:gd name="T29" fmla="*/ 0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37"/>
              <p:cNvSpPr>
                <a:spLocks/>
              </p:cNvSpPr>
              <p:nvPr/>
            </p:nvSpPr>
            <p:spPr bwMode="gray">
              <a:xfrm>
                <a:off x="3295" y="1549"/>
                <a:ext cx="358" cy="577"/>
              </a:xfrm>
              <a:custGeom>
                <a:avLst/>
                <a:gdLst>
                  <a:gd name="T0" fmla="*/ 1537 w 1788"/>
                  <a:gd name="T1" fmla="*/ 501 h 2885"/>
                  <a:gd name="T2" fmla="*/ 1067 w 1788"/>
                  <a:gd name="T3" fmla="*/ 289 h 2885"/>
                  <a:gd name="T4" fmla="*/ 528 w 1788"/>
                  <a:gd name="T5" fmla="*/ 709 h 2885"/>
                  <a:gd name="T6" fmla="*/ 1042 w 1788"/>
                  <a:gd name="T7" fmla="*/ 1230 h 2885"/>
                  <a:gd name="T8" fmla="*/ 1786 w 1788"/>
                  <a:gd name="T9" fmla="*/ 2067 h 2885"/>
                  <a:gd name="T10" fmla="*/ 681 w 1788"/>
                  <a:gd name="T11" fmla="*/ 2885 h 2885"/>
                  <a:gd name="T12" fmla="*/ 162 w 1788"/>
                  <a:gd name="T13" fmla="*/ 2813 h 2885"/>
                  <a:gd name="T14" fmla="*/ 0 w 1788"/>
                  <a:gd name="T15" fmla="*/ 2280 h 2885"/>
                  <a:gd name="T16" fmla="*/ 689 w 1788"/>
                  <a:gd name="T17" fmla="*/ 2582 h 2885"/>
                  <a:gd name="T18" fmla="*/ 1311 w 1788"/>
                  <a:gd name="T19" fmla="*/ 2126 h 2885"/>
                  <a:gd name="T20" fmla="*/ 48 w 1788"/>
                  <a:gd name="T21" fmla="*/ 765 h 2885"/>
                  <a:gd name="T22" fmla="*/ 1019 w 1788"/>
                  <a:gd name="T23" fmla="*/ 0 h 2885"/>
                  <a:gd name="T24" fmla="*/ 1537 w 1788"/>
                  <a:gd name="T25" fmla="*/ 72 h 2885"/>
                  <a:gd name="T26" fmla="*/ 1537 w 1788"/>
                  <a:gd name="T27" fmla="*/ 501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Tree>
    <p:extLst>
      <p:ext uri="{BB962C8B-B14F-4D97-AF65-F5344CB8AC3E}">
        <p14:creationId xmlns:p14="http://schemas.microsoft.com/office/powerpoint/2010/main" val="397619795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46175" name="Picture 31" descr="ContentGray20_L150"/>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sp>
        <p:nvSpPr>
          <p:cNvPr id="646148"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6151"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a:t>マスタ タイトルの書式設定</a:t>
            </a:r>
          </a:p>
        </p:txBody>
      </p:sp>
      <p:sp>
        <p:nvSpPr>
          <p:cNvPr id="646152"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a:t>マスタテキスト</a:t>
            </a:r>
            <a:r>
              <a:rPr lang="en-US" altLang="ja-JP" dirty="0"/>
              <a:t>24</a:t>
            </a:r>
            <a:r>
              <a:rPr lang="ja-JP" altLang="en-US" dirty="0" err="1"/>
              <a:t>ｐ</a:t>
            </a:r>
            <a:r>
              <a:rPr lang="ja-JP" altLang="en-US" dirty="0"/>
              <a:t>ああああああああああああああああああああああああああああああああああああああああああああああああああ</a:t>
            </a:r>
          </a:p>
          <a:p>
            <a:pPr lvl="1"/>
            <a:r>
              <a:rPr lang="ja-JP" altLang="en-US" dirty="0"/>
              <a:t>マスタテキスト</a:t>
            </a:r>
            <a:r>
              <a:rPr lang="en-US" altLang="ja-JP" dirty="0"/>
              <a:t>20</a:t>
            </a:r>
            <a:r>
              <a:rPr lang="ja-JP" altLang="en-US" dirty="0" err="1"/>
              <a:t>ｐ</a:t>
            </a:r>
            <a:r>
              <a:rPr lang="ja-JP" altLang="en-US" dirty="0"/>
              <a:t>ああああああああああああああああああああああああああああああああああああああああああああ</a:t>
            </a:r>
          </a:p>
          <a:p>
            <a:pPr lvl="2"/>
            <a:r>
              <a:rPr lang="ja-JP" altLang="en-US" dirty="0"/>
              <a:t>マスタテキスト</a:t>
            </a:r>
            <a:r>
              <a:rPr lang="en-US" altLang="ja-JP" dirty="0"/>
              <a:t>18</a:t>
            </a:r>
            <a:r>
              <a:rPr lang="ja-JP" altLang="en-US" dirty="0" err="1"/>
              <a:t>ｐ</a:t>
            </a:r>
            <a:r>
              <a:rPr lang="ja-JP" altLang="en-US" dirty="0"/>
              <a:t>ああああああああああああああああああああああああああああああああああああああああああああああ</a:t>
            </a:r>
          </a:p>
          <a:p>
            <a:pPr lvl="3"/>
            <a:r>
              <a:rPr lang="ja-JP" altLang="en-US" dirty="0"/>
              <a:t>マスタテキスト</a:t>
            </a:r>
            <a:r>
              <a:rPr lang="en-US" altLang="ja-JP" dirty="0"/>
              <a:t>16</a:t>
            </a:r>
            <a:r>
              <a:rPr lang="ja-JP" altLang="en-US" dirty="0" err="1"/>
              <a:t>ｐ</a:t>
            </a:r>
            <a:r>
              <a:rPr lang="ja-JP" altLang="en-US" dirty="0"/>
              <a:t>あああああああああああああああああああああああああああああああああああああああああああああああ</a:t>
            </a:r>
          </a:p>
        </p:txBody>
      </p:sp>
      <p:grpSp>
        <p:nvGrpSpPr>
          <p:cNvPr id="646163" name="Group 19"/>
          <p:cNvGrpSpPr>
            <a:grpSpLocks noChangeAspect="1"/>
          </p:cNvGrpSpPr>
          <p:nvPr userDrawn="1"/>
        </p:nvGrpSpPr>
        <p:grpSpPr bwMode="gray">
          <a:xfrm>
            <a:off x="7888288" y="79375"/>
            <a:ext cx="1176337" cy="657225"/>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46164"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5"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6"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7"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8"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9"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70"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71"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1000">
                <a:solidFill>
                  <a:schemeClr val="tx1"/>
                </a:solidFill>
                <a:latin typeface="+mn-lt"/>
              </a:defRPr>
            </a:lvl1pPr>
          </a:lstStyle>
          <a:p>
            <a:fld id="{E5C4FF1C-8F5E-4BC8-BCAF-207649A9C157}" type="slidenum">
              <a:rPr lang="de-DE" altLang="ja-JP" smtClean="0"/>
              <a:pPr/>
              <a:t>‹#›</a:t>
            </a:fld>
            <a:endParaRPr lang="de-DE" altLang="ja-JP" dirty="0"/>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1000">
                <a:solidFill>
                  <a:schemeClr val="tx1"/>
                </a:solidFill>
                <a:latin typeface="+mn-lt"/>
              </a:defRPr>
            </a:lvl1pPr>
          </a:lstStyle>
          <a:p>
            <a:r>
              <a:rPr lang="en-US" altLang="ja-JP"/>
              <a:t>Copyright 2021 Fujitsu Ltd.</a:t>
            </a:r>
            <a:endParaRPr lang="de-DE" altLang="ja-JP" dirty="0"/>
          </a:p>
        </p:txBody>
      </p:sp>
    </p:spTree>
  </p:cSld>
  <p:clrMap bg1="lt1" tx1="dk1" bg2="lt2" tx2="dk2" accent1="accent1" accent2="accent2" accent3="accent3" accent4="accent4" accent5="accent5" accent6="accent6" hlink="hlink" folHlink="folHlink"/>
  <p:sldLayoutIdLst>
    <p:sldLayoutId id="2147483653" r:id="rId1"/>
    <p:sldLayoutId id="2147483661" r:id="rId2"/>
    <p:sldLayoutId id="2147483654" r:id="rId3"/>
    <p:sldLayoutId id="2147483656" r:id="rId4"/>
    <p:sldLayoutId id="2147483658" r:id="rId5"/>
    <p:sldLayoutId id="2147483659" r:id="rId6"/>
    <p:sldLayoutId id="2147483660" r:id="rId7"/>
  </p:sldLayoutIdLst>
  <p:hf hdr="0"/>
  <p:txStyles>
    <p:titleStyle>
      <a:lvl1pPr algn="l" rtl="0" fontAlgn="base">
        <a:spcBef>
          <a:spcPct val="0"/>
        </a:spcBef>
        <a:spcAft>
          <a:spcPct val="0"/>
        </a:spcAft>
        <a:tabLst>
          <a:tab pos="3676650" algn="l"/>
        </a:tabLst>
        <a:defRPr kumimoji="1" sz="3200">
          <a:solidFill>
            <a:schemeClr val="tx2"/>
          </a:solidFill>
          <a:latin typeface="+mj-lt"/>
          <a:ea typeface="+mj-ea"/>
          <a:cs typeface="+mj-cs"/>
        </a:defRPr>
      </a:lvl1pPr>
      <a:lvl2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p:titleStyle>
    <p:bodyStyle>
      <a:lvl1pPr marL="290513" indent="-290513" algn="l" defTabSz="457200" rtl="0" fontAlgn="base">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fontAlgn="base">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fontAlgn="base">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fontAlgn="base">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fontAlgn="base">
        <a:spcBef>
          <a:spcPct val="0"/>
        </a:spcBef>
        <a:spcAft>
          <a:spcPct val="0"/>
        </a:spcAft>
        <a:buBlip>
          <a:blip r:embed="rId10"/>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10"/>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10"/>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10"/>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10"/>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8" Type="http://schemas.openxmlformats.org/officeDocument/2006/relationships/hyperlink" Target="https://github.com/fujitsu/A64FX" TargetMode="External"/><Relationship Id="rId3" Type="http://schemas.openxmlformats.org/officeDocument/2006/relationships/hyperlink" Target="https://github.com/fujitsu/oneDNN/tree/fj_main" TargetMode="External"/><Relationship Id="rId7" Type="http://schemas.openxmlformats.org/officeDocument/2006/relationships/hyperlink" Target="https://github.com/fujitsu/tensorflo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github.com/fujitsu/pytorch" TargetMode="External"/><Relationship Id="rId5" Type="http://schemas.openxmlformats.org/officeDocument/2006/relationships/hyperlink" Target="https://github.com/fujitsu/xbyak_translator_aarch64" TargetMode="External"/><Relationship Id="rId4" Type="http://schemas.openxmlformats.org/officeDocument/2006/relationships/hyperlink" Target="https://github.com/fujitsu/xbyak_aarch6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mlperf.org/training-results-0-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fujitsu.com/downloads/JP/jsuper/a64fx/a64fx_datasheet_en.pdf" TargetMode="External"/><Relationship Id="rId5" Type="http://schemas.openxmlformats.org/officeDocument/2006/relationships/hyperlink" Target="https://www.fujitsu.com/downloads/JP/jsuper/a64fx/a64fx_infographics_en.pdf"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blog.fltech.dev/entry/2020/11/19/fugaku-onednn-deep-dive-e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mlperf.org/training-results-0-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7"/>
          <p:cNvSpPr>
            <a:spLocks noGrp="1" noChangeArrowheads="1"/>
          </p:cNvSpPr>
          <p:nvPr>
            <p:ph type="ftr" sz="quarter" idx="3"/>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551938" name="Rectangle 2"/>
          <p:cNvSpPr>
            <a:spLocks noGrp="1" noChangeArrowheads="1"/>
          </p:cNvSpPr>
          <p:nvPr>
            <p:ph type="ctrTitle"/>
          </p:nvPr>
        </p:nvSpPr>
        <p:spPr/>
        <p:txBody>
          <a:bodyPr/>
          <a:lstStyle/>
          <a:p>
            <a:r>
              <a:rPr lang="en-US" altLang="ja-JP" sz="3600">
                <a:latin typeface="Meiryo UI" panose="020B0604030504040204" pitchFamily="50" charset="-128"/>
                <a:ea typeface="Meiryo UI" panose="020B0604030504040204" pitchFamily="50" charset="-128"/>
              </a:rPr>
              <a:t>A Deep Dive into a Deep Learning Library for the A64FX Fugaku CPU – Meet the Developer</a:t>
            </a:r>
            <a:endParaRPr lang="ja-JP" altLang="en-US" sz="3600" dirty="0">
              <a:latin typeface="Meiryo UI" panose="020B0604030504040204" pitchFamily="50" charset="-128"/>
              <a:ea typeface="Meiryo UI" panose="020B0604030504040204" pitchFamily="50" charset="-128"/>
            </a:endParaRPr>
          </a:p>
        </p:txBody>
      </p:sp>
      <p:sp>
        <p:nvSpPr>
          <p:cNvPr id="551939" name="Rectangle 3"/>
          <p:cNvSpPr>
            <a:spLocks noGrp="1" noChangeArrowheads="1"/>
          </p:cNvSpPr>
          <p:nvPr>
            <p:ph type="subTitle" idx="1"/>
            <p:custDataLst>
              <p:tags r:id="rId1"/>
            </p:custDataLst>
          </p:nvPr>
        </p:nvSpPr>
        <p:spPr/>
        <p:txBody>
          <a:bodyPr/>
          <a:lstStyle/>
          <a:p>
            <a:r>
              <a:rPr lang="en-US" altLang="ja-JP" sz="2400">
                <a:latin typeface="Meiryo UI" panose="020B0604030504040204" pitchFamily="50" charset="-128"/>
                <a:ea typeface="Meiryo UI" panose="020B0604030504040204" pitchFamily="50" charset="-128"/>
              </a:rPr>
              <a:t>Apr. 26, 2021</a:t>
            </a:r>
          </a:p>
          <a:p>
            <a:r>
              <a:rPr lang="en-US" altLang="ja-JP" sz="2400">
                <a:latin typeface="Meiryo UI" panose="020B0604030504040204" pitchFamily="50" charset="-128"/>
                <a:ea typeface="Meiryo UI" panose="020B0604030504040204" pitchFamily="50" charset="-128"/>
              </a:rPr>
              <a:t>Kentaro KAWAKAMI(kawakami.k@fujitsu.com)</a:t>
            </a:r>
          </a:p>
          <a:p>
            <a:r>
              <a:rPr lang="en-US" altLang="ja-JP" sz="2400">
                <a:latin typeface="Meiryo UI" panose="020B0604030504040204" pitchFamily="50" charset="-128"/>
                <a:ea typeface="Meiryo UI" panose="020B0604030504040204" pitchFamily="50" charset="-128"/>
              </a:rPr>
              <a:t>Senior Researcher</a:t>
            </a:r>
          </a:p>
          <a:p>
            <a:r>
              <a:rPr lang="en-US" altLang="ja-JP" sz="2400">
                <a:latin typeface="Meiryo UI" panose="020B0604030504040204" pitchFamily="50" charset="-128"/>
                <a:ea typeface="Meiryo UI" panose="020B0604030504040204" pitchFamily="50" charset="-128"/>
              </a:rPr>
              <a:t>Scalable Heterogenous Computing Project</a:t>
            </a:r>
          </a:p>
          <a:p>
            <a:r>
              <a:rPr lang="en-US" altLang="ja-JP" sz="2400">
                <a:latin typeface="Meiryo UI" panose="020B0604030504040204" pitchFamily="50" charset="-128"/>
                <a:ea typeface="Meiryo UI" panose="020B0604030504040204" pitchFamily="50" charset="-128"/>
              </a:rPr>
              <a:t>Fujitsu Research, Fujitsu Ltd.</a:t>
            </a:r>
            <a:endParaRPr lang="en-US" altLang="ja-JP" sz="2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4"/>
          </p:nvPr>
        </p:nvSpPr>
        <p:spPr/>
        <p:txBody>
          <a:bodyPr/>
          <a:lstStyle/>
          <a:p>
            <a:fld id="{E5C4FF1C-8F5E-4BC8-BCAF-207649A9C157}" type="slidenum">
              <a:rPr lang="de-DE" altLang="ja-JP" smtClean="0">
                <a:latin typeface="Meiryo UI" panose="020B0604030504040204" pitchFamily="50" charset="-128"/>
                <a:ea typeface="Meiryo UI" panose="020B0604030504040204" pitchFamily="50" charset="-128"/>
              </a:rPr>
              <a:pPr/>
              <a:t>0</a:t>
            </a:fld>
            <a:endParaRPr lang="de-DE" altLang="ja-JP">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12455BF-6832-4682-AD51-9401D880EAEA}"/>
              </a:ext>
            </a:extLst>
          </p:cNvPr>
          <p:cNvSpPr txBox="1"/>
          <p:nvPr/>
        </p:nvSpPr>
        <p:spPr>
          <a:xfrm>
            <a:off x="179512" y="1220550"/>
            <a:ext cx="4608512" cy="36933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altLang="ja-JP" dirty="0" err="1">
                <a:solidFill>
                  <a:schemeClr val="bg1"/>
                </a:solidFill>
                <a:latin typeface="+mn-lt"/>
              </a:rPr>
              <a:t>oneAPI</a:t>
            </a:r>
            <a:r>
              <a:rPr lang="en-US" altLang="ja-JP" dirty="0">
                <a:solidFill>
                  <a:schemeClr val="bg1"/>
                </a:solidFill>
                <a:latin typeface="+mn-lt"/>
              </a:rPr>
              <a:t> Developer Summit at IWOCL</a:t>
            </a:r>
            <a:r>
              <a:rPr lang="ja-JP" altLang="en-US" dirty="0">
                <a:solidFill>
                  <a:schemeClr val="bg1"/>
                </a:solidFill>
                <a:latin typeface="+mn-lt"/>
              </a:rPr>
              <a:t> </a:t>
            </a:r>
            <a:r>
              <a:rPr lang="en-US" altLang="ja-JP" dirty="0">
                <a:solidFill>
                  <a:schemeClr val="bg1"/>
                </a:solidFill>
                <a:latin typeface="+mn-lt"/>
              </a:rPr>
              <a:t>2021</a:t>
            </a:r>
            <a:endParaRPr kumimoji="1" lang="ja-JP" altLang="en-US" dirty="0">
              <a:solidFill>
                <a:schemeClr val="bg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5524960-F5D7-4ABD-BE43-BF61E233F726}"/>
              </a:ext>
            </a:extLst>
          </p:cNvPr>
          <p:cNvSpPr>
            <a:spLocks noGrp="1"/>
          </p:cNvSpPr>
          <p:nvPr>
            <p:ph type="title"/>
          </p:nvPr>
        </p:nvSpPr>
        <p:spPr/>
        <p:txBody>
          <a:bodyPr/>
          <a:lstStyle/>
          <a:p>
            <a:r>
              <a:rPr kumimoji="1" lang="en-US" altLang="ja-JP" sz="2400" dirty="0">
                <a:latin typeface="Meiryo UI" panose="020B0604030504040204" pitchFamily="50" charset="-128"/>
                <a:ea typeface="Meiryo UI" panose="020B0604030504040204" pitchFamily="50" charset="-128"/>
              </a:rPr>
              <a:t>Improvements </a:t>
            </a:r>
            <a:r>
              <a:rPr lang="en-US" altLang="ja-JP" sz="2400" dirty="0">
                <a:latin typeface="Meiryo UI" panose="020B0604030504040204" pitchFamily="50" charset="-128"/>
                <a:ea typeface="Meiryo UI" panose="020B0604030504040204" pitchFamily="50" charset="-128"/>
              </a:rPr>
              <a:t>for </a:t>
            </a:r>
            <a:r>
              <a:rPr lang="en-US" altLang="ja-JP" sz="2400" dirty="0" err="1">
                <a:latin typeface="Meiryo UI" panose="020B0604030504040204" pitchFamily="50" charset="-128"/>
                <a:ea typeface="Meiryo UI" panose="020B0604030504040204" pitchFamily="50" charset="-128"/>
              </a:rPr>
              <a:t>MLPerf</a:t>
            </a:r>
            <a:r>
              <a:rPr lang="en-US" altLang="ja-JP" sz="2400" dirty="0">
                <a:latin typeface="Meiryo UI" panose="020B0604030504040204" pitchFamily="50" charset="-128"/>
                <a:ea typeface="Meiryo UI" panose="020B0604030504040204" pitchFamily="50" charset="-128"/>
              </a:rPr>
              <a:t> HPC </a:t>
            </a:r>
            <a:br>
              <a:rPr lang="en-US" altLang="ja-JP" sz="2400" dirty="0">
                <a:latin typeface="Meiryo UI" panose="020B0604030504040204" pitchFamily="50" charset="-128"/>
                <a:ea typeface="Meiryo UI" panose="020B0604030504040204" pitchFamily="50" charset="-128"/>
              </a:rPr>
            </a:br>
            <a:r>
              <a:rPr kumimoji="1" lang="en-US" altLang="ja-JP" sz="2400" dirty="0">
                <a:latin typeface="Meiryo UI" panose="020B0604030504040204" pitchFamily="50" charset="-128"/>
                <a:ea typeface="Meiryo UI" panose="020B0604030504040204" pitchFamily="50" charset="-128"/>
              </a:rPr>
              <a:t>other than oneDNN for SVE512</a:t>
            </a:r>
            <a:endParaRPr kumimoji="1" lang="ja-JP" altLang="en-US" sz="2400" dirty="0">
              <a:latin typeface="Meiryo UI" panose="020B0604030504040204" pitchFamily="50" charset="-128"/>
              <a:ea typeface="Meiryo UI" panose="020B0604030504040204" pitchFamily="50" charset="-128"/>
            </a:endParaRPr>
          </a:p>
        </p:txBody>
      </p:sp>
      <p:sp>
        <p:nvSpPr>
          <p:cNvPr id="6" name="コンテンツ プレースホルダー 5">
            <a:extLst>
              <a:ext uri="{FF2B5EF4-FFF2-40B4-BE49-F238E27FC236}">
                <a16:creationId xmlns:a16="http://schemas.microsoft.com/office/drawing/2014/main" id="{95FCED5C-1F00-46A1-A900-6CE47F715866}"/>
              </a:ext>
            </a:extLst>
          </p:cNvPr>
          <p:cNvSpPr>
            <a:spLocks noGrp="1"/>
          </p:cNvSpPr>
          <p:nvPr>
            <p:ph idx="1"/>
          </p:nvPr>
        </p:nvSpPr>
        <p:spPr/>
        <p:txBody>
          <a:bodyPr/>
          <a:lstStyle/>
          <a:p>
            <a:r>
              <a:rPr kumimoji="1" lang="en-US" altLang="ja-JP" dirty="0">
                <a:latin typeface="Meiryo UI" panose="020B0604030504040204" pitchFamily="50" charset="-128"/>
                <a:ea typeface="Meiryo UI" panose="020B0604030504040204" pitchFamily="50" charset="-128"/>
              </a:rPr>
              <a:t>Improve data staging time</a:t>
            </a:r>
          </a:p>
          <a:p>
            <a:pPr lvl="1"/>
            <a:r>
              <a:rPr kumimoji="1" lang="en-US" altLang="ja-JP" dirty="0">
                <a:latin typeface="Meiryo UI" panose="020B0604030504040204" pitchFamily="50" charset="-128"/>
                <a:ea typeface="Meiryo UI" panose="020B0604030504040204" pitchFamily="50" charset="-128"/>
              </a:rPr>
              <a:t>Shared SSD storage</a:t>
            </a:r>
          </a:p>
          <a:p>
            <a:pPr lvl="1"/>
            <a:r>
              <a:rPr kumimoji="1" lang="en-US" altLang="ja-JP" dirty="0">
                <a:latin typeface="Meiryo UI" panose="020B0604030504040204" pitchFamily="50" charset="-128"/>
                <a:ea typeface="Meiryo UI" panose="020B0604030504040204" pitchFamily="50" charset="-128"/>
              </a:rPr>
              <a:t>Compress data</a:t>
            </a:r>
          </a:p>
          <a:p>
            <a:pPr lvl="1"/>
            <a:r>
              <a:rPr kumimoji="1" lang="en-US" altLang="ja-JP" dirty="0">
                <a:latin typeface="Meiryo UI" panose="020B0604030504040204" pitchFamily="50" charset="-128"/>
                <a:ea typeface="Meiryo UI" panose="020B0604030504040204" pitchFamily="50" charset="-128"/>
              </a:rPr>
              <a:t>Data loader</a:t>
            </a:r>
          </a:p>
          <a:p>
            <a:r>
              <a:rPr lang="en-US" altLang="ja-JP" dirty="0">
                <a:latin typeface="Meiryo UI" panose="020B0604030504040204" pitchFamily="50" charset="-128"/>
                <a:ea typeface="Meiryo UI" panose="020B0604030504040204" pitchFamily="50" charset="-128"/>
              </a:rPr>
              <a:t>Use data pre-read for verification process</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Use </a:t>
            </a:r>
            <a:r>
              <a:rPr lang="en-US" altLang="ja-JP" dirty="0" err="1">
                <a:latin typeface="Meiryo UI" panose="020B0604030504040204" pitchFamily="50" charset="-128"/>
                <a:ea typeface="Meiryo UI" panose="020B0604030504040204" pitchFamily="50" charset="-128"/>
              </a:rPr>
              <a:t>Keras</a:t>
            </a:r>
            <a:r>
              <a:rPr lang="en-US" altLang="ja-JP" dirty="0">
                <a:latin typeface="Meiryo UI" panose="020B0604030504040204" pitchFamily="50" charset="-128"/>
                <a:ea typeface="Meiryo UI" panose="020B0604030504040204" pitchFamily="50" charset="-128"/>
              </a:rPr>
              <a:t> auto mixed-precision to reduce calculation workload</a:t>
            </a:r>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Optimize batch size and other hyper parameters</a:t>
            </a:r>
          </a:p>
          <a:p>
            <a:r>
              <a:rPr lang="en-US" altLang="ja-JP" dirty="0">
                <a:latin typeface="Meiryo UI" panose="020B0604030504040204" pitchFamily="50" charset="-128"/>
                <a:ea typeface="Meiryo UI" panose="020B0604030504040204" pitchFamily="50" charset="-128"/>
              </a:rPr>
              <a:t>Use Mesh-TensorFlow to calculate in model parallel fashion</a:t>
            </a:r>
            <a:br>
              <a:rPr lang="en-US" altLang="ja-JP" dirty="0">
                <a:latin typeface="Meiryo UI" panose="020B0604030504040204" pitchFamily="50" charset="-128"/>
                <a:ea typeface="Meiryo UI" panose="020B0604030504040204" pitchFamily="50" charset="-128"/>
              </a:rPr>
            </a:br>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9813772C-67F4-438A-84CA-3BD57F520EA9}"/>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FCD9F7B5-4207-48DE-AEEE-8DDA966FF3EB}"/>
              </a:ext>
            </a:extLst>
          </p:cNvPr>
          <p:cNvGrpSpPr/>
          <p:nvPr/>
        </p:nvGrpSpPr>
        <p:grpSpPr>
          <a:xfrm>
            <a:off x="390836" y="4149079"/>
            <a:ext cx="8685076" cy="1572315"/>
            <a:chOff x="390836" y="4149079"/>
            <a:chExt cx="8685076" cy="1572315"/>
          </a:xfrm>
        </p:grpSpPr>
        <p:sp>
          <p:nvSpPr>
            <p:cNvPr id="12" name="正方形/長方形 11">
              <a:extLst>
                <a:ext uri="{FF2B5EF4-FFF2-40B4-BE49-F238E27FC236}">
                  <a16:creationId xmlns:a16="http://schemas.microsoft.com/office/drawing/2014/main" id="{2812CF00-A7C3-4468-9423-FEB665897FCA}"/>
                </a:ext>
              </a:extLst>
            </p:cNvPr>
            <p:cNvSpPr/>
            <p:nvPr/>
          </p:nvSpPr>
          <p:spPr bwMode="gray">
            <a:xfrm>
              <a:off x="390836" y="4149079"/>
              <a:ext cx="7997588" cy="830997"/>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21851DF-03AB-41DB-8198-F215DA6F0481}"/>
                </a:ext>
              </a:extLst>
            </p:cNvPr>
            <p:cNvSpPr txBox="1"/>
            <p:nvPr/>
          </p:nvSpPr>
          <p:spPr>
            <a:xfrm>
              <a:off x="604664" y="4890397"/>
              <a:ext cx="8471248"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l"/>
              <a:r>
                <a:rPr kumimoji="1" lang="en-US" altLang="ja-JP" sz="2400" dirty="0">
                  <a:latin typeface="Meiryo UI" panose="020B0604030504040204" pitchFamily="50" charset="-128"/>
                  <a:ea typeface="Meiryo UI" panose="020B0604030504040204" pitchFamily="50" charset="-128"/>
                </a:rPr>
                <a:t>F</a:t>
              </a:r>
              <a:r>
                <a:rPr lang="en-US" altLang="ja-JP" sz="2400" dirty="0">
                  <a:latin typeface="Meiryo UI" panose="020B0604030504040204" pitchFamily="50" charset="-128"/>
                  <a:ea typeface="Meiryo UI" panose="020B0604030504040204" pitchFamily="50" charset="-128"/>
                </a:rPr>
                <a:t>or </a:t>
              </a:r>
              <a:r>
                <a:rPr lang="en-US" altLang="ja-JP" sz="2400" i="1" dirty="0">
                  <a:latin typeface="Meiryo UI" panose="020B0604030504040204" pitchFamily="50" charset="-128"/>
                  <a:ea typeface="Meiryo UI" panose="020B0604030504040204" pitchFamily="50" charset="-128"/>
                </a:rPr>
                <a:t>Fugaku</a:t>
              </a:r>
              <a:r>
                <a:rPr lang="en-US" altLang="ja-JP" sz="2400" dirty="0">
                  <a:latin typeface="Meiryo UI" panose="020B0604030504040204" pitchFamily="50" charset="-128"/>
                  <a:ea typeface="Meiryo UI" panose="020B0604030504040204" pitchFamily="50" charset="-128"/>
                </a:rPr>
                <a:t>, t</a:t>
              </a:r>
              <a:r>
                <a:rPr kumimoji="1" lang="en-US" altLang="ja-JP" sz="2400" dirty="0">
                  <a:latin typeface="Meiryo UI" panose="020B0604030504040204" pitchFamily="50" charset="-128"/>
                  <a:ea typeface="Meiryo UI" panose="020B0604030504040204" pitchFamily="50" charset="-128"/>
                </a:rPr>
                <a:t>his technique was essential to </a:t>
              </a:r>
              <a:r>
                <a:rPr lang="en-US" altLang="ja-JP" sz="2400" dirty="0">
                  <a:latin typeface="Meiryo UI" panose="020B0604030504040204" pitchFamily="50" charset="-128"/>
                  <a:ea typeface="Meiryo UI" panose="020B0604030504040204" pitchFamily="50" charset="-128"/>
                </a:rPr>
                <a:t>obtain the best performance of </a:t>
              </a:r>
              <a:r>
                <a:rPr kumimoji="1" lang="en-US" altLang="ja-JP" sz="2400" dirty="0">
                  <a:latin typeface="Meiryo UI" panose="020B0604030504040204" pitchFamily="50" charset="-128"/>
                  <a:ea typeface="Meiryo UI" panose="020B0604030504040204" pitchFamily="50" charset="-128"/>
                </a:rPr>
                <a:t>very large-scale system.</a:t>
              </a:r>
              <a:endParaRPr kumimoji="1" lang="ja-JP" altLang="en-US" sz="2400" dirty="0">
                <a:latin typeface="Meiryo UI" panose="020B0604030504040204" pitchFamily="50" charset="-128"/>
                <a:ea typeface="Meiryo UI" panose="020B0604030504040204" pitchFamily="50" charset="-128"/>
              </a:endParaRPr>
            </a:p>
          </p:txBody>
        </p:sp>
      </p:grpSp>
      <p:sp>
        <p:nvSpPr>
          <p:cNvPr id="7" name="スライド番号プレースホルダー 6">
            <a:extLst>
              <a:ext uri="{FF2B5EF4-FFF2-40B4-BE49-F238E27FC236}">
                <a16:creationId xmlns:a16="http://schemas.microsoft.com/office/drawing/2014/main" id="{632E9156-1409-46E4-B8D0-7553172E1734}"/>
              </a:ext>
            </a:extLst>
          </p:cNvPr>
          <p:cNvSpPr>
            <a:spLocks noGrp="1"/>
          </p:cNvSpPr>
          <p:nvPr>
            <p:ph type="sldNum" sz="quarter" idx="10"/>
          </p:nvPr>
        </p:nvSpPr>
        <p:spPr/>
        <p:txBody>
          <a:bodyPr/>
          <a:lstStyle/>
          <a:p>
            <a:fld id="{DE2B87E1-F9DF-4BEE-B07D-635D26011F4B}" type="slidenum">
              <a:rPr lang="de-DE" altLang="ja-JP" smtClean="0"/>
              <a:pPr/>
              <a:t>9</a:t>
            </a:fld>
            <a:endParaRPr lang="de-DE" altLang="ja-JP"/>
          </a:p>
        </p:txBody>
      </p:sp>
    </p:spTree>
    <p:extLst>
      <p:ext uri="{BB962C8B-B14F-4D97-AF65-F5344CB8AC3E}">
        <p14:creationId xmlns:p14="http://schemas.microsoft.com/office/powerpoint/2010/main" val="342143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DB055E-C8A8-4862-AF7C-F284A278E268}"/>
              </a:ext>
            </a:extLst>
          </p:cNvPr>
          <p:cNvSpPr>
            <a:spLocks noGrp="1"/>
          </p:cNvSpPr>
          <p:nvPr>
            <p:ph type="title"/>
          </p:nvPr>
        </p:nvSpPr>
        <p:spPr/>
        <p:txBody>
          <a:bodyPr/>
          <a:lstStyle/>
          <a:p>
            <a:r>
              <a:rPr lang="en-US" altLang="ja-JP" sz="2800" dirty="0">
                <a:latin typeface="Meiryo UI" panose="020B0604030504040204" pitchFamily="50" charset="-128"/>
                <a:ea typeface="Meiryo UI" panose="020B0604030504040204" pitchFamily="50" charset="-128"/>
              </a:rPr>
              <a:t>Scaling of Throughput for Global Batch Sizes</a:t>
            </a:r>
            <a:endParaRPr kumimoji="1" lang="ja-JP" altLang="en-US" sz="2800"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76681A83-6DC1-4197-BE8C-8EEA8C246985}"/>
              </a:ext>
            </a:extLst>
          </p:cNvPr>
          <p:cNvSpPr>
            <a:spLocks noGrp="1"/>
          </p:cNvSpPr>
          <p:nvPr>
            <p:ph idx="1"/>
          </p:nvPr>
        </p:nvSpPr>
        <p:spPr/>
        <p:txBody>
          <a:bodyPr/>
          <a:lstStyle/>
          <a:p>
            <a:endParaRPr kumimoji="1"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The total throughput scales out almost ideally with data parallelism.</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8K nodes achieve 92.9% of “(throughput of 128 nodes) x 64)”.</a:t>
            </a:r>
          </a:p>
          <a:p>
            <a:r>
              <a:rPr lang="en-US" altLang="ja-JP" sz="2000" dirty="0">
                <a:latin typeface="Meiryo UI" panose="020B0604030504040204" pitchFamily="50" charset="-128"/>
                <a:ea typeface="Meiryo UI" panose="020B0604030504040204" pitchFamily="50" charset="-128"/>
              </a:rPr>
              <a:t>But if we simply increase # of node only with data parallelism,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of epochs, # of iteration to achieve required training accuracy, also increases as shown in the next page.</a:t>
            </a:r>
            <a:br>
              <a:rPr lang="en-US" altLang="ja-JP" sz="2000" dirty="0">
                <a:latin typeface="Meiryo UI" panose="020B0604030504040204" pitchFamily="50" charset="-128"/>
                <a:ea typeface="Meiryo UI" panose="020B0604030504040204" pitchFamily="50" charset="-128"/>
              </a:rPr>
            </a:br>
            <a:endParaRPr kumimoji="1" lang="ja-JP" altLang="en-US" sz="2000"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C3F0C8AD-69F9-484E-8EBB-32A88FDAD6D8}"/>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graphicFrame>
        <p:nvGraphicFramePr>
          <p:cNvPr id="6" name="コンテンツ プレースホルダー 12">
            <a:extLst>
              <a:ext uri="{FF2B5EF4-FFF2-40B4-BE49-F238E27FC236}">
                <a16:creationId xmlns:a16="http://schemas.microsoft.com/office/drawing/2014/main" id="{4EE63D08-2E63-4845-B369-B72674BE918E}"/>
              </a:ext>
            </a:extLst>
          </p:cNvPr>
          <p:cNvGraphicFramePr>
            <a:graphicFrameLocks/>
          </p:cNvGraphicFramePr>
          <p:nvPr>
            <p:extLst>
              <p:ext uri="{D42A27DB-BD31-4B8C-83A1-F6EECF244321}">
                <p14:modId xmlns:p14="http://schemas.microsoft.com/office/powerpoint/2010/main" val="1369502391"/>
              </p:ext>
            </p:extLst>
          </p:nvPr>
        </p:nvGraphicFramePr>
        <p:xfrm>
          <a:off x="89347" y="974460"/>
          <a:ext cx="8645525" cy="327486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グループ化 6">
            <a:extLst>
              <a:ext uri="{FF2B5EF4-FFF2-40B4-BE49-F238E27FC236}">
                <a16:creationId xmlns:a16="http://schemas.microsoft.com/office/drawing/2014/main" id="{B6B49A16-8F6F-4658-9243-06374A53864A}"/>
              </a:ext>
            </a:extLst>
          </p:cNvPr>
          <p:cNvGrpSpPr/>
          <p:nvPr/>
        </p:nvGrpSpPr>
        <p:grpSpPr>
          <a:xfrm>
            <a:off x="1155118" y="2106232"/>
            <a:ext cx="7881163" cy="1610800"/>
            <a:chOff x="1299134" y="2106232"/>
            <a:chExt cx="7881163" cy="1610800"/>
          </a:xfrm>
        </p:grpSpPr>
        <p:cxnSp>
          <p:nvCxnSpPr>
            <p:cNvPr id="8" name="直線コネクタ 7">
              <a:extLst>
                <a:ext uri="{FF2B5EF4-FFF2-40B4-BE49-F238E27FC236}">
                  <a16:creationId xmlns:a16="http://schemas.microsoft.com/office/drawing/2014/main" id="{E3E66AF7-17DB-4088-9881-59BD0C6F4BF2}"/>
                </a:ext>
              </a:extLst>
            </p:cNvPr>
            <p:cNvCxnSpPr>
              <a:cxnSpLocks/>
            </p:cNvCxnSpPr>
            <p:nvPr/>
          </p:nvCxnSpPr>
          <p:spPr bwMode="auto">
            <a:xfrm>
              <a:off x="1299134" y="3167602"/>
              <a:ext cx="7579754"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9" name="矢印: 右 8">
              <a:extLst>
                <a:ext uri="{FF2B5EF4-FFF2-40B4-BE49-F238E27FC236}">
                  <a16:creationId xmlns:a16="http://schemas.microsoft.com/office/drawing/2014/main" id="{4B60511A-40B0-4E13-BA7D-9D83315B1081}"/>
                </a:ext>
              </a:extLst>
            </p:cNvPr>
            <p:cNvSpPr/>
            <p:nvPr/>
          </p:nvSpPr>
          <p:spPr bwMode="gray">
            <a:xfrm rot="16200000">
              <a:off x="8073178" y="2412464"/>
              <a:ext cx="991243" cy="432048"/>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AAE2757-F53B-44A6-ADF8-518988346C9F}"/>
                </a:ext>
              </a:extLst>
            </p:cNvPr>
            <p:cNvSpPr txBox="1"/>
            <p:nvPr/>
          </p:nvSpPr>
          <p:spPr>
            <a:xfrm>
              <a:off x="7591400" y="2469583"/>
              <a:ext cx="158889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64×92.9%</a:t>
              </a:r>
              <a:endParaRPr kumimoji="1" lang="ja-JP" altLang="en-US"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57CC8403-54F8-4944-A744-9CB120A015FE}"/>
                </a:ext>
              </a:extLst>
            </p:cNvPr>
            <p:cNvCxnSpPr>
              <a:cxnSpLocks/>
            </p:cNvCxnSpPr>
            <p:nvPr/>
          </p:nvCxnSpPr>
          <p:spPr bwMode="auto">
            <a:xfrm>
              <a:off x="7524328" y="2106232"/>
              <a:ext cx="135456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0" name="テキスト ボックス 19">
              <a:extLst>
                <a:ext uri="{FF2B5EF4-FFF2-40B4-BE49-F238E27FC236}">
                  <a16:creationId xmlns:a16="http://schemas.microsoft.com/office/drawing/2014/main" id="{EFD169B0-0D7C-491C-A3C7-D866AC746679}"/>
                </a:ext>
              </a:extLst>
            </p:cNvPr>
            <p:cNvSpPr txBox="1"/>
            <p:nvPr/>
          </p:nvSpPr>
          <p:spPr>
            <a:xfrm>
              <a:off x="8203203" y="3463116"/>
              <a:ext cx="785793"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1050" dirty="0">
                  <a:latin typeface="Meiryo UI" panose="020B0604030504040204" pitchFamily="50" charset="-128"/>
                  <a:ea typeface="Meiryo UI" panose="020B0604030504040204" pitchFamily="50" charset="-128"/>
                </a:rPr>
                <a:t>=128x64</a:t>
              </a:r>
              <a:endParaRPr kumimoji="1" lang="ja-JP" altLang="en-US" sz="1050" dirty="0">
                <a:latin typeface="Meiryo UI" panose="020B0604030504040204" pitchFamily="50" charset="-128"/>
                <a:ea typeface="Meiryo UI" panose="020B0604030504040204" pitchFamily="50" charset="-128"/>
              </a:endParaRPr>
            </a:p>
          </p:txBody>
        </p:sp>
      </p:grpSp>
      <p:sp>
        <p:nvSpPr>
          <p:cNvPr id="13" name="スライド番号プレースホルダー 12">
            <a:extLst>
              <a:ext uri="{FF2B5EF4-FFF2-40B4-BE49-F238E27FC236}">
                <a16:creationId xmlns:a16="http://schemas.microsoft.com/office/drawing/2014/main" id="{8B2EADD5-F878-430A-9A69-15850EDDFAEB}"/>
              </a:ext>
            </a:extLst>
          </p:cNvPr>
          <p:cNvSpPr>
            <a:spLocks noGrp="1"/>
          </p:cNvSpPr>
          <p:nvPr>
            <p:ph type="sldNum" sz="quarter" idx="10"/>
          </p:nvPr>
        </p:nvSpPr>
        <p:spPr/>
        <p:txBody>
          <a:bodyPr/>
          <a:lstStyle/>
          <a:p>
            <a:fld id="{DE2B87E1-F9DF-4BEE-B07D-635D26011F4B}" type="slidenum">
              <a:rPr lang="de-DE" altLang="ja-JP" smtClean="0"/>
              <a:pPr/>
              <a:t>10</a:t>
            </a:fld>
            <a:endParaRPr lang="de-DE" altLang="ja-JP"/>
          </a:p>
        </p:txBody>
      </p:sp>
    </p:spTree>
    <p:extLst>
      <p:ext uri="{BB962C8B-B14F-4D97-AF65-F5344CB8AC3E}">
        <p14:creationId xmlns:p14="http://schemas.microsoft.com/office/powerpoint/2010/main" val="123716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1538FAF8-AA91-4A6D-BF4C-F6435E0FD338}"/>
              </a:ext>
            </a:extLst>
          </p:cNvPr>
          <p:cNvGraphicFramePr>
            <a:graphicFrameLocks noGrp="1"/>
          </p:cNvGraphicFramePr>
          <p:nvPr>
            <p:ph idx="1"/>
            <p:extLst>
              <p:ext uri="{D42A27DB-BD31-4B8C-83A1-F6EECF244321}">
                <p14:modId xmlns:p14="http://schemas.microsoft.com/office/powerpoint/2010/main" val="1753923096"/>
              </p:ext>
            </p:extLst>
          </p:nvPr>
        </p:nvGraphicFramePr>
        <p:xfrm>
          <a:off x="67076" y="783619"/>
          <a:ext cx="9009848" cy="2448272"/>
        </p:xfrm>
        <a:graphic>
          <a:graphicData uri="http://schemas.openxmlformats.org/drawingml/2006/table">
            <a:tbl>
              <a:tblPr firstRow="1" bandRow="1">
                <a:tableStyleId>{5C22544A-7EE6-4342-B048-85BDC9FD1C3A}</a:tableStyleId>
              </a:tblPr>
              <a:tblGrid>
                <a:gridCol w="1562074">
                  <a:extLst>
                    <a:ext uri="{9D8B030D-6E8A-4147-A177-3AD203B41FA5}">
                      <a16:colId xmlns:a16="http://schemas.microsoft.com/office/drawing/2014/main" val="4161192188"/>
                    </a:ext>
                  </a:extLst>
                </a:gridCol>
                <a:gridCol w="2150762">
                  <a:extLst>
                    <a:ext uri="{9D8B030D-6E8A-4147-A177-3AD203B41FA5}">
                      <a16:colId xmlns:a16="http://schemas.microsoft.com/office/drawing/2014/main" val="799417670"/>
                    </a:ext>
                  </a:extLst>
                </a:gridCol>
                <a:gridCol w="2279386">
                  <a:extLst>
                    <a:ext uri="{9D8B030D-6E8A-4147-A177-3AD203B41FA5}">
                      <a16:colId xmlns:a16="http://schemas.microsoft.com/office/drawing/2014/main" val="3982688151"/>
                    </a:ext>
                  </a:extLst>
                </a:gridCol>
                <a:gridCol w="3017626">
                  <a:extLst>
                    <a:ext uri="{9D8B030D-6E8A-4147-A177-3AD203B41FA5}">
                      <a16:colId xmlns:a16="http://schemas.microsoft.com/office/drawing/2014/main" val="2483054046"/>
                    </a:ext>
                  </a:extLst>
                </a:gridCol>
              </a:tblGrid>
              <a:tr h="619896">
                <a:tc>
                  <a:txBody>
                    <a:bodyPr/>
                    <a:lstStyle/>
                    <a:p>
                      <a:r>
                        <a:rPr kumimoji="1" lang="en-US" altLang="ja-JP" sz="1600" dirty="0"/>
                        <a:t>Global batch sizes</a:t>
                      </a:r>
                      <a:endParaRPr kumimoji="1" lang="ja-JP" altLang="en-US" sz="1600" dirty="0"/>
                    </a:p>
                  </a:txBody>
                  <a:tcPr marL="78631" marR="78631" marT="39316" marB="39316" anchor="ctr"/>
                </a:tc>
                <a:tc>
                  <a:txBody>
                    <a:bodyPr/>
                    <a:lstStyle/>
                    <a:p>
                      <a:r>
                        <a:rPr kumimoji="1" lang="en-US" altLang="ja-JP" sz="1600" dirty="0"/>
                        <a:t>#</a:t>
                      </a:r>
                      <a:r>
                        <a:rPr kumimoji="1" lang="ja-JP" altLang="en-US" sz="1600" dirty="0"/>
                        <a:t> </a:t>
                      </a:r>
                      <a:r>
                        <a:rPr kumimoji="1" lang="en-US" altLang="ja-JP" sz="1600" dirty="0"/>
                        <a:t>Epochs</a:t>
                      </a:r>
                      <a:endParaRPr kumimoji="1" lang="ja-JP" altLang="en-US" sz="1600" dirty="0"/>
                    </a:p>
                  </a:txBody>
                  <a:tcPr marL="78631" marR="78631" marT="39316" marB="39316" anchor="ctr"/>
                </a:tc>
                <a:tc>
                  <a:txBody>
                    <a:bodyPr/>
                    <a:lstStyle/>
                    <a:p>
                      <a:r>
                        <a:rPr kumimoji="1" lang="en-US" altLang="ja-JP" sz="1600" dirty="0"/>
                        <a:t>Increase ratio of # epochs</a:t>
                      </a:r>
                      <a:endParaRPr kumimoji="1" lang="ja-JP" altLang="en-US" sz="1600" dirty="0"/>
                    </a:p>
                  </a:txBody>
                  <a:tcPr marL="78631" marR="78631" marT="39316" marB="39316" anchor="ctr"/>
                </a:tc>
                <a:tc>
                  <a:txBody>
                    <a:bodyPr/>
                    <a:lstStyle/>
                    <a:p>
                      <a:r>
                        <a:rPr kumimoji="1" lang="en-US" altLang="ja-JP" sz="1600" dirty="0"/>
                        <a:t>Speed-up</a:t>
                      </a:r>
                      <a:r>
                        <a:rPr kumimoji="1" lang="ja-JP" altLang="en-US" sz="1600" dirty="0"/>
                        <a:t> </a:t>
                      </a:r>
                      <a:r>
                        <a:rPr kumimoji="1" lang="en-US" altLang="ja-JP" sz="1600" dirty="0"/>
                        <a:t>ratio</a:t>
                      </a:r>
                      <a:endParaRPr kumimoji="1" lang="ja-JP" altLang="en-US" sz="1600" dirty="0"/>
                    </a:p>
                  </a:txBody>
                  <a:tcPr marL="78631" marR="78631" marT="39316" marB="39316" anchor="ctr"/>
                </a:tc>
                <a:extLst>
                  <a:ext uri="{0D108BD9-81ED-4DB2-BD59-A6C34878D82A}">
                    <a16:rowId xmlns:a16="http://schemas.microsoft.com/office/drawing/2014/main" val="19555310"/>
                  </a:ext>
                </a:extLst>
              </a:tr>
              <a:tr h="457094">
                <a:tc>
                  <a:txBody>
                    <a:bodyPr/>
                    <a:lstStyle/>
                    <a:p>
                      <a:r>
                        <a:rPr kumimoji="1" lang="en-US" altLang="ja-JP" sz="1600" dirty="0"/>
                        <a:t>512</a:t>
                      </a:r>
                    </a:p>
                  </a:txBody>
                  <a:tcPr marL="78631" marR="78631" marT="39316" marB="39316" anchor="ctr"/>
                </a:tc>
                <a:tc>
                  <a:txBody>
                    <a:bodyPr/>
                    <a:lstStyle/>
                    <a:p>
                      <a:r>
                        <a:rPr kumimoji="1" lang="en-US" altLang="ja-JP" sz="1600" dirty="0"/>
                        <a:t>Around</a:t>
                      </a:r>
                      <a:r>
                        <a:rPr kumimoji="1" lang="ja-JP" altLang="en-US" sz="1600" dirty="0"/>
                        <a:t> </a:t>
                      </a:r>
                      <a:r>
                        <a:rPr kumimoji="1" lang="en-US" altLang="ja-JP" sz="1600" dirty="0"/>
                        <a:t>45</a:t>
                      </a:r>
                      <a:endParaRPr kumimoji="1" lang="ja-JP" altLang="en-US" sz="1600" dirty="0"/>
                    </a:p>
                  </a:txBody>
                  <a:tcPr marL="78631" marR="78631" marT="39316" marB="39316" anchor="ctr"/>
                </a:tc>
                <a:tc>
                  <a:txBody>
                    <a:bodyPr/>
                    <a:lstStyle/>
                    <a:p>
                      <a:r>
                        <a:rPr kumimoji="1" lang="en-US" altLang="ja-JP" sz="1600" dirty="0"/>
                        <a:t>1</a:t>
                      </a:r>
                      <a:endParaRPr kumimoji="1" lang="ja-JP" altLang="en-US" sz="1600" dirty="0"/>
                    </a:p>
                  </a:txBody>
                  <a:tcPr marL="78631" marR="78631" marT="39316" marB="39316" anchor="ctr"/>
                </a:tc>
                <a:tc>
                  <a:txBody>
                    <a:bodyPr/>
                    <a:lstStyle/>
                    <a:p>
                      <a:r>
                        <a:rPr kumimoji="1" lang="en-US" altLang="ja-JP" sz="1600" dirty="0"/>
                        <a:t>1</a:t>
                      </a:r>
                      <a:endParaRPr kumimoji="1" lang="ja-JP" altLang="en-US" sz="1600" dirty="0"/>
                    </a:p>
                  </a:txBody>
                  <a:tcPr marL="78631" marR="78631" marT="39316" marB="39316" anchor="ctr"/>
                </a:tc>
                <a:extLst>
                  <a:ext uri="{0D108BD9-81ED-4DB2-BD59-A6C34878D82A}">
                    <a16:rowId xmlns:a16="http://schemas.microsoft.com/office/drawing/2014/main" val="3032059672"/>
                  </a:ext>
                </a:extLst>
              </a:tr>
              <a:tr h="457094">
                <a:tc>
                  <a:txBody>
                    <a:bodyPr/>
                    <a:lstStyle/>
                    <a:p>
                      <a:r>
                        <a:rPr kumimoji="1" lang="en-US" altLang="ja-JP" sz="1600" dirty="0"/>
                        <a:t>2048</a:t>
                      </a:r>
                      <a:endParaRPr kumimoji="1" lang="ja-JP" altLang="en-US" sz="1600" dirty="0"/>
                    </a:p>
                  </a:txBody>
                  <a:tcPr marL="78631" marR="78631" marT="39316" marB="39316" anchor="ctr"/>
                </a:tc>
                <a:tc>
                  <a:txBody>
                    <a:bodyPr/>
                    <a:lstStyle/>
                    <a:p>
                      <a:r>
                        <a:rPr kumimoji="1" lang="en-US" altLang="ja-JP" sz="1600" dirty="0"/>
                        <a:t>90 - 100</a:t>
                      </a:r>
                      <a:endParaRPr kumimoji="1" lang="ja-JP" altLang="en-US" sz="1600" dirty="0"/>
                    </a:p>
                  </a:txBody>
                  <a:tcPr marL="78631" marR="78631" marT="39316" marB="39316" anchor="ctr"/>
                </a:tc>
                <a:tc>
                  <a:txBody>
                    <a:bodyPr/>
                    <a:lstStyle/>
                    <a:p>
                      <a:r>
                        <a:rPr kumimoji="1" lang="en-US" altLang="ja-JP" sz="1600" dirty="0"/>
                        <a:t>2.1</a:t>
                      </a:r>
                      <a:endParaRPr kumimoji="1" lang="ja-JP" altLang="en-US" sz="1600" dirty="0"/>
                    </a:p>
                  </a:txBody>
                  <a:tcPr marL="78631" marR="78631" marT="39316" marB="3931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1.90       (</a:t>
                      </a:r>
                      <a:r>
                        <a:rPr kumimoji="1" lang="ja-JP" altLang="en-US" sz="1600" dirty="0"/>
                        <a:t>≓ </a:t>
                      </a:r>
                      <a:r>
                        <a:rPr kumimoji="1" lang="en-US" altLang="ja-JP" sz="1600" dirty="0">
                          <a:solidFill>
                            <a:srgbClr val="FF0000"/>
                          </a:solidFill>
                        </a:rPr>
                        <a:t>4</a:t>
                      </a:r>
                      <a:r>
                        <a:rPr kumimoji="1" lang="en-US" altLang="ja-JP" sz="1600" dirty="0"/>
                        <a:t> / </a:t>
                      </a:r>
                      <a:r>
                        <a:rPr kumimoji="1" lang="en-US" altLang="ja-JP" sz="1600" dirty="0">
                          <a:solidFill>
                            <a:srgbClr val="0000FF"/>
                          </a:solidFill>
                        </a:rPr>
                        <a:t>2.1</a:t>
                      </a:r>
                      <a:r>
                        <a:rPr kumimoji="1" lang="en-US" altLang="ja-JP" sz="1600" dirty="0"/>
                        <a:t>)</a:t>
                      </a:r>
                      <a:endParaRPr kumimoji="1" lang="ja-JP" altLang="en-US" sz="1600" dirty="0"/>
                    </a:p>
                  </a:txBody>
                  <a:tcPr marL="78631" marR="78631" marT="39316" marB="39316" anchor="ctr"/>
                </a:tc>
                <a:extLst>
                  <a:ext uri="{0D108BD9-81ED-4DB2-BD59-A6C34878D82A}">
                    <a16:rowId xmlns:a16="http://schemas.microsoft.com/office/drawing/2014/main" val="4163058812"/>
                  </a:ext>
                </a:extLst>
              </a:tr>
              <a:tr h="457094">
                <a:tc>
                  <a:txBody>
                    <a:bodyPr/>
                    <a:lstStyle/>
                    <a:p>
                      <a:r>
                        <a:rPr kumimoji="1" lang="en-US" altLang="ja-JP" sz="1600" dirty="0"/>
                        <a:t>4096</a:t>
                      </a:r>
                      <a:endParaRPr kumimoji="1" lang="ja-JP" altLang="en-US" sz="1600" dirty="0"/>
                    </a:p>
                  </a:txBody>
                  <a:tcPr marL="78631" marR="78631" marT="39316" marB="39316" anchor="ctr"/>
                </a:tc>
                <a:tc>
                  <a:txBody>
                    <a:bodyPr/>
                    <a:lstStyle/>
                    <a:p>
                      <a:r>
                        <a:rPr kumimoji="1" lang="en-US" altLang="ja-JP" sz="1600" dirty="0"/>
                        <a:t>150 - 160</a:t>
                      </a:r>
                      <a:endParaRPr kumimoji="1" lang="ja-JP" altLang="en-US" sz="1600" dirty="0"/>
                    </a:p>
                  </a:txBody>
                  <a:tcPr marL="78631" marR="78631" marT="39316" marB="39316" anchor="ctr"/>
                </a:tc>
                <a:tc>
                  <a:txBody>
                    <a:bodyPr/>
                    <a:lstStyle/>
                    <a:p>
                      <a:r>
                        <a:rPr kumimoji="1" lang="en-US" altLang="ja-JP" sz="1600" dirty="0"/>
                        <a:t>1.63</a:t>
                      </a:r>
                      <a:endParaRPr kumimoji="1" lang="ja-JP" altLang="en-US" sz="1600" dirty="0"/>
                    </a:p>
                  </a:txBody>
                  <a:tcPr marL="78631" marR="78631" marT="39316" marB="39316" anchor="ctr"/>
                </a:tc>
                <a:tc>
                  <a:txBody>
                    <a:bodyPr/>
                    <a:lstStyle/>
                    <a:p>
                      <a:r>
                        <a:rPr kumimoji="1" lang="en-US" altLang="ja-JP" sz="1600" dirty="0"/>
                        <a:t>1.23       (</a:t>
                      </a:r>
                      <a:r>
                        <a:rPr kumimoji="1" lang="ja-JP" altLang="en-US" sz="1600" dirty="0"/>
                        <a:t>≓ </a:t>
                      </a:r>
                      <a:r>
                        <a:rPr kumimoji="1" lang="en-US" altLang="ja-JP" sz="1600" dirty="0">
                          <a:solidFill>
                            <a:srgbClr val="FF0000"/>
                          </a:solidFill>
                        </a:rPr>
                        <a:t>2</a:t>
                      </a:r>
                      <a:r>
                        <a:rPr kumimoji="1" lang="en-US" altLang="ja-JP" sz="1600" dirty="0"/>
                        <a:t> / </a:t>
                      </a:r>
                      <a:r>
                        <a:rPr kumimoji="1" lang="en-US" altLang="ja-JP" sz="1600" dirty="0">
                          <a:solidFill>
                            <a:srgbClr val="0000FF"/>
                          </a:solidFill>
                        </a:rPr>
                        <a:t>1.63</a:t>
                      </a:r>
                      <a:r>
                        <a:rPr kumimoji="1" lang="en-US" altLang="ja-JP" sz="1600" dirty="0"/>
                        <a:t>)</a:t>
                      </a:r>
                      <a:endParaRPr kumimoji="1" lang="ja-JP" altLang="en-US" sz="1600" dirty="0"/>
                    </a:p>
                  </a:txBody>
                  <a:tcPr marL="78631" marR="78631" marT="39316" marB="39316" anchor="ctr"/>
                </a:tc>
                <a:extLst>
                  <a:ext uri="{0D108BD9-81ED-4DB2-BD59-A6C34878D82A}">
                    <a16:rowId xmlns:a16="http://schemas.microsoft.com/office/drawing/2014/main" val="61045261"/>
                  </a:ext>
                </a:extLst>
              </a:tr>
              <a:tr h="457094">
                <a:tc>
                  <a:txBody>
                    <a:bodyPr/>
                    <a:lstStyle/>
                    <a:p>
                      <a:r>
                        <a:rPr kumimoji="1" lang="en-US" altLang="ja-JP" sz="1600" dirty="0"/>
                        <a:t>8192</a:t>
                      </a:r>
                      <a:endParaRPr kumimoji="1" lang="ja-JP" altLang="en-US" sz="1600" dirty="0"/>
                    </a:p>
                  </a:txBody>
                  <a:tcPr marL="78631" marR="78631" marT="39316" marB="39316" anchor="ctr"/>
                </a:tc>
                <a:tc>
                  <a:txBody>
                    <a:bodyPr/>
                    <a:lstStyle/>
                    <a:p>
                      <a:r>
                        <a:rPr kumimoji="1" lang="en-US" altLang="ja-JP" sz="1600" dirty="0"/>
                        <a:t>290 - 310</a:t>
                      </a:r>
                      <a:endParaRPr kumimoji="1" lang="ja-JP" altLang="en-US" sz="1600" dirty="0"/>
                    </a:p>
                  </a:txBody>
                  <a:tcPr marL="78631" marR="78631" marT="39316" marB="39316" anchor="ctr"/>
                </a:tc>
                <a:tc>
                  <a:txBody>
                    <a:bodyPr/>
                    <a:lstStyle/>
                    <a:p>
                      <a:r>
                        <a:rPr kumimoji="1" lang="en-US" altLang="ja-JP" sz="1600" dirty="0"/>
                        <a:t>1.94</a:t>
                      </a:r>
                      <a:endParaRPr kumimoji="1" lang="ja-JP" altLang="en-US" sz="1600" dirty="0"/>
                    </a:p>
                  </a:txBody>
                  <a:tcPr marL="78631" marR="78631" marT="39316" marB="39316" anchor="ctr"/>
                </a:tc>
                <a:tc>
                  <a:txBody>
                    <a:bodyPr/>
                    <a:lstStyle/>
                    <a:p>
                      <a:r>
                        <a:rPr kumimoji="1" lang="en-US" altLang="ja-JP" sz="1600" dirty="0"/>
                        <a:t>1.03       (</a:t>
                      </a:r>
                      <a:r>
                        <a:rPr kumimoji="1" lang="ja-JP" altLang="en-US" sz="1600" dirty="0"/>
                        <a:t>≓ </a:t>
                      </a:r>
                      <a:r>
                        <a:rPr kumimoji="1" lang="en-US" altLang="ja-JP" sz="1600" dirty="0">
                          <a:solidFill>
                            <a:srgbClr val="FF0000"/>
                          </a:solidFill>
                        </a:rPr>
                        <a:t>2</a:t>
                      </a:r>
                      <a:r>
                        <a:rPr kumimoji="1" lang="en-US" altLang="ja-JP" sz="1600" dirty="0"/>
                        <a:t> / </a:t>
                      </a:r>
                      <a:r>
                        <a:rPr kumimoji="1" lang="en-US" altLang="ja-JP" sz="1600" dirty="0">
                          <a:solidFill>
                            <a:srgbClr val="0000FF"/>
                          </a:solidFill>
                        </a:rPr>
                        <a:t>1.94</a:t>
                      </a:r>
                      <a:r>
                        <a:rPr kumimoji="1" lang="en-US" altLang="ja-JP" sz="1600" dirty="0"/>
                        <a:t>)</a:t>
                      </a:r>
                      <a:endParaRPr kumimoji="1" lang="ja-JP" altLang="en-US" sz="1600" dirty="0"/>
                    </a:p>
                  </a:txBody>
                  <a:tcPr marL="78631" marR="78631" marT="39316" marB="39316" anchor="ctr"/>
                </a:tc>
                <a:extLst>
                  <a:ext uri="{0D108BD9-81ED-4DB2-BD59-A6C34878D82A}">
                    <a16:rowId xmlns:a16="http://schemas.microsoft.com/office/drawing/2014/main" val="3186961338"/>
                  </a:ext>
                </a:extLst>
              </a:tr>
            </a:tbl>
          </a:graphicData>
        </a:graphic>
      </p:graphicFrame>
      <p:sp>
        <p:nvSpPr>
          <p:cNvPr id="2" name="タイトル 1">
            <a:extLst>
              <a:ext uri="{FF2B5EF4-FFF2-40B4-BE49-F238E27FC236}">
                <a16:creationId xmlns:a16="http://schemas.microsoft.com/office/drawing/2014/main" id="{D9BAB5ED-C64F-45DD-B13E-CD4FD5E379B1}"/>
              </a:ext>
            </a:extLst>
          </p:cNvPr>
          <p:cNvSpPr>
            <a:spLocks noGrp="1"/>
          </p:cNvSpPr>
          <p:nvPr>
            <p:ph type="title"/>
          </p:nvPr>
        </p:nvSpPr>
        <p:spPr/>
        <p:txBody>
          <a:bodyPr/>
          <a:lstStyle/>
          <a:p>
            <a:r>
              <a:rPr lang="en-US" altLang="ja-JP" sz="2200" dirty="0"/>
              <a:t>The Number of Epochs to Converge for Different Batch Sizes</a:t>
            </a:r>
            <a:endParaRPr lang="ja-JP" altLang="en-US" sz="2200" dirty="0"/>
          </a:p>
        </p:txBody>
      </p:sp>
      <p:sp>
        <p:nvSpPr>
          <p:cNvPr id="8" name="コンテンツ プレースホルダー 2">
            <a:extLst>
              <a:ext uri="{FF2B5EF4-FFF2-40B4-BE49-F238E27FC236}">
                <a16:creationId xmlns:a16="http://schemas.microsoft.com/office/drawing/2014/main" id="{198517DB-BCD9-4AC4-9805-916E61EBE636}"/>
              </a:ext>
            </a:extLst>
          </p:cNvPr>
          <p:cNvSpPr txBox="1">
            <a:spLocks/>
          </p:cNvSpPr>
          <p:nvPr/>
        </p:nvSpPr>
        <p:spPr bwMode="gray">
          <a:xfrm>
            <a:off x="323528" y="5059976"/>
            <a:ext cx="849694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290513" indent="-290513" algn="l" defTabSz="457200" rtl="0" fontAlgn="base">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fontAlgn="base">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fontAlgn="base">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fontAlgn="base">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fontAlgn="base">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pPr marL="217885" indent="-217885" defTabSz="342900"/>
            <a:r>
              <a:rPr lang="en-US" altLang="ja-JP" sz="1800" kern="0" dirty="0">
                <a:latin typeface="Arial"/>
                <a:ea typeface="ＭＳ Ｐゴシック"/>
                <a:cs typeface="Arial"/>
              </a:rPr>
              <a:t>The total </a:t>
            </a:r>
            <a:r>
              <a:rPr lang="en-US" altLang="ja-JP" sz="1800" b="1" kern="0" dirty="0">
                <a:solidFill>
                  <a:srgbClr val="FF0000"/>
                </a:solidFill>
                <a:latin typeface="Arial"/>
                <a:ea typeface="ＭＳ Ｐゴシック"/>
                <a:cs typeface="Arial"/>
              </a:rPr>
              <a:t>speed-up ratio by data parallelism is limited to batch size = 4096</a:t>
            </a:r>
            <a:r>
              <a:rPr lang="en-US" altLang="ja-JP" sz="1800" kern="0" dirty="0">
                <a:solidFill>
                  <a:srgbClr val="FF0000"/>
                </a:solidFill>
                <a:latin typeface="Arial"/>
                <a:ea typeface="ＭＳ Ｐゴシック"/>
                <a:cs typeface="Arial"/>
              </a:rPr>
              <a:t> </a:t>
            </a:r>
            <a:r>
              <a:rPr lang="en-US" altLang="ja-JP" sz="1800" kern="0" dirty="0">
                <a:latin typeface="Arial"/>
                <a:ea typeface="ＭＳ Ｐゴシック"/>
                <a:cs typeface="Arial"/>
              </a:rPr>
              <a:t>even if throughput scales ideally.</a:t>
            </a:r>
          </a:p>
          <a:p>
            <a:pPr marL="508397" lvl="1" indent="-217885" defTabSz="342900"/>
            <a:r>
              <a:rPr lang="en-US" altLang="ja-JP" sz="1600" kern="0" dirty="0">
                <a:latin typeface="Arial"/>
                <a:ea typeface="ＭＳ Ｐゴシック"/>
                <a:cs typeface="Arial"/>
              </a:rPr>
              <a:t>For </a:t>
            </a:r>
            <a:r>
              <a:rPr lang="en-US" altLang="ja-JP" sz="1600" kern="0" dirty="0" err="1">
                <a:latin typeface="Arial"/>
                <a:ea typeface="ＭＳ Ｐゴシック"/>
                <a:cs typeface="Arial"/>
              </a:rPr>
              <a:t>DeepCAM</a:t>
            </a:r>
            <a:r>
              <a:rPr lang="en-US" altLang="ja-JP" sz="1600" kern="0" dirty="0">
                <a:latin typeface="Arial"/>
                <a:ea typeface="ＭＳ Ｐゴシック"/>
                <a:cs typeface="Arial"/>
              </a:rPr>
              <a:t>, speedup ratio is limited to batch size </a:t>
            </a:r>
            <a:r>
              <a:rPr lang="en-US" altLang="ja-JP" sz="1600" b="1" kern="0" dirty="0">
                <a:solidFill>
                  <a:schemeClr val="tx1"/>
                </a:solidFill>
                <a:latin typeface="Arial"/>
                <a:ea typeface="ＭＳ Ｐゴシック"/>
                <a:cs typeface="Arial"/>
              </a:rPr>
              <a:t>2048</a:t>
            </a:r>
          </a:p>
          <a:p>
            <a:pPr marL="217885" indent="-217885" defTabSz="342900"/>
            <a:r>
              <a:rPr lang="en-US" altLang="ja-JP" sz="1800" kern="0" dirty="0">
                <a:latin typeface="Arial"/>
                <a:ea typeface="ＭＳ Ｐゴシック"/>
                <a:cs typeface="Arial"/>
              </a:rPr>
              <a:t>In the current benchmarks, </a:t>
            </a:r>
            <a:r>
              <a:rPr lang="en-US" altLang="ja-JP" sz="1800" b="1" kern="0" dirty="0">
                <a:solidFill>
                  <a:schemeClr val="tx1"/>
                </a:solidFill>
                <a:latin typeface="Arial"/>
                <a:ea typeface="ＭＳ Ｐゴシック"/>
                <a:cs typeface="Arial"/>
              </a:rPr>
              <a:t>model parallelism is necessary </a:t>
            </a:r>
            <a:r>
              <a:rPr lang="en-US" altLang="ja-JP" sz="1800" kern="0" dirty="0">
                <a:latin typeface="Arial"/>
                <a:ea typeface="ＭＳ Ｐゴシック"/>
                <a:cs typeface="Arial"/>
              </a:rPr>
              <a:t>in order to reduce runtime by scaling more than 4096 nodes (CPUs or accelerators).</a:t>
            </a:r>
          </a:p>
        </p:txBody>
      </p:sp>
      <p:sp>
        <p:nvSpPr>
          <p:cNvPr id="7" name="フッター プレースホルダー 4">
            <a:extLst>
              <a:ext uri="{FF2B5EF4-FFF2-40B4-BE49-F238E27FC236}">
                <a16:creationId xmlns:a16="http://schemas.microsoft.com/office/drawing/2014/main" id="{4CD83345-5FC6-4F9E-A114-D79F53477BCA}"/>
              </a:ext>
            </a:extLst>
          </p:cNvPr>
          <p:cNvSpPr>
            <a:spLocks noGrp="1"/>
          </p:cNvSpPr>
          <p:nvPr>
            <p:ph type="ftr" sz="quarter" idx="11"/>
          </p:nvPr>
        </p:nvSpPr>
        <p:spPr>
          <a:xfrm>
            <a:off x="4935538" y="6653213"/>
            <a:ext cx="4022725" cy="201612"/>
          </a:xfrm>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DD9271A1-995B-4BA4-BFDB-D3710333DCB9}"/>
              </a:ext>
            </a:extLst>
          </p:cNvPr>
          <p:cNvSpPr txBox="1"/>
          <p:nvPr/>
        </p:nvSpPr>
        <p:spPr>
          <a:xfrm>
            <a:off x="888522" y="1712619"/>
            <a:ext cx="543740" cy="369332"/>
          </a:xfrm>
          <a:prstGeom prst="rect">
            <a:avLst/>
          </a:prstGeom>
          <a:noFill/>
        </p:spPr>
        <p:txBody>
          <a:bodyPr wrap="none" rtlCol="0">
            <a:spAutoFit/>
          </a:bodyPr>
          <a:lstStyle/>
          <a:p>
            <a:r>
              <a:rPr kumimoji="1" lang="en-US" altLang="ja-JP" dirty="0">
                <a:solidFill>
                  <a:srgbClr val="FF0000"/>
                </a:solidFill>
                <a:latin typeface="+mn-lt"/>
              </a:rPr>
              <a:t>×4</a:t>
            </a:r>
            <a:endParaRPr kumimoji="1" lang="ja-JP" altLang="en-US" dirty="0">
              <a:solidFill>
                <a:srgbClr val="FF0000"/>
              </a:solidFill>
              <a:latin typeface="+mn-lt"/>
            </a:endParaRPr>
          </a:p>
        </p:txBody>
      </p:sp>
      <p:sp>
        <p:nvSpPr>
          <p:cNvPr id="18" name="テキスト ボックス 17">
            <a:extLst>
              <a:ext uri="{FF2B5EF4-FFF2-40B4-BE49-F238E27FC236}">
                <a16:creationId xmlns:a16="http://schemas.microsoft.com/office/drawing/2014/main" id="{C76E6A10-7FED-4D93-B0BD-AA194B6AA0EA}"/>
              </a:ext>
            </a:extLst>
          </p:cNvPr>
          <p:cNvSpPr txBox="1"/>
          <p:nvPr/>
        </p:nvSpPr>
        <p:spPr>
          <a:xfrm>
            <a:off x="888522" y="2166928"/>
            <a:ext cx="543740" cy="369332"/>
          </a:xfrm>
          <a:prstGeom prst="rect">
            <a:avLst/>
          </a:prstGeom>
          <a:noFill/>
        </p:spPr>
        <p:txBody>
          <a:bodyPr wrap="none" rtlCol="0">
            <a:spAutoFit/>
          </a:bodyPr>
          <a:lstStyle/>
          <a:p>
            <a:r>
              <a:rPr kumimoji="1" lang="en-US" altLang="ja-JP" dirty="0">
                <a:solidFill>
                  <a:srgbClr val="FF0000"/>
                </a:solidFill>
                <a:latin typeface="+mn-lt"/>
              </a:rPr>
              <a:t>×2</a:t>
            </a:r>
            <a:endParaRPr kumimoji="1" lang="ja-JP" altLang="en-US" dirty="0">
              <a:solidFill>
                <a:srgbClr val="FF0000"/>
              </a:solidFill>
              <a:latin typeface="+mn-lt"/>
            </a:endParaRPr>
          </a:p>
        </p:txBody>
      </p:sp>
      <p:grpSp>
        <p:nvGrpSpPr>
          <p:cNvPr id="31" name="グループ化 30">
            <a:extLst>
              <a:ext uri="{FF2B5EF4-FFF2-40B4-BE49-F238E27FC236}">
                <a16:creationId xmlns:a16="http://schemas.microsoft.com/office/drawing/2014/main" id="{F0672DE1-63B7-4A4E-B5C7-2563389BADB8}"/>
              </a:ext>
            </a:extLst>
          </p:cNvPr>
          <p:cNvGrpSpPr/>
          <p:nvPr/>
        </p:nvGrpSpPr>
        <p:grpSpPr>
          <a:xfrm>
            <a:off x="683568" y="1712619"/>
            <a:ext cx="216024" cy="1289040"/>
            <a:chOff x="683568" y="1932720"/>
            <a:chExt cx="216024" cy="1289040"/>
          </a:xfrm>
        </p:grpSpPr>
        <p:sp>
          <p:nvSpPr>
            <p:cNvPr id="15" name="矢印: 左カーブ 14">
              <a:extLst>
                <a:ext uri="{FF2B5EF4-FFF2-40B4-BE49-F238E27FC236}">
                  <a16:creationId xmlns:a16="http://schemas.microsoft.com/office/drawing/2014/main" id="{B1B1F870-D541-4BDD-A63B-6B210128CABA}"/>
                </a:ext>
              </a:extLst>
            </p:cNvPr>
            <p:cNvSpPr/>
            <p:nvPr/>
          </p:nvSpPr>
          <p:spPr bwMode="gray">
            <a:xfrm>
              <a:off x="683568" y="1932720"/>
              <a:ext cx="216024" cy="360040"/>
            </a:xfrm>
            <a:prstGeom prst="curved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j-lt"/>
                <a:ea typeface="+mn-ea"/>
              </a:endParaRPr>
            </a:p>
          </p:txBody>
        </p:sp>
        <p:sp>
          <p:nvSpPr>
            <p:cNvPr id="17" name="矢印: 左カーブ 16">
              <a:extLst>
                <a:ext uri="{FF2B5EF4-FFF2-40B4-BE49-F238E27FC236}">
                  <a16:creationId xmlns:a16="http://schemas.microsoft.com/office/drawing/2014/main" id="{4D6988F7-8EA1-42A9-ACA1-2AEC2424DBBF}"/>
                </a:ext>
              </a:extLst>
            </p:cNvPr>
            <p:cNvSpPr/>
            <p:nvPr/>
          </p:nvSpPr>
          <p:spPr bwMode="gray">
            <a:xfrm>
              <a:off x="683568" y="2387029"/>
              <a:ext cx="216024" cy="360040"/>
            </a:xfrm>
            <a:prstGeom prst="curved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j-lt"/>
                <a:ea typeface="+mn-ea"/>
              </a:endParaRPr>
            </a:p>
          </p:txBody>
        </p:sp>
        <p:sp>
          <p:nvSpPr>
            <p:cNvPr id="19" name="矢印: 左カーブ 18">
              <a:extLst>
                <a:ext uri="{FF2B5EF4-FFF2-40B4-BE49-F238E27FC236}">
                  <a16:creationId xmlns:a16="http://schemas.microsoft.com/office/drawing/2014/main" id="{F6F8C6F5-A28E-4F41-A4E8-E16794B1197B}"/>
                </a:ext>
              </a:extLst>
            </p:cNvPr>
            <p:cNvSpPr/>
            <p:nvPr/>
          </p:nvSpPr>
          <p:spPr bwMode="gray">
            <a:xfrm>
              <a:off x="683568" y="2861720"/>
              <a:ext cx="216024" cy="360040"/>
            </a:xfrm>
            <a:prstGeom prst="curved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j-lt"/>
                <a:ea typeface="+mn-ea"/>
              </a:endParaRPr>
            </a:p>
          </p:txBody>
        </p:sp>
      </p:grpSp>
      <p:sp>
        <p:nvSpPr>
          <p:cNvPr id="20" name="テキスト ボックス 19">
            <a:extLst>
              <a:ext uri="{FF2B5EF4-FFF2-40B4-BE49-F238E27FC236}">
                <a16:creationId xmlns:a16="http://schemas.microsoft.com/office/drawing/2014/main" id="{0CAEB145-B0D5-41F7-A309-05FAEDDDE8F0}"/>
              </a:ext>
            </a:extLst>
          </p:cNvPr>
          <p:cNvSpPr txBox="1"/>
          <p:nvPr/>
        </p:nvSpPr>
        <p:spPr>
          <a:xfrm>
            <a:off x="888522" y="2641619"/>
            <a:ext cx="543740" cy="369332"/>
          </a:xfrm>
          <a:prstGeom prst="rect">
            <a:avLst/>
          </a:prstGeom>
          <a:noFill/>
        </p:spPr>
        <p:txBody>
          <a:bodyPr wrap="none" rtlCol="0">
            <a:spAutoFit/>
          </a:bodyPr>
          <a:lstStyle/>
          <a:p>
            <a:r>
              <a:rPr kumimoji="1" lang="en-US" altLang="ja-JP" dirty="0">
                <a:solidFill>
                  <a:srgbClr val="FF0000"/>
                </a:solidFill>
                <a:latin typeface="+mn-lt"/>
              </a:rPr>
              <a:t>×2</a:t>
            </a:r>
            <a:endParaRPr kumimoji="1" lang="ja-JP" altLang="en-US" dirty="0">
              <a:solidFill>
                <a:srgbClr val="FF0000"/>
              </a:solidFill>
              <a:latin typeface="+mn-lt"/>
            </a:endParaRPr>
          </a:p>
        </p:txBody>
      </p:sp>
      <p:sp>
        <p:nvSpPr>
          <p:cNvPr id="21" name="右中かっこ 20">
            <a:extLst>
              <a:ext uri="{FF2B5EF4-FFF2-40B4-BE49-F238E27FC236}">
                <a16:creationId xmlns:a16="http://schemas.microsoft.com/office/drawing/2014/main" id="{13709342-98F8-478F-A4C5-A8E1BEF75FCF}"/>
              </a:ext>
            </a:extLst>
          </p:cNvPr>
          <p:cNvSpPr/>
          <p:nvPr/>
        </p:nvSpPr>
        <p:spPr bwMode="auto">
          <a:xfrm rot="5400000">
            <a:off x="704044" y="2667644"/>
            <a:ext cx="210755" cy="1540877"/>
          </a:xfrm>
          <a:prstGeom prst="righ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endParaRPr>
          </a:p>
        </p:txBody>
      </p:sp>
      <p:sp>
        <p:nvSpPr>
          <p:cNvPr id="22" name="右中かっこ 21">
            <a:extLst>
              <a:ext uri="{FF2B5EF4-FFF2-40B4-BE49-F238E27FC236}">
                <a16:creationId xmlns:a16="http://schemas.microsoft.com/office/drawing/2014/main" id="{B59BB2D5-3D2F-41FC-B548-5E1B2C2D5119}"/>
              </a:ext>
            </a:extLst>
          </p:cNvPr>
          <p:cNvSpPr/>
          <p:nvPr/>
        </p:nvSpPr>
        <p:spPr bwMode="auto">
          <a:xfrm rot="5400000">
            <a:off x="3708435" y="1282510"/>
            <a:ext cx="210755" cy="4311152"/>
          </a:xfrm>
          <a:prstGeom prst="righ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endParaRPr>
          </a:p>
        </p:txBody>
      </p:sp>
      <p:sp>
        <p:nvSpPr>
          <p:cNvPr id="23" name="右中かっこ 22">
            <a:extLst>
              <a:ext uri="{FF2B5EF4-FFF2-40B4-BE49-F238E27FC236}">
                <a16:creationId xmlns:a16="http://schemas.microsoft.com/office/drawing/2014/main" id="{960A6719-2238-4E1B-932E-A17A2CD7B7AC}"/>
              </a:ext>
            </a:extLst>
          </p:cNvPr>
          <p:cNvSpPr/>
          <p:nvPr/>
        </p:nvSpPr>
        <p:spPr bwMode="auto">
          <a:xfrm rot="5400000">
            <a:off x="7489397" y="2074597"/>
            <a:ext cx="210755" cy="2726976"/>
          </a:xfrm>
          <a:prstGeom prst="righ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ＭＳ Ｐゴシック" pitchFamily="50" charset="-128"/>
              <a:ea typeface="ＭＳ Ｐゴシック" pitchFamily="50" charset="-128"/>
            </a:endParaRPr>
          </a:p>
        </p:txBody>
      </p:sp>
      <p:sp>
        <p:nvSpPr>
          <p:cNvPr id="24" name="テキスト ボックス 23">
            <a:extLst>
              <a:ext uri="{FF2B5EF4-FFF2-40B4-BE49-F238E27FC236}">
                <a16:creationId xmlns:a16="http://schemas.microsoft.com/office/drawing/2014/main" id="{689095DB-1DF7-43EB-AAEF-B342120CE082}"/>
              </a:ext>
            </a:extLst>
          </p:cNvPr>
          <p:cNvSpPr txBox="1"/>
          <p:nvPr/>
        </p:nvSpPr>
        <p:spPr>
          <a:xfrm>
            <a:off x="38983" y="3671566"/>
            <a:ext cx="2516794" cy="923330"/>
          </a:xfrm>
          <a:prstGeom prst="rect">
            <a:avLst/>
          </a:prstGeom>
          <a:noFill/>
        </p:spPr>
        <p:txBody>
          <a:bodyPr wrap="square" rtlCol="0">
            <a:spAutoFit/>
          </a:bodyPr>
          <a:lstStyle/>
          <a:p>
            <a:pPr algn="l"/>
            <a:r>
              <a:rPr kumimoji="1" lang="en-US" altLang="ja-JP" dirty="0">
                <a:latin typeface="Meiryo UI" panose="020B0604030504040204" pitchFamily="50" charset="-128"/>
                <a:ea typeface="Meiryo UI" panose="020B0604030504040204" pitchFamily="50" charset="-128"/>
              </a:rPr>
              <a:t>Throughput scales out as shown in the previous page.</a:t>
            </a:r>
            <a:endParaRPr kumimoji="1" lang="ja-JP" altLang="en-US"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C67E1D6A-6842-4E91-8A6A-DBDD66432A83}"/>
              </a:ext>
            </a:extLst>
          </p:cNvPr>
          <p:cNvSpPr txBox="1"/>
          <p:nvPr/>
        </p:nvSpPr>
        <p:spPr>
          <a:xfrm>
            <a:off x="2915816" y="3671566"/>
            <a:ext cx="2516794" cy="923330"/>
          </a:xfrm>
          <a:prstGeom prst="rect">
            <a:avLst/>
          </a:prstGeom>
          <a:noFill/>
        </p:spPr>
        <p:txBody>
          <a:bodyPr wrap="square" rtlCol="0">
            <a:spAutoFit/>
          </a:bodyPr>
          <a:lstStyle/>
          <a:p>
            <a:pPr algn="l"/>
            <a:r>
              <a:rPr kumimoji="1" lang="en-US" altLang="ja-JP" dirty="0">
                <a:latin typeface="Meiryo UI" panose="020B0604030504040204" pitchFamily="50" charset="-128"/>
                <a:ea typeface="Meiryo UI" panose="020B0604030504040204" pitchFamily="50" charset="-128"/>
              </a:rPr>
              <a:t>But # of epochs increases so as to global batch size.</a:t>
            </a:r>
            <a:endParaRPr kumimoji="1" lang="ja-JP" altLang="en-US"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AB0F71D-0B87-47E8-8380-113B33FE91F8}"/>
              </a:ext>
            </a:extLst>
          </p:cNvPr>
          <p:cNvSpPr txBox="1"/>
          <p:nvPr/>
        </p:nvSpPr>
        <p:spPr>
          <a:xfrm>
            <a:off x="5566079" y="3645364"/>
            <a:ext cx="3510845" cy="1200329"/>
          </a:xfrm>
          <a:prstGeom prst="rect">
            <a:avLst/>
          </a:prstGeom>
          <a:noFill/>
        </p:spPr>
        <p:txBody>
          <a:bodyPr wrap="square" rtlCol="0">
            <a:spAutoFit/>
          </a:bodyPr>
          <a:lstStyle/>
          <a:p>
            <a:pPr algn="l"/>
            <a:r>
              <a:rPr kumimoji="1" lang="en-US" altLang="ja-JP" dirty="0">
                <a:latin typeface="Meiryo UI" panose="020B0604030504040204" pitchFamily="50" charset="-128"/>
                <a:ea typeface="Meiryo UI" panose="020B0604030504040204" pitchFamily="50" charset="-128"/>
              </a:rPr>
              <a:t>Therefore, the total speed-up of deep learning training is limited despite the increased # of nodes (batch size).</a:t>
            </a:r>
            <a:endParaRPr kumimoji="1" lang="ja-JP" altLang="en-US" dirty="0">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9F08512B-583C-4892-B2C3-2183E63B674C}"/>
              </a:ext>
            </a:extLst>
          </p:cNvPr>
          <p:cNvGrpSpPr/>
          <p:nvPr/>
        </p:nvGrpSpPr>
        <p:grpSpPr>
          <a:xfrm>
            <a:off x="6660232" y="1712619"/>
            <a:ext cx="216024" cy="1289040"/>
            <a:chOff x="6660232" y="1932720"/>
            <a:chExt cx="216024" cy="1289040"/>
          </a:xfrm>
        </p:grpSpPr>
        <p:sp>
          <p:nvSpPr>
            <p:cNvPr id="27" name="矢印: 左カーブ 26">
              <a:extLst>
                <a:ext uri="{FF2B5EF4-FFF2-40B4-BE49-F238E27FC236}">
                  <a16:creationId xmlns:a16="http://schemas.microsoft.com/office/drawing/2014/main" id="{9EF03BAE-22C9-4611-88A0-875815DAB34F}"/>
                </a:ext>
              </a:extLst>
            </p:cNvPr>
            <p:cNvSpPr/>
            <p:nvPr/>
          </p:nvSpPr>
          <p:spPr bwMode="gray">
            <a:xfrm>
              <a:off x="6660232" y="1932720"/>
              <a:ext cx="216024" cy="360040"/>
            </a:xfrm>
            <a:prstGeom prst="curved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j-lt"/>
                <a:ea typeface="+mn-ea"/>
              </a:endParaRPr>
            </a:p>
          </p:txBody>
        </p:sp>
        <p:sp>
          <p:nvSpPr>
            <p:cNvPr id="28" name="矢印: 左カーブ 27">
              <a:extLst>
                <a:ext uri="{FF2B5EF4-FFF2-40B4-BE49-F238E27FC236}">
                  <a16:creationId xmlns:a16="http://schemas.microsoft.com/office/drawing/2014/main" id="{6F0D90C2-ADC0-4862-BFDE-0A688B82AE45}"/>
                </a:ext>
              </a:extLst>
            </p:cNvPr>
            <p:cNvSpPr/>
            <p:nvPr/>
          </p:nvSpPr>
          <p:spPr bwMode="gray">
            <a:xfrm>
              <a:off x="6660232" y="2387029"/>
              <a:ext cx="216024" cy="360040"/>
            </a:xfrm>
            <a:prstGeom prst="curved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j-lt"/>
                <a:ea typeface="+mn-ea"/>
              </a:endParaRPr>
            </a:p>
          </p:txBody>
        </p:sp>
        <p:sp>
          <p:nvSpPr>
            <p:cNvPr id="29" name="矢印: 左カーブ 28">
              <a:extLst>
                <a:ext uri="{FF2B5EF4-FFF2-40B4-BE49-F238E27FC236}">
                  <a16:creationId xmlns:a16="http://schemas.microsoft.com/office/drawing/2014/main" id="{930ACEA4-E1D5-4CF4-9474-4C9CE03CE033}"/>
                </a:ext>
              </a:extLst>
            </p:cNvPr>
            <p:cNvSpPr/>
            <p:nvPr/>
          </p:nvSpPr>
          <p:spPr bwMode="gray">
            <a:xfrm>
              <a:off x="6660232" y="2861720"/>
              <a:ext cx="216024" cy="360040"/>
            </a:xfrm>
            <a:prstGeom prst="curved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j-lt"/>
                <a:ea typeface="+mn-ea"/>
              </a:endParaRPr>
            </a:p>
          </p:txBody>
        </p:sp>
      </p:grpSp>
      <p:sp>
        <p:nvSpPr>
          <p:cNvPr id="37" name="テキスト ボックス 36">
            <a:extLst>
              <a:ext uri="{FF2B5EF4-FFF2-40B4-BE49-F238E27FC236}">
                <a16:creationId xmlns:a16="http://schemas.microsoft.com/office/drawing/2014/main" id="{26225762-507E-46F5-9FB8-89C0AEFE8160}"/>
              </a:ext>
            </a:extLst>
          </p:cNvPr>
          <p:cNvSpPr txBox="1"/>
          <p:nvPr/>
        </p:nvSpPr>
        <p:spPr>
          <a:xfrm>
            <a:off x="2979936" y="1712619"/>
            <a:ext cx="736099" cy="369332"/>
          </a:xfrm>
          <a:prstGeom prst="rect">
            <a:avLst/>
          </a:prstGeom>
          <a:noFill/>
        </p:spPr>
        <p:txBody>
          <a:bodyPr wrap="none" rtlCol="0">
            <a:spAutoFit/>
          </a:bodyPr>
          <a:lstStyle/>
          <a:p>
            <a:r>
              <a:rPr kumimoji="1" lang="en-US" altLang="ja-JP" dirty="0">
                <a:solidFill>
                  <a:srgbClr val="0000FF"/>
                </a:solidFill>
                <a:latin typeface="+mn-lt"/>
              </a:rPr>
              <a:t>×2.1</a:t>
            </a:r>
            <a:endParaRPr kumimoji="1" lang="ja-JP" altLang="en-US" dirty="0">
              <a:solidFill>
                <a:srgbClr val="0000FF"/>
              </a:solidFill>
              <a:latin typeface="+mn-lt"/>
            </a:endParaRPr>
          </a:p>
        </p:txBody>
      </p:sp>
      <p:sp>
        <p:nvSpPr>
          <p:cNvPr id="38" name="テキスト ボックス 37">
            <a:extLst>
              <a:ext uri="{FF2B5EF4-FFF2-40B4-BE49-F238E27FC236}">
                <a16:creationId xmlns:a16="http://schemas.microsoft.com/office/drawing/2014/main" id="{A97128D1-13C3-48AD-B5E3-9DC83118BFBD}"/>
              </a:ext>
            </a:extLst>
          </p:cNvPr>
          <p:cNvSpPr txBox="1"/>
          <p:nvPr/>
        </p:nvSpPr>
        <p:spPr>
          <a:xfrm>
            <a:off x="2915816" y="2166928"/>
            <a:ext cx="864339" cy="369332"/>
          </a:xfrm>
          <a:prstGeom prst="rect">
            <a:avLst/>
          </a:prstGeom>
          <a:noFill/>
        </p:spPr>
        <p:txBody>
          <a:bodyPr wrap="none" rtlCol="0">
            <a:spAutoFit/>
          </a:bodyPr>
          <a:lstStyle/>
          <a:p>
            <a:r>
              <a:rPr kumimoji="1" lang="en-US" altLang="ja-JP" dirty="0">
                <a:solidFill>
                  <a:srgbClr val="0000FF"/>
                </a:solidFill>
                <a:latin typeface="+mn-lt"/>
              </a:rPr>
              <a:t>×1.63</a:t>
            </a:r>
            <a:endParaRPr kumimoji="1" lang="ja-JP" altLang="en-US" dirty="0">
              <a:solidFill>
                <a:srgbClr val="0000FF"/>
              </a:solidFill>
              <a:latin typeface="+mn-lt"/>
            </a:endParaRPr>
          </a:p>
        </p:txBody>
      </p:sp>
      <p:sp>
        <p:nvSpPr>
          <p:cNvPr id="39" name="テキスト ボックス 38">
            <a:extLst>
              <a:ext uri="{FF2B5EF4-FFF2-40B4-BE49-F238E27FC236}">
                <a16:creationId xmlns:a16="http://schemas.microsoft.com/office/drawing/2014/main" id="{DADEFA6A-565F-4589-8297-5DAA47FB6ABA}"/>
              </a:ext>
            </a:extLst>
          </p:cNvPr>
          <p:cNvSpPr txBox="1"/>
          <p:nvPr/>
        </p:nvSpPr>
        <p:spPr>
          <a:xfrm>
            <a:off x="2915816" y="2641619"/>
            <a:ext cx="864339" cy="369332"/>
          </a:xfrm>
          <a:prstGeom prst="rect">
            <a:avLst/>
          </a:prstGeom>
          <a:noFill/>
        </p:spPr>
        <p:txBody>
          <a:bodyPr wrap="none" rtlCol="0">
            <a:spAutoFit/>
          </a:bodyPr>
          <a:lstStyle/>
          <a:p>
            <a:r>
              <a:rPr kumimoji="1" lang="en-US" altLang="ja-JP" dirty="0">
                <a:solidFill>
                  <a:srgbClr val="0000FF"/>
                </a:solidFill>
                <a:latin typeface="+mn-lt"/>
              </a:rPr>
              <a:t>×1.94</a:t>
            </a:r>
            <a:endParaRPr kumimoji="1" lang="ja-JP" altLang="en-US" dirty="0">
              <a:solidFill>
                <a:srgbClr val="0000FF"/>
              </a:solidFill>
              <a:latin typeface="+mn-lt"/>
            </a:endParaRPr>
          </a:p>
        </p:txBody>
      </p:sp>
      <p:grpSp>
        <p:nvGrpSpPr>
          <p:cNvPr id="33" name="グループ化 32">
            <a:extLst>
              <a:ext uri="{FF2B5EF4-FFF2-40B4-BE49-F238E27FC236}">
                <a16:creationId xmlns:a16="http://schemas.microsoft.com/office/drawing/2014/main" id="{FE15D7E5-1866-4B82-A191-F8C0AC4368DC}"/>
              </a:ext>
            </a:extLst>
          </p:cNvPr>
          <p:cNvGrpSpPr/>
          <p:nvPr/>
        </p:nvGrpSpPr>
        <p:grpSpPr>
          <a:xfrm>
            <a:off x="2763912" y="1712619"/>
            <a:ext cx="216024" cy="1289040"/>
            <a:chOff x="683568" y="1932720"/>
            <a:chExt cx="216024" cy="1289040"/>
          </a:xfrm>
        </p:grpSpPr>
        <p:sp>
          <p:nvSpPr>
            <p:cNvPr id="34" name="矢印: 左カーブ 33">
              <a:extLst>
                <a:ext uri="{FF2B5EF4-FFF2-40B4-BE49-F238E27FC236}">
                  <a16:creationId xmlns:a16="http://schemas.microsoft.com/office/drawing/2014/main" id="{C9A50815-F0D0-4CAD-AA06-7C74E4721A51}"/>
                </a:ext>
              </a:extLst>
            </p:cNvPr>
            <p:cNvSpPr/>
            <p:nvPr/>
          </p:nvSpPr>
          <p:spPr bwMode="gray">
            <a:xfrm>
              <a:off x="683568" y="1932720"/>
              <a:ext cx="216024" cy="360040"/>
            </a:xfrm>
            <a:prstGeom prst="curved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j-lt"/>
                <a:ea typeface="+mn-ea"/>
              </a:endParaRPr>
            </a:p>
          </p:txBody>
        </p:sp>
        <p:sp>
          <p:nvSpPr>
            <p:cNvPr id="35" name="矢印: 左カーブ 34">
              <a:extLst>
                <a:ext uri="{FF2B5EF4-FFF2-40B4-BE49-F238E27FC236}">
                  <a16:creationId xmlns:a16="http://schemas.microsoft.com/office/drawing/2014/main" id="{D86F21FE-6E53-4736-98A3-5473B42C6599}"/>
                </a:ext>
              </a:extLst>
            </p:cNvPr>
            <p:cNvSpPr/>
            <p:nvPr/>
          </p:nvSpPr>
          <p:spPr bwMode="gray">
            <a:xfrm>
              <a:off x="683568" y="2387029"/>
              <a:ext cx="216024" cy="360040"/>
            </a:xfrm>
            <a:prstGeom prst="curved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j-lt"/>
                <a:ea typeface="+mn-ea"/>
              </a:endParaRPr>
            </a:p>
          </p:txBody>
        </p:sp>
        <p:sp>
          <p:nvSpPr>
            <p:cNvPr id="36" name="矢印: 左カーブ 35">
              <a:extLst>
                <a:ext uri="{FF2B5EF4-FFF2-40B4-BE49-F238E27FC236}">
                  <a16:creationId xmlns:a16="http://schemas.microsoft.com/office/drawing/2014/main" id="{492F2EE4-64DF-4BBF-ABBB-A2366F04F22A}"/>
                </a:ext>
              </a:extLst>
            </p:cNvPr>
            <p:cNvSpPr/>
            <p:nvPr/>
          </p:nvSpPr>
          <p:spPr bwMode="gray">
            <a:xfrm>
              <a:off x="683568" y="2861720"/>
              <a:ext cx="216024" cy="360040"/>
            </a:xfrm>
            <a:prstGeom prst="curvedLef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j-lt"/>
                <a:ea typeface="+mn-ea"/>
              </a:endParaRPr>
            </a:p>
          </p:txBody>
        </p:sp>
      </p:grpSp>
      <p:sp>
        <p:nvSpPr>
          <p:cNvPr id="5" name="スライド番号プレースホルダー 4">
            <a:extLst>
              <a:ext uri="{FF2B5EF4-FFF2-40B4-BE49-F238E27FC236}">
                <a16:creationId xmlns:a16="http://schemas.microsoft.com/office/drawing/2014/main" id="{CE38AF2C-0EB1-4FE8-BAAD-5B7D01E63B2C}"/>
              </a:ext>
            </a:extLst>
          </p:cNvPr>
          <p:cNvSpPr>
            <a:spLocks noGrp="1"/>
          </p:cNvSpPr>
          <p:nvPr>
            <p:ph type="sldNum" sz="quarter" idx="10"/>
          </p:nvPr>
        </p:nvSpPr>
        <p:spPr/>
        <p:txBody>
          <a:bodyPr/>
          <a:lstStyle/>
          <a:p>
            <a:fld id="{DE2B87E1-F9DF-4BEE-B07D-635D26011F4B}" type="slidenum">
              <a:rPr lang="de-DE" altLang="ja-JP" smtClean="0"/>
              <a:pPr/>
              <a:t>11</a:t>
            </a:fld>
            <a:endParaRPr lang="de-DE" altLang="ja-JP"/>
          </a:p>
        </p:txBody>
      </p:sp>
    </p:spTree>
    <p:extLst>
      <p:ext uri="{BB962C8B-B14F-4D97-AF65-F5344CB8AC3E}">
        <p14:creationId xmlns:p14="http://schemas.microsoft.com/office/powerpoint/2010/main" val="41906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8FB25B-A7A4-4C20-973C-E2AB7C6705E7}"/>
              </a:ext>
            </a:extLst>
          </p:cNvPr>
          <p:cNvSpPr>
            <a:spLocks noGrp="1"/>
          </p:cNvSpPr>
          <p:nvPr>
            <p:ph type="title"/>
          </p:nvPr>
        </p:nvSpPr>
        <p:spPr/>
        <p:txBody>
          <a:bodyPr/>
          <a:lstStyle/>
          <a:p>
            <a:r>
              <a:rPr lang="en-US" altLang="ja-JP" sz="2400" dirty="0">
                <a:latin typeface="Meiryo UI" panose="020B0604030504040204" pitchFamily="50" charset="-128"/>
                <a:ea typeface="Meiryo UI" panose="020B0604030504040204" pitchFamily="50" charset="-128"/>
              </a:rPr>
              <a:t>Mesh-TensorFlow for </a:t>
            </a: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(multi-process)×(model and data parallelisms)</a:t>
            </a:r>
            <a:endParaRPr kumimoji="1" lang="ja-JP" altLang="en-US" sz="2400"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70A6F767-C71D-4145-884E-7021BA36F442}"/>
              </a:ext>
            </a:extLst>
          </p:cNvPr>
          <p:cNvSpPr>
            <a:spLocks noGrp="1"/>
          </p:cNvSpPr>
          <p:nvPr>
            <p:ph idx="1"/>
          </p:nvPr>
        </p:nvSpPr>
        <p:spPr/>
        <p:txBody>
          <a:bodyPr/>
          <a:lstStyle/>
          <a:p>
            <a:r>
              <a:rPr lang="en-US" altLang="ja-JP" sz="1800" dirty="0">
                <a:latin typeface="Meiryo UI" panose="020B0604030504040204" pitchFamily="50" charset="-128"/>
                <a:ea typeface="Meiryo UI" panose="020B0604030504040204" pitchFamily="50" charset="-128"/>
              </a:rPr>
              <a:t>Mesh-TensorFlow(MTF) converts NN into several operations in order to work in model parallel.</a:t>
            </a:r>
            <a:endParaRPr lang="en-US" altLang="ja-JP" sz="2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We modified MTF in order to work in</a:t>
            </a:r>
            <a:r>
              <a:rPr lang="en-US" altLang="ja-JP" sz="1800" b="1" dirty="0">
                <a:latin typeface="Meiryo UI" panose="020B0604030504040204" pitchFamily="50" charset="-128"/>
                <a:ea typeface="Meiryo UI" panose="020B0604030504040204" pitchFamily="50" charset="-128"/>
              </a:rPr>
              <a:t> </a:t>
            </a:r>
            <a:r>
              <a:rPr lang="en-US" altLang="ja-JP" sz="1800" dirty="0">
                <a:solidFill>
                  <a:srgbClr val="FF0000"/>
                </a:solidFill>
                <a:latin typeface="Meiryo UI" panose="020B0604030504040204" pitchFamily="50" charset="-128"/>
                <a:ea typeface="Meiryo UI" panose="020B0604030504040204" pitchFamily="50" charset="-128"/>
              </a:rPr>
              <a:t>multi-process model and data parallelisms.</a:t>
            </a:r>
          </a:p>
          <a:p>
            <a:pPr lvl="1"/>
            <a:r>
              <a:rPr lang="en-US" altLang="ja-JP" sz="1600" dirty="0">
                <a:solidFill>
                  <a:schemeClr val="tx1"/>
                </a:solidFill>
                <a:latin typeface="Meiryo UI" panose="020B0604030504040204" pitchFamily="50" charset="-128"/>
                <a:ea typeface="Meiryo UI" panose="020B0604030504040204" pitchFamily="50" charset="-128"/>
              </a:rPr>
              <a:t>This MTF may work with not only A64FX, but also x64 and other Arm-based CPUs. </a:t>
            </a:r>
            <a:r>
              <a:rPr lang="en-US" altLang="ja-JP" sz="1800" dirty="0">
                <a:solidFill>
                  <a:schemeClr val="tx1"/>
                </a:solidFill>
                <a:latin typeface="Meiryo UI" panose="020B0604030504040204" pitchFamily="50" charset="-128"/>
                <a:ea typeface="Meiryo UI" panose="020B0604030504040204" pitchFamily="50" charset="-128"/>
              </a:rPr>
              <a:t>We are submitting a pull request of our code to TensorFlow community.</a:t>
            </a:r>
            <a:endParaRPr lang="en-US" altLang="ja-JP" sz="1600" dirty="0">
              <a:solidFill>
                <a:schemeClr val="tx1"/>
              </a:solidFill>
              <a:latin typeface="Meiryo UI" panose="020B0604030504040204" pitchFamily="50" charset="-128"/>
              <a:ea typeface="Meiryo UI" panose="020B0604030504040204" pitchFamily="50" charset="-128"/>
            </a:endParaRPr>
          </a:p>
          <a:p>
            <a:pPr lvl="1"/>
            <a:r>
              <a:rPr lang="en-US" altLang="ja-JP" sz="1600" b="1" dirty="0">
                <a:solidFill>
                  <a:srgbClr val="FF0000"/>
                </a:solidFill>
                <a:latin typeface="Meiryo UI" panose="020B0604030504040204" pitchFamily="50" charset="-128"/>
                <a:ea typeface="Meiryo UI" panose="020B0604030504040204" pitchFamily="50" charset="-128"/>
              </a:rPr>
              <a:t>TensorFlow framework was used with little modification.</a:t>
            </a:r>
            <a:br>
              <a:rPr lang="en-US" altLang="ja-JP" sz="1600" b="1" dirty="0">
                <a:solidFill>
                  <a:srgbClr val="FF0000"/>
                </a:solidFill>
                <a:latin typeface="Meiryo UI" panose="020B0604030504040204" pitchFamily="50" charset="-128"/>
                <a:ea typeface="Meiryo UI" panose="020B0604030504040204" pitchFamily="50" charset="-128"/>
              </a:rPr>
            </a:br>
            <a:r>
              <a:rPr lang="en-US" altLang="ja-JP" sz="1600" b="1" dirty="0">
                <a:solidFill>
                  <a:srgbClr val="FF0000"/>
                </a:solidFill>
                <a:latin typeface="Meiryo UI" panose="020B0604030504040204" pitchFamily="50" charset="-128"/>
                <a:ea typeface="Meiryo UI" panose="020B0604030504040204" pitchFamily="50" charset="-128"/>
              </a:rPr>
              <a:t>TensorFlow is easily connected to oneDNN for SVE512, since they can communicate with each other by the same APIs of the original oneDNN.</a:t>
            </a:r>
            <a:endParaRPr lang="ja-JP" altLang="en-US" sz="1600" b="1" dirty="0">
              <a:solidFill>
                <a:srgbClr val="FF0000"/>
              </a:solidFill>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8DF66E73-F0FF-4445-AF78-8EB28A6A5375}"/>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graphicFrame>
        <p:nvGraphicFramePr>
          <p:cNvPr id="6" name="表 231">
            <a:extLst>
              <a:ext uri="{FF2B5EF4-FFF2-40B4-BE49-F238E27FC236}">
                <a16:creationId xmlns:a16="http://schemas.microsoft.com/office/drawing/2014/main" id="{772FFFB5-8075-40A1-8375-126838B03326}"/>
              </a:ext>
            </a:extLst>
          </p:cNvPr>
          <p:cNvGraphicFramePr>
            <a:graphicFrameLocks/>
          </p:cNvGraphicFramePr>
          <p:nvPr>
            <p:extLst>
              <p:ext uri="{D42A27DB-BD31-4B8C-83A1-F6EECF244321}">
                <p14:modId xmlns:p14="http://schemas.microsoft.com/office/powerpoint/2010/main" val="98504368"/>
              </p:ext>
            </p:extLst>
          </p:nvPr>
        </p:nvGraphicFramePr>
        <p:xfrm>
          <a:off x="5801142" y="4271650"/>
          <a:ext cx="2928886" cy="2001520"/>
        </p:xfrm>
        <a:graphic>
          <a:graphicData uri="http://schemas.openxmlformats.org/drawingml/2006/table">
            <a:tbl>
              <a:tblPr firstRow="1" bandRow="1">
                <a:tableStyleId>{5C22544A-7EE6-4342-B048-85BDC9FD1C3A}</a:tableStyleId>
              </a:tblPr>
              <a:tblGrid>
                <a:gridCol w="1274762">
                  <a:extLst>
                    <a:ext uri="{9D8B030D-6E8A-4147-A177-3AD203B41FA5}">
                      <a16:colId xmlns:a16="http://schemas.microsoft.com/office/drawing/2014/main" val="2437594995"/>
                    </a:ext>
                  </a:extLst>
                </a:gridCol>
                <a:gridCol w="800100">
                  <a:extLst>
                    <a:ext uri="{9D8B030D-6E8A-4147-A177-3AD203B41FA5}">
                      <a16:colId xmlns:a16="http://schemas.microsoft.com/office/drawing/2014/main" val="840685435"/>
                    </a:ext>
                  </a:extLst>
                </a:gridCol>
                <a:gridCol w="854024">
                  <a:extLst>
                    <a:ext uri="{9D8B030D-6E8A-4147-A177-3AD203B41FA5}">
                      <a16:colId xmlns:a16="http://schemas.microsoft.com/office/drawing/2014/main" val="2433492597"/>
                    </a:ext>
                  </a:extLst>
                </a:gridCol>
              </a:tblGrid>
              <a:tr h="370840">
                <a:tc>
                  <a:txBody>
                    <a:bodyPr/>
                    <a:lstStyle/>
                    <a:p>
                      <a:pPr algn="ctr"/>
                      <a:r>
                        <a:rPr kumimoji="1" lang="en-US" altLang="ja-JP" sz="1400" dirty="0">
                          <a:latin typeface="Meiryo UI" panose="020B0604030504040204" pitchFamily="50" charset="-128"/>
                          <a:ea typeface="Meiryo UI" panose="020B0604030504040204" pitchFamily="50" charset="-128"/>
                        </a:rPr>
                        <a:t>Support</a:t>
                      </a:r>
                      <a:endParaRPr kumimoji="1" lang="ja-JP" altLang="en-US" sz="1400"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sz="1400" dirty="0">
                          <a:latin typeface="Meiryo UI" panose="020B0604030504040204" pitchFamily="50" charset="-128"/>
                          <a:ea typeface="Meiryo UI" panose="020B0604030504040204" pitchFamily="50" charset="-128"/>
                        </a:rPr>
                        <a:t>Original</a:t>
                      </a:r>
                    </a:p>
                    <a:p>
                      <a:pPr algn="ctr"/>
                      <a:r>
                        <a:rPr kumimoji="1" lang="en-US" altLang="ja-JP" sz="1400" dirty="0">
                          <a:latin typeface="Meiryo UI" panose="020B0604030504040204" pitchFamily="50" charset="-128"/>
                          <a:ea typeface="Meiryo UI" panose="020B0604030504040204" pitchFamily="50" charset="-128"/>
                        </a:rPr>
                        <a:t>MTF</a:t>
                      </a:r>
                      <a:endParaRPr kumimoji="1" lang="ja-JP" altLang="en-US" sz="1400" dirty="0">
                        <a:latin typeface="Meiryo UI" panose="020B0604030504040204" pitchFamily="50" charset="-128"/>
                        <a:ea typeface="Meiryo UI" panose="020B0604030504040204" pitchFamily="50" charset="-128"/>
                      </a:endParaRPr>
                    </a:p>
                  </a:txBody>
                  <a:tcPr marL="0" marR="0"/>
                </a:tc>
                <a:tc>
                  <a:txBody>
                    <a:bodyPr/>
                    <a:lstStyle/>
                    <a:p>
                      <a:pPr algn="ctr"/>
                      <a:r>
                        <a:rPr kumimoji="1" lang="en-US" altLang="ja-JP" sz="1400" dirty="0">
                          <a:latin typeface="Meiryo UI" panose="020B0604030504040204" pitchFamily="50" charset="-128"/>
                          <a:ea typeface="Meiryo UI" panose="020B0604030504040204" pitchFamily="50" charset="-128"/>
                        </a:rPr>
                        <a:t>Our</a:t>
                      </a:r>
                    </a:p>
                    <a:p>
                      <a:pPr algn="ctr"/>
                      <a:r>
                        <a:rPr kumimoji="1" lang="en-US" altLang="ja-JP" sz="1400" dirty="0">
                          <a:latin typeface="Meiryo UI" panose="020B0604030504040204" pitchFamily="50" charset="-128"/>
                          <a:ea typeface="Meiryo UI" panose="020B0604030504040204" pitchFamily="50" charset="-128"/>
                        </a:rPr>
                        <a:t>MTF</a:t>
                      </a:r>
                      <a:endParaRPr kumimoji="1" lang="ja-JP" altLang="en-US" sz="1400" dirty="0">
                        <a:latin typeface="Meiryo UI" panose="020B0604030504040204" pitchFamily="50" charset="-128"/>
                        <a:ea typeface="Meiryo UI" panose="020B0604030504040204" pitchFamily="50" charset="-128"/>
                      </a:endParaRPr>
                    </a:p>
                  </a:txBody>
                  <a:tcPr marL="0" marR="0">
                    <a:solidFill>
                      <a:schemeClr val="accent2"/>
                    </a:solidFill>
                  </a:tcPr>
                </a:tc>
                <a:extLst>
                  <a:ext uri="{0D108BD9-81ED-4DB2-BD59-A6C34878D82A}">
                    <a16:rowId xmlns:a16="http://schemas.microsoft.com/office/drawing/2014/main" val="3756498665"/>
                  </a:ext>
                </a:extLst>
              </a:tr>
              <a:tr h="370840">
                <a:tc>
                  <a:txBody>
                    <a:bodyPr/>
                    <a:lstStyle/>
                    <a:p>
                      <a:pPr algn="ctr"/>
                      <a:r>
                        <a:rPr kumimoji="1" lang="en-US" altLang="ja-JP" sz="1400" dirty="0">
                          <a:latin typeface="Meiryo UI" panose="020B0604030504040204" pitchFamily="50" charset="-128"/>
                          <a:ea typeface="Meiryo UI" panose="020B0604030504040204" pitchFamily="50" charset="-128"/>
                        </a:rPr>
                        <a:t>2x2x2 conv3d</a:t>
                      </a:r>
                      <a:endParaRPr kumimoji="1" lang="ja-JP" altLang="en-US" sz="1400"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dirty="0">
                          <a:latin typeface="Meiryo UI" panose="020B0604030504040204" pitchFamily="50" charset="-128"/>
                          <a:ea typeface="Meiryo UI" panose="020B0604030504040204" pitchFamily="50" charset="-128"/>
                        </a:rPr>
                        <a:t>No</a:t>
                      </a:r>
                      <a:endParaRPr kumimoji="1" lang="ja-JP" altLang="en-US"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dirty="0">
                          <a:solidFill>
                            <a:srgbClr val="FF0000"/>
                          </a:solidFill>
                          <a:latin typeface="Meiryo UI" panose="020B0604030504040204" pitchFamily="50" charset="-128"/>
                          <a:ea typeface="Meiryo UI" panose="020B0604030504040204" pitchFamily="50" charset="-128"/>
                        </a:rPr>
                        <a:t>Yes</a:t>
                      </a:r>
                      <a:endParaRPr kumimoji="1" lang="ja-JP" altLang="en-US" dirty="0">
                        <a:solidFill>
                          <a:srgbClr val="FF0000"/>
                        </a:solidFill>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89352374"/>
                  </a:ext>
                </a:extLst>
              </a:tr>
              <a:tr h="370840">
                <a:tc>
                  <a:txBody>
                    <a:bodyPr/>
                    <a:lstStyle/>
                    <a:p>
                      <a:pPr algn="ctr"/>
                      <a:r>
                        <a:rPr kumimoji="1" lang="en-US" altLang="ja-JP" sz="1400" dirty="0">
                          <a:latin typeface="Meiryo UI" panose="020B0604030504040204" pitchFamily="50" charset="-128"/>
                          <a:ea typeface="Meiryo UI" panose="020B0604030504040204" pitchFamily="50" charset="-128"/>
                        </a:rPr>
                        <a:t>Model parallel</a:t>
                      </a:r>
                      <a:endParaRPr kumimoji="1" lang="ja-JP" altLang="en-US" sz="1400"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dirty="0">
                          <a:latin typeface="Meiryo UI" panose="020B0604030504040204" pitchFamily="50" charset="-128"/>
                          <a:ea typeface="Meiryo UI" panose="020B0604030504040204" pitchFamily="50" charset="-128"/>
                        </a:rPr>
                        <a:t>Yes</a:t>
                      </a:r>
                      <a:endParaRPr kumimoji="1" lang="ja-JP" altLang="en-US"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dirty="0">
                          <a:latin typeface="Meiryo UI" panose="020B0604030504040204" pitchFamily="50" charset="-128"/>
                          <a:ea typeface="Meiryo UI" panose="020B0604030504040204" pitchFamily="50" charset="-128"/>
                        </a:rPr>
                        <a:t>Yes</a:t>
                      </a:r>
                      <a:endParaRPr kumimoji="1" lang="ja-JP" altLang="en-US" dirty="0">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985911943"/>
                  </a:ext>
                </a:extLst>
              </a:tr>
              <a:tr h="370840">
                <a:tc>
                  <a:txBody>
                    <a:bodyPr/>
                    <a:lstStyle/>
                    <a:p>
                      <a:pPr algn="ctr"/>
                      <a:r>
                        <a:rPr kumimoji="1" lang="en-US" altLang="ja-JP" sz="1400" dirty="0">
                          <a:latin typeface="Meiryo UI" panose="020B0604030504040204" pitchFamily="50" charset="-128"/>
                          <a:ea typeface="Meiryo UI" panose="020B0604030504040204" pitchFamily="50" charset="-128"/>
                        </a:rPr>
                        <a:t>Data parallel</a:t>
                      </a:r>
                      <a:endParaRPr kumimoji="1" lang="ja-JP" altLang="en-US" sz="1400"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dirty="0">
                          <a:latin typeface="Meiryo UI" panose="020B0604030504040204" pitchFamily="50" charset="-128"/>
                          <a:ea typeface="Meiryo UI" panose="020B0604030504040204" pitchFamily="50" charset="-128"/>
                        </a:rPr>
                        <a:t>No</a:t>
                      </a:r>
                      <a:endParaRPr kumimoji="1" lang="ja-JP" altLang="en-US"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dirty="0">
                          <a:solidFill>
                            <a:srgbClr val="FF0000"/>
                          </a:solidFill>
                          <a:latin typeface="Meiryo UI" panose="020B0604030504040204" pitchFamily="50" charset="-128"/>
                          <a:ea typeface="Meiryo UI" panose="020B0604030504040204" pitchFamily="50" charset="-128"/>
                        </a:rPr>
                        <a:t>Yes</a:t>
                      </a:r>
                      <a:endParaRPr kumimoji="1" lang="ja-JP" altLang="en-US" dirty="0">
                        <a:solidFill>
                          <a:srgbClr val="FF0000"/>
                        </a:solidFill>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2753088431"/>
                  </a:ext>
                </a:extLst>
              </a:tr>
              <a:tr h="370840">
                <a:tc>
                  <a:txBody>
                    <a:bodyPr/>
                    <a:lstStyle/>
                    <a:p>
                      <a:pPr algn="ctr"/>
                      <a:r>
                        <a:rPr kumimoji="1" lang="en-US" altLang="ja-JP" sz="1400" dirty="0">
                          <a:latin typeface="Meiryo UI" panose="020B0604030504040204" pitchFamily="50" charset="-128"/>
                          <a:ea typeface="Meiryo UI" panose="020B0604030504040204" pitchFamily="50" charset="-128"/>
                        </a:rPr>
                        <a:t>Multi process</a:t>
                      </a:r>
                      <a:endParaRPr kumimoji="1" lang="ja-JP" altLang="en-US" sz="1400"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dirty="0">
                          <a:latin typeface="Meiryo UI" panose="020B0604030504040204" pitchFamily="50" charset="-128"/>
                          <a:ea typeface="Meiryo UI" panose="020B0604030504040204" pitchFamily="50" charset="-128"/>
                        </a:rPr>
                        <a:t>No</a:t>
                      </a:r>
                      <a:endParaRPr kumimoji="1" lang="ja-JP" altLang="en-US" dirty="0">
                        <a:latin typeface="Meiryo UI" panose="020B0604030504040204" pitchFamily="50" charset="-128"/>
                        <a:ea typeface="Meiryo UI" panose="020B0604030504040204" pitchFamily="50" charset="-128"/>
                      </a:endParaRPr>
                    </a:p>
                  </a:txBody>
                  <a:tcPr marL="0" marR="0" anchor="ctr"/>
                </a:tc>
                <a:tc>
                  <a:txBody>
                    <a:bodyPr/>
                    <a:lstStyle/>
                    <a:p>
                      <a:pPr algn="ctr"/>
                      <a:r>
                        <a:rPr kumimoji="1" lang="en-US" altLang="ja-JP" dirty="0">
                          <a:solidFill>
                            <a:srgbClr val="FF0000"/>
                          </a:solidFill>
                          <a:latin typeface="Meiryo UI" panose="020B0604030504040204" pitchFamily="50" charset="-128"/>
                          <a:ea typeface="Meiryo UI" panose="020B0604030504040204" pitchFamily="50" charset="-128"/>
                        </a:rPr>
                        <a:t>Yes</a:t>
                      </a:r>
                      <a:endParaRPr kumimoji="1" lang="ja-JP" altLang="en-US" dirty="0">
                        <a:solidFill>
                          <a:srgbClr val="FF0000"/>
                        </a:solidFill>
                        <a:latin typeface="Meiryo UI" panose="020B0604030504040204" pitchFamily="50" charset="-128"/>
                        <a:ea typeface="Meiryo UI" panose="020B0604030504040204" pitchFamily="50" charset="-128"/>
                      </a:endParaRPr>
                    </a:p>
                  </a:txBody>
                  <a:tcPr marL="0" marR="0" anchor="ctr"/>
                </a:tc>
                <a:extLst>
                  <a:ext uri="{0D108BD9-81ED-4DB2-BD59-A6C34878D82A}">
                    <a16:rowId xmlns:a16="http://schemas.microsoft.com/office/drawing/2014/main" val="1095437637"/>
                  </a:ext>
                </a:extLst>
              </a:tr>
            </a:tbl>
          </a:graphicData>
        </a:graphic>
      </p:graphicFrame>
      <p:pic>
        <p:nvPicPr>
          <p:cNvPr id="7" name="図 6">
            <a:extLst>
              <a:ext uri="{FF2B5EF4-FFF2-40B4-BE49-F238E27FC236}">
                <a16:creationId xmlns:a16="http://schemas.microsoft.com/office/drawing/2014/main" id="{08A8AD80-E90F-48E2-8772-222A3303F91E}"/>
              </a:ext>
            </a:extLst>
          </p:cNvPr>
          <p:cNvPicPr>
            <a:picLocks noChangeAspect="1"/>
          </p:cNvPicPr>
          <p:nvPr/>
        </p:nvPicPr>
        <p:blipFill>
          <a:blip r:embed="rId3"/>
          <a:stretch>
            <a:fillRect/>
          </a:stretch>
        </p:blipFill>
        <p:spPr>
          <a:xfrm>
            <a:off x="111966" y="3607730"/>
            <a:ext cx="5396138" cy="3247095"/>
          </a:xfrm>
          <a:prstGeom prst="rect">
            <a:avLst/>
          </a:prstGeom>
        </p:spPr>
      </p:pic>
      <p:sp>
        <p:nvSpPr>
          <p:cNvPr id="8" name="テキスト ボックス 7">
            <a:extLst>
              <a:ext uri="{FF2B5EF4-FFF2-40B4-BE49-F238E27FC236}">
                <a16:creationId xmlns:a16="http://schemas.microsoft.com/office/drawing/2014/main" id="{4CDF316B-E9EC-4975-999E-AA3DF4795CFE}"/>
              </a:ext>
            </a:extLst>
          </p:cNvPr>
          <p:cNvSpPr txBox="1"/>
          <p:nvPr/>
        </p:nvSpPr>
        <p:spPr>
          <a:xfrm>
            <a:off x="5750004" y="3702064"/>
            <a:ext cx="2056249"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altLang="ja-JP" sz="1600" dirty="0">
                <a:latin typeface="Meiryo UI" panose="020B0604030504040204" pitchFamily="50" charset="-128"/>
                <a:ea typeface="Meiryo UI" panose="020B0604030504040204" pitchFamily="50" charset="-128"/>
              </a:rPr>
              <a:t>Our changes </a:t>
            </a:r>
          </a:p>
          <a:p>
            <a:pPr algn="l"/>
            <a:r>
              <a:rPr lang="en-US" altLang="ja-JP" sz="1600" dirty="0">
                <a:latin typeface="Meiryo UI" panose="020B0604030504040204" pitchFamily="50" charset="-128"/>
                <a:ea typeface="Meiryo UI" panose="020B0604030504040204" pitchFamily="50" charset="-128"/>
              </a:rPr>
              <a:t>from the original</a:t>
            </a:r>
            <a:endParaRPr kumimoji="1" lang="ja-JP" altLang="en-US" sz="1600" dirty="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6E74C495-637C-43BC-91D9-7AA4D845B4F0}"/>
              </a:ext>
            </a:extLst>
          </p:cNvPr>
          <p:cNvSpPr>
            <a:spLocks noGrp="1"/>
          </p:cNvSpPr>
          <p:nvPr>
            <p:ph type="sldNum" sz="quarter" idx="10"/>
          </p:nvPr>
        </p:nvSpPr>
        <p:spPr/>
        <p:txBody>
          <a:bodyPr/>
          <a:lstStyle/>
          <a:p>
            <a:fld id="{DE2B87E1-F9DF-4BEE-B07D-635D26011F4B}" type="slidenum">
              <a:rPr lang="de-DE" altLang="ja-JP" smtClean="0"/>
              <a:pPr/>
              <a:t>12</a:t>
            </a:fld>
            <a:endParaRPr lang="de-DE" altLang="ja-JP"/>
          </a:p>
        </p:txBody>
      </p:sp>
    </p:spTree>
    <p:extLst>
      <p:ext uri="{BB962C8B-B14F-4D97-AF65-F5344CB8AC3E}">
        <p14:creationId xmlns:p14="http://schemas.microsoft.com/office/powerpoint/2010/main" val="111583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1D6EBB-B5B7-484F-A91F-68D908448A49}"/>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rPr>
              <a:t>Scaling for Global Batch Sizes</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B86BCFC7-8177-460D-A394-8E50DDBCA3DC}"/>
              </a:ext>
            </a:extLst>
          </p:cNvPr>
          <p:cNvSpPr>
            <a:spLocks noGrp="1"/>
          </p:cNvSpPr>
          <p:nvPr>
            <p:ph idx="1"/>
          </p:nvPr>
        </p:nvSpPr>
        <p:spPr/>
        <p:txBody>
          <a:bodyPr/>
          <a:lstStyle/>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Our modification for Mesh-TensorFlow, model and data parallelism, keeps the scaling out of total throughput.</a:t>
            </a:r>
          </a:p>
          <a:p>
            <a:pPr lvl="1"/>
            <a:r>
              <a:rPr lang="en-US" altLang="ja-JP" sz="1800" dirty="0">
                <a:latin typeface="Meiryo UI" panose="020B0604030504040204" pitchFamily="50" charset="-128"/>
                <a:ea typeface="Meiryo UI" panose="020B0604030504040204" pitchFamily="50" charset="-128"/>
              </a:rPr>
              <a:t>In fact, our Mesh-TensorFlow achieves better throughput.</a:t>
            </a:r>
            <a:endParaRPr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68B7D0B6-F826-4EFA-A910-C6FCA3A4F99C}"/>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3F6F7A4A-A1F4-4980-B39E-BB76533DD87B}"/>
              </a:ext>
            </a:extLst>
          </p:cNvPr>
          <p:cNvGrpSpPr/>
          <p:nvPr/>
        </p:nvGrpSpPr>
        <p:grpSpPr>
          <a:xfrm>
            <a:off x="1115616" y="869950"/>
            <a:ext cx="8022831" cy="4071218"/>
            <a:chOff x="233364" y="869950"/>
            <a:chExt cx="8645525" cy="4071218"/>
          </a:xfrm>
        </p:grpSpPr>
        <p:graphicFrame>
          <p:nvGraphicFramePr>
            <p:cNvPr id="6" name="コンテンツ プレースホルダー 11">
              <a:extLst>
                <a:ext uri="{FF2B5EF4-FFF2-40B4-BE49-F238E27FC236}">
                  <a16:creationId xmlns:a16="http://schemas.microsoft.com/office/drawing/2014/main" id="{809C2AD6-662F-4F4A-943D-892CB0CBCB2B}"/>
                </a:ext>
              </a:extLst>
            </p:cNvPr>
            <p:cNvGraphicFramePr>
              <a:graphicFrameLocks/>
            </p:cNvGraphicFramePr>
            <p:nvPr>
              <p:extLst>
                <p:ext uri="{D42A27DB-BD31-4B8C-83A1-F6EECF244321}">
                  <p14:modId xmlns:p14="http://schemas.microsoft.com/office/powerpoint/2010/main" val="2499702944"/>
                </p:ext>
              </p:extLst>
            </p:nvPr>
          </p:nvGraphicFramePr>
          <p:xfrm>
            <a:off x="233364" y="869950"/>
            <a:ext cx="8645525" cy="4071218"/>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a:extLst>
                <a:ext uri="{FF2B5EF4-FFF2-40B4-BE49-F238E27FC236}">
                  <a16:creationId xmlns:a16="http://schemas.microsoft.com/office/drawing/2014/main" id="{4F6EED03-8B70-478C-9453-D70FDB7A8987}"/>
                </a:ext>
              </a:extLst>
            </p:cNvPr>
            <p:cNvSpPr/>
            <p:nvPr/>
          </p:nvSpPr>
          <p:spPr bwMode="gray">
            <a:xfrm>
              <a:off x="3275856" y="4149080"/>
              <a:ext cx="2736304" cy="360040"/>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8FDD278-D06A-4719-A3A5-7C47EF5C6673}"/>
                </a:ext>
              </a:extLst>
            </p:cNvPr>
            <p:cNvSpPr txBox="1"/>
            <p:nvPr/>
          </p:nvSpPr>
          <p:spPr>
            <a:xfrm>
              <a:off x="1081953" y="4005064"/>
              <a:ext cx="473207" cy="646331"/>
            </a:xfrm>
            <a:prstGeom prst="rect">
              <a:avLst/>
            </a:prstGeom>
            <a:solidFill>
              <a:schemeClr val="bg1"/>
            </a:solidFill>
          </p:spPr>
          <p:txBody>
            <a:bodyPr wrap="none" rtlCol="0">
              <a:spAutoFit/>
            </a:bodyPr>
            <a:lstStyle/>
            <a:p>
              <a:pPr algn="r"/>
              <a:r>
                <a:rPr kumimoji="1" lang="en-US" altLang="ja-JP" sz="1200" dirty="0">
                  <a:latin typeface="Meiryo UI" panose="020B0604030504040204" pitchFamily="50" charset="-128"/>
                  <a:ea typeface="Meiryo UI" panose="020B0604030504040204" pitchFamily="50" charset="-128"/>
                </a:rPr>
                <a:t>128</a:t>
              </a:r>
            </a:p>
            <a:p>
              <a:pPr algn="r"/>
              <a:r>
                <a:rPr lang="en-US" altLang="ja-JP" sz="1200" dirty="0">
                  <a:latin typeface="Meiryo UI" panose="020B0604030504040204" pitchFamily="50" charset="-128"/>
                  <a:ea typeface="Meiryo UI" panose="020B0604030504040204" pitchFamily="50" charset="-128"/>
                </a:rPr>
                <a:t>64</a:t>
              </a:r>
            </a:p>
            <a:p>
              <a:pPr algn="r"/>
              <a:r>
                <a:rPr kumimoji="1" lang="en-US" altLang="ja-JP" sz="1200" dirty="0">
                  <a:latin typeface="Meiryo UI" panose="020B0604030504040204" pitchFamily="50" charset="-128"/>
                  <a:ea typeface="Meiryo UI" panose="020B0604030504040204" pitchFamily="50" charset="-128"/>
                </a:rPr>
                <a:t>32</a:t>
              </a:r>
              <a:endParaRPr kumimoji="1" lang="ja-JP" altLang="en-US" sz="12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FA6C5D7-E648-45F4-A627-3503C8AA1024}"/>
                </a:ext>
              </a:extLst>
            </p:cNvPr>
            <p:cNvSpPr txBox="1"/>
            <p:nvPr/>
          </p:nvSpPr>
          <p:spPr>
            <a:xfrm>
              <a:off x="2336619" y="4005064"/>
              <a:ext cx="473207" cy="646331"/>
            </a:xfrm>
            <a:prstGeom prst="rect">
              <a:avLst/>
            </a:prstGeom>
            <a:solidFill>
              <a:schemeClr val="bg1"/>
            </a:solidFill>
          </p:spPr>
          <p:txBody>
            <a:bodyPr wrap="none" rtlCol="0">
              <a:spAutoFit/>
            </a:bodyPr>
            <a:lstStyle/>
            <a:p>
              <a:pPr algn="r"/>
              <a:r>
                <a:rPr kumimoji="1" lang="en-US" altLang="ja-JP" sz="1200" dirty="0">
                  <a:latin typeface="Meiryo UI" panose="020B0604030504040204" pitchFamily="50" charset="-128"/>
                  <a:ea typeface="Meiryo UI" panose="020B0604030504040204" pitchFamily="50" charset="-128"/>
                </a:rPr>
                <a:t>256</a:t>
              </a:r>
            </a:p>
            <a:p>
              <a:pPr algn="r"/>
              <a:r>
                <a:rPr lang="en-US" altLang="ja-JP" sz="1200" dirty="0">
                  <a:latin typeface="Meiryo UI" panose="020B0604030504040204" pitchFamily="50" charset="-128"/>
                  <a:ea typeface="Meiryo UI" panose="020B0604030504040204" pitchFamily="50" charset="-128"/>
                </a:rPr>
                <a:t>128</a:t>
              </a:r>
            </a:p>
            <a:p>
              <a:pPr algn="r"/>
              <a:r>
                <a:rPr kumimoji="1" lang="en-US" altLang="ja-JP" sz="1200" dirty="0">
                  <a:latin typeface="Meiryo UI" panose="020B0604030504040204" pitchFamily="50" charset="-128"/>
                  <a:ea typeface="Meiryo UI" panose="020B0604030504040204" pitchFamily="50" charset="-128"/>
                </a:rPr>
                <a:t>64</a:t>
              </a:r>
              <a:endParaRPr kumimoji="1" lang="ja-JP" altLang="en-US"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6C921C4-2958-4958-9B17-F2FDA2CF3A19}"/>
                </a:ext>
              </a:extLst>
            </p:cNvPr>
            <p:cNvSpPr txBox="1"/>
            <p:nvPr/>
          </p:nvSpPr>
          <p:spPr>
            <a:xfrm>
              <a:off x="3560755" y="4005064"/>
              <a:ext cx="473207" cy="646331"/>
            </a:xfrm>
            <a:prstGeom prst="rect">
              <a:avLst/>
            </a:prstGeom>
            <a:solidFill>
              <a:schemeClr val="bg1"/>
            </a:solidFill>
          </p:spPr>
          <p:txBody>
            <a:bodyPr wrap="none" rtlCol="0">
              <a:spAutoFit/>
            </a:bodyPr>
            <a:lstStyle/>
            <a:p>
              <a:pPr algn="r"/>
              <a:r>
                <a:rPr kumimoji="1" lang="en-US" altLang="ja-JP" sz="1200" dirty="0">
                  <a:latin typeface="Meiryo UI" panose="020B0604030504040204" pitchFamily="50" charset="-128"/>
                  <a:ea typeface="Meiryo UI" panose="020B0604030504040204" pitchFamily="50" charset="-128"/>
                </a:rPr>
                <a:t>512</a:t>
              </a:r>
            </a:p>
            <a:p>
              <a:pPr algn="r"/>
              <a:r>
                <a:rPr lang="en-US" altLang="ja-JP" sz="1200" dirty="0">
                  <a:latin typeface="Meiryo UI" panose="020B0604030504040204" pitchFamily="50" charset="-128"/>
                  <a:ea typeface="Meiryo UI" panose="020B0604030504040204" pitchFamily="50" charset="-128"/>
                </a:rPr>
                <a:t>256</a:t>
              </a:r>
            </a:p>
            <a:p>
              <a:pPr algn="r"/>
              <a:r>
                <a:rPr kumimoji="1" lang="en-US" altLang="ja-JP" sz="1200" dirty="0">
                  <a:latin typeface="Meiryo UI" panose="020B0604030504040204" pitchFamily="50" charset="-128"/>
                  <a:ea typeface="Meiryo UI" panose="020B0604030504040204" pitchFamily="50" charset="-128"/>
                </a:rPr>
                <a:t>128</a:t>
              </a:r>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419389A-335D-49FD-85A1-074BEAE68C36}"/>
                </a:ext>
              </a:extLst>
            </p:cNvPr>
            <p:cNvSpPr txBox="1"/>
            <p:nvPr/>
          </p:nvSpPr>
          <p:spPr>
            <a:xfrm>
              <a:off x="4611632" y="4005064"/>
              <a:ext cx="569388" cy="646331"/>
            </a:xfrm>
            <a:prstGeom prst="rect">
              <a:avLst/>
            </a:prstGeom>
            <a:solidFill>
              <a:schemeClr val="bg1"/>
            </a:solidFill>
          </p:spPr>
          <p:txBody>
            <a:bodyPr wrap="none" rtlCol="0">
              <a:spAutoFit/>
            </a:bodyPr>
            <a:lstStyle/>
            <a:p>
              <a:pPr algn="r"/>
              <a:r>
                <a:rPr kumimoji="1" lang="en-US" altLang="ja-JP" sz="1200" dirty="0">
                  <a:latin typeface="Meiryo UI" panose="020B0604030504040204" pitchFamily="50" charset="-128"/>
                  <a:ea typeface="Meiryo UI" panose="020B0604030504040204" pitchFamily="50" charset="-128"/>
                </a:rPr>
                <a:t>1024</a:t>
              </a:r>
            </a:p>
            <a:p>
              <a:pPr algn="r"/>
              <a:r>
                <a:rPr lang="en-US" altLang="ja-JP" sz="1200" dirty="0">
                  <a:latin typeface="Meiryo UI" panose="020B0604030504040204" pitchFamily="50" charset="-128"/>
                  <a:ea typeface="Meiryo UI" panose="020B0604030504040204" pitchFamily="50" charset="-128"/>
                </a:rPr>
                <a:t>512</a:t>
              </a:r>
            </a:p>
            <a:p>
              <a:pPr algn="r"/>
              <a:r>
                <a:rPr kumimoji="1" lang="en-US" altLang="ja-JP" sz="1200" dirty="0">
                  <a:latin typeface="Meiryo UI" panose="020B0604030504040204" pitchFamily="50" charset="-128"/>
                  <a:ea typeface="Meiryo UI" panose="020B0604030504040204" pitchFamily="50" charset="-128"/>
                </a:rPr>
                <a:t>256</a:t>
              </a:r>
              <a:endParaRPr kumimoji="1" lang="ja-JP" altLang="en-US"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F7ED097-A86A-44AD-B00D-177E12379120}"/>
                </a:ext>
              </a:extLst>
            </p:cNvPr>
            <p:cNvSpPr txBox="1"/>
            <p:nvPr/>
          </p:nvSpPr>
          <p:spPr>
            <a:xfrm>
              <a:off x="5861228" y="4005064"/>
              <a:ext cx="569388" cy="646331"/>
            </a:xfrm>
            <a:prstGeom prst="rect">
              <a:avLst/>
            </a:prstGeom>
            <a:solidFill>
              <a:schemeClr val="bg1"/>
            </a:solidFill>
          </p:spPr>
          <p:txBody>
            <a:bodyPr wrap="none" rtlCol="0">
              <a:spAutoFit/>
            </a:bodyPr>
            <a:lstStyle/>
            <a:p>
              <a:pPr algn="r"/>
              <a:r>
                <a:rPr kumimoji="1" lang="en-US" altLang="ja-JP" sz="1200" dirty="0">
                  <a:latin typeface="Meiryo UI" panose="020B0604030504040204" pitchFamily="50" charset="-128"/>
                  <a:ea typeface="Meiryo UI" panose="020B0604030504040204" pitchFamily="50" charset="-128"/>
                </a:rPr>
                <a:t>2048</a:t>
              </a:r>
            </a:p>
            <a:p>
              <a:pPr algn="r"/>
              <a:r>
                <a:rPr lang="en-US" altLang="ja-JP" sz="1200" dirty="0">
                  <a:latin typeface="Meiryo UI" panose="020B0604030504040204" pitchFamily="50" charset="-128"/>
                  <a:ea typeface="Meiryo UI" panose="020B0604030504040204" pitchFamily="50" charset="-128"/>
                </a:rPr>
                <a:t>1024</a:t>
              </a:r>
            </a:p>
            <a:p>
              <a:pPr algn="r"/>
              <a:r>
                <a:rPr kumimoji="1" lang="en-US" altLang="ja-JP" sz="1200" dirty="0">
                  <a:latin typeface="Meiryo UI" panose="020B0604030504040204" pitchFamily="50" charset="-128"/>
                  <a:ea typeface="Meiryo UI" panose="020B0604030504040204" pitchFamily="50" charset="-128"/>
                </a:rPr>
                <a:t>512</a:t>
              </a:r>
              <a:endParaRPr kumimoji="1" lang="ja-JP" altLang="en-US"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17C61D25-147D-4843-B01D-C3A13A382691}"/>
                </a:ext>
              </a:extLst>
            </p:cNvPr>
            <p:cNvSpPr txBox="1"/>
            <p:nvPr/>
          </p:nvSpPr>
          <p:spPr>
            <a:xfrm>
              <a:off x="7085364" y="4005064"/>
              <a:ext cx="569388" cy="646331"/>
            </a:xfrm>
            <a:prstGeom prst="rect">
              <a:avLst/>
            </a:prstGeom>
            <a:solidFill>
              <a:schemeClr val="bg1"/>
            </a:solidFill>
          </p:spPr>
          <p:txBody>
            <a:bodyPr wrap="none" rtlCol="0">
              <a:spAutoFit/>
            </a:bodyPr>
            <a:lstStyle/>
            <a:p>
              <a:pPr algn="r"/>
              <a:r>
                <a:rPr kumimoji="1" lang="en-US" altLang="ja-JP" sz="1200" dirty="0">
                  <a:latin typeface="Meiryo UI" panose="020B0604030504040204" pitchFamily="50" charset="-128"/>
                  <a:ea typeface="Meiryo UI" panose="020B0604030504040204" pitchFamily="50" charset="-128"/>
                </a:rPr>
                <a:t>4096</a:t>
              </a:r>
            </a:p>
            <a:p>
              <a:pPr algn="r"/>
              <a:r>
                <a:rPr lang="en-US" altLang="ja-JP" sz="1200" dirty="0">
                  <a:latin typeface="Meiryo UI" panose="020B0604030504040204" pitchFamily="50" charset="-128"/>
                  <a:ea typeface="Meiryo UI" panose="020B0604030504040204" pitchFamily="50" charset="-128"/>
                </a:rPr>
                <a:t>2048</a:t>
              </a:r>
            </a:p>
            <a:p>
              <a:pPr algn="r"/>
              <a:r>
                <a:rPr kumimoji="1" lang="en-US" altLang="ja-JP" sz="1200" dirty="0">
                  <a:latin typeface="Meiryo UI" panose="020B0604030504040204" pitchFamily="50" charset="-128"/>
                  <a:ea typeface="Meiryo UI" panose="020B0604030504040204" pitchFamily="50" charset="-128"/>
                </a:rPr>
                <a:t>1024</a:t>
              </a:r>
              <a:endParaRPr kumimoji="1" lang="ja-JP" altLang="en-US"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CF58C87-8FD7-475D-A23E-53809B921D22}"/>
                </a:ext>
              </a:extLst>
            </p:cNvPr>
            <p:cNvSpPr txBox="1"/>
            <p:nvPr/>
          </p:nvSpPr>
          <p:spPr>
            <a:xfrm>
              <a:off x="8309500" y="4005064"/>
              <a:ext cx="569388" cy="646331"/>
            </a:xfrm>
            <a:prstGeom prst="rect">
              <a:avLst/>
            </a:prstGeom>
            <a:solidFill>
              <a:schemeClr val="bg1"/>
            </a:solidFill>
          </p:spPr>
          <p:txBody>
            <a:bodyPr wrap="none" rtlCol="0">
              <a:spAutoFit/>
            </a:bodyPr>
            <a:lstStyle/>
            <a:p>
              <a:pPr algn="r"/>
              <a:r>
                <a:rPr lang="en-US" altLang="ja-JP" sz="1200" dirty="0">
                  <a:latin typeface="Meiryo UI" panose="020B0604030504040204" pitchFamily="50" charset="-128"/>
                  <a:ea typeface="Meiryo UI" panose="020B0604030504040204" pitchFamily="50" charset="-128"/>
                </a:rPr>
                <a:t>8192</a:t>
              </a:r>
              <a:endParaRPr kumimoji="1" lang="en-US" altLang="ja-JP" sz="1200" dirty="0">
                <a:latin typeface="Meiryo UI" panose="020B0604030504040204" pitchFamily="50" charset="-128"/>
                <a:ea typeface="Meiryo UI" panose="020B0604030504040204" pitchFamily="50" charset="-128"/>
              </a:endParaRPr>
            </a:p>
            <a:p>
              <a:pPr algn="r"/>
              <a:r>
                <a:rPr lang="en-US" altLang="ja-JP" sz="1200" dirty="0">
                  <a:latin typeface="Meiryo UI" panose="020B0604030504040204" pitchFamily="50" charset="-128"/>
                  <a:ea typeface="Meiryo UI" panose="020B0604030504040204" pitchFamily="50" charset="-128"/>
                </a:rPr>
                <a:t>4096</a:t>
              </a:r>
            </a:p>
            <a:p>
              <a:pPr algn="r"/>
              <a:r>
                <a:rPr kumimoji="1" lang="en-US" altLang="ja-JP" sz="1200" dirty="0">
                  <a:latin typeface="Meiryo UI" panose="020B0604030504040204" pitchFamily="50" charset="-128"/>
                  <a:ea typeface="Meiryo UI" panose="020B0604030504040204" pitchFamily="50" charset="-128"/>
                </a:rPr>
                <a:t>2048</a:t>
              </a:r>
              <a:endParaRPr kumimoji="1" lang="ja-JP" altLang="en-US" sz="1200" dirty="0">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98D138C3-4A39-49E1-992C-C1776086EA42}"/>
              </a:ext>
            </a:extLst>
          </p:cNvPr>
          <p:cNvSpPr txBox="1"/>
          <p:nvPr/>
        </p:nvSpPr>
        <p:spPr>
          <a:xfrm>
            <a:off x="13686" y="3957502"/>
            <a:ext cx="1946367" cy="600164"/>
          </a:xfrm>
          <a:prstGeom prst="rect">
            <a:avLst/>
          </a:prstGeom>
          <a:noFill/>
        </p:spPr>
        <p:txBody>
          <a:bodyPr wrap="none" rtlCol="0">
            <a:spAutoFit/>
          </a:bodyPr>
          <a:lstStyle/>
          <a:p>
            <a:pPr algn="l"/>
            <a:r>
              <a:rPr kumimoji="1" lang="en-US" altLang="ja-JP" sz="1100" dirty="0">
                <a:latin typeface="Meiryo UI" panose="020B0604030504040204" pitchFamily="50" charset="-128"/>
                <a:ea typeface="Meiryo UI" panose="020B0604030504040204" pitchFamily="50" charset="-128"/>
              </a:rPr>
              <a:t>data parallel</a:t>
            </a:r>
          </a:p>
          <a:p>
            <a:pPr algn="l"/>
            <a:r>
              <a:rPr lang="en-US" altLang="ja-JP" sz="1100" dirty="0" err="1">
                <a:latin typeface="Meiryo UI" panose="020B0604030504040204" pitchFamily="50" charset="-128"/>
                <a:ea typeface="Meiryo UI" panose="020B0604030504040204" pitchFamily="50" charset="-128"/>
              </a:rPr>
              <a:t>data+model</a:t>
            </a:r>
            <a:r>
              <a:rPr lang="en-US" altLang="ja-JP" sz="1100" dirty="0">
                <a:latin typeface="Meiryo UI" panose="020B0604030504040204" pitchFamily="50" charset="-128"/>
                <a:ea typeface="Meiryo UI" panose="020B0604030504040204" pitchFamily="50" charset="-128"/>
              </a:rPr>
              <a:t> parallel(2x1)</a:t>
            </a:r>
          </a:p>
          <a:p>
            <a:pPr algn="l"/>
            <a:r>
              <a:rPr kumimoji="1" lang="en-US" altLang="ja-JP" sz="1100" dirty="0" err="1">
                <a:latin typeface="Meiryo UI" panose="020B0604030504040204" pitchFamily="50" charset="-128"/>
                <a:ea typeface="Meiryo UI" panose="020B0604030504040204" pitchFamily="50" charset="-128"/>
              </a:rPr>
              <a:t>data+model</a:t>
            </a:r>
            <a:r>
              <a:rPr kumimoji="1" lang="en-US" altLang="ja-JP" sz="1100" dirty="0">
                <a:latin typeface="Meiryo UI" panose="020B0604030504040204" pitchFamily="50" charset="-128"/>
                <a:ea typeface="Meiryo UI" panose="020B0604030504040204" pitchFamily="50" charset="-128"/>
              </a:rPr>
              <a:t> parallel(4x</a:t>
            </a:r>
            <a:r>
              <a:rPr lang="en-US" altLang="ja-JP" sz="1100" dirty="0">
                <a:latin typeface="Meiryo UI" panose="020B0604030504040204" pitchFamily="50" charset="-128"/>
                <a:ea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C7B8963-B765-4275-AD71-7E8DF9F2F158}"/>
              </a:ext>
            </a:extLst>
          </p:cNvPr>
          <p:cNvSpPr txBox="1"/>
          <p:nvPr/>
        </p:nvSpPr>
        <p:spPr>
          <a:xfrm>
            <a:off x="43149" y="3725273"/>
            <a:ext cx="943720" cy="276999"/>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1200" dirty="0">
                <a:latin typeface="Meiryo UI" panose="020B0604030504040204" pitchFamily="50" charset="-128"/>
                <a:ea typeface="Meiryo UI" panose="020B0604030504040204" pitchFamily="50" charset="-128"/>
              </a:rPr>
              <a:t>Batch size</a:t>
            </a:r>
            <a:endParaRPr kumimoji="1" lang="ja-JP" altLang="en-US" sz="1200" dirty="0">
              <a:latin typeface="Meiryo UI" panose="020B0604030504040204" pitchFamily="50" charset="-128"/>
              <a:ea typeface="Meiryo UI" panose="020B0604030504040204" pitchFamily="50" charset="-128"/>
            </a:endParaRPr>
          </a:p>
        </p:txBody>
      </p:sp>
      <p:sp>
        <p:nvSpPr>
          <p:cNvPr id="19" name="スライド番号プレースホルダー 18">
            <a:extLst>
              <a:ext uri="{FF2B5EF4-FFF2-40B4-BE49-F238E27FC236}">
                <a16:creationId xmlns:a16="http://schemas.microsoft.com/office/drawing/2014/main" id="{7B3F81D5-345D-4499-A607-08E300128CC4}"/>
              </a:ext>
            </a:extLst>
          </p:cNvPr>
          <p:cNvSpPr>
            <a:spLocks noGrp="1"/>
          </p:cNvSpPr>
          <p:nvPr>
            <p:ph type="sldNum" sz="quarter" idx="10"/>
          </p:nvPr>
        </p:nvSpPr>
        <p:spPr/>
        <p:txBody>
          <a:bodyPr/>
          <a:lstStyle/>
          <a:p>
            <a:fld id="{DE2B87E1-F9DF-4BEE-B07D-635D26011F4B}" type="slidenum">
              <a:rPr lang="de-DE" altLang="ja-JP" smtClean="0"/>
              <a:pPr/>
              <a:t>13</a:t>
            </a:fld>
            <a:endParaRPr lang="de-DE" altLang="ja-JP"/>
          </a:p>
        </p:txBody>
      </p:sp>
    </p:spTree>
    <p:extLst>
      <p:ext uri="{BB962C8B-B14F-4D97-AF65-F5344CB8AC3E}">
        <p14:creationId xmlns:p14="http://schemas.microsoft.com/office/powerpoint/2010/main" val="374768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a:extLst>
              <a:ext uri="{FF2B5EF4-FFF2-40B4-BE49-F238E27FC236}">
                <a16:creationId xmlns:a16="http://schemas.microsoft.com/office/drawing/2014/main" id="{87B9BEF3-1A53-4AB3-A4CC-1FA6DD07E7D7}"/>
              </a:ext>
            </a:extLst>
          </p:cNvPr>
          <p:cNvGrpSpPr/>
          <p:nvPr/>
        </p:nvGrpSpPr>
        <p:grpSpPr>
          <a:xfrm>
            <a:off x="205793" y="1176762"/>
            <a:ext cx="8280920" cy="5411791"/>
            <a:chOff x="0" y="752140"/>
            <a:chExt cx="9144000" cy="5975835"/>
          </a:xfrm>
        </p:grpSpPr>
        <p:pic>
          <p:nvPicPr>
            <p:cNvPr id="35" name="図 34">
              <a:extLst>
                <a:ext uri="{FF2B5EF4-FFF2-40B4-BE49-F238E27FC236}">
                  <a16:creationId xmlns:a16="http://schemas.microsoft.com/office/drawing/2014/main" id="{D877D3D8-0886-473A-AE65-17981E8A6A7F}"/>
                </a:ext>
              </a:extLst>
            </p:cNvPr>
            <p:cNvPicPr>
              <a:picLocks noChangeAspect="1"/>
            </p:cNvPicPr>
            <p:nvPr/>
          </p:nvPicPr>
          <p:blipFill>
            <a:blip r:embed="rId3"/>
            <a:stretch>
              <a:fillRect/>
            </a:stretch>
          </p:blipFill>
          <p:spPr>
            <a:xfrm>
              <a:off x="0" y="752140"/>
              <a:ext cx="9144000" cy="5975835"/>
            </a:xfrm>
            <a:prstGeom prst="rect">
              <a:avLst/>
            </a:prstGeom>
          </p:spPr>
        </p:pic>
        <p:sp>
          <p:nvSpPr>
            <p:cNvPr id="28" name="テキスト ボックス 27">
              <a:extLst>
                <a:ext uri="{FF2B5EF4-FFF2-40B4-BE49-F238E27FC236}">
                  <a16:creationId xmlns:a16="http://schemas.microsoft.com/office/drawing/2014/main" id="{B5E1C973-E78A-4103-9088-ECBEA8B9B3F1}"/>
                </a:ext>
              </a:extLst>
            </p:cNvPr>
            <p:cNvSpPr txBox="1"/>
            <p:nvPr/>
          </p:nvSpPr>
          <p:spPr>
            <a:xfrm>
              <a:off x="2996198" y="5229200"/>
              <a:ext cx="425116" cy="246221"/>
            </a:xfrm>
            <a:prstGeom prst="rect">
              <a:avLst/>
            </a:prstGeom>
            <a:solidFill>
              <a:schemeClr val="bg1"/>
            </a:solid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128</a:t>
              </a:r>
              <a:endParaRPr kumimoji="1" lang="ja-JP" altLang="en-US" sz="10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29CD6A5-D9E7-49A1-BDDC-2E538013257D}"/>
                </a:ext>
              </a:extLst>
            </p:cNvPr>
            <p:cNvSpPr txBox="1"/>
            <p:nvPr/>
          </p:nvSpPr>
          <p:spPr>
            <a:xfrm>
              <a:off x="3875422" y="5229200"/>
              <a:ext cx="425116" cy="246221"/>
            </a:xfrm>
            <a:prstGeom prst="rect">
              <a:avLst/>
            </a:prstGeom>
            <a:solidFill>
              <a:schemeClr val="bg1"/>
            </a:solid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256</a:t>
              </a:r>
              <a:endParaRPr kumimoji="1" lang="ja-JP" altLang="en-US" sz="10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41D02AE-9517-4146-8F3D-FC4942D639DB}"/>
                </a:ext>
              </a:extLst>
            </p:cNvPr>
            <p:cNvSpPr txBox="1"/>
            <p:nvPr/>
          </p:nvSpPr>
          <p:spPr>
            <a:xfrm>
              <a:off x="4777521" y="5229200"/>
              <a:ext cx="425116" cy="246221"/>
            </a:xfrm>
            <a:prstGeom prst="rect">
              <a:avLst/>
            </a:prstGeom>
            <a:solidFill>
              <a:schemeClr val="bg1"/>
            </a:solid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512</a:t>
              </a:r>
              <a:endParaRPr kumimoji="1" lang="ja-JP" altLang="en-US" sz="10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14949EE0-13B3-41EF-8945-1BAD932DE7AE}"/>
                </a:ext>
              </a:extLst>
            </p:cNvPr>
            <p:cNvSpPr txBox="1"/>
            <p:nvPr/>
          </p:nvSpPr>
          <p:spPr>
            <a:xfrm>
              <a:off x="5639545" y="5229200"/>
              <a:ext cx="505267" cy="246221"/>
            </a:xfrm>
            <a:prstGeom prst="rect">
              <a:avLst/>
            </a:prstGeom>
            <a:solidFill>
              <a:schemeClr val="bg1"/>
            </a:solid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1024</a:t>
              </a:r>
              <a:endParaRPr kumimoji="1" lang="ja-JP" altLang="en-US" sz="10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6251AA4D-0EF5-4A7B-A2FA-B0A6A4C00D00}"/>
                </a:ext>
              </a:extLst>
            </p:cNvPr>
            <p:cNvSpPr txBox="1"/>
            <p:nvPr/>
          </p:nvSpPr>
          <p:spPr>
            <a:xfrm>
              <a:off x="6568218" y="5229200"/>
              <a:ext cx="505267" cy="246221"/>
            </a:xfrm>
            <a:prstGeom prst="rect">
              <a:avLst/>
            </a:prstGeom>
            <a:solidFill>
              <a:schemeClr val="bg1"/>
            </a:solid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2048</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7D72B220-3579-4DC2-A9B2-83F524FC20DC}"/>
                </a:ext>
              </a:extLst>
            </p:cNvPr>
            <p:cNvSpPr txBox="1"/>
            <p:nvPr/>
          </p:nvSpPr>
          <p:spPr>
            <a:xfrm>
              <a:off x="7468182" y="5229200"/>
              <a:ext cx="505267" cy="246221"/>
            </a:xfrm>
            <a:prstGeom prst="rect">
              <a:avLst/>
            </a:prstGeom>
            <a:solidFill>
              <a:schemeClr val="bg1"/>
            </a:solid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4096</a:t>
              </a:r>
              <a:endParaRPr kumimoji="1" lang="ja-JP" altLang="en-US" sz="10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C17C34F8-88F5-4016-82A9-E1B549A740BA}"/>
                </a:ext>
              </a:extLst>
            </p:cNvPr>
            <p:cNvSpPr txBox="1"/>
            <p:nvPr/>
          </p:nvSpPr>
          <p:spPr>
            <a:xfrm>
              <a:off x="8284292" y="5229200"/>
              <a:ext cx="505267" cy="246221"/>
            </a:xfrm>
            <a:prstGeom prst="rect">
              <a:avLst/>
            </a:prstGeom>
            <a:solidFill>
              <a:schemeClr val="bg1"/>
            </a:solid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8192</a:t>
              </a:r>
              <a:endParaRPr kumimoji="1" lang="ja-JP" altLang="en-US" sz="1000" dirty="0">
                <a:latin typeface="Meiryo UI" panose="020B0604030504040204" pitchFamily="50" charset="-128"/>
                <a:ea typeface="Meiryo UI" panose="020B0604030504040204" pitchFamily="50" charset="-128"/>
              </a:endParaRPr>
            </a:p>
          </p:txBody>
        </p:sp>
        <p:sp>
          <p:nvSpPr>
            <p:cNvPr id="41" name="フリーフォーム: 図形 40">
              <a:extLst>
                <a:ext uri="{FF2B5EF4-FFF2-40B4-BE49-F238E27FC236}">
                  <a16:creationId xmlns:a16="http://schemas.microsoft.com/office/drawing/2014/main" id="{A668E9E2-F269-4F9A-B9DE-7D601A6DD17B}"/>
                </a:ext>
              </a:extLst>
            </p:cNvPr>
            <p:cNvSpPr/>
            <p:nvPr/>
          </p:nvSpPr>
          <p:spPr bwMode="gray">
            <a:xfrm>
              <a:off x="3707904" y="1791922"/>
              <a:ext cx="4688541" cy="2725271"/>
            </a:xfrm>
            <a:custGeom>
              <a:avLst/>
              <a:gdLst>
                <a:gd name="connsiteX0" fmla="*/ 0 w 4688541"/>
                <a:gd name="connsiteY0" fmla="*/ 2725271 h 2725271"/>
                <a:gd name="connsiteX1" fmla="*/ 2554941 w 4688541"/>
                <a:gd name="connsiteY1" fmla="*/ 2133600 h 2725271"/>
                <a:gd name="connsiteX2" fmla="*/ 4688541 w 4688541"/>
                <a:gd name="connsiteY2" fmla="*/ 0 h 2725271"/>
              </a:gdLst>
              <a:ahLst/>
              <a:cxnLst>
                <a:cxn ang="0">
                  <a:pos x="connsiteX0" y="connsiteY0"/>
                </a:cxn>
                <a:cxn ang="0">
                  <a:pos x="connsiteX1" y="connsiteY1"/>
                </a:cxn>
                <a:cxn ang="0">
                  <a:pos x="connsiteX2" y="connsiteY2"/>
                </a:cxn>
              </a:cxnLst>
              <a:rect l="l" t="t" r="r" b="b"/>
              <a:pathLst>
                <a:path w="4688541" h="2725271">
                  <a:moveTo>
                    <a:pt x="0" y="2725271"/>
                  </a:moveTo>
                  <a:cubicBezTo>
                    <a:pt x="886759" y="2656541"/>
                    <a:pt x="1773518" y="2587812"/>
                    <a:pt x="2554941" y="2133600"/>
                  </a:cubicBezTo>
                  <a:cubicBezTo>
                    <a:pt x="3336364" y="1679388"/>
                    <a:pt x="4012452" y="839694"/>
                    <a:pt x="4688541" y="0"/>
                  </a:cubicBezTo>
                </a:path>
              </a:pathLst>
            </a:custGeom>
            <a:ln>
              <a:headEnd type="none" w="med" len="med"/>
              <a:tailEnd type="triangle" w="lg" len="lg"/>
            </a:ln>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endParaRPr>
            </a:p>
          </p:txBody>
        </p:sp>
        <p:sp>
          <p:nvSpPr>
            <p:cNvPr id="43" name="テキスト ボックス 42">
              <a:extLst>
                <a:ext uri="{FF2B5EF4-FFF2-40B4-BE49-F238E27FC236}">
                  <a16:creationId xmlns:a16="http://schemas.microsoft.com/office/drawing/2014/main" id="{78E1EE24-ACB6-40E3-9EC9-EDDADECD5017}"/>
                </a:ext>
              </a:extLst>
            </p:cNvPr>
            <p:cNvSpPr txBox="1"/>
            <p:nvPr/>
          </p:nvSpPr>
          <p:spPr>
            <a:xfrm>
              <a:off x="539552" y="5167644"/>
              <a:ext cx="1140056" cy="307777"/>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of</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nodes</a:t>
              </a:r>
              <a:endParaRPr kumimoji="1" lang="ja-JP" altLang="en-US" sz="1400" dirty="0">
                <a:latin typeface="Meiryo UI" panose="020B0604030504040204" pitchFamily="50" charset="-128"/>
                <a:ea typeface="Meiryo UI" panose="020B0604030504040204" pitchFamily="50" charset="-128"/>
              </a:endParaRPr>
            </a:p>
          </p:txBody>
        </p:sp>
        <p:cxnSp>
          <p:nvCxnSpPr>
            <p:cNvPr id="45" name="直線コネクタ 44">
              <a:extLst>
                <a:ext uri="{FF2B5EF4-FFF2-40B4-BE49-F238E27FC236}">
                  <a16:creationId xmlns:a16="http://schemas.microsoft.com/office/drawing/2014/main" id="{46C9DAE6-0928-466B-BD5F-3ED19055E171}"/>
                </a:ext>
              </a:extLst>
            </p:cNvPr>
            <p:cNvCxnSpPr>
              <a:cxnSpLocks/>
            </p:cNvCxnSpPr>
            <p:nvPr/>
          </p:nvCxnSpPr>
          <p:spPr bwMode="auto">
            <a:xfrm flipV="1">
              <a:off x="8100392" y="1340768"/>
              <a:ext cx="0" cy="3888432"/>
            </a:xfrm>
            <a:prstGeom prst="line">
              <a:avLst/>
            </a:prstGeom>
            <a:ln>
              <a:solidFill>
                <a:srgbClr val="0000FF"/>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sp>
        <p:nvSpPr>
          <p:cNvPr id="2" name="タイトル 1">
            <a:extLst>
              <a:ext uri="{FF2B5EF4-FFF2-40B4-BE49-F238E27FC236}">
                <a16:creationId xmlns:a16="http://schemas.microsoft.com/office/drawing/2014/main" id="{E064ABDE-427A-46B8-9FF4-0A6DD24EE415}"/>
              </a:ext>
            </a:extLst>
          </p:cNvPr>
          <p:cNvSpPr>
            <a:spLocks noGrp="1"/>
          </p:cNvSpPr>
          <p:nvPr>
            <p:ph type="title"/>
          </p:nvPr>
        </p:nvSpPr>
        <p:spPr/>
        <p:txBody>
          <a:bodyPr/>
          <a:lstStyle/>
          <a:p>
            <a:r>
              <a:rPr lang="en-US" altLang="ja-JP" sz="2800" dirty="0"/>
              <a:t>Speedup Ratio of Data + Model Parallelisms</a:t>
            </a:r>
            <a:endParaRPr kumimoji="1" lang="ja-JP" altLang="en-US" sz="2800" dirty="0"/>
          </a:p>
        </p:txBody>
      </p:sp>
      <p:sp>
        <p:nvSpPr>
          <p:cNvPr id="8" name="フッター プレースホルダー 4">
            <a:extLst>
              <a:ext uri="{FF2B5EF4-FFF2-40B4-BE49-F238E27FC236}">
                <a16:creationId xmlns:a16="http://schemas.microsoft.com/office/drawing/2014/main" id="{9AB42160-A14B-4400-8428-A27939D4DF49}"/>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0F0AE4A5-2214-4E07-AC8E-EF21E5AB5592}"/>
              </a:ext>
            </a:extLst>
          </p:cNvPr>
          <p:cNvSpPr txBox="1"/>
          <p:nvPr/>
        </p:nvSpPr>
        <p:spPr>
          <a:xfrm>
            <a:off x="2821691" y="2462019"/>
            <a:ext cx="3332362" cy="163121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l"/>
            <a:r>
              <a:rPr kumimoji="1" lang="en-US" altLang="ja-JP" sz="2000" dirty="0">
                <a:latin typeface="Meiryo UI" panose="020B0604030504040204" pitchFamily="50" charset="-128"/>
                <a:ea typeface="Meiryo UI" panose="020B0604030504040204" pitchFamily="50" charset="-128"/>
              </a:rPr>
              <a:t>Our model and data parallel Mesh-TensorFlow make full use of many nodes without speed-up saturation.</a:t>
            </a:r>
            <a:endParaRPr kumimoji="1" lang="ja-JP" altLang="en-US" sz="200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DB9229F4-CAE4-4482-AA20-F94208C0B954}"/>
              </a:ext>
            </a:extLst>
          </p:cNvPr>
          <p:cNvSpPr txBox="1"/>
          <p:nvPr/>
        </p:nvSpPr>
        <p:spPr>
          <a:xfrm>
            <a:off x="4623454" y="1795236"/>
            <a:ext cx="3004568" cy="646331"/>
          </a:xfrm>
          <a:prstGeom prst="rect">
            <a:avLst/>
          </a:prstGeom>
          <a:noFill/>
        </p:spPr>
        <p:txBody>
          <a:bodyPr wrap="square" rtlCol="0">
            <a:spAutoFit/>
          </a:bodyPr>
          <a:lstStyle/>
          <a:p>
            <a:pPr algn="l"/>
            <a:r>
              <a:rPr kumimoji="1" lang="en-US" altLang="ja-JP" dirty="0">
                <a:solidFill>
                  <a:srgbClr val="0000FF"/>
                </a:solidFill>
                <a:latin typeface="+mn-lt"/>
              </a:rPr>
              <a:t>Barrier to speed-up in case of (baseline) data parallel</a:t>
            </a:r>
            <a:endParaRPr kumimoji="1" lang="ja-JP" altLang="en-US" dirty="0">
              <a:solidFill>
                <a:srgbClr val="0000FF"/>
              </a:solidFill>
              <a:latin typeface="+mn-lt"/>
            </a:endParaRPr>
          </a:p>
        </p:txBody>
      </p:sp>
      <p:sp>
        <p:nvSpPr>
          <p:cNvPr id="5" name="スライド番号プレースホルダー 4">
            <a:extLst>
              <a:ext uri="{FF2B5EF4-FFF2-40B4-BE49-F238E27FC236}">
                <a16:creationId xmlns:a16="http://schemas.microsoft.com/office/drawing/2014/main" id="{5473290C-F2D0-4A52-BA5C-C8E3F92329AC}"/>
              </a:ext>
            </a:extLst>
          </p:cNvPr>
          <p:cNvSpPr>
            <a:spLocks noGrp="1"/>
          </p:cNvSpPr>
          <p:nvPr>
            <p:ph type="sldNum" sz="quarter" idx="10"/>
          </p:nvPr>
        </p:nvSpPr>
        <p:spPr/>
        <p:txBody>
          <a:bodyPr/>
          <a:lstStyle/>
          <a:p>
            <a:fld id="{1195C95A-030B-42EE-9D8D-E0455A77345A}" type="slidenum">
              <a:rPr lang="de-DE" altLang="ja-JP" smtClean="0"/>
              <a:pPr/>
              <a:t>14</a:t>
            </a:fld>
            <a:endParaRPr lang="de-DE" altLang="ja-JP"/>
          </a:p>
        </p:txBody>
      </p:sp>
    </p:spTree>
    <p:extLst>
      <p:ext uri="{BB962C8B-B14F-4D97-AF65-F5344CB8AC3E}">
        <p14:creationId xmlns:p14="http://schemas.microsoft.com/office/powerpoint/2010/main" val="127328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BDF822-DCA1-428C-86FA-4138D46EA6CF}"/>
              </a:ext>
            </a:extLst>
          </p:cNvPr>
          <p:cNvSpPr>
            <a:spLocks noGrp="1"/>
          </p:cNvSpPr>
          <p:nvPr>
            <p:ph type="title"/>
          </p:nvPr>
        </p:nvSpPr>
        <p:spPr/>
        <p:txBody>
          <a:bodyPr/>
          <a:lstStyle/>
          <a:p>
            <a:r>
              <a:rPr kumimoji="1" lang="en-US" altLang="ja-JP" sz="2400" dirty="0">
                <a:latin typeface="Meiryo UI" panose="020B0604030504040204" pitchFamily="50" charset="-128"/>
                <a:ea typeface="Meiryo UI" panose="020B0604030504040204" pitchFamily="50" charset="-128"/>
              </a:rPr>
              <a:t>Estimated Runtime Reduction, </a:t>
            </a:r>
            <a:br>
              <a:rPr kumimoji="1" lang="en-US" altLang="ja-JP" sz="2400" dirty="0">
                <a:latin typeface="Meiryo UI" panose="020B0604030504040204" pitchFamily="50" charset="-128"/>
                <a:ea typeface="Meiryo UI" panose="020B0604030504040204" pitchFamily="50" charset="-128"/>
              </a:rPr>
            </a:br>
            <a:r>
              <a:rPr kumimoji="1" lang="en-US" altLang="ja-JP" sz="2400" dirty="0">
                <a:latin typeface="Meiryo UI" panose="020B0604030504040204" pitchFamily="50" charset="-128"/>
                <a:ea typeface="Meiryo UI" panose="020B0604030504040204" pitchFamily="50" charset="-128"/>
              </a:rPr>
              <a:t>If Batch Size Limitation is Relaxed</a:t>
            </a:r>
            <a:endParaRPr kumimoji="1" lang="ja-JP" altLang="en-US" sz="2400" dirty="0">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id="{B3F0B399-64D3-495E-8D6C-7EDBF5437A12}"/>
              </a:ext>
            </a:extLst>
          </p:cNvPr>
          <p:cNvSpPr txBox="1">
            <a:spLocks/>
          </p:cNvSpPr>
          <p:nvPr/>
        </p:nvSpPr>
        <p:spPr bwMode="gray">
          <a:xfrm>
            <a:off x="429952" y="4653137"/>
            <a:ext cx="8280920" cy="83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90513" indent="-290513" algn="l" defTabSz="457200" rtl="0" fontAlgn="base">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fontAlgn="base">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fontAlgn="base">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fontAlgn="base">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fontAlgn="base">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3"/>
              </a:buBlip>
              <a:defRPr kumimoji="1" sz="2000">
                <a:solidFill>
                  <a:srgbClr val="000000"/>
                </a:solidFill>
                <a:latin typeface="+mn-lt"/>
                <a:ea typeface="+mn-ea"/>
                <a:cs typeface="+mn-cs"/>
              </a:defRPr>
            </a:lvl9pPr>
          </a:lstStyle>
          <a:p>
            <a:pPr marL="217885" indent="-217885" defTabSz="342900"/>
            <a:r>
              <a:rPr lang="en-US" altLang="ja-JP" sz="2000" kern="0" dirty="0">
                <a:latin typeface="Meiryo UI" panose="020B0604030504040204" pitchFamily="50" charset="-128"/>
                <a:ea typeface="Meiryo UI" panose="020B0604030504040204" pitchFamily="50" charset="-128"/>
                <a:cs typeface="Arial"/>
              </a:rPr>
              <a:t>For </a:t>
            </a:r>
            <a:r>
              <a:rPr lang="en-US" altLang="ja-JP" sz="2000" i="1" kern="0" dirty="0" err="1">
                <a:latin typeface="Meiryo UI" panose="020B0604030504040204" pitchFamily="50" charset="-128"/>
                <a:ea typeface="Meiryo UI" panose="020B0604030504040204" pitchFamily="50" charset="-128"/>
                <a:cs typeface="Arial"/>
              </a:rPr>
              <a:t>Fugaku</a:t>
            </a:r>
            <a:r>
              <a:rPr lang="en-US" altLang="ja-JP" sz="2000" kern="0" dirty="0">
                <a:latin typeface="Meiryo UI" panose="020B0604030504040204" pitchFamily="50" charset="-128"/>
                <a:ea typeface="Meiryo UI" panose="020B0604030504040204" pitchFamily="50" charset="-128"/>
                <a:cs typeface="Arial"/>
              </a:rPr>
              <a:t>-ideal, assume the number of epochs does not increase up to batch size 16384 and model parallelism scales by 2x using 4 processes per data</a:t>
            </a:r>
          </a:p>
          <a:p>
            <a:pPr marL="217885" indent="-217885" defTabSz="342900"/>
            <a:r>
              <a:rPr lang="en-US" altLang="ja-JP" sz="2000" kern="0" dirty="0">
                <a:latin typeface="Meiryo UI" panose="020B0604030504040204" pitchFamily="50" charset="-128"/>
                <a:ea typeface="Meiryo UI" panose="020B0604030504040204" pitchFamily="50" charset="-128"/>
                <a:cs typeface="Arial"/>
              </a:rPr>
              <a:t>If the rule was relaxed, lowering training accuracy, runtime of </a:t>
            </a:r>
            <a:r>
              <a:rPr lang="en-US" altLang="ja-JP" sz="2000" i="1" kern="0" dirty="0">
                <a:latin typeface="Meiryo UI" panose="020B0604030504040204" pitchFamily="50" charset="-128"/>
                <a:ea typeface="Meiryo UI" panose="020B0604030504040204" pitchFamily="50" charset="-128"/>
                <a:cs typeface="Arial"/>
              </a:rPr>
              <a:t>Fugaku</a:t>
            </a:r>
            <a:r>
              <a:rPr lang="en-US" altLang="ja-JP" sz="2000" kern="0" dirty="0">
                <a:latin typeface="Meiryo UI" panose="020B0604030504040204" pitchFamily="50" charset="-128"/>
                <a:ea typeface="Meiryo UI" panose="020B0604030504040204" pitchFamily="50" charset="-128"/>
                <a:cs typeface="Arial"/>
              </a:rPr>
              <a:t> (and other large-scale supercomputers) would be greatly reduced.</a:t>
            </a:r>
            <a:endParaRPr lang="ja-JP" altLang="en-US" sz="2000" kern="0" dirty="0">
              <a:latin typeface="Meiryo UI" panose="020B0604030504040204" pitchFamily="50" charset="-128"/>
              <a:ea typeface="Meiryo UI" panose="020B0604030504040204" pitchFamily="50" charset="-128"/>
              <a:cs typeface="Arial"/>
            </a:endParaRPr>
          </a:p>
        </p:txBody>
      </p:sp>
      <p:graphicFrame>
        <p:nvGraphicFramePr>
          <p:cNvPr id="26" name="コンテンツ プレースホルダー 25">
            <a:extLst>
              <a:ext uri="{FF2B5EF4-FFF2-40B4-BE49-F238E27FC236}">
                <a16:creationId xmlns:a16="http://schemas.microsoft.com/office/drawing/2014/main" id="{65195F54-2F74-4D87-8FB3-1C988DD2022D}"/>
              </a:ext>
            </a:extLst>
          </p:cNvPr>
          <p:cNvGraphicFramePr>
            <a:graphicFrameLocks noGrp="1"/>
          </p:cNvGraphicFramePr>
          <p:nvPr>
            <p:ph idx="1"/>
            <p:extLst>
              <p:ext uri="{D42A27DB-BD31-4B8C-83A1-F6EECF244321}">
                <p14:modId xmlns:p14="http://schemas.microsoft.com/office/powerpoint/2010/main" val="3752863639"/>
              </p:ext>
            </p:extLst>
          </p:nvPr>
        </p:nvGraphicFramePr>
        <p:xfrm>
          <a:off x="169863" y="755319"/>
          <a:ext cx="8709026" cy="3557940"/>
        </p:xfrm>
        <a:graphic>
          <a:graphicData uri="http://schemas.openxmlformats.org/drawingml/2006/chart">
            <c:chart xmlns:c="http://schemas.openxmlformats.org/drawingml/2006/chart" xmlns:r="http://schemas.openxmlformats.org/officeDocument/2006/relationships" r:id="rId4"/>
          </a:graphicData>
        </a:graphic>
      </p:graphicFrame>
      <p:sp>
        <p:nvSpPr>
          <p:cNvPr id="9" name="フッター プレースホルダー 4">
            <a:extLst>
              <a:ext uri="{FF2B5EF4-FFF2-40B4-BE49-F238E27FC236}">
                <a16:creationId xmlns:a16="http://schemas.microsoft.com/office/drawing/2014/main" id="{83430C13-D296-464A-8936-22EC9E7CB396}"/>
              </a:ext>
            </a:extLst>
          </p:cNvPr>
          <p:cNvSpPr>
            <a:spLocks noGrp="1"/>
          </p:cNvSpPr>
          <p:nvPr>
            <p:ph type="ftr" sz="quarter" idx="11"/>
          </p:nvPr>
        </p:nvSpPr>
        <p:spPr>
          <a:xfrm>
            <a:off x="4935538" y="6653213"/>
            <a:ext cx="4022725" cy="201612"/>
          </a:xfrm>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9E42AD6-401E-4DBF-A126-001AA429E1F9}"/>
              </a:ext>
            </a:extLst>
          </p:cNvPr>
          <p:cNvSpPr txBox="1"/>
          <p:nvPr/>
        </p:nvSpPr>
        <p:spPr>
          <a:xfrm>
            <a:off x="5006705" y="4207151"/>
            <a:ext cx="4018729"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600" dirty="0">
                <a:latin typeface="Meiryo UI" panose="020B0604030504040204" pitchFamily="50" charset="-128"/>
                <a:ea typeface="Meiryo UI" panose="020B0604030504040204" pitchFamily="50" charset="-128"/>
              </a:rPr>
              <a:t>Total # of nodes in </a:t>
            </a:r>
            <a:r>
              <a:rPr kumimoji="1" lang="en-US" altLang="ja-JP" sz="1600" i="1" dirty="0">
                <a:latin typeface="Meiryo UI" panose="020B0604030504040204" pitchFamily="50" charset="-128"/>
                <a:ea typeface="Meiryo UI" panose="020B0604030504040204" pitchFamily="50" charset="-128"/>
              </a:rPr>
              <a:t>Fugaku</a:t>
            </a:r>
            <a:r>
              <a:rPr kumimoji="1" lang="en-US" altLang="ja-JP" sz="1600" dirty="0">
                <a:latin typeface="Meiryo UI" panose="020B0604030504040204" pitchFamily="50" charset="-128"/>
                <a:ea typeface="Meiryo UI" panose="020B0604030504040204" pitchFamily="50" charset="-128"/>
              </a:rPr>
              <a:t> = 158,976</a:t>
            </a:r>
            <a:endParaRPr kumimoji="1" lang="ja-JP" altLang="en-US" sz="1600" dirty="0">
              <a:latin typeface="Meiryo UI" panose="020B0604030504040204" pitchFamily="50" charset="-128"/>
              <a:ea typeface="Meiryo UI" panose="020B0604030504040204" pitchFamily="50" charset="-128"/>
            </a:endParaRPr>
          </a:p>
        </p:txBody>
      </p:sp>
      <p:sp>
        <p:nvSpPr>
          <p:cNvPr id="21" name="右中かっこ 20">
            <a:extLst>
              <a:ext uri="{FF2B5EF4-FFF2-40B4-BE49-F238E27FC236}">
                <a16:creationId xmlns:a16="http://schemas.microsoft.com/office/drawing/2014/main" id="{1784E55A-3EC7-4448-AFF5-B8AC32C06650}"/>
              </a:ext>
            </a:extLst>
          </p:cNvPr>
          <p:cNvSpPr/>
          <p:nvPr/>
        </p:nvSpPr>
        <p:spPr bwMode="auto">
          <a:xfrm rot="6429449">
            <a:off x="4826685" y="926513"/>
            <a:ext cx="360040" cy="3595430"/>
          </a:xfrm>
          <a:prstGeom prst="righ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endParaRPr>
          </a:p>
        </p:txBody>
      </p:sp>
      <p:sp>
        <p:nvSpPr>
          <p:cNvPr id="23" name="テキスト ボックス 22">
            <a:extLst>
              <a:ext uri="{FF2B5EF4-FFF2-40B4-BE49-F238E27FC236}">
                <a16:creationId xmlns:a16="http://schemas.microsoft.com/office/drawing/2014/main" id="{EC8913E9-E795-4C07-97A7-BD9A2AE94CE6}"/>
              </a:ext>
            </a:extLst>
          </p:cNvPr>
          <p:cNvSpPr txBox="1"/>
          <p:nvPr/>
        </p:nvSpPr>
        <p:spPr>
          <a:xfrm>
            <a:off x="1835696" y="2939693"/>
            <a:ext cx="36004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l"/>
            <a:r>
              <a:rPr lang="en-US" altLang="ja-JP" sz="1600" dirty="0">
                <a:latin typeface="Meiryo UI" panose="020B0604030504040204" pitchFamily="50" charset="-128"/>
                <a:ea typeface="Meiryo UI" panose="020B0604030504040204" pitchFamily="50" charset="-128"/>
              </a:rPr>
              <a:t>Performance improvements can be achieved using more nodes.</a:t>
            </a:r>
            <a:endParaRPr kumimoji="1" lang="ja-JP" altLang="en-US" sz="16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5F6EDF7-DC30-4934-A030-0B80E2A6927F}"/>
              </a:ext>
            </a:extLst>
          </p:cNvPr>
          <p:cNvSpPr>
            <a:spLocks noGrp="1"/>
          </p:cNvSpPr>
          <p:nvPr>
            <p:ph type="sldNum" sz="quarter" idx="10"/>
          </p:nvPr>
        </p:nvSpPr>
        <p:spPr/>
        <p:txBody>
          <a:bodyPr/>
          <a:lstStyle/>
          <a:p>
            <a:fld id="{DE2B87E1-F9DF-4BEE-B07D-635D26011F4B}" type="slidenum">
              <a:rPr lang="de-DE" altLang="ja-JP" smtClean="0"/>
              <a:pPr/>
              <a:t>15</a:t>
            </a:fld>
            <a:endParaRPr lang="de-DE" altLang="ja-JP"/>
          </a:p>
        </p:txBody>
      </p:sp>
    </p:spTree>
    <p:extLst>
      <p:ext uri="{BB962C8B-B14F-4D97-AF65-F5344CB8AC3E}">
        <p14:creationId xmlns:p14="http://schemas.microsoft.com/office/powerpoint/2010/main" val="426806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1513C8-3B87-4C13-8074-0CC1D6112615}"/>
              </a:ext>
            </a:extLst>
          </p:cNvPr>
          <p:cNvSpPr>
            <a:spLocks noGrp="1"/>
          </p:cNvSpPr>
          <p:nvPr>
            <p:ph type="title"/>
          </p:nvPr>
        </p:nvSpPr>
        <p:spPr/>
        <p:txBody>
          <a:bodyPr/>
          <a:lstStyle/>
          <a:p>
            <a:r>
              <a:rPr kumimoji="1" lang="en-US" altLang="ja-JP" dirty="0">
                <a:latin typeface="Meiryo UI" panose="020B0604030504040204" pitchFamily="50" charset="-128"/>
                <a:ea typeface="Meiryo UI" panose="020B0604030504040204" pitchFamily="50" charset="-128"/>
              </a:rPr>
              <a:t>Future plans</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FAD387FA-3493-483D-A47E-899CBA667867}"/>
              </a:ext>
            </a:extLst>
          </p:cNvPr>
          <p:cNvSpPr>
            <a:spLocks noGrp="1"/>
          </p:cNvSpPr>
          <p:nvPr>
            <p:ph idx="1"/>
          </p:nvPr>
        </p:nvSpPr>
        <p:spPr>
          <a:xfrm>
            <a:off x="168275" y="869951"/>
            <a:ext cx="8786813" cy="2703066"/>
          </a:xfrm>
        </p:spPr>
        <p:txBody>
          <a:bodyPr/>
          <a:lstStyle/>
          <a:p>
            <a:r>
              <a:rPr kumimoji="1" lang="en-US" altLang="ja-JP" dirty="0">
                <a:latin typeface="Meiryo UI" panose="020B0604030504040204" pitchFamily="50" charset="-128"/>
                <a:ea typeface="Meiryo UI" panose="020B0604030504040204" pitchFamily="50" charset="-128"/>
              </a:rPr>
              <a:t>We continue submitting pull requests of our porting work, oneDNN, </a:t>
            </a:r>
            <a:r>
              <a:rPr kumimoji="1" lang="en-US" altLang="ja-JP" dirty="0" err="1">
                <a:latin typeface="Meiryo UI" panose="020B0604030504040204" pitchFamily="50" charset="-128"/>
                <a:ea typeface="Meiryo UI" panose="020B0604030504040204" pitchFamily="50" charset="-128"/>
              </a:rPr>
              <a:t>PyTorch</a:t>
            </a:r>
            <a:r>
              <a:rPr kumimoji="1" lang="en-US" altLang="ja-JP" dirty="0">
                <a:latin typeface="Meiryo UI" panose="020B0604030504040204" pitchFamily="50" charset="-128"/>
                <a:ea typeface="Meiryo UI" panose="020B0604030504040204" pitchFamily="50" charset="-128"/>
              </a:rPr>
              <a:t> and TensorFlow.</a:t>
            </a:r>
          </a:p>
          <a:p>
            <a:r>
              <a:rPr kumimoji="1" lang="en-US" altLang="ja-JP" dirty="0">
                <a:latin typeface="Meiryo UI" panose="020B0604030504040204" pitchFamily="50" charset="-128"/>
                <a:ea typeface="Meiryo UI" panose="020B0604030504040204" pitchFamily="50" charset="-128"/>
              </a:rPr>
              <a:t>Our next target applications are shifting to Mask R-CNN, NMT, BERT. We will tune oneDNN for SVE512 to make these applications faster.</a:t>
            </a:r>
          </a:p>
          <a:p>
            <a:pPr lvl="1"/>
            <a:r>
              <a:rPr lang="en-US" altLang="ja-JP" dirty="0">
                <a:latin typeface="Meiryo UI" panose="020B0604030504040204" pitchFamily="50" charset="-128"/>
                <a:ea typeface="Meiryo UI" panose="020B0604030504040204" pitchFamily="50" charset="-128"/>
              </a:rPr>
              <a:t>So far, we have been developing targeting to ResNET50 and </a:t>
            </a:r>
            <a:r>
              <a:rPr lang="en-US" altLang="ja-JP" dirty="0" err="1">
                <a:latin typeface="Meiryo UI" panose="020B0604030504040204" pitchFamily="50" charset="-128"/>
                <a:ea typeface="Meiryo UI" panose="020B0604030504040204" pitchFamily="50" charset="-128"/>
              </a:rPr>
              <a:t>MLPerfHPC</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To accelerate development with Arm/Linaro/OSS community, we are also releasing the source codes and publishing </a:t>
            </a:r>
            <a:r>
              <a:rPr lang="en-US" altLang="ja-JP" dirty="0" err="1">
                <a:latin typeface="Meiryo UI" panose="020B0604030504040204" pitchFamily="50" charset="-128"/>
                <a:ea typeface="Meiryo UI" panose="020B0604030504040204" pitchFamily="50" charset="-128"/>
              </a:rPr>
              <a:t>TechBlogs</a:t>
            </a:r>
            <a:r>
              <a:rPr lang="en-US" altLang="ja-JP"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hlinkClick r:id="rId3"/>
            </a:endParaRPr>
          </a:p>
          <a:p>
            <a:endParaRPr lang="en-US" altLang="ja-JP" dirty="0">
              <a:latin typeface="Meiryo UI" panose="020B0604030504040204" pitchFamily="50" charset="-128"/>
              <a:ea typeface="Meiryo UI" panose="020B0604030504040204" pitchFamily="50" charset="-128"/>
            </a:endParaRPr>
          </a:p>
          <a:p>
            <a:pPr lvl="1"/>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E7461559-1BEB-4FE6-9000-C1D83BC97BE7}"/>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A86DF29-A6EE-444B-9D1F-D557F66AF802}"/>
              </a:ext>
            </a:extLst>
          </p:cNvPr>
          <p:cNvSpPr txBox="1"/>
          <p:nvPr/>
        </p:nvSpPr>
        <p:spPr>
          <a:xfrm>
            <a:off x="5595910" y="5126000"/>
            <a:ext cx="3563888" cy="830997"/>
          </a:xfrm>
          <a:prstGeom prst="rect">
            <a:avLst/>
          </a:prstGeom>
          <a:noFill/>
        </p:spPr>
        <p:txBody>
          <a:bodyPr wrap="square" rtlCol="0">
            <a:spAutoFit/>
          </a:bodyPr>
          <a:lstStyle/>
          <a:p>
            <a:pPr algn="l"/>
            <a:r>
              <a:rPr lang="en-US" altLang="ja-JP" sz="1600" dirty="0">
                <a:latin typeface="Meiryo UI" panose="020B0604030504040204" pitchFamily="50" charset="-128"/>
                <a:ea typeface="Meiryo UI" panose="020B0604030504040204" pitchFamily="50" charset="-128"/>
                <a:hlinkClick r:id="rId4"/>
              </a:rPr>
              <a:t>https://blog.fltech.dev/entry/2020/11/19/fugaku-onednn-deep-dive-en</a:t>
            </a:r>
            <a:endParaRPr kumimoji="1" lang="ja-JP" altLang="en-US" sz="16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6D3FE7ED-C9AC-4A0A-B845-5C60EC303507}"/>
              </a:ext>
            </a:extLst>
          </p:cNvPr>
          <p:cNvSpPr/>
          <p:nvPr/>
        </p:nvSpPr>
        <p:spPr>
          <a:xfrm>
            <a:off x="136989" y="5100230"/>
            <a:ext cx="5756727" cy="1569660"/>
          </a:xfrm>
          <a:prstGeom prst="rect">
            <a:avLst/>
          </a:prstGeom>
        </p:spPr>
        <p:txBody>
          <a:bodyPr wrap="square">
            <a:spAutoFit/>
          </a:bodyPr>
          <a:lstStyle/>
          <a:p>
            <a:pPr algn="l"/>
            <a:r>
              <a:rPr lang="en-US" altLang="ja-JP" sz="1600" dirty="0">
                <a:latin typeface="Meiryo UI" panose="020B0604030504040204" pitchFamily="50" charset="-128"/>
                <a:ea typeface="Meiryo UI" panose="020B0604030504040204" pitchFamily="50" charset="-128"/>
                <a:hlinkClick r:id="rId3"/>
              </a:rPr>
              <a:t>https://github.com/fujitsu/oneDNN/tree/fj_main</a:t>
            </a:r>
            <a:endParaRPr lang="ja-JP" altLang="en-US" sz="1600" dirty="0">
              <a:latin typeface="Meiryo UI" panose="020B0604030504040204" pitchFamily="50" charset="-128"/>
              <a:ea typeface="Meiryo UI" panose="020B0604030504040204" pitchFamily="50" charset="-128"/>
            </a:endParaRPr>
          </a:p>
          <a:p>
            <a:pPr algn="l"/>
            <a:r>
              <a:rPr lang="en-US" altLang="ja-JP" sz="1600" dirty="0">
                <a:latin typeface="Meiryo UI" panose="020B0604030504040204" pitchFamily="50" charset="-128"/>
                <a:ea typeface="Meiryo UI" panose="020B0604030504040204" pitchFamily="50" charset="-128"/>
                <a:hlinkClick r:id="rId4"/>
              </a:rPr>
              <a:t>https://github.com/fujitsu/xbyak_aarch64</a:t>
            </a:r>
            <a:endParaRPr lang="ja-JP" altLang="en-US" sz="1600" dirty="0">
              <a:latin typeface="Meiryo UI" panose="020B0604030504040204" pitchFamily="50" charset="-128"/>
              <a:ea typeface="Meiryo UI" panose="020B0604030504040204" pitchFamily="50" charset="-128"/>
            </a:endParaRPr>
          </a:p>
          <a:p>
            <a:pPr algn="l"/>
            <a:r>
              <a:rPr lang="en-US" altLang="ja-JP" sz="1600" dirty="0">
                <a:latin typeface="Meiryo UI" panose="020B0604030504040204" pitchFamily="50" charset="-128"/>
                <a:ea typeface="Meiryo UI" panose="020B0604030504040204" pitchFamily="50" charset="-128"/>
                <a:hlinkClick r:id="rId5"/>
              </a:rPr>
              <a:t>https://github.com/fujitsu/xbyak_translator_aarch64</a:t>
            </a:r>
            <a:endParaRPr lang="ja-JP" altLang="en-US" sz="1600" dirty="0">
              <a:latin typeface="Meiryo UI" panose="020B0604030504040204" pitchFamily="50" charset="-128"/>
              <a:ea typeface="Meiryo UI" panose="020B0604030504040204" pitchFamily="50" charset="-128"/>
            </a:endParaRPr>
          </a:p>
          <a:p>
            <a:pPr algn="l"/>
            <a:r>
              <a:rPr lang="en-US" altLang="ja-JP" sz="1600" dirty="0">
                <a:latin typeface="Meiryo UI" panose="020B0604030504040204" pitchFamily="50" charset="-128"/>
                <a:ea typeface="Meiryo UI" panose="020B0604030504040204" pitchFamily="50" charset="-128"/>
                <a:hlinkClick r:id="rId6"/>
              </a:rPr>
              <a:t>https://github.com/fujitsu/pytorch</a:t>
            </a:r>
            <a:endParaRPr lang="ja-JP" altLang="en-US" sz="1600" dirty="0">
              <a:latin typeface="Meiryo UI" panose="020B0604030504040204" pitchFamily="50" charset="-128"/>
              <a:ea typeface="Meiryo UI" panose="020B0604030504040204" pitchFamily="50" charset="-128"/>
            </a:endParaRPr>
          </a:p>
          <a:p>
            <a:pPr algn="l"/>
            <a:r>
              <a:rPr lang="en-US" altLang="ja-JP" sz="1600" dirty="0">
                <a:latin typeface="Meiryo UI" panose="020B0604030504040204" pitchFamily="50" charset="-128"/>
                <a:ea typeface="Meiryo UI" panose="020B0604030504040204" pitchFamily="50" charset="-128"/>
                <a:hlinkClick r:id="rId7"/>
              </a:rPr>
              <a:t>https://github.com/fujitsu/tensorflow</a:t>
            </a:r>
            <a:endParaRPr lang="ja-JP" altLang="en-US" sz="1600" dirty="0">
              <a:latin typeface="Meiryo UI" panose="020B0604030504040204" pitchFamily="50" charset="-128"/>
              <a:ea typeface="Meiryo UI" panose="020B0604030504040204" pitchFamily="50" charset="-128"/>
            </a:endParaRPr>
          </a:p>
          <a:p>
            <a:pPr algn="l"/>
            <a:r>
              <a:rPr lang="en-US" altLang="ja-JP" sz="1600" dirty="0">
                <a:latin typeface="Meiryo UI" panose="020B0604030504040204" pitchFamily="50" charset="-128"/>
                <a:ea typeface="Meiryo UI" panose="020B0604030504040204" pitchFamily="50" charset="-128"/>
                <a:hlinkClick r:id="rId8"/>
              </a:rPr>
              <a:t>https://github.com/fujitsu/A64FX</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645E6CC3-C648-42BB-A184-FE512A2D5145}"/>
              </a:ext>
            </a:extLst>
          </p:cNvPr>
          <p:cNvSpPr txBox="1"/>
          <p:nvPr/>
        </p:nvSpPr>
        <p:spPr>
          <a:xfrm>
            <a:off x="203775" y="4743783"/>
            <a:ext cx="212109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dirty="0">
                <a:latin typeface="+mn-lt"/>
              </a:rPr>
              <a:t>Github repositor</a:t>
            </a:r>
            <a:r>
              <a:rPr lang="en-US" altLang="ja-JP" dirty="0">
                <a:latin typeface="+mn-lt"/>
              </a:rPr>
              <a:t>ies</a:t>
            </a:r>
            <a:endParaRPr kumimoji="1" lang="ja-JP" altLang="en-US" dirty="0">
              <a:latin typeface="+mn-lt"/>
            </a:endParaRPr>
          </a:p>
        </p:txBody>
      </p:sp>
      <p:sp>
        <p:nvSpPr>
          <p:cNvPr id="10" name="テキスト ボックス 9">
            <a:extLst>
              <a:ext uri="{FF2B5EF4-FFF2-40B4-BE49-F238E27FC236}">
                <a16:creationId xmlns:a16="http://schemas.microsoft.com/office/drawing/2014/main" id="{4C0039CA-2CC4-47A9-8FE8-7E2C9BFE5116}"/>
              </a:ext>
            </a:extLst>
          </p:cNvPr>
          <p:cNvSpPr txBox="1"/>
          <p:nvPr/>
        </p:nvSpPr>
        <p:spPr>
          <a:xfrm>
            <a:off x="5528974" y="4743783"/>
            <a:ext cx="1133708"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dirty="0" err="1">
                <a:latin typeface="+mn-lt"/>
              </a:rPr>
              <a:t>TechBlog</a:t>
            </a:r>
            <a:endParaRPr kumimoji="1" lang="ja-JP" altLang="en-US" dirty="0">
              <a:latin typeface="+mn-lt"/>
            </a:endParaRPr>
          </a:p>
        </p:txBody>
      </p:sp>
      <p:sp>
        <p:nvSpPr>
          <p:cNvPr id="11" name="スライド番号プレースホルダー 10">
            <a:extLst>
              <a:ext uri="{FF2B5EF4-FFF2-40B4-BE49-F238E27FC236}">
                <a16:creationId xmlns:a16="http://schemas.microsoft.com/office/drawing/2014/main" id="{C9300AC5-B551-4DF2-91E4-EFFB8FD235F4}"/>
              </a:ext>
            </a:extLst>
          </p:cNvPr>
          <p:cNvSpPr>
            <a:spLocks noGrp="1"/>
          </p:cNvSpPr>
          <p:nvPr>
            <p:ph type="sldNum" sz="quarter" idx="10"/>
          </p:nvPr>
        </p:nvSpPr>
        <p:spPr/>
        <p:txBody>
          <a:bodyPr/>
          <a:lstStyle/>
          <a:p>
            <a:fld id="{DE2B87E1-F9DF-4BEE-B07D-635D26011F4B}" type="slidenum">
              <a:rPr lang="de-DE" altLang="ja-JP" smtClean="0"/>
              <a:pPr/>
              <a:t>16</a:t>
            </a:fld>
            <a:endParaRPr lang="de-DE" altLang="ja-JP"/>
          </a:p>
        </p:txBody>
      </p:sp>
    </p:spTree>
    <p:extLst>
      <p:ext uri="{BB962C8B-B14F-4D97-AF65-F5344CB8AC3E}">
        <p14:creationId xmlns:p14="http://schemas.microsoft.com/office/powerpoint/2010/main" val="374079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65F13D-4D83-410D-A645-FA9E2114FBC9}"/>
              </a:ext>
            </a:extLst>
          </p:cNvPr>
          <p:cNvSpPr>
            <a:spLocks noGrp="1"/>
          </p:cNvSpPr>
          <p:nvPr>
            <p:ph type="title"/>
          </p:nvPr>
        </p:nvSpPr>
        <p:spPr/>
        <p:txBody>
          <a:bodyPr/>
          <a:lstStyle/>
          <a:p>
            <a:r>
              <a:rPr kumimoji="1" lang="en-US" altLang="ja-JP" dirty="0">
                <a:latin typeface="Meiryo UI" panose="020B0604030504040204" pitchFamily="50" charset="-128"/>
                <a:ea typeface="Meiryo UI" panose="020B0604030504040204" pitchFamily="50" charset="-128"/>
              </a:rPr>
              <a:t>Summary</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DCEA7995-85F7-4856-A3F0-2E55A21176AA}"/>
              </a:ext>
            </a:extLst>
          </p:cNvPr>
          <p:cNvSpPr>
            <a:spLocks noGrp="1"/>
          </p:cNvSpPr>
          <p:nvPr>
            <p:ph idx="1"/>
          </p:nvPr>
        </p:nvSpPr>
        <p:spPr/>
        <p:txBody>
          <a:bodyPr/>
          <a:lstStyle/>
          <a:p>
            <a:r>
              <a:rPr kumimoji="1" lang="en-US" altLang="ja-JP" sz="2800" dirty="0">
                <a:latin typeface="Meiryo UI" panose="020B0604030504040204" pitchFamily="50" charset="-128"/>
                <a:ea typeface="Meiryo UI" panose="020B0604030504040204" pitchFamily="50" charset="-128"/>
              </a:rPr>
              <a:t>The API and source code for oneDNN are publicly available. This helped us a lot in developing the software stack of the deep learning processing on A64FX in a short time.</a:t>
            </a:r>
          </a:p>
          <a:p>
            <a:pPr lvl="1"/>
            <a:endParaRPr kumimoji="1" lang="en-US" altLang="ja-JP" sz="2400" dirty="0">
              <a:latin typeface="Meiryo UI" panose="020B0604030504040204" pitchFamily="50" charset="-128"/>
              <a:ea typeface="Meiryo UI" panose="020B0604030504040204" pitchFamily="50" charset="-128"/>
            </a:endParaRPr>
          </a:p>
          <a:p>
            <a:pPr lvl="1"/>
            <a:endParaRPr kumimoji="1" lang="en-US" altLang="ja-JP" sz="2400" dirty="0">
              <a:latin typeface="Meiryo UI" panose="020B0604030504040204" pitchFamily="50" charset="-128"/>
              <a:ea typeface="Meiryo UI" panose="020B0604030504040204" pitchFamily="50" charset="-128"/>
            </a:endParaRPr>
          </a:p>
          <a:p>
            <a:r>
              <a:rPr lang="en-US" altLang="ja-JP" sz="2800" dirty="0">
                <a:latin typeface="Meiryo UI" panose="020B0604030504040204" pitchFamily="50" charset="-128"/>
                <a:ea typeface="Meiryo UI" panose="020B0604030504040204" pitchFamily="50" charset="-128"/>
              </a:rPr>
              <a:t>Since oneDNN has become the default library available from various frameworks, it is easy and convenient to use for various deep learning applications.</a:t>
            </a:r>
            <a:endParaRPr kumimoji="1" lang="en-US" altLang="ja-JP" sz="28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327F65B2-5066-4562-A845-94A0B2147E5A}"/>
              </a:ext>
            </a:extLst>
          </p:cNvPr>
          <p:cNvSpPr>
            <a:spLocks noGrp="1"/>
          </p:cNvSpPr>
          <p:nvPr>
            <p:ph type="sldNum" sz="quarter" idx="10"/>
          </p:nvPr>
        </p:nvSpPr>
        <p:spPr/>
        <p:txBody>
          <a:bodyPr/>
          <a:lstStyle/>
          <a:p>
            <a:fld id="{DE2B87E1-F9DF-4BEE-B07D-635D26011F4B}" type="slidenum">
              <a:rPr lang="de-DE" altLang="ja-JP" smtClean="0"/>
              <a:pPr/>
              <a:t>17</a:t>
            </a:fld>
            <a:endParaRPr lang="de-DE" altLang="ja-JP"/>
          </a:p>
        </p:txBody>
      </p:sp>
      <p:sp>
        <p:nvSpPr>
          <p:cNvPr id="5" name="フッター プレースホルダー 4">
            <a:extLst>
              <a:ext uri="{FF2B5EF4-FFF2-40B4-BE49-F238E27FC236}">
                <a16:creationId xmlns:a16="http://schemas.microsoft.com/office/drawing/2014/main" id="{55C9D653-1701-49E9-B48E-8C7A63C599BD}"/>
              </a:ext>
            </a:extLst>
          </p:cNvPr>
          <p:cNvSpPr>
            <a:spLocks noGrp="1"/>
          </p:cNvSpPr>
          <p:nvPr>
            <p:ph type="ftr" sz="quarter" idx="11"/>
          </p:nvPr>
        </p:nvSpPr>
        <p:spPr/>
        <p:txBody>
          <a:bodyPr/>
          <a:lstStyle/>
          <a:p>
            <a:r>
              <a:rPr lang="en-US" altLang="ja-JP"/>
              <a:t>Copyright 2021 Fujitsu Ltd.</a:t>
            </a:r>
            <a:endParaRPr lang="de-DE" altLang="ja-JP" dirty="0"/>
          </a:p>
        </p:txBody>
      </p:sp>
    </p:spTree>
    <p:extLst>
      <p:ext uri="{BB962C8B-B14F-4D97-AF65-F5344CB8AC3E}">
        <p14:creationId xmlns:p14="http://schemas.microsoft.com/office/powerpoint/2010/main" val="1539603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E24014BD-99BB-4169-8042-11A1A0CB6E16}"/>
              </a:ext>
            </a:extLst>
          </p:cNvPr>
          <p:cNvSpPr>
            <a:spLocks noGrp="1"/>
          </p:cNvSpPr>
          <p:nvPr>
            <p:ph type="ftr" sz="quarter" idx="3"/>
          </p:nvPr>
        </p:nvSpPr>
        <p:spPr/>
        <p:txBody>
          <a:bodyPr/>
          <a:lstStyle/>
          <a:p>
            <a:r>
              <a:rPr lang="en-US" altLang="ja-JP"/>
              <a:t>Copyright 2021 Fujitsu Ltd.</a:t>
            </a:r>
            <a:endParaRPr lang="de-DE" altLang="ja-JP"/>
          </a:p>
        </p:txBody>
      </p:sp>
      <p:sp>
        <p:nvSpPr>
          <p:cNvPr id="5" name="スライド番号プレースホルダー 4">
            <a:extLst>
              <a:ext uri="{FF2B5EF4-FFF2-40B4-BE49-F238E27FC236}">
                <a16:creationId xmlns:a16="http://schemas.microsoft.com/office/drawing/2014/main" id="{68B06754-9EEF-4A0B-8BF2-871F46B6EEA8}"/>
              </a:ext>
            </a:extLst>
          </p:cNvPr>
          <p:cNvSpPr>
            <a:spLocks noGrp="1"/>
          </p:cNvSpPr>
          <p:nvPr>
            <p:ph type="sldNum" sz="quarter" idx="4"/>
          </p:nvPr>
        </p:nvSpPr>
        <p:spPr/>
        <p:txBody>
          <a:bodyPr/>
          <a:lstStyle/>
          <a:p>
            <a:fld id="{E5C4FF1C-8F5E-4BC8-BCAF-207649A9C157}" type="slidenum">
              <a:rPr lang="de-DE" altLang="ja-JP" smtClean="0"/>
              <a:pPr/>
              <a:t>18</a:t>
            </a:fld>
            <a:endParaRPr lang="de-DE" altLang="ja-JP"/>
          </a:p>
        </p:txBody>
      </p:sp>
    </p:spTree>
    <p:extLst>
      <p:ext uri="{BB962C8B-B14F-4D97-AF65-F5344CB8AC3E}">
        <p14:creationId xmlns:p14="http://schemas.microsoft.com/office/powerpoint/2010/main" val="40233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51B1D1CF-D8B2-4E93-A453-241BC76DCC3E}"/>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rPr>
              <a:t>Acknowledgements</a:t>
            </a:r>
            <a:endParaRPr kumimoji="1" lang="ja-JP" altLang="en-US" dirty="0">
              <a:latin typeface="Meiryo UI" panose="020B0604030504040204" pitchFamily="50" charset="-128"/>
              <a:ea typeface="Meiryo UI" panose="020B0604030504040204" pitchFamily="50" charset="-128"/>
            </a:endParaRPr>
          </a:p>
        </p:txBody>
      </p:sp>
      <p:sp>
        <p:nvSpPr>
          <p:cNvPr id="9" name="コンテンツ プレースホルダー 8">
            <a:extLst>
              <a:ext uri="{FF2B5EF4-FFF2-40B4-BE49-F238E27FC236}">
                <a16:creationId xmlns:a16="http://schemas.microsoft.com/office/drawing/2014/main" id="{C73F2F5B-E81F-4336-BA0B-90F3B72672E6}"/>
              </a:ext>
            </a:extLst>
          </p:cNvPr>
          <p:cNvSpPr>
            <a:spLocks noGrp="1"/>
          </p:cNvSpPr>
          <p:nvPr>
            <p:ph idx="1"/>
          </p:nvPr>
        </p:nvSpPr>
        <p:spPr>
          <a:xfrm>
            <a:off x="168275" y="869951"/>
            <a:ext cx="8786813" cy="1766962"/>
          </a:xfrm>
        </p:spPr>
        <p:txBody>
          <a:bodyPr/>
          <a:lstStyle/>
          <a:p>
            <a:r>
              <a:rPr lang="en-US" altLang="ja-JP" dirty="0">
                <a:latin typeface="Meiryo UI" panose="020B0604030504040204" pitchFamily="50" charset="-128"/>
                <a:ea typeface="Meiryo UI" panose="020B0604030504040204" pitchFamily="50" charset="-128"/>
              </a:rPr>
              <a:t>We would like to thank Intel for releasing the wonderful software, oneDNN, as OSS.</a:t>
            </a:r>
          </a:p>
          <a:p>
            <a:r>
              <a:rPr kumimoji="1" lang="en-US" altLang="ja-JP" dirty="0">
                <a:latin typeface="Meiryo UI" panose="020B0604030504040204" pitchFamily="50" charset="-128"/>
                <a:ea typeface="Meiryo UI" panose="020B0604030504040204" pitchFamily="50" charset="-128"/>
              </a:rPr>
              <a:t>Thanks to oneDNN, we have made great progress in developing AI processing software for Supercomputer </a:t>
            </a:r>
            <a:r>
              <a:rPr kumimoji="1" lang="en-US" altLang="ja-JP" i="1" dirty="0">
                <a:latin typeface="Meiryo UI" panose="020B0604030504040204" pitchFamily="50" charset="-128"/>
                <a:ea typeface="Meiryo UI" panose="020B0604030504040204" pitchFamily="50" charset="-128"/>
              </a:rPr>
              <a:t>Fugaku</a:t>
            </a:r>
            <a:r>
              <a:rPr kumimoji="1" lang="en-US" altLang="ja-JP" dirty="0">
                <a:latin typeface="Meiryo UI" panose="020B0604030504040204" pitchFamily="50" charset="-128"/>
                <a:ea typeface="Meiryo UI" panose="020B0604030504040204" pitchFamily="50" charset="-128"/>
              </a:rPr>
              <a:t> and Fujitsu’s products.</a:t>
            </a: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44D4527-1F1C-4D4F-8A8C-EE857667D862}"/>
              </a:ext>
            </a:extLst>
          </p:cNvPr>
          <p:cNvSpPr>
            <a:spLocks noGrp="1"/>
          </p:cNvSpPr>
          <p:nvPr>
            <p:ph type="sldNum" sz="quarter" idx="10"/>
          </p:nvPr>
        </p:nvSpPr>
        <p:spPr/>
        <p:txBody>
          <a:bodyPr/>
          <a:lstStyle/>
          <a:p>
            <a:fld id="{DE2B87E1-F9DF-4BEE-B07D-635D26011F4B}" type="slidenum">
              <a:rPr lang="de-DE" altLang="ja-JP" smtClean="0"/>
              <a:pPr/>
              <a:t>1</a:t>
            </a:fld>
            <a:endParaRPr lang="de-DE" altLang="ja-JP"/>
          </a:p>
        </p:txBody>
      </p:sp>
    </p:spTree>
    <p:extLst>
      <p:ext uri="{BB962C8B-B14F-4D97-AF65-F5344CB8AC3E}">
        <p14:creationId xmlns:p14="http://schemas.microsoft.com/office/powerpoint/2010/main" val="3348406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765AC15D-8273-4EF6-987C-09743F94DA47}"/>
              </a:ext>
            </a:extLst>
          </p:cNvPr>
          <p:cNvSpPr>
            <a:spLocks noGrp="1"/>
          </p:cNvSpPr>
          <p:nvPr>
            <p:ph type="subTitle" idx="1"/>
          </p:nvPr>
        </p:nvSpPr>
        <p:spPr/>
        <p:txBody>
          <a:bodyPr/>
          <a:lstStyle/>
          <a:p>
            <a:r>
              <a:rPr kumimoji="1" lang="en-US" altLang="ja-JP" dirty="0">
                <a:latin typeface="Meiryo UI" panose="020B0604030504040204" pitchFamily="50" charset="-128"/>
                <a:ea typeface="Meiryo UI" panose="020B0604030504040204" pitchFamily="50" charset="-128"/>
              </a:rPr>
              <a:t>If you are interested in our customize of Mesh-TensorFlow, please refer this appendix and our source code submitted to </a:t>
            </a:r>
            <a:r>
              <a:rPr kumimoji="1" lang="en-US" altLang="ja-JP" dirty="0" err="1">
                <a:latin typeface="Meiryo UI" panose="020B0604030504040204" pitchFamily="50" charset="-128"/>
                <a:ea typeface="Meiryo UI" panose="020B0604030504040204" pitchFamily="50" charset="-128"/>
              </a:rPr>
              <a:t>MLPerf</a:t>
            </a:r>
            <a:r>
              <a:rPr kumimoji="1" lang="en-US" altLang="ja-JP" dirty="0">
                <a:latin typeface="Meiryo UI" panose="020B0604030504040204" pitchFamily="50" charset="-128"/>
                <a:ea typeface="Meiryo UI" panose="020B0604030504040204" pitchFamily="50" charset="-128"/>
              </a:rPr>
              <a:t> Training v0.7 Results </a:t>
            </a:r>
            <a:r>
              <a:rPr lang="en-US"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hlinkClick r:id="rId3"/>
              </a:rPr>
              <a:t>https://mlperf.org/training-results-0-7</a:t>
            </a:r>
            <a:r>
              <a:rPr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2C7AA233-EDB3-45A6-9E16-26BCCB1E2332}"/>
              </a:ext>
            </a:extLst>
          </p:cNvPr>
          <p:cNvSpPr>
            <a:spLocks noGrp="1"/>
          </p:cNvSpPr>
          <p:nvPr>
            <p:ph type="ctrTitle"/>
          </p:nvPr>
        </p:nvSpPr>
        <p:spPr/>
        <p:txBody>
          <a:bodyPr/>
          <a:lstStyle/>
          <a:p>
            <a:r>
              <a:rPr kumimoji="1" lang="en-US" altLang="ja-JP" dirty="0">
                <a:latin typeface="Meiryo UI" panose="020B0604030504040204" pitchFamily="50" charset="-128"/>
                <a:ea typeface="Meiryo UI" panose="020B0604030504040204" pitchFamily="50" charset="-128"/>
              </a:rPr>
              <a:t>Appendix</a:t>
            </a:r>
            <a:endParaRPr kumimoji="1" lang="ja-JP" altLang="en-US" dirty="0">
              <a:latin typeface="Meiryo UI" panose="020B0604030504040204" pitchFamily="50" charset="-128"/>
              <a:ea typeface="Meiryo UI" panose="020B0604030504040204" pitchFamily="50" charset="-128"/>
            </a:endParaRPr>
          </a:p>
        </p:txBody>
      </p:sp>
      <p:sp>
        <p:nvSpPr>
          <p:cNvPr id="3" name="フッター プレースホルダー 2">
            <a:extLst>
              <a:ext uri="{FF2B5EF4-FFF2-40B4-BE49-F238E27FC236}">
                <a16:creationId xmlns:a16="http://schemas.microsoft.com/office/drawing/2014/main" id="{F31C26B7-3F37-4858-9845-4188EA1B36F9}"/>
              </a:ext>
            </a:extLst>
          </p:cNvPr>
          <p:cNvSpPr>
            <a:spLocks noGrp="1"/>
          </p:cNvSpPr>
          <p:nvPr>
            <p:ph type="ftr" sz="quarter" idx="3"/>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A202420C-AF0C-469F-A963-B5F052BD4B9E}"/>
              </a:ext>
            </a:extLst>
          </p:cNvPr>
          <p:cNvSpPr>
            <a:spLocks noGrp="1"/>
          </p:cNvSpPr>
          <p:nvPr>
            <p:ph type="sldNum" sz="quarter" idx="4"/>
          </p:nvPr>
        </p:nvSpPr>
        <p:spPr/>
        <p:txBody>
          <a:bodyPr/>
          <a:lstStyle/>
          <a:p>
            <a:fld id="{E5C4FF1C-8F5E-4BC8-BCAF-207649A9C157}" type="slidenum">
              <a:rPr lang="de-DE" altLang="ja-JP" smtClean="0"/>
              <a:pPr/>
              <a:t>19</a:t>
            </a:fld>
            <a:endParaRPr lang="de-DE" altLang="ja-JP"/>
          </a:p>
        </p:txBody>
      </p:sp>
    </p:spTree>
    <p:extLst>
      <p:ext uri="{BB962C8B-B14F-4D97-AF65-F5344CB8AC3E}">
        <p14:creationId xmlns:p14="http://schemas.microsoft.com/office/powerpoint/2010/main" val="332949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5CA652-F71F-4AB3-AE18-56E75C9422C7}"/>
              </a:ext>
            </a:extLst>
          </p:cNvPr>
          <p:cNvSpPr>
            <a:spLocks noGrp="1"/>
          </p:cNvSpPr>
          <p:nvPr>
            <p:ph type="title"/>
          </p:nvPr>
        </p:nvSpPr>
        <p:spPr/>
        <p:txBody>
          <a:bodyPr/>
          <a:lstStyle/>
          <a:p>
            <a:r>
              <a:rPr lang="en-US" altLang="ja-JP" dirty="0"/>
              <a:t>An Alternative Mesh Model</a:t>
            </a:r>
            <a:endParaRPr kumimoji="1" lang="ja-JP" altLang="en-US" dirty="0"/>
          </a:p>
        </p:txBody>
      </p:sp>
      <p:sp>
        <p:nvSpPr>
          <p:cNvPr id="3" name="コンテンツ プレースホルダー 2">
            <a:extLst>
              <a:ext uri="{FF2B5EF4-FFF2-40B4-BE49-F238E27FC236}">
                <a16:creationId xmlns:a16="http://schemas.microsoft.com/office/drawing/2014/main" id="{B420AB90-AF6C-47CA-82B2-1F34B7998F4D}"/>
              </a:ext>
            </a:extLst>
          </p:cNvPr>
          <p:cNvSpPr>
            <a:spLocks noGrp="1"/>
          </p:cNvSpPr>
          <p:nvPr>
            <p:ph idx="1"/>
          </p:nvPr>
        </p:nvSpPr>
        <p:spPr>
          <a:xfrm>
            <a:off x="233364" y="1673298"/>
            <a:ext cx="8645525" cy="1669763"/>
          </a:xfrm>
        </p:spPr>
        <p:txBody>
          <a:bodyPr/>
          <a:lstStyle/>
          <a:p>
            <a:r>
              <a:rPr lang="en-US" altLang="ja-JP" sz="1800" dirty="0"/>
              <a:t>We do not use a mesh model of original MTF for</a:t>
            </a:r>
            <a:r>
              <a:rPr lang="ja-JP" altLang="en-US" sz="1800" dirty="0"/>
              <a:t> </a:t>
            </a:r>
            <a:r>
              <a:rPr lang="en-US" altLang="ja-JP" sz="1800" dirty="0"/>
              <a:t>multi-process</a:t>
            </a:r>
            <a:r>
              <a:rPr lang="ja-JP" altLang="en-US" sz="1800" dirty="0"/>
              <a:t> </a:t>
            </a:r>
            <a:r>
              <a:rPr lang="en-US" altLang="ja-JP" sz="1800" dirty="0"/>
              <a:t>support.</a:t>
            </a:r>
          </a:p>
          <a:p>
            <a:pPr lvl="1"/>
            <a:r>
              <a:rPr lang="en-US" altLang="ja-JP" sz="1600" dirty="0"/>
              <a:t>The mesh model of original MTF assumes a common address spaces.</a:t>
            </a:r>
          </a:p>
          <a:p>
            <a:r>
              <a:rPr lang="en-US" altLang="ja-JP" sz="1800" dirty="0"/>
              <a:t>We defined an alternative mesh model using MPI communicator.</a:t>
            </a:r>
          </a:p>
          <a:p>
            <a:r>
              <a:rPr lang="en-US" altLang="ja-JP" sz="1800" dirty="0"/>
              <a:t>e.g.) Halo exchange between multi processes</a:t>
            </a:r>
          </a:p>
          <a:p>
            <a:pPr lvl="1"/>
            <a:r>
              <a:rPr lang="en-US" altLang="ja-JP" sz="1400" dirty="0"/>
              <a:t>Our MTF has “</a:t>
            </a:r>
            <a:r>
              <a:rPr lang="en-US" altLang="ja-JP" sz="1400" dirty="0" err="1"/>
              <a:t>SendRecv</a:t>
            </a:r>
            <a:r>
              <a:rPr lang="en-US" altLang="ja-JP" sz="1400" dirty="0"/>
              <a:t> Operation”</a:t>
            </a:r>
            <a:r>
              <a:rPr lang="ja-JP" altLang="en-US" sz="1400" dirty="0"/>
              <a:t> </a:t>
            </a:r>
            <a:r>
              <a:rPr lang="en-US" altLang="ja-JP" sz="1400" dirty="0"/>
              <a:t>using mpi4py and exchanges the buffers between processes.</a:t>
            </a:r>
          </a:p>
        </p:txBody>
      </p:sp>
      <p:sp>
        <p:nvSpPr>
          <p:cNvPr id="6" name="四角形: 角を丸くする 5">
            <a:extLst>
              <a:ext uri="{FF2B5EF4-FFF2-40B4-BE49-F238E27FC236}">
                <a16:creationId xmlns:a16="http://schemas.microsoft.com/office/drawing/2014/main" id="{9FCFB1B2-3352-4E9E-8382-5418838B90E9}"/>
              </a:ext>
            </a:extLst>
          </p:cNvPr>
          <p:cNvSpPr/>
          <p:nvPr/>
        </p:nvSpPr>
        <p:spPr bwMode="gray">
          <a:xfrm>
            <a:off x="395536" y="3501008"/>
            <a:ext cx="8424936" cy="1918574"/>
          </a:xfrm>
          <a:prstGeom prst="roundRect">
            <a:avLst>
              <a:gd name="adj" fmla="val 8170"/>
            </a:avLst>
          </a:prstGeom>
          <a:solidFill>
            <a:srgbClr val="FF0000">
              <a:alpha val="14902"/>
            </a:srgb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8" name="正方形/長方形 7">
            <a:extLst>
              <a:ext uri="{FF2B5EF4-FFF2-40B4-BE49-F238E27FC236}">
                <a16:creationId xmlns:a16="http://schemas.microsoft.com/office/drawing/2014/main" id="{A43BB85D-3764-44FF-ACD1-C1E248F0689C}"/>
              </a:ext>
            </a:extLst>
          </p:cNvPr>
          <p:cNvSpPr/>
          <p:nvPr/>
        </p:nvSpPr>
        <p:spPr bwMode="gray">
          <a:xfrm>
            <a:off x="1099628" y="3575643"/>
            <a:ext cx="662558" cy="370178"/>
          </a:xfrm>
          <a:prstGeom prst="rect">
            <a:avLst/>
          </a:prstGeom>
          <a:solidFill>
            <a:srgbClr val="66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200" dirty="0">
                <a:latin typeface="+mj-lt"/>
                <a:ea typeface="+mn-ea"/>
              </a:rPr>
              <a:t>Tensor</a:t>
            </a:r>
          </a:p>
          <a:p>
            <a:r>
              <a:rPr lang="en-US" altLang="ja-JP" sz="1200" dirty="0">
                <a:latin typeface="+mj-lt"/>
                <a:ea typeface="+mn-ea"/>
              </a:rPr>
              <a:t>“Left”</a:t>
            </a:r>
            <a:endParaRPr lang="ja-JP" altLang="en-US" sz="1200" dirty="0" err="1">
              <a:latin typeface="+mj-lt"/>
              <a:ea typeface="+mn-ea"/>
            </a:endParaRPr>
          </a:p>
        </p:txBody>
      </p:sp>
      <p:sp>
        <p:nvSpPr>
          <p:cNvPr id="9" name="正方形/長方形 8">
            <a:extLst>
              <a:ext uri="{FF2B5EF4-FFF2-40B4-BE49-F238E27FC236}">
                <a16:creationId xmlns:a16="http://schemas.microsoft.com/office/drawing/2014/main" id="{14EFBC10-9E28-4B8A-B729-514A0DA3A56D}"/>
              </a:ext>
            </a:extLst>
          </p:cNvPr>
          <p:cNvSpPr/>
          <p:nvPr/>
        </p:nvSpPr>
        <p:spPr bwMode="gray">
          <a:xfrm>
            <a:off x="1101960" y="4007690"/>
            <a:ext cx="662558" cy="370178"/>
          </a:xfrm>
          <a:prstGeom prst="rect">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200" dirty="0">
                <a:latin typeface="+mj-lt"/>
                <a:ea typeface="+mn-ea"/>
              </a:rPr>
              <a:t>Tensor</a:t>
            </a:r>
          </a:p>
          <a:p>
            <a:r>
              <a:rPr lang="en-US" altLang="ja-JP" sz="1200" dirty="0">
                <a:latin typeface="+mj-lt"/>
                <a:ea typeface="+mn-ea"/>
              </a:rPr>
              <a:t>“Right”</a:t>
            </a:r>
            <a:endParaRPr lang="ja-JP" altLang="en-US" sz="1200" dirty="0" err="1">
              <a:latin typeface="+mj-lt"/>
              <a:ea typeface="+mn-ea"/>
            </a:endParaRPr>
          </a:p>
        </p:txBody>
      </p:sp>
      <p:sp>
        <p:nvSpPr>
          <p:cNvPr id="10" name="正方形/長方形 9">
            <a:extLst>
              <a:ext uri="{FF2B5EF4-FFF2-40B4-BE49-F238E27FC236}">
                <a16:creationId xmlns:a16="http://schemas.microsoft.com/office/drawing/2014/main" id="{0AE29026-1026-4E3B-9B32-D6FF162EC304}"/>
              </a:ext>
            </a:extLst>
          </p:cNvPr>
          <p:cNvSpPr/>
          <p:nvPr/>
        </p:nvSpPr>
        <p:spPr bwMode="gray">
          <a:xfrm>
            <a:off x="2738994" y="4573617"/>
            <a:ext cx="662558" cy="370178"/>
          </a:xfrm>
          <a:prstGeom prst="rect">
            <a:avLst/>
          </a:prstGeom>
          <a:solidFill>
            <a:srgbClr val="66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200" dirty="0">
                <a:latin typeface="+mj-lt"/>
                <a:ea typeface="+mn-ea"/>
              </a:rPr>
              <a:t>Tensor</a:t>
            </a:r>
          </a:p>
          <a:p>
            <a:r>
              <a:rPr lang="en-US" altLang="ja-JP" sz="1200" dirty="0">
                <a:latin typeface="+mj-lt"/>
                <a:ea typeface="+mn-ea"/>
              </a:rPr>
              <a:t>“</a:t>
            </a:r>
            <a:r>
              <a:rPr lang="en-US" altLang="ja-JP" sz="1200" dirty="0" err="1">
                <a:latin typeface="+mj-lt"/>
                <a:ea typeface="+mn-ea"/>
              </a:rPr>
              <a:t>LeftHalo</a:t>
            </a:r>
            <a:r>
              <a:rPr lang="en-US" altLang="ja-JP" sz="1200" dirty="0">
                <a:latin typeface="+mj-lt"/>
                <a:ea typeface="+mn-ea"/>
              </a:rPr>
              <a:t>”</a:t>
            </a:r>
            <a:endParaRPr lang="ja-JP" altLang="en-US" sz="1200" dirty="0" err="1">
              <a:latin typeface="+mj-lt"/>
              <a:ea typeface="+mn-ea"/>
            </a:endParaRPr>
          </a:p>
        </p:txBody>
      </p:sp>
      <p:sp>
        <p:nvSpPr>
          <p:cNvPr id="11" name="正方形/長方形 10">
            <a:extLst>
              <a:ext uri="{FF2B5EF4-FFF2-40B4-BE49-F238E27FC236}">
                <a16:creationId xmlns:a16="http://schemas.microsoft.com/office/drawing/2014/main" id="{E2DD4666-BD28-43F7-AEA9-166CADE691A7}"/>
              </a:ext>
            </a:extLst>
          </p:cNvPr>
          <p:cNvSpPr/>
          <p:nvPr/>
        </p:nvSpPr>
        <p:spPr bwMode="gray">
          <a:xfrm>
            <a:off x="2741326" y="5005664"/>
            <a:ext cx="662558" cy="370178"/>
          </a:xfrm>
          <a:prstGeom prst="rect">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200" dirty="0">
                <a:latin typeface="+mj-lt"/>
                <a:ea typeface="+mn-ea"/>
              </a:rPr>
              <a:t>Tensor</a:t>
            </a:r>
          </a:p>
          <a:p>
            <a:r>
              <a:rPr lang="en-US" altLang="ja-JP" sz="1200" dirty="0">
                <a:latin typeface="+mj-lt"/>
                <a:ea typeface="+mn-ea"/>
              </a:rPr>
              <a:t>“</a:t>
            </a:r>
            <a:r>
              <a:rPr lang="en-US" altLang="ja-JP" sz="1200" dirty="0" err="1">
                <a:latin typeface="+mj-lt"/>
                <a:ea typeface="+mn-ea"/>
              </a:rPr>
              <a:t>RightHalo</a:t>
            </a:r>
            <a:r>
              <a:rPr lang="en-US" altLang="ja-JP" sz="1200" dirty="0">
                <a:latin typeface="+mj-lt"/>
                <a:ea typeface="+mn-ea"/>
              </a:rPr>
              <a:t>”</a:t>
            </a:r>
            <a:endParaRPr lang="ja-JP" altLang="en-US" sz="1200" dirty="0" err="1">
              <a:latin typeface="+mj-lt"/>
              <a:ea typeface="+mn-ea"/>
            </a:endParaRPr>
          </a:p>
        </p:txBody>
      </p:sp>
      <p:cxnSp>
        <p:nvCxnSpPr>
          <p:cNvPr id="12" name="直線矢印コネクタ 11">
            <a:extLst>
              <a:ext uri="{FF2B5EF4-FFF2-40B4-BE49-F238E27FC236}">
                <a16:creationId xmlns:a16="http://schemas.microsoft.com/office/drawing/2014/main" id="{C91CE4F1-231A-4A0A-B12B-0B4C69754A4C}"/>
              </a:ext>
            </a:extLst>
          </p:cNvPr>
          <p:cNvCxnSpPr>
            <a:cxnSpLocks/>
            <a:stCxn id="9" idx="3"/>
            <a:endCxn id="14" idx="2"/>
          </p:cNvCxnSpPr>
          <p:nvPr/>
        </p:nvCxnSpPr>
        <p:spPr bwMode="auto">
          <a:xfrm>
            <a:off x="1764518" y="4192779"/>
            <a:ext cx="310540" cy="99381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3" name="楕円 12">
            <a:extLst>
              <a:ext uri="{FF2B5EF4-FFF2-40B4-BE49-F238E27FC236}">
                <a16:creationId xmlns:a16="http://schemas.microsoft.com/office/drawing/2014/main" id="{9ED28C1C-D928-471C-86FA-FD030AD5C236}"/>
              </a:ext>
            </a:extLst>
          </p:cNvPr>
          <p:cNvSpPr/>
          <p:nvPr/>
        </p:nvSpPr>
        <p:spPr bwMode="gray">
          <a:xfrm>
            <a:off x="2075058" y="4639677"/>
            <a:ext cx="464730" cy="234490"/>
          </a:xfrm>
          <a:prstGeom prst="ellipse">
            <a:avLst/>
          </a:prstGeom>
          <a:solidFill>
            <a:srgbClr val="66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err="1">
                <a:latin typeface="+mj-lt"/>
                <a:ea typeface="+mn-ea"/>
              </a:rPr>
              <a:t>tf.slice</a:t>
            </a:r>
            <a:endParaRPr lang="ja-JP" altLang="en-US" sz="1100" dirty="0" err="1">
              <a:latin typeface="+mj-lt"/>
              <a:ea typeface="+mn-ea"/>
            </a:endParaRPr>
          </a:p>
        </p:txBody>
      </p:sp>
      <p:sp>
        <p:nvSpPr>
          <p:cNvPr id="14" name="楕円 13">
            <a:extLst>
              <a:ext uri="{FF2B5EF4-FFF2-40B4-BE49-F238E27FC236}">
                <a16:creationId xmlns:a16="http://schemas.microsoft.com/office/drawing/2014/main" id="{9EA7F128-85C6-45C8-8FB4-F2E07D12127D}"/>
              </a:ext>
            </a:extLst>
          </p:cNvPr>
          <p:cNvSpPr/>
          <p:nvPr/>
        </p:nvSpPr>
        <p:spPr bwMode="gray">
          <a:xfrm>
            <a:off x="2075058" y="5069344"/>
            <a:ext cx="464730" cy="234490"/>
          </a:xfrm>
          <a:prstGeom prst="ellipse">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err="1">
                <a:latin typeface="+mj-lt"/>
                <a:ea typeface="+mn-ea"/>
              </a:rPr>
              <a:t>tf.slice</a:t>
            </a:r>
            <a:endParaRPr lang="ja-JP" altLang="en-US" sz="1100" dirty="0" err="1">
              <a:latin typeface="+mj-lt"/>
              <a:ea typeface="+mn-ea"/>
            </a:endParaRPr>
          </a:p>
        </p:txBody>
      </p:sp>
      <p:sp>
        <p:nvSpPr>
          <p:cNvPr id="15" name="正方形/長方形 14">
            <a:extLst>
              <a:ext uri="{FF2B5EF4-FFF2-40B4-BE49-F238E27FC236}">
                <a16:creationId xmlns:a16="http://schemas.microsoft.com/office/drawing/2014/main" id="{9EF94CC6-49A9-4B2B-9C3E-0CF77569DD58}"/>
              </a:ext>
            </a:extLst>
          </p:cNvPr>
          <p:cNvSpPr/>
          <p:nvPr/>
        </p:nvSpPr>
        <p:spPr bwMode="gray">
          <a:xfrm>
            <a:off x="6291463" y="4010491"/>
            <a:ext cx="731279" cy="370178"/>
          </a:xfrm>
          <a:prstGeom prst="rect">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a:latin typeface="+mj-lt"/>
                <a:ea typeface="+mn-ea"/>
              </a:rPr>
              <a:t>Tensor</a:t>
            </a:r>
          </a:p>
          <a:p>
            <a:r>
              <a:rPr lang="en-US" altLang="ja-JP" sz="1100" dirty="0"/>
              <a:t>“</a:t>
            </a:r>
            <a:r>
              <a:rPr lang="en-US" altLang="ja-JP" sz="1100" dirty="0" err="1"/>
              <a:t>ConvInR</a:t>
            </a:r>
            <a:r>
              <a:rPr lang="en-US" altLang="ja-JP" sz="1100" dirty="0"/>
              <a:t>”</a:t>
            </a:r>
            <a:endParaRPr lang="ja-JP" altLang="en-US" sz="1100" dirty="0"/>
          </a:p>
        </p:txBody>
      </p:sp>
      <p:cxnSp>
        <p:nvCxnSpPr>
          <p:cNvPr id="16" name="直線矢印コネクタ 15">
            <a:extLst>
              <a:ext uri="{FF2B5EF4-FFF2-40B4-BE49-F238E27FC236}">
                <a16:creationId xmlns:a16="http://schemas.microsoft.com/office/drawing/2014/main" id="{541E15C6-81D4-496A-9C50-B81103955569}"/>
              </a:ext>
            </a:extLst>
          </p:cNvPr>
          <p:cNvCxnSpPr>
            <a:stCxn id="8" idx="3"/>
            <a:endCxn id="21" idx="2"/>
          </p:cNvCxnSpPr>
          <p:nvPr/>
        </p:nvCxnSpPr>
        <p:spPr bwMode="auto">
          <a:xfrm>
            <a:off x="1762186" y="3760733"/>
            <a:ext cx="3820408" cy="10487"/>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7" name="正方形/長方形 16">
            <a:extLst>
              <a:ext uri="{FF2B5EF4-FFF2-40B4-BE49-F238E27FC236}">
                <a16:creationId xmlns:a16="http://schemas.microsoft.com/office/drawing/2014/main" id="{523724B9-6215-4F17-AA86-E2DACF4025B9}"/>
              </a:ext>
            </a:extLst>
          </p:cNvPr>
          <p:cNvSpPr/>
          <p:nvPr/>
        </p:nvSpPr>
        <p:spPr bwMode="gray">
          <a:xfrm>
            <a:off x="6292492" y="3588342"/>
            <a:ext cx="731279" cy="370178"/>
          </a:xfrm>
          <a:prstGeom prst="rect">
            <a:avLst/>
          </a:prstGeom>
          <a:solidFill>
            <a:srgbClr val="66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a:latin typeface="+mj-lt"/>
                <a:ea typeface="+mn-ea"/>
              </a:rPr>
              <a:t>Tensor</a:t>
            </a:r>
          </a:p>
          <a:p>
            <a:r>
              <a:rPr lang="en-US" altLang="ja-JP" sz="1100" dirty="0">
                <a:latin typeface="+mj-lt"/>
                <a:ea typeface="+mn-ea"/>
              </a:rPr>
              <a:t>“</a:t>
            </a:r>
            <a:r>
              <a:rPr lang="en-US" altLang="ja-JP" sz="1100" dirty="0" err="1">
                <a:latin typeface="+mj-lt"/>
                <a:ea typeface="+mn-ea"/>
              </a:rPr>
              <a:t>ConvInL</a:t>
            </a:r>
            <a:r>
              <a:rPr lang="en-US" altLang="ja-JP" sz="1100" dirty="0">
                <a:latin typeface="+mj-lt"/>
                <a:ea typeface="+mn-ea"/>
              </a:rPr>
              <a:t>”</a:t>
            </a:r>
            <a:endParaRPr lang="ja-JP" altLang="en-US" sz="1100" dirty="0" err="1">
              <a:latin typeface="+mj-lt"/>
              <a:ea typeface="+mn-ea"/>
            </a:endParaRPr>
          </a:p>
        </p:txBody>
      </p:sp>
      <p:cxnSp>
        <p:nvCxnSpPr>
          <p:cNvPr id="18" name="直線矢印コネクタ 17">
            <a:extLst>
              <a:ext uri="{FF2B5EF4-FFF2-40B4-BE49-F238E27FC236}">
                <a16:creationId xmlns:a16="http://schemas.microsoft.com/office/drawing/2014/main" id="{BB5FD56F-6A60-4CFE-8FA7-830E63B81419}"/>
              </a:ext>
            </a:extLst>
          </p:cNvPr>
          <p:cNvCxnSpPr>
            <a:cxnSpLocks/>
            <a:stCxn id="8" idx="3"/>
            <a:endCxn id="13" idx="2"/>
          </p:cNvCxnSpPr>
          <p:nvPr/>
        </p:nvCxnSpPr>
        <p:spPr bwMode="auto">
          <a:xfrm>
            <a:off x="1762186" y="3760732"/>
            <a:ext cx="312872" cy="99619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9" name="直線矢印コネクタ 18">
            <a:extLst>
              <a:ext uri="{FF2B5EF4-FFF2-40B4-BE49-F238E27FC236}">
                <a16:creationId xmlns:a16="http://schemas.microsoft.com/office/drawing/2014/main" id="{AE648CBA-C93B-4BF2-B62A-25DD73253C83}"/>
              </a:ext>
            </a:extLst>
          </p:cNvPr>
          <p:cNvCxnSpPr>
            <a:stCxn id="13" idx="6"/>
            <a:endCxn id="10" idx="1"/>
          </p:cNvCxnSpPr>
          <p:nvPr/>
        </p:nvCxnSpPr>
        <p:spPr bwMode="auto">
          <a:xfrm>
            <a:off x="2539788" y="4756922"/>
            <a:ext cx="199206" cy="1784"/>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0" name="直線矢印コネクタ 19">
            <a:extLst>
              <a:ext uri="{FF2B5EF4-FFF2-40B4-BE49-F238E27FC236}">
                <a16:creationId xmlns:a16="http://schemas.microsoft.com/office/drawing/2014/main" id="{B72831A9-06DD-466E-AF66-836E8BF3EFD7}"/>
              </a:ext>
            </a:extLst>
          </p:cNvPr>
          <p:cNvCxnSpPr>
            <a:stCxn id="14" idx="6"/>
            <a:endCxn id="11" idx="1"/>
          </p:cNvCxnSpPr>
          <p:nvPr/>
        </p:nvCxnSpPr>
        <p:spPr bwMode="auto">
          <a:xfrm>
            <a:off x="2539788" y="5186589"/>
            <a:ext cx="201538" cy="4164"/>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1" name="楕円 20">
            <a:extLst>
              <a:ext uri="{FF2B5EF4-FFF2-40B4-BE49-F238E27FC236}">
                <a16:creationId xmlns:a16="http://schemas.microsoft.com/office/drawing/2014/main" id="{B793DAD8-F6BA-4F9A-B77F-337FFD112B1A}"/>
              </a:ext>
            </a:extLst>
          </p:cNvPr>
          <p:cNvSpPr/>
          <p:nvPr/>
        </p:nvSpPr>
        <p:spPr bwMode="gray">
          <a:xfrm>
            <a:off x="5582594" y="3653974"/>
            <a:ext cx="573582" cy="234490"/>
          </a:xfrm>
          <a:prstGeom prst="ellipse">
            <a:avLst/>
          </a:prstGeom>
          <a:solidFill>
            <a:srgbClr val="66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err="1">
                <a:latin typeface="+mj-lt"/>
                <a:ea typeface="+mn-ea"/>
              </a:rPr>
              <a:t>tf.concat</a:t>
            </a:r>
            <a:endParaRPr lang="ja-JP" altLang="en-US" sz="1100" dirty="0" err="1">
              <a:latin typeface="+mj-lt"/>
              <a:ea typeface="+mn-ea"/>
            </a:endParaRPr>
          </a:p>
        </p:txBody>
      </p:sp>
      <p:sp>
        <p:nvSpPr>
          <p:cNvPr id="22" name="楕円 21">
            <a:extLst>
              <a:ext uri="{FF2B5EF4-FFF2-40B4-BE49-F238E27FC236}">
                <a16:creationId xmlns:a16="http://schemas.microsoft.com/office/drawing/2014/main" id="{78F54E72-BCAA-4EC5-B057-B2A65B4B84D3}"/>
              </a:ext>
            </a:extLst>
          </p:cNvPr>
          <p:cNvSpPr/>
          <p:nvPr/>
        </p:nvSpPr>
        <p:spPr bwMode="gray">
          <a:xfrm>
            <a:off x="5582594" y="4075521"/>
            <a:ext cx="573582" cy="234490"/>
          </a:xfrm>
          <a:prstGeom prst="ellipse">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err="1">
                <a:latin typeface="+mj-lt"/>
                <a:ea typeface="+mn-ea"/>
              </a:rPr>
              <a:t>tf.concat</a:t>
            </a:r>
            <a:endParaRPr lang="ja-JP" altLang="en-US" sz="1100" dirty="0" err="1">
              <a:latin typeface="+mj-lt"/>
              <a:ea typeface="+mn-ea"/>
            </a:endParaRPr>
          </a:p>
        </p:txBody>
      </p:sp>
      <p:cxnSp>
        <p:nvCxnSpPr>
          <p:cNvPr id="23" name="直線矢印コネクタ 22">
            <a:extLst>
              <a:ext uri="{FF2B5EF4-FFF2-40B4-BE49-F238E27FC236}">
                <a16:creationId xmlns:a16="http://schemas.microsoft.com/office/drawing/2014/main" id="{16E52906-8682-49EE-8237-FBD1B7B13E7E}"/>
              </a:ext>
            </a:extLst>
          </p:cNvPr>
          <p:cNvCxnSpPr>
            <a:stCxn id="9" idx="3"/>
            <a:endCxn id="22" idx="2"/>
          </p:cNvCxnSpPr>
          <p:nvPr/>
        </p:nvCxnSpPr>
        <p:spPr bwMode="auto">
          <a:xfrm flipV="1">
            <a:off x="1764518" y="4192767"/>
            <a:ext cx="3818076" cy="13"/>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6" name="直線矢印コネクタ 25">
            <a:extLst>
              <a:ext uri="{FF2B5EF4-FFF2-40B4-BE49-F238E27FC236}">
                <a16:creationId xmlns:a16="http://schemas.microsoft.com/office/drawing/2014/main" id="{60700883-E429-4649-BA26-D56741A3434C}"/>
              </a:ext>
            </a:extLst>
          </p:cNvPr>
          <p:cNvCxnSpPr>
            <a:stCxn id="21" idx="6"/>
            <a:endCxn id="17" idx="1"/>
          </p:cNvCxnSpPr>
          <p:nvPr/>
        </p:nvCxnSpPr>
        <p:spPr bwMode="auto">
          <a:xfrm>
            <a:off x="6156177" y="3771219"/>
            <a:ext cx="136315" cy="2212"/>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7" name="直線矢印コネクタ 26">
            <a:extLst>
              <a:ext uri="{FF2B5EF4-FFF2-40B4-BE49-F238E27FC236}">
                <a16:creationId xmlns:a16="http://schemas.microsoft.com/office/drawing/2014/main" id="{75C2121C-F94B-4D58-99D3-DF9297D44470}"/>
              </a:ext>
            </a:extLst>
          </p:cNvPr>
          <p:cNvCxnSpPr>
            <a:stCxn id="22" idx="6"/>
            <a:endCxn id="15" idx="1"/>
          </p:cNvCxnSpPr>
          <p:nvPr/>
        </p:nvCxnSpPr>
        <p:spPr bwMode="auto">
          <a:xfrm>
            <a:off x="6156176" y="4192766"/>
            <a:ext cx="135286" cy="2814"/>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8" name="正方形/長方形 27">
            <a:extLst>
              <a:ext uri="{FF2B5EF4-FFF2-40B4-BE49-F238E27FC236}">
                <a16:creationId xmlns:a16="http://schemas.microsoft.com/office/drawing/2014/main" id="{31E9F881-B06C-4955-B583-FBC0083F4625}"/>
              </a:ext>
            </a:extLst>
          </p:cNvPr>
          <p:cNvSpPr/>
          <p:nvPr/>
        </p:nvSpPr>
        <p:spPr bwMode="gray">
          <a:xfrm>
            <a:off x="7873170" y="4013594"/>
            <a:ext cx="731279" cy="370178"/>
          </a:xfrm>
          <a:prstGeom prst="rect">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a:latin typeface="+mj-lt"/>
                <a:ea typeface="+mn-ea"/>
              </a:rPr>
              <a:t>Tensor</a:t>
            </a:r>
          </a:p>
          <a:p>
            <a:r>
              <a:rPr lang="en-US" altLang="ja-JP" sz="1100" dirty="0">
                <a:latin typeface="+mj-lt"/>
                <a:ea typeface="+mn-ea"/>
              </a:rPr>
              <a:t>“</a:t>
            </a:r>
            <a:r>
              <a:rPr lang="en-US" altLang="ja-JP" sz="1100" dirty="0" err="1">
                <a:latin typeface="+mj-lt"/>
                <a:ea typeface="+mn-ea"/>
              </a:rPr>
              <a:t>ConvOutR</a:t>
            </a:r>
            <a:r>
              <a:rPr lang="en-US" altLang="ja-JP" sz="1100" dirty="0">
                <a:latin typeface="+mj-lt"/>
                <a:ea typeface="+mn-ea"/>
              </a:rPr>
              <a:t>”</a:t>
            </a:r>
            <a:endParaRPr lang="ja-JP" altLang="en-US" sz="1100" dirty="0" err="1">
              <a:latin typeface="+mj-lt"/>
              <a:ea typeface="+mn-ea"/>
            </a:endParaRPr>
          </a:p>
        </p:txBody>
      </p:sp>
      <p:sp>
        <p:nvSpPr>
          <p:cNvPr id="29" name="正方形/長方形 28">
            <a:extLst>
              <a:ext uri="{FF2B5EF4-FFF2-40B4-BE49-F238E27FC236}">
                <a16:creationId xmlns:a16="http://schemas.microsoft.com/office/drawing/2014/main" id="{F1089BE2-9CC9-4C28-B4F3-10AB660CB123}"/>
              </a:ext>
            </a:extLst>
          </p:cNvPr>
          <p:cNvSpPr/>
          <p:nvPr/>
        </p:nvSpPr>
        <p:spPr bwMode="gray">
          <a:xfrm>
            <a:off x="7873170" y="3591445"/>
            <a:ext cx="731279" cy="370178"/>
          </a:xfrm>
          <a:prstGeom prst="rect">
            <a:avLst/>
          </a:prstGeom>
          <a:solidFill>
            <a:srgbClr val="66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a:latin typeface="+mj-lt"/>
                <a:ea typeface="+mn-ea"/>
              </a:rPr>
              <a:t>Tensor</a:t>
            </a:r>
          </a:p>
          <a:p>
            <a:r>
              <a:rPr lang="en-US" altLang="ja-JP" sz="1100" dirty="0">
                <a:latin typeface="+mj-lt"/>
                <a:ea typeface="+mn-ea"/>
              </a:rPr>
              <a:t>“</a:t>
            </a:r>
            <a:r>
              <a:rPr lang="en-US" altLang="ja-JP" sz="1100" dirty="0" err="1">
                <a:latin typeface="+mj-lt"/>
                <a:ea typeface="+mn-ea"/>
              </a:rPr>
              <a:t>ConvOutL</a:t>
            </a:r>
            <a:r>
              <a:rPr lang="en-US" altLang="ja-JP" sz="1100" dirty="0">
                <a:latin typeface="+mj-lt"/>
                <a:ea typeface="+mn-ea"/>
              </a:rPr>
              <a:t>”</a:t>
            </a:r>
          </a:p>
        </p:txBody>
      </p:sp>
      <p:sp>
        <p:nvSpPr>
          <p:cNvPr id="30" name="楕円 29">
            <a:extLst>
              <a:ext uri="{FF2B5EF4-FFF2-40B4-BE49-F238E27FC236}">
                <a16:creationId xmlns:a16="http://schemas.microsoft.com/office/drawing/2014/main" id="{B2878EC6-62F5-44E0-8B78-1B963A8CB34E}"/>
              </a:ext>
            </a:extLst>
          </p:cNvPr>
          <p:cNvSpPr/>
          <p:nvPr/>
        </p:nvSpPr>
        <p:spPr bwMode="gray">
          <a:xfrm>
            <a:off x="7154070" y="3660663"/>
            <a:ext cx="573582" cy="234490"/>
          </a:xfrm>
          <a:prstGeom prst="ellipse">
            <a:avLst/>
          </a:prstGeom>
          <a:solidFill>
            <a:srgbClr val="66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a:latin typeface="+mj-lt"/>
                <a:ea typeface="+mn-ea"/>
              </a:rPr>
              <a:t>tf.conv2d</a:t>
            </a:r>
            <a:endParaRPr lang="ja-JP" altLang="en-US" sz="1100" dirty="0" err="1">
              <a:latin typeface="+mj-lt"/>
              <a:ea typeface="+mn-ea"/>
            </a:endParaRPr>
          </a:p>
        </p:txBody>
      </p:sp>
      <p:cxnSp>
        <p:nvCxnSpPr>
          <p:cNvPr id="31" name="直線矢印コネクタ 30">
            <a:extLst>
              <a:ext uri="{FF2B5EF4-FFF2-40B4-BE49-F238E27FC236}">
                <a16:creationId xmlns:a16="http://schemas.microsoft.com/office/drawing/2014/main" id="{A7B0945D-63FF-4FBC-A7E6-71600099A6A6}"/>
              </a:ext>
            </a:extLst>
          </p:cNvPr>
          <p:cNvCxnSpPr>
            <a:stCxn id="30" idx="6"/>
            <a:endCxn id="29" idx="1"/>
          </p:cNvCxnSpPr>
          <p:nvPr/>
        </p:nvCxnSpPr>
        <p:spPr bwMode="auto">
          <a:xfrm flipV="1">
            <a:off x="7727653" y="3776534"/>
            <a:ext cx="145517" cy="1374"/>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2" name="直線矢印コネクタ 31">
            <a:extLst>
              <a:ext uri="{FF2B5EF4-FFF2-40B4-BE49-F238E27FC236}">
                <a16:creationId xmlns:a16="http://schemas.microsoft.com/office/drawing/2014/main" id="{EE7A492C-826D-408A-89A9-F65120A50620}"/>
              </a:ext>
            </a:extLst>
          </p:cNvPr>
          <p:cNvCxnSpPr>
            <a:stCxn id="17" idx="3"/>
            <a:endCxn id="30" idx="2"/>
          </p:cNvCxnSpPr>
          <p:nvPr/>
        </p:nvCxnSpPr>
        <p:spPr bwMode="auto">
          <a:xfrm>
            <a:off x="7023770" y="3773432"/>
            <a:ext cx="130300" cy="4477"/>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33" name="楕円 32">
            <a:extLst>
              <a:ext uri="{FF2B5EF4-FFF2-40B4-BE49-F238E27FC236}">
                <a16:creationId xmlns:a16="http://schemas.microsoft.com/office/drawing/2014/main" id="{B77E2EDC-12DF-40A0-B058-2B7F8F835873}"/>
              </a:ext>
            </a:extLst>
          </p:cNvPr>
          <p:cNvSpPr/>
          <p:nvPr/>
        </p:nvSpPr>
        <p:spPr bwMode="gray">
          <a:xfrm>
            <a:off x="7163430" y="4080242"/>
            <a:ext cx="573582" cy="234490"/>
          </a:xfrm>
          <a:prstGeom prst="ellipse">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a:latin typeface="+mj-lt"/>
                <a:ea typeface="+mn-ea"/>
              </a:rPr>
              <a:t>tf.conv2d</a:t>
            </a:r>
            <a:endParaRPr lang="ja-JP" altLang="en-US" sz="1100" dirty="0" err="1">
              <a:latin typeface="+mj-lt"/>
              <a:ea typeface="+mn-ea"/>
            </a:endParaRPr>
          </a:p>
        </p:txBody>
      </p:sp>
      <p:cxnSp>
        <p:nvCxnSpPr>
          <p:cNvPr id="34" name="直線矢印コネクタ 33">
            <a:extLst>
              <a:ext uri="{FF2B5EF4-FFF2-40B4-BE49-F238E27FC236}">
                <a16:creationId xmlns:a16="http://schemas.microsoft.com/office/drawing/2014/main" id="{5CD0058C-1F63-44A1-8093-F1970E7B87FF}"/>
              </a:ext>
            </a:extLst>
          </p:cNvPr>
          <p:cNvCxnSpPr>
            <a:stCxn id="33" idx="6"/>
            <a:endCxn id="28" idx="1"/>
          </p:cNvCxnSpPr>
          <p:nvPr/>
        </p:nvCxnSpPr>
        <p:spPr bwMode="auto">
          <a:xfrm>
            <a:off x="7737013" y="4197487"/>
            <a:ext cx="136157" cy="1196"/>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5" name="直線矢印コネクタ 34">
            <a:extLst>
              <a:ext uri="{FF2B5EF4-FFF2-40B4-BE49-F238E27FC236}">
                <a16:creationId xmlns:a16="http://schemas.microsoft.com/office/drawing/2014/main" id="{F98BA5CA-BE15-4158-AE0B-51B002D2B0FE}"/>
              </a:ext>
            </a:extLst>
          </p:cNvPr>
          <p:cNvCxnSpPr>
            <a:stCxn id="15" idx="3"/>
            <a:endCxn id="33" idx="2"/>
          </p:cNvCxnSpPr>
          <p:nvPr/>
        </p:nvCxnSpPr>
        <p:spPr bwMode="auto">
          <a:xfrm>
            <a:off x="7022742" y="4195581"/>
            <a:ext cx="140689" cy="1907"/>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0" name="楕円 39">
            <a:extLst>
              <a:ext uri="{FF2B5EF4-FFF2-40B4-BE49-F238E27FC236}">
                <a16:creationId xmlns:a16="http://schemas.microsoft.com/office/drawing/2014/main" id="{62783142-615E-4E99-B33D-FB104B1F1CB0}"/>
              </a:ext>
            </a:extLst>
          </p:cNvPr>
          <p:cNvSpPr/>
          <p:nvPr/>
        </p:nvSpPr>
        <p:spPr bwMode="gray">
          <a:xfrm>
            <a:off x="3685936" y="4639677"/>
            <a:ext cx="720080" cy="234490"/>
          </a:xfrm>
          <a:prstGeom prst="ellipse">
            <a:avLst/>
          </a:prstGeom>
          <a:solidFill>
            <a:srgbClr val="66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err="1">
                <a:latin typeface="+mj-lt"/>
                <a:ea typeface="+mn-ea"/>
              </a:rPr>
              <a:t>sendrecv</a:t>
            </a:r>
            <a:endParaRPr lang="ja-JP" altLang="en-US" sz="1100" dirty="0" err="1">
              <a:latin typeface="+mj-lt"/>
              <a:ea typeface="+mn-ea"/>
            </a:endParaRPr>
          </a:p>
        </p:txBody>
      </p:sp>
      <p:sp>
        <p:nvSpPr>
          <p:cNvPr id="41" name="楕円 40">
            <a:extLst>
              <a:ext uri="{FF2B5EF4-FFF2-40B4-BE49-F238E27FC236}">
                <a16:creationId xmlns:a16="http://schemas.microsoft.com/office/drawing/2014/main" id="{5ACA6821-1BD4-4B51-B9F1-E346B2F7E21C}"/>
              </a:ext>
            </a:extLst>
          </p:cNvPr>
          <p:cNvSpPr/>
          <p:nvPr/>
        </p:nvSpPr>
        <p:spPr bwMode="gray">
          <a:xfrm>
            <a:off x="3685936" y="5069344"/>
            <a:ext cx="720080" cy="234490"/>
          </a:xfrm>
          <a:prstGeom prst="ellipse">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100" dirty="0" err="1">
                <a:latin typeface="+mj-lt"/>
                <a:ea typeface="+mn-ea"/>
              </a:rPr>
              <a:t>sendrecv</a:t>
            </a:r>
            <a:endParaRPr lang="ja-JP" altLang="en-US" sz="1100" dirty="0" err="1">
              <a:latin typeface="+mj-lt"/>
              <a:ea typeface="+mn-ea"/>
            </a:endParaRPr>
          </a:p>
        </p:txBody>
      </p:sp>
      <p:cxnSp>
        <p:nvCxnSpPr>
          <p:cNvPr id="43" name="直線矢印コネクタ 42">
            <a:extLst>
              <a:ext uri="{FF2B5EF4-FFF2-40B4-BE49-F238E27FC236}">
                <a16:creationId xmlns:a16="http://schemas.microsoft.com/office/drawing/2014/main" id="{DAB46FB7-EDCE-43FD-AD49-5E8C5408F4E9}"/>
              </a:ext>
            </a:extLst>
          </p:cNvPr>
          <p:cNvCxnSpPr>
            <a:stCxn id="40" idx="4"/>
            <a:endCxn id="41" idx="0"/>
          </p:cNvCxnSpPr>
          <p:nvPr/>
        </p:nvCxnSpPr>
        <p:spPr bwMode="auto">
          <a:xfrm>
            <a:off x="4045976" y="4874168"/>
            <a:ext cx="0" cy="195177"/>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triangle"/>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4" name="直線矢印コネクタ 43">
            <a:extLst>
              <a:ext uri="{FF2B5EF4-FFF2-40B4-BE49-F238E27FC236}">
                <a16:creationId xmlns:a16="http://schemas.microsoft.com/office/drawing/2014/main" id="{E920507B-1056-443D-9866-79CE2174B0D7}"/>
              </a:ext>
            </a:extLst>
          </p:cNvPr>
          <p:cNvCxnSpPr>
            <a:stCxn id="10" idx="3"/>
            <a:endCxn id="40" idx="2"/>
          </p:cNvCxnSpPr>
          <p:nvPr/>
        </p:nvCxnSpPr>
        <p:spPr bwMode="auto">
          <a:xfrm flipV="1">
            <a:off x="3401552" y="4756922"/>
            <a:ext cx="284384" cy="1784"/>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7" name="直線矢印コネクタ 46">
            <a:extLst>
              <a:ext uri="{FF2B5EF4-FFF2-40B4-BE49-F238E27FC236}">
                <a16:creationId xmlns:a16="http://schemas.microsoft.com/office/drawing/2014/main" id="{D7E9700D-DA72-40D1-BB89-8D09533800CF}"/>
              </a:ext>
            </a:extLst>
          </p:cNvPr>
          <p:cNvCxnSpPr>
            <a:stCxn id="11" idx="3"/>
            <a:endCxn id="41" idx="2"/>
          </p:cNvCxnSpPr>
          <p:nvPr/>
        </p:nvCxnSpPr>
        <p:spPr bwMode="auto">
          <a:xfrm flipV="1">
            <a:off x="3403884" y="5186589"/>
            <a:ext cx="282052" cy="4164"/>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50" name="正方形/長方形 49">
            <a:extLst>
              <a:ext uri="{FF2B5EF4-FFF2-40B4-BE49-F238E27FC236}">
                <a16:creationId xmlns:a16="http://schemas.microsoft.com/office/drawing/2014/main" id="{64717909-F0C7-44EB-901B-8203ADAC153C}"/>
              </a:ext>
            </a:extLst>
          </p:cNvPr>
          <p:cNvSpPr/>
          <p:nvPr/>
        </p:nvSpPr>
        <p:spPr bwMode="gray">
          <a:xfrm>
            <a:off x="4555182" y="4571833"/>
            <a:ext cx="662558" cy="370178"/>
          </a:xfrm>
          <a:prstGeom prst="rect">
            <a:avLst/>
          </a:prstGeom>
          <a:solidFill>
            <a:srgbClr val="66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200" dirty="0">
                <a:latin typeface="+mj-lt"/>
                <a:ea typeface="+mn-ea"/>
              </a:rPr>
              <a:t>Tensor</a:t>
            </a:r>
          </a:p>
          <a:p>
            <a:r>
              <a:rPr lang="en-US" altLang="ja-JP" sz="1200" dirty="0">
                <a:latin typeface="+mj-lt"/>
                <a:ea typeface="+mn-ea"/>
              </a:rPr>
              <a:t>“</a:t>
            </a:r>
            <a:r>
              <a:rPr lang="en-US" altLang="ja-JP" sz="1200" dirty="0" err="1">
                <a:latin typeface="+mj-lt"/>
                <a:ea typeface="+mn-ea"/>
              </a:rPr>
              <a:t>ExHaloL</a:t>
            </a:r>
            <a:r>
              <a:rPr lang="en-US" altLang="ja-JP" sz="1200" dirty="0">
                <a:latin typeface="+mj-lt"/>
                <a:ea typeface="+mn-ea"/>
              </a:rPr>
              <a:t>”</a:t>
            </a:r>
            <a:endParaRPr lang="ja-JP" altLang="en-US" sz="1200" dirty="0" err="1">
              <a:latin typeface="+mj-lt"/>
              <a:ea typeface="+mn-ea"/>
            </a:endParaRPr>
          </a:p>
        </p:txBody>
      </p:sp>
      <p:sp>
        <p:nvSpPr>
          <p:cNvPr id="51" name="正方形/長方形 50">
            <a:extLst>
              <a:ext uri="{FF2B5EF4-FFF2-40B4-BE49-F238E27FC236}">
                <a16:creationId xmlns:a16="http://schemas.microsoft.com/office/drawing/2014/main" id="{D95F5E96-7D77-4EBE-95F0-D569B9DF339A}"/>
              </a:ext>
            </a:extLst>
          </p:cNvPr>
          <p:cNvSpPr/>
          <p:nvPr/>
        </p:nvSpPr>
        <p:spPr bwMode="gray">
          <a:xfrm>
            <a:off x="4557514" y="5003880"/>
            <a:ext cx="662558" cy="370178"/>
          </a:xfrm>
          <a:prstGeom prst="rect">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sz="1200" dirty="0">
                <a:latin typeface="+mj-lt"/>
                <a:ea typeface="+mn-ea"/>
              </a:rPr>
              <a:t>Tensor</a:t>
            </a:r>
          </a:p>
          <a:p>
            <a:r>
              <a:rPr lang="en-US" altLang="ja-JP" sz="1200" dirty="0">
                <a:latin typeface="+mj-lt"/>
                <a:ea typeface="+mn-ea"/>
              </a:rPr>
              <a:t>“</a:t>
            </a:r>
            <a:r>
              <a:rPr lang="en-US" altLang="ja-JP" sz="1200" dirty="0" err="1">
                <a:latin typeface="+mj-lt"/>
                <a:ea typeface="+mn-ea"/>
              </a:rPr>
              <a:t>ExHaloR</a:t>
            </a:r>
            <a:r>
              <a:rPr lang="en-US" altLang="ja-JP" sz="1200" dirty="0">
                <a:latin typeface="+mj-lt"/>
                <a:ea typeface="+mn-ea"/>
              </a:rPr>
              <a:t>”</a:t>
            </a:r>
            <a:endParaRPr lang="ja-JP" altLang="en-US" sz="1200" dirty="0" err="1">
              <a:latin typeface="+mj-lt"/>
              <a:ea typeface="+mn-ea"/>
            </a:endParaRPr>
          </a:p>
        </p:txBody>
      </p:sp>
      <p:cxnSp>
        <p:nvCxnSpPr>
          <p:cNvPr id="52" name="直線矢印コネクタ 51">
            <a:extLst>
              <a:ext uri="{FF2B5EF4-FFF2-40B4-BE49-F238E27FC236}">
                <a16:creationId xmlns:a16="http://schemas.microsoft.com/office/drawing/2014/main" id="{5617A37F-C854-4079-8117-71CDF2FB8120}"/>
              </a:ext>
            </a:extLst>
          </p:cNvPr>
          <p:cNvCxnSpPr>
            <a:endCxn id="50" idx="1"/>
          </p:cNvCxnSpPr>
          <p:nvPr/>
        </p:nvCxnSpPr>
        <p:spPr bwMode="auto">
          <a:xfrm>
            <a:off x="4406016" y="4756922"/>
            <a:ext cx="149166"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8" name="直線矢印コネクタ 57">
            <a:extLst>
              <a:ext uri="{FF2B5EF4-FFF2-40B4-BE49-F238E27FC236}">
                <a16:creationId xmlns:a16="http://schemas.microsoft.com/office/drawing/2014/main" id="{D4FEF24C-8E32-4BB0-8682-5FE72CE02500}"/>
              </a:ext>
            </a:extLst>
          </p:cNvPr>
          <p:cNvCxnSpPr>
            <a:stCxn id="41" idx="6"/>
            <a:endCxn id="51" idx="1"/>
          </p:cNvCxnSpPr>
          <p:nvPr/>
        </p:nvCxnSpPr>
        <p:spPr bwMode="auto">
          <a:xfrm>
            <a:off x="4406016" y="5186589"/>
            <a:ext cx="151498" cy="238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1" name="直線矢印コネクタ 60">
            <a:extLst>
              <a:ext uri="{FF2B5EF4-FFF2-40B4-BE49-F238E27FC236}">
                <a16:creationId xmlns:a16="http://schemas.microsoft.com/office/drawing/2014/main" id="{3B8F9246-5A80-41AC-8CE2-533D5B41CBE2}"/>
              </a:ext>
            </a:extLst>
          </p:cNvPr>
          <p:cNvCxnSpPr>
            <a:stCxn id="51" idx="3"/>
            <a:endCxn id="22" idx="2"/>
          </p:cNvCxnSpPr>
          <p:nvPr/>
        </p:nvCxnSpPr>
        <p:spPr bwMode="auto">
          <a:xfrm flipV="1">
            <a:off x="5220072" y="4192767"/>
            <a:ext cx="362522" cy="996203"/>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4" name="直線矢印コネクタ 63">
            <a:extLst>
              <a:ext uri="{FF2B5EF4-FFF2-40B4-BE49-F238E27FC236}">
                <a16:creationId xmlns:a16="http://schemas.microsoft.com/office/drawing/2014/main" id="{862DDEE2-9387-451C-9334-37518D0D4CB1}"/>
              </a:ext>
            </a:extLst>
          </p:cNvPr>
          <p:cNvCxnSpPr>
            <a:stCxn id="50" idx="3"/>
            <a:endCxn id="21" idx="2"/>
          </p:cNvCxnSpPr>
          <p:nvPr/>
        </p:nvCxnSpPr>
        <p:spPr bwMode="auto">
          <a:xfrm flipV="1">
            <a:off x="5217740" y="3771220"/>
            <a:ext cx="364854" cy="985703"/>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69" name="正方形/長方形 68">
            <a:extLst>
              <a:ext uri="{FF2B5EF4-FFF2-40B4-BE49-F238E27FC236}">
                <a16:creationId xmlns:a16="http://schemas.microsoft.com/office/drawing/2014/main" id="{BADA949E-5CF6-409C-835E-F7274D362A23}"/>
              </a:ext>
            </a:extLst>
          </p:cNvPr>
          <p:cNvSpPr/>
          <p:nvPr/>
        </p:nvSpPr>
        <p:spPr bwMode="gray">
          <a:xfrm>
            <a:off x="3544459" y="4468497"/>
            <a:ext cx="1816918" cy="974120"/>
          </a:xfrm>
          <a:prstGeom prst="rect">
            <a:avLst/>
          </a:prstGeom>
          <a:noFill/>
          <a:ln w="38100" cap="flat" cmpd="sng" algn="ctr">
            <a:solidFill>
              <a:srgbClr val="FF0000"/>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ja-JP" altLang="en-US" sz="1600" dirty="0">
              <a:latin typeface="Arial" charset="0"/>
            </a:endParaRPr>
          </a:p>
        </p:txBody>
      </p:sp>
      <p:sp>
        <p:nvSpPr>
          <p:cNvPr id="70" name="テキスト ボックス 69">
            <a:extLst>
              <a:ext uri="{FF2B5EF4-FFF2-40B4-BE49-F238E27FC236}">
                <a16:creationId xmlns:a16="http://schemas.microsoft.com/office/drawing/2014/main" id="{EFC8518E-218E-405A-9DF5-64BD78890DCB}"/>
              </a:ext>
            </a:extLst>
          </p:cNvPr>
          <p:cNvSpPr txBox="1"/>
          <p:nvPr/>
        </p:nvSpPr>
        <p:spPr>
          <a:xfrm>
            <a:off x="473623" y="3636813"/>
            <a:ext cx="564588" cy="276999"/>
          </a:xfrm>
          <a:prstGeom prst="rect">
            <a:avLst/>
          </a:prstGeom>
          <a:solidFill>
            <a:schemeClr val="bg1"/>
          </a:solidFill>
          <a:ln>
            <a:solidFill>
              <a:schemeClr val="tx1"/>
            </a:solidFill>
          </a:ln>
        </p:spPr>
        <p:txBody>
          <a:bodyPr wrap="square" rtlCol="0">
            <a:spAutoFit/>
          </a:bodyPr>
          <a:lstStyle/>
          <a:p>
            <a:r>
              <a:rPr lang="en-US" altLang="ja-JP" sz="1200" dirty="0">
                <a:solidFill>
                  <a:srgbClr val="0070C0"/>
                </a:solidFill>
                <a:latin typeface="+mn-lt"/>
              </a:rPr>
              <a:t>proc0 </a:t>
            </a:r>
            <a:endParaRPr lang="ja-JP" altLang="en-US" sz="1200" dirty="0">
              <a:solidFill>
                <a:srgbClr val="0070C0"/>
              </a:solidFill>
              <a:latin typeface="+mn-lt"/>
            </a:endParaRPr>
          </a:p>
        </p:txBody>
      </p:sp>
      <p:sp>
        <p:nvSpPr>
          <p:cNvPr id="71" name="テキスト ボックス 70">
            <a:extLst>
              <a:ext uri="{FF2B5EF4-FFF2-40B4-BE49-F238E27FC236}">
                <a16:creationId xmlns:a16="http://schemas.microsoft.com/office/drawing/2014/main" id="{DF25E7DF-17CE-4754-9789-E1EF3ADBA31A}"/>
              </a:ext>
            </a:extLst>
          </p:cNvPr>
          <p:cNvSpPr txBox="1"/>
          <p:nvPr/>
        </p:nvSpPr>
        <p:spPr>
          <a:xfrm>
            <a:off x="473623" y="4060282"/>
            <a:ext cx="564588" cy="276999"/>
          </a:xfrm>
          <a:prstGeom prst="rect">
            <a:avLst/>
          </a:prstGeom>
          <a:solidFill>
            <a:schemeClr val="bg1"/>
          </a:solidFill>
          <a:ln>
            <a:solidFill>
              <a:schemeClr val="tx1"/>
            </a:solidFill>
          </a:ln>
        </p:spPr>
        <p:txBody>
          <a:bodyPr wrap="square" rtlCol="0">
            <a:spAutoFit/>
          </a:bodyPr>
          <a:lstStyle/>
          <a:p>
            <a:r>
              <a:rPr lang="en-US" altLang="ja-JP" sz="1200" dirty="0">
                <a:solidFill>
                  <a:srgbClr val="00B050"/>
                </a:solidFill>
                <a:latin typeface="+mn-lt"/>
              </a:rPr>
              <a:t>proc1</a:t>
            </a:r>
            <a:endParaRPr lang="ja-JP" altLang="en-US" sz="1200" dirty="0">
              <a:solidFill>
                <a:srgbClr val="00B050"/>
              </a:solidFill>
              <a:latin typeface="+mn-lt"/>
            </a:endParaRPr>
          </a:p>
        </p:txBody>
      </p:sp>
      <p:sp>
        <p:nvSpPr>
          <p:cNvPr id="72" name="テキスト ボックス 71">
            <a:extLst>
              <a:ext uri="{FF2B5EF4-FFF2-40B4-BE49-F238E27FC236}">
                <a16:creationId xmlns:a16="http://schemas.microsoft.com/office/drawing/2014/main" id="{432ADE36-6B3E-48B6-860F-C1D5D3B71312}"/>
              </a:ext>
            </a:extLst>
          </p:cNvPr>
          <p:cNvSpPr txBox="1"/>
          <p:nvPr/>
        </p:nvSpPr>
        <p:spPr>
          <a:xfrm>
            <a:off x="3347844" y="5456201"/>
            <a:ext cx="2304276" cy="276999"/>
          </a:xfrm>
          <a:prstGeom prst="rect">
            <a:avLst/>
          </a:prstGeom>
          <a:noFill/>
        </p:spPr>
        <p:txBody>
          <a:bodyPr wrap="square" rtlCol="0">
            <a:spAutoFit/>
          </a:bodyPr>
          <a:lstStyle/>
          <a:p>
            <a:r>
              <a:rPr lang="en-US" altLang="ja-JP" sz="1200" b="1" dirty="0">
                <a:solidFill>
                  <a:srgbClr val="FF0000"/>
                </a:solidFill>
              </a:rPr>
              <a:t>Insert “</a:t>
            </a:r>
            <a:r>
              <a:rPr lang="en-US" altLang="ja-JP" sz="1200" b="1" dirty="0" err="1">
                <a:solidFill>
                  <a:srgbClr val="FF0000"/>
                </a:solidFill>
              </a:rPr>
              <a:t>SendRecv</a:t>
            </a:r>
            <a:r>
              <a:rPr lang="en-US" altLang="ja-JP" sz="1200" b="1" dirty="0">
                <a:solidFill>
                  <a:srgbClr val="FF0000"/>
                </a:solidFill>
              </a:rPr>
              <a:t> Operation”</a:t>
            </a:r>
            <a:endParaRPr lang="ja-JP" altLang="en-US" sz="1200" b="1" dirty="0">
              <a:solidFill>
                <a:srgbClr val="FF0000"/>
              </a:solidFill>
            </a:endParaRPr>
          </a:p>
        </p:txBody>
      </p:sp>
      <p:sp>
        <p:nvSpPr>
          <p:cNvPr id="48" name="フッター プレースホルダー 4">
            <a:extLst>
              <a:ext uri="{FF2B5EF4-FFF2-40B4-BE49-F238E27FC236}">
                <a16:creationId xmlns:a16="http://schemas.microsoft.com/office/drawing/2014/main" id="{79DD523E-8E47-4B5B-A462-3DA807B7E446}"/>
              </a:ext>
            </a:extLst>
          </p:cNvPr>
          <p:cNvSpPr>
            <a:spLocks noGrp="1"/>
          </p:cNvSpPr>
          <p:nvPr>
            <p:ph type="ftr" sz="quarter" idx="11"/>
          </p:nvPr>
        </p:nvSpPr>
        <p:spPr>
          <a:xfrm>
            <a:off x="4935538" y="6653213"/>
            <a:ext cx="4022725" cy="201612"/>
          </a:xfrm>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37C34957-94F6-40ED-BF42-098C493C2C78}"/>
              </a:ext>
            </a:extLst>
          </p:cNvPr>
          <p:cNvSpPr>
            <a:spLocks noGrp="1"/>
          </p:cNvSpPr>
          <p:nvPr>
            <p:ph type="sldNum" sz="quarter" idx="10"/>
          </p:nvPr>
        </p:nvSpPr>
        <p:spPr/>
        <p:txBody>
          <a:bodyPr/>
          <a:lstStyle/>
          <a:p>
            <a:fld id="{DE2B87E1-F9DF-4BEE-B07D-635D26011F4B}" type="slidenum">
              <a:rPr lang="de-DE" altLang="ja-JP" smtClean="0"/>
              <a:pPr/>
              <a:t>20</a:t>
            </a:fld>
            <a:endParaRPr lang="de-DE" altLang="ja-JP"/>
          </a:p>
        </p:txBody>
      </p:sp>
    </p:spTree>
    <p:extLst>
      <p:ext uri="{BB962C8B-B14F-4D97-AF65-F5344CB8AC3E}">
        <p14:creationId xmlns:p14="http://schemas.microsoft.com/office/powerpoint/2010/main" val="853730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F91AC6-CA9E-402D-AE0E-8672105D5CC0}"/>
              </a:ext>
            </a:extLst>
          </p:cNvPr>
          <p:cNvSpPr>
            <a:spLocks noGrp="1"/>
          </p:cNvSpPr>
          <p:nvPr>
            <p:ph type="title"/>
          </p:nvPr>
        </p:nvSpPr>
        <p:spPr/>
        <p:txBody>
          <a:bodyPr/>
          <a:lstStyle/>
          <a:p>
            <a:r>
              <a:rPr kumimoji="1" lang="en-US" altLang="ja-JP" dirty="0"/>
              <a:t>Model Parallelism in </a:t>
            </a:r>
            <a:r>
              <a:rPr kumimoji="1" lang="en-US" altLang="ja-JP" dirty="0" err="1"/>
              <a:t>CosmoFlow</a:t>
            </a:r>
            <a:endParaRPr kumimoji="1" lang="ja-JP" altLang="en-US" dirty="0"/>
          </a:p>
        </p:txBody>
      </p:sp>
      <p:grpSp>
        <p:nvGrpSpPr>
          <p:cNvPr id="141" name="グループ化 140">
            <a:extLst>
              <a:ext uri="{FF2B5EF4-FFF2-40B4-BE49-F238E27FC236}">
                <a16:creationId xmlns:a16="http://schemas.microsoft.com/office/drawing/2014/main" id="{B137905B-1131-41FC-9F4D-93B95510D771}"/>
              </a:ext>
            </a:extLst>
          </p:cNvPr>
          <p:cNvGrpSpPr/>
          <p:nvPr/>
        </p:nvGrpSpPr>
        <p:grpSpPr>
          <a:xfrm>
            <a:off x="107504" y="1700809"/>
            <a:ext cx="2684274" cy="3964945"/>
            <a:chOff x="153211" y="1412776"/>
            <a:chExt cx="3420778" cy="5052831"/>
          </a:xfrm>
        </p:grpSpPr>
        <p:sp>
          <p:nvSpPr>
            <p:cNvPr id="6" name="直方体 5">
              <a:extLst>
                <a:ext uri="{FF2B5EF4-FFF2-40B4-BE49-F238E27FC236}">
                  <a16:creationId xmlns:a16="http://schemas.microsoft.com/office/drawing/2014/main" id="{1C91EFFB-40B0-4258-923B-50310930F515}"/>
                </a:ext>
              </a:extLst>
            </p:cNvPr>
            <p:cNvSpPr/>
            <p:nvPr/>
          </p:nvSpPr>
          <p:spPr bwMode="gray">
            <a:xfrm>
              <a:off x="573423" y="2317155"/>
              <a:ext cx="720080" cy="432048"/>
            </a:xfrm>
            <a:prstGeom prst="cube">
              <a:avLst>
                <a:gd name="adj" fmla="val 51203"/>
              </a:avLst>
            </a:prstGeom>
            <a:solidFill>
              <a:srgbClr val="CC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7" name="直方体 6">
              <a:extLst>
                <a:ext uri="{FF2B5EF4-FFF2-40B4-BE49-F238E27FC236}">
                  <a16:creationId xmlns:a16="http://schemas.microsoft.com/office/drawing/2014/main" id="{337DE1DE-5364-4595-A2F1-5D48A4FAE3E6}"/>
                </a:ext>
              </a:extLst>
            </p:cNvPr>
            <p:cNvSpPr/>
            <p:nvPr/>
          </p:nvSpPr>
          <p:spPr bwMode="gray">
            <a:xfrm>
              <a:off x="2195736" y="2317155"/>
              <a:ext cx="720080" cy="432048"/>
            </a:xfrm>
            <a:prstGeom prst="cube">
              <a:avLst>
                <a:gd name="adj" fmla="val 51203"/>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8" name="直方体 7">
              <a:extLst>
                <a:ext uri="{FF2B5EF4-FFF2-40B4-BE49-F238E27FC236}">
                  <a16:creationId xmlns:a16="http://schemas.microsoft.com/office/drawing/2014/main" id="{4C731F5C-306B-4BA6-8FAD-7BB974B82760}"/>
                </a:ext>
              </a:extLst>
            </p:cNvPr>
            <p:cNvSpPr/>
            <p:nvPr/>
          </p:nvSpPr>
          <p:spPr bwMode="gray">
            <a:xfrm>
              <a:off x="645431" y="2824390"/>
              <a:ext cx="576064" cy="345638"/>
            </a:xfrm>
            <a:prstGeom prst="cube">
              <a:avLst>
                <a:gd name="adj" fmla="val 51203"/>
              </a:avLst>
            </a:prstGeom>
            <a:solidFill>
              <a:srgbClr val="CC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9" name="直方体 8">
              <a:extLst>
                <a:ext uri="{FF2B5EF4-FFF2-40B4-BE49-F238E27FC236}">
                  <a16:creationId xmlns:a16="http://schemas.microsoft.com/office/drawing/2014/main" id="{4D0552DF-D6DF-46EA-9459-4D60E7E9E77E}"/>
                </a:ext>
              </a:extLst>
            </p:cNvPr>
            <p:cNvSpPr/>
            <p:nvPr/>
          </p:nvSpPr>
          <p:spPr bwMode="gray">
            <a:xfrm>
              <a:off x="2267744" y="2824390"/>
              <a:ext cx="576064" cy="345638"/>
            </a:xfrm>
            <a:prstGeom prst="cube">
              <a:avLst>
                <a:gd name="adj" fmla="val 51203"/>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10" name="直方体 9">
              <a:extLst>
                <a:ext uri="{FF2B5EF4-FFF2-40B4-BE49-F238E27FC236}">
                  <a16:creationId xmlns:a16="http://schemas.microsoft.com/office/drawing/2014/main" id="{EC50416F-D3E3-4A9F-A7CB-F0CCCDA2CA6A}"/>
                </a:ext>
              </a:extLst>
            </p:cNvPr>
            <p:cNvSpPr/>
            <p:nvPr/>
          </p:nvSpPr>
          <p:spPr bwMode="gray">
            <a:xfrm>
              <a:off x="681435" y="3282798"/>
              <a:ext cx="504056" cy="302433"/>
            </a:xfrm>
            <a:prstGeom prst="cube">
              <a:avLst>
                <a:gd name="adj" fmla="val 51203"/>
              </a:avLst>
            </a:prstGeom>
            <a:solidFill>
              <a:srgbClr val="CC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11" name="直方体 10">
              <a:extLst>
                <a:ext uri="{FF2B5EF4-FFF2-40B4-BE49-F238E27FC236}">
                  <a16:creationId xmlns:a16="http://schemas.microsoft.com/office/drawing/2014/main" id="{13F35AD9-FBD3-4D56-9D04-B4298F5FA9EB}"/>
                </a:ext>
              </a:extLst>
            </p:cNvPr>
            <p:cNvSpPr/>
            <p:nvPr/>
          </p:nvSpPr>
          <p:spPr bwMode="gray">
            <a:xfrm>
              <a:off x="2303748" y="3282798"/>
              <a:ext cx="504056" cy="302433"/>
            </a:xfrm>
            <a:prstGeom prst="cube">
              <a:avLst>
                <a:gd name="adj" fmla="val 51203"/>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12" name="直方体 11">
              <a:extLst>
                <a:ext uri="{FF2B5EF4-FFF2-40B4-BE49-F238E27FC236}">
                  <a16:creationId xmlns:a16="http://schemas.microsoft.com/office/drawing/2014/main" id="{8338BCAD-2A1C-4B2E-B1FA-5B2396B85EA5}"/>
                </a:ext>
              </a:extLst>
            </p:cNvPr>
            <p:cNvSpPr/>
            <p:nvPr/>
          </p:nvSpPr>
          <p:spPr bwMode="gray">
            <a:xfrm>
              <a:off x="745782" y="3727274"/>
              <a:ext cx="375363" cy="225217"/>
            </a:xfrm>
            <a:prstGeom prst="cube">
              <a:avLst>
                <a:gd name="adj" fmla="val 51203"/>
              </a:avLst>
            </a:prstGeom>
            <a:solidFill>
              <a:srgbClr val="CC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13" name="直方体 12">
              <a:extLst>
                <a:ext uri="{FF2B5EF4-FFF2-40B4-BE49-F238E27FC236}">
                  <a16:creationId xmlns:a16="http://schemas.microsoft.com/office/drawing/2014/main" id="{B38E75C4-9C10-4984-AF76-3ADA2509789D}"/>
                </a:ext>
              </a:extLst>
            </p:cNvPr>
            <p:cNvSpPr/>
            <p:nvPr/>
          </p:nvSpPr>
          <p:spPr bwMode="gray">
            <a:xfrm>
              <a:off x="2368095" y="3727274"/>
              <a:ext cx="375363" cy="225217"/>
            </a:xfrm>
            <a:prstGeom prst="cube">
              <a:avLst>
                <a:gd name="adj" fmla="val 51203"/>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14" name="直方体 13">
              <a:extLst>
                <a:ext uri="{FF2B5EF4-FFF2-40B4-BE49-F238E27FC236}">
                  <a16:creationId xmlns:a16="http://schemas.microsoft.com/office/drawing/2014/main" id="{8C9FD2DB-A98D-45C4-8CC6-FC07213F84A3}"/>
                </a:ext>
              </a:extLst>
            </p:cNvPr>
            <p:cNvSpPr/>
            <p:nvPr/>
          </p:nvSpPr>
          <p:spPr bwMode="gray">
            <a:xfrm>
              <a:off x="745782" y="4062840"/>
              <a:ext cx="375363" cy="225217"/>
            </a:xfrm>
            <a:prstGeom prst="cube">
              <a:avLst>
                <a:gd name="adj" fmla="val 51203"/>
              </a:avLst>
            </a:prstGeom>
            <a:solidFill>
              <a:srgbClr val="CC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15" name="直方体 14">
              <a:extLst>
                <a:ext uri="{FF2B5EF4-FFF2-40B4-BE49-F238E27FC236}">
                  <a16:creationId xmlns:a16="http://schemas.microsoft.com/office/drawing/2014/main" id="{9B436855-CD24-4FAA-B35B-83A60097DD85}"/>
                </a:ext>
              </a:extLst>
            </p:cNvPr>
            <p:cNvSpPr/>
            <p:nvPr/>
          </p:nvSpPr>
          <p:spPr bwMode="gray">
            <a:xfrm>
              <a:off x="2368095" y="4062840"/>
              <a:ext cx="375363" cy="225217"/>
            </a:xfrm>
            <a:prstGeom prst="cube">
              <a:avLst>
                <a:gd name="adj" fmla="val 51203"/>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nvGrpSpPr>
            <p:cNvPr id="16" name="グループ化 15">
              <a:extLst>
                <a:ext uri="{FF2B5EF4-FFF2-40B4-BE49-F238E27FC236}">
                  <a16:creationId xmlns:a16="http://schemas.microsoft.com/office/drawing/2014/main" id="{6FDFB5AE-E7F7-47CA-ABC4-4242982C92E8}"/>
                </a:ext>
              </a:extLst>
            </p:cNvPr>
            <p:cNvGrpSpPr/>
            <p:nvPr/>
          </p:nvGrpSpPr>
          <p:grpSpPr>
            <a:xfrm>
              <a:off x="2236400" y="5026841"/>
              <a:ext cx="638753" cy="225400"/>
              <a:chOff x="1619672" y="5348777"/>
              <a:chExt cx="638753" cy="225400"/>
            </a:xfrm>
          </p:grpSpPr>
          <p:sp>
            <p:nvSpPr>
              <p:cNvPr id="17" name="直方体 16">
                <a:extLst>
                  <a:ext uri="{FF2B5EF4-FFF2-40B4-BE49-F238E27FC236}">
                    <a16:creationId xmlns:a16="http://schemas.microsoft.com/office/drawing/2014/main" id="{BAEF1786-7CB0-464A-9238-2FC2EF08A1F0}"/>
                  </a:ext>
                </a:extLst>
              </p:cNvPr>
              <p:cNvSpPr/>
              <p:nvPr/>
            </p:nvSpPr>
            <p:spPr bwMode="gray">
              <a:xfrm>
                <a:off x="1619672" y="5348777"/>
                <a:ext cx="375363" cy="225217"/>
              </a:xfrm>
              <a:prstGeom prst="cube">
                <a:avLst>
                  <a:gd name="adj" fmla="val 51203"/>
                </a:avLst>
              </a:prstGeom>
              <a:solidFill>
                <a:srgbClr val="CC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18" name="直方体 17">
                <a:extLst>
                  <a:ext uri="{FF2B5EF4-FFF2-40B4-BE49-F238E27FC236}">
                    <a16:creationId xmlns:a16="http://schemas.microsoft.com/office/drawing/2014/main" id="{3A2E57DE-223D-43AB-BC7C-FF306EC3EAD5}"/>
                  </a:ext>
                </a:extLst>
              </p:cNvPr>
              <p:cNvSpPr/>
              <p:nvPr/>
            </p:nvSpPr>
            <p:spPr bwMode="gray">
              <a:xfrm>
                <a:off x="1883062" y="5348960"/>
                <a:ext cx="375363" cy="225217"/>
              </a:xfrm>
              <a:prstGeom prst="cube">
                <a:avLst>
                  <a:gd name="adj" fmla="val 51203"/>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grpSp>
          <p:nvGrpSpPr>
            <p:cNvPr id="19" name="グループ化 18">
              <a:extLst>
                <a:ext uri="{FF2B5EF4-FFF2-40B4-BE49-F238E27FC236}">
                  <a16:creationId xmlns:a16="http://schemas.microsoft.com/office/drawing/2014/main" id="{FB8C454A-6A71-4100-999C-B792C488093C}"/>
                </a:ext>
              </a:extLst>
            </p:cNvPr>
            <p:cNvGrpSpPr/>
            <p:nvPr/>
          </p:nvGrpSpPr>
          <p:grpSpPr>
            <a:xfrm>
              <a:off x="614087" y="5009406"/>
              <a:ext cx="638753" cy="225400"/>
              <a:chOff x="1443567" y="5501177"/>
              <a:chExt cx="638753" cy="225400"/>
            </a:xfrm>
          </p:grpSpPr>
          <p:sp>
            <p:nvSpPr>
              <p:cNvPr id="20" name="直方体 19">
                <a:extLst>
                  <a:ext uri="{FF2B5EF4-FFF2-40B4-BE49-F238E27FC236}">
                    <a16:creationId xmlns:a16="http://schemas.microsoft.com/office/drawing/2014/main" id="{202F8172-4590-4397-8CD0-BEF06B9D13C4}"/>
                  </a:ext>
                </a:extLst>
              </p:cNvPr>
              <p:cNvSpPr/>
              <p:nvPr/>
            </p:nvSpPr>
            <p:spPr bwMode="gray">
              <a:xfrm>
                <a:off x="1443567" y="5501177"/>
                <a:ext cx="375363" cy="225217"/>
              </a:xfrm>
              <a:prstGeom prst="cube">
                <a:avLst>
                  <a:gd name="adj" fmla="val 51203"/>
                </a:avLst>
              </a:prstGeom>
              <a:solidFill>
                <a:srgbClr val="CCFFFF"/>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21" name="直方体 20">
                <a:extLst>
                  <a:ext uri="{FF2B5EF4-FFF2-40B4-BE49-F238E27FC236}">
                    <a16:creationId xmlns:a16="http://schemas.microsoft.com/office/drawing/2014/main" id="{150D607C-8507-4E5E-8444-961874A77B10}"/>
                  </a:ext>
                </a:extLst>
              </p:cNvPr>
              <p:cNvSpPr/>
              <p:nvPr/>
            </p:nvSpPr>
            <p:spPr bwMode="gray">
              <a:xfrm>
                <a:off x="1706957" y="5501360"/>
                <a:ext cx="375363" cy="225217"/>
              </a:xfrm>
              <a:prstGeom prst="cube">
                <a:avLst>
                  <a:gd name="adj" fmla="val 51203"/>
                </a:avLst>
              </a:prstGeom>
              <a:solidFill>
                <a:srgbClr val="99FF99"/>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grpSp>
          <p:nvGrpSpPr>
            <p:cNvPr id="22" name="グループ化 21">
              <a:extLst>
                <a:ext uri="{FF2B5EF4-FFF2-40B4-BE49-F238E27FC236}">
                  <a16:creationId xmlns:a16="http://schemas.microsoft.com/office/drawing/2014/main" id="{C4447F59-34F8-4F7D-B196-68EA4CB49F36}"/>
                </a:ext>
              </a:extLst>
            </p:cNvPr>
            <p:cNvGrpSpPr/>
            <p:nvPr/>
          </p:nvGrpSpPr>
          <p:grpSpPr>
            <a:xfrm>
              <a:off x="467544" y="1416094"/>
              <a:ext cx="1215655" cy="432048"/>
              <a:chOff x="1443567" y="5501177"/>
              <a:chExt cx="634209" cy="225400"/>
            </a:xfrm>
          </p:grpSpPr>
          <p:sp>
            <p:nvSpPr>
              <p:cNvPr id="23" name="直方体 22">
                <a:extLst>
                  <a:ext uri="{FF2B5EF4-FFF2-40B4-BE49-F238E27FC236}">
                    <a16:creationId xmlns:a16="http://schemas.microsoft.com/office/drawing/2014/main" id="{CF2C7F06-FB94-44AC-AA2D-CB031268B925}"/>
                  </a:ext>
                </a:extLst>
              </p:cNvPr>
              <p:cNvSpPr/>
              <p:nvPr/>
            </p:nvSpPr>
            <p:spPr bwMode="gray">
              <a:xfrm>
                <a:off x="1443567" y="5501177"/>
                <a:ext cx="375363" cy="225217"/>
              </a:xfrm>
              <a:prstGeom prst="cube">
                <a:avLst>
                  <a:gd name="adj" fmla="val 51203"/>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24" name="直方体 23">
                <a:extLst>
                  <a:ext uri="{FF2B5EF4-FFF2-40B4-BE49-F238E27FC236}">
                    <a16:creationId xmlns:a16="http://schemas.microsoft.com/office/drawing/2014/main" id="{35E1DF83-65CD-4A09-B2BE-184B63D027DE}"/>
                  </a:ext>
                </a:extLst>
              </p:cNvPr>
              <p:cNvSpPr/>
              <p:nvPr/>
            </p:nvSpPr>
            <p:spPr bwMode="gray">
              <a:xfrm>
                <a:off x="1702413" y="5501360"/>
                <a:ext cx="375363" cy="225217"/>
              </a:xfrm>
              <a:prstGeom prst="cube">
                <a:avLst>
                  <a:gd name="adj" fmla="val 51203"/>
                </a:avLst>
              </a:prstGeom>
              <a:noFill/>
              <a:ln w="9525" cap="flat" cmpd="sng" algn="ctr">
                <a:solidFill>
                  <a:schemeClr val="tx1"/>
                </a:solidFill>
                <a:prstDash val="dash"/>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grpSp>
          <p:nvGrpSpPr>
            <p:cNvPr id="25" name="グループ化 24">
              <a:extLst>
                <a:ext uri="{FF2B5EF4-FFF2-40B4-BE49-F238E27FC236}">
                  <a16:creationId xmlns:a16="http://schemas.microsoft.com/office/drawing/2014/main" id="{70DBBF32-B81C-4068-9397-83F832982373}"/>
                </a:ext>
              </a:extLst>
            </p:cNvPr>
            <p:cNvGrpSpPr/>
            <p:nvPr/>
          </p:nvGrpSpPr>
          <p:grpSpPr>
            <a:xfrm>
              <a:off x="539552" y="5478720"/>
              <a:ext cx="720080" cy="120013"/>
              <a:chOff x="274380" y="5085184"/>
              <a:chExt cx="864096" cy="144016"/>
            </a:xfrm>
          </p:grpSpPr>
          <p:sp>
            <p:nvSpPr>
              <p:cNvPr id="26" name="楕円 25">
                <a:extLst>
                  <a:ext uri="{FF2B5EF4-FFF2-40B4-BE49-F238E27FC236}">
                    <a16:creationId xmlns:a16="http://schemas.microsoft.com/office/drawing/2014/main" id="{ED470371-4A73-4015-BFD4-6F3F0CB3AA96}"/>
                  </a:ext>
                </a:extLst>
              </p:cNvPr>
              <p:cNvSpPr/>
              <p:nvPr/>
            </p:nvSpPr>
            <p:spPr bwMode="gray">
              <a:xfrm>
                <a:off x="274380"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27" name="楕円 26">
                <a:extLst>
                  <a:ext uri="{FF2B5EF4-FFF2-40B4-BE49-F238E27FC236}">
                    <a16:creationId xmlns:a16="http://schemas.microsoft.com/office/drawing/2014/main" id="{4686C6BE-5A41-4FC5-BE94-A9F4B297AE16}"/>
                  </a:ext>
                </a:extLst>
              </p:cNvPr>
              <p:cNvSpPr/>
              <p:nvPr/>
            </p:nvSpPr>
            <p:spPr bwMode="gray">
              <a:xfrm>
                <a:off x="506426"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28" name="楕円 27">
                <a:extLst>
                  <a:ext uri="{FF2B5EF4-FFF2-40B4-BE49-F238E27FC236}">
                    <a16:creationId xmlns:a16="http://schemas.microsoft.com/office/drawing/2014/main" id="{9C92E5D9-32FC-4B0E-AC2C-E42CD70098BD}"/>
                  </a:ext>
                </a:extLst>
              </p:cNvPr>
              <p:cNvSpPr/>
              <p:nvPr/>
            </p:nvSpPr>
            <p:spPr bwMode="gray">
              <a:xfrm>
                <a:off x="736985"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29" name="楕円 28">
                <a:extLst>
                  <a:ext uri="{FF2B5EF4-FFF2-40B4-BE49-F238E27FC236}">
                    <a16:creationId xmlns:a16="http://schemas.microsoft.com/office/drawing/2014/main" id="{12D72333-3C29-4334-A851-E54F1BD42098}"/>
                  </a:ext>
                </a:extLst>
              </p:cNvPr>
              <p:cNvSpPr/>
              <p:nvPr/>
            </p:nvSpPr>
            <p:spPr bwMode="gray">
              <a:xfrm>
                <a:off x="994460"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cxnSp>
          <p:nvCxnSpPr>
            <p:cNvPr id="30" name="直線矢印コネクタ 29">
              <a:extLst>
                <a:ext uri="{FF2B5EF4-FFF2-40B4-BE49-F238E27FC236}">
                  <a16:creationId xmlns:a16="http://schemas.microsoft.com/office/drawing/2014/main" id="{1F3EC1B5-8895-47E8-836F-605FB92802FF}"/>
                </a:ext>
              </a:extLst>
            </p:cNvPr>
            <p:cNvCxnSpPr/>
            <p:nvPr/>
          </p:nvCxnSpPr>
          <p:spPr bwMode="auto">
            <a:xfrm>
              <a:off x="1280359" y="2533179"/>
              <a:ext cx="902233"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triangle"/>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1" name="直線矢印コネクタ 30">
              <a:extLst>
                <a:ext uri="{FF2B5EF4-FFF2-40B4-BE49-F238E27FC236}">
                  <a16:creationId xmlns:a16="http://schemas.microsoft.com/office/drawing/2014/main" id="{66668EC4-01E8-466A-A75E-3025A9BFD07C}"/>
                </a:ext>
              </a:extLst>
            </p:cNvPr>
            <p:cNvCxnSpPr/>
            <p:nvPr/>
          </p:nvCxnSpPr>
          <p:spPr bwMode="auto">
            <a:xfrm>
              <a:off x="1280359" y="2997209"/>
              <a:ext cx="902233"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triangle"/>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2" name="直線矢印コネクタ 31">
              <a:extLst>
                <a:ext uri="{FF2B5EF4-FFF2-40B4-BE49-F238E27FC236}">
                  <a16:creationId xmlns:a16="http://schemas.microsoft.com/office/drawing/2014/main" id="{7331E7DF-5187-4432-86DC-FD142D5FD891}"/>
                </a:ext>
              </a:extLst>
            </p:cNvPr>
            <p:cNvCxnSpPr/>
            <p:nvPr/>
          </p:nvCxnSpPr>
          <p:spPr bwMode="auto">
            <a:xfrm>
              <a:off x="1280359" y="3434014"/>
              <a:ext cx="902233"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triangle"/>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3" name="直線矢印コネクタ 32">
              <a:extLst>
                <a:ext uri="{FF2B5EF4-FFF2-40B4-BE49-F238E27FC236}">
                  <a16:creationId xmlns:a16="http://schemas.microsoft.com/office/drawing/2014/main" id="{45077486-6C1D-4850-81AB-08C6FC67CEDD}"/>
                </a:ext>
              </a:extLst>
            </p:cNvPr>
            <p:cNvCxnSpPr/>
            <p:nvPr/>
          </p:nvCxnSpPr>
          <p:spPr bwMode="auto">
            <a:xfrm>
              <a:off x="1280359" y="3819141"/>
              <a:ext cx="902233"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triangle"/>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4" name="直線矢印コネクタ 33">
              <a:extLst>
                <a:ext uri="{FF2B5EF4-FFF2-40B4-BE49-F238E27FC236}">
                  <a16:creationId xmlns:a16="http://schemas.microsoft.com/office/drawing/2014/main" id="{91E3E46E-9A0C-4BD4-8A3D-5D822ED4C017}"/>
                </a:ext>
              </a:extLst>
            </p:cNvPr>
            <p:cNvCxnSpPr/>
            <p:nvPr/>
          </p:nvCxnSpPr>
          <p:spPr bwMode="auto">
            <a:xfrm>
              <a:off x="1280359" y="4151214"/>
              <a:ext cx="902233"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triangle"/>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35" name="直方体 34">
              <a:extLst>
                <a:ext uri="{FF2B5EF4-FFF2-40B4-BE49-F238E27FC236}">
                  <a16:creationId xmlns:a16="http://schemas.microsoft.com/office/drawing/2014/main" id="{3475BBC9-C1A0-4DCA-84D8-0E5011F42518}"/>
                </a:ext>
              </a:extLst>
            </p:cNvPr>
            <p:cNvSpPr/>
            <p:nvPr/>
          </p:nvSpPr>
          <p:spPr bwMode="gray">
            <a:xfrm>
              <a:off x="1576732" y="2311209"/>
              <a:ext cx="253867" cy="432048"/>
            </a:xfrm>
            <a:prstGeom prst="cube">
              <a:avLst>
                <a:gd name="adj" fmla="val 87222"/>
              </a:avLst>
            </a:prstGeom>
            <a:solidFill>
              <a:schemeClr val="bg1">
                <a:lumMod val="65000"/>
              </a:schemeClr>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36" name="直方体 35">
              <a:extLst>
                <a:ext uri="{FF2B5EF4-FFF2-40B4-BE49-F238E27FC236}">
                  <a16:creationId xmlns:a16="http://schemas.microsoft.com/office/drawing/2014/main" id="{D4CDBE36-7271-4B9B-AA27-AF39EAA8DC80}"/>
                </a:ext>
              </a:extLst>
            </p:cNvPr>
            <p:cNvSpPr/>
            <p:nvPr/>
          </p:nvSpPr>
          <p:spPr bwMode="gray">
            <a:xfrm>
              <a:off x="1595767" y="2813581"/>
              <a:ext cx="215796" cy="367256"/>
            </a:xfrm>
            <a:prstGeom prst="cube">
              <a:avLst>
                <a:gd name="adj" fmla="val 87222"/>
              </a:avLst>
            </a:prstGeom>
            <a:solidFill>
              <a:schemeClr val="bg1">
                <a:lumMod val="65000"/>
              </a:schemeClr>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37" name="直方体 36">
              <a:extLst>
                <a:ext uri="{FF2B5EF4-FFF2-40B4-BE49-F238E27FC236}">
                  <a16:creationId xmlns:a16="http://schemas.microsoft.com/office/drawing/2014/main" id="{AD2C4499-305F-4898-8E59-7DDC486AB6FE}"/>
                </a:ext>
              </a:extLst>
            </p:cNvPr>
            <p:cNvSpPr/>
            <p:nvPr/>
          </p:nvSpPr>
          <p:spPr bwMode="gray">
            <a:xfrm>
              <a:off x="1632613" y="3324121"/>
              <a:ext cx="142104" cy="241842"/>
            </a:xfrm>
            <a:prstGeom prst="cube">
              <a:avLst>
                <a:gd name="adj" fmla="val 87222"/>
              </a:avLst>
            </a:prstGeom>
            <a:solidFill>
              <a:schemeClr val="bg1">
                <a:lumMod val="65000"/>
              </a:schemeClr>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38" name="直方体 37">
              <a:extLst>
                <a:ext uri="{FF2B5EF4-FFF2-40B4-BE49-F238E27FC236}">
                  <a16:creationId xmlns:a16="http://schemas.microsoft.com/office/drawing/2014/main" id="{6D408F56-C9E9-4A9A-9EE2-81933BC68DF0}"/>
                </a:ext>
              </a:extLst>
            </p:cNvPr>
            <p:cNvSpPr/>
            <p:nvPr/>
          </p:nvSpPr>
          <p:spPr bwMode="gray">
            <a:xfrm>
              <a:off x="1656268" y="4094784"/>
              <a:ext cx="94794" cy="161327"/>
            </a:xfrm>
            <a:prstGeom prst="cube">
              <a:avLst>
                <a:gd name="adj" fmla="val 87222"/>
              </a:avLst>
            </a:prstGeom>
            <a:solidFill>
              <a:schemeClr val="bg1">
                <a:lumMod val="65000"/>
              </a:schemeClr>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39" name="直方体 38">
              <a:extLst>
                <a:ext uri="{FF2B5EF4-FFF2-40B4-BE49-F238E27FC236}">
                  <a16:creationId xmlns:a16="http://schemas.microsoft.com/office/drawing/2014/main" id="{AE0E2D75-D65A-4303-B100-AA1725F767F8}"/>
                </a:ext>
              </a:extLst>
            </p:cNvPr>
            <p:cNvSpPr/>
            <p:nvPr/>
          </p:nvSpPr>
          <p:spPr bwMode="gray">
            <a:xfrm>
              <a:off x="1649665" y="3753012"/>
              <a:ext cx="108000" cy="180000"/>
            </a:xfrm>
            <a:prstGeom prst="cube">
              <a:avLst>
                <a:gd name="adj" fmla="val 87222"/>
              </a:avLst>
            </a:prstGeom>
            <a:solidFill>
              <a:schemeClr val="bg1">
                <a:lumMod val="65000"/>
              </a:schemeClr>
            </a:solidFill>
            <a:ln w="9525" cap="flat" cmpd="sng" algn="ctr">
              <a:solidFill>
                <a:srgbClr val="B1B1AC"/>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nvGrpSpPr>
            <p:cNvPr id="40" name="グループ化 39">
              <a:extLst>
                <a:ext uri="{FF2B5EF4-FFF2-40B4-BE49-F238E27FC236}">
                  <a16:creationId xmlns:a16="http://schemas.microsoft.com/office/drawing/2014/main" id="{04CCC94D-2D44-44D4-9DCA-B52C5D36055D}"/>
                </a:ext>
              </a:extLst>
            </p:cNvPr>
            <p:cNvGrpSpPr/>
            <p:nvPr/>
          </p:nvGrpSpPr>
          <p:grpSpPr>
            <a:xfrm>
              <a:off x="652224" y="5836938"/>
              <a:ext cx="505518" cy="120013"/>
              <a:chOff x="274380" y="5085184"/>
              <a:chExt cx="606621" cy="144016"/>
            </a:xfrm>
          </p:grpSpPr>
          <p:sp>
            <p:nvSpPr>
              <p:cNvPr id="41" name="楕円 40">
                <a:extLst>
                  <a:ext uri="{FF2B5EF4-FFF2-40B4-BE49-F238E27FC236}">
                    <a16:creationId xmlns:a16="http://schemas.microsoft.com/office/drawing/2014/main" id="{BE873A2F-CC10-465B-99EE-C0EE04D3F2C2}"/>
                  </a:ext>
                </a:extLst>
              </p:cNvPr>
              <p:cNvSpPr/>
              <p:nvPr/>
            </p:nvSpPr>
            <p:spPr bwMode="gray">
              <a:xfrm>
                <a:off x="274380"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42" name="楕円 41">
                <a:extLst>
                  <a:ext uri="{FF2B5EF4-FFF2-40B4-BE49-F238E27FC236}">
                    <a16:creationId xmlns:a16="http://schemas.microsoft.com/office/drawing/2014/main" id="{E00E63B4-99D0-4B7B-B027-55C81851A3D3}"/>
                  </a:ext>
                </a:extLst>
              </p:cNvPr>
              <p:cNvSpPr/>
              <p:nvPr/>
            </p:nvSpPr>
            <p:spPr bwMode="gray">
              <a:xfrm>
                <a:off x="506426"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43" name="楕円 42">
                <a:extLst>
                  <a:ext uri="{FF2B5EF4-FFF2-40B4-BE49-F238E27FC236}">
                    <a16:creationId xmlns:a16="http://schemas.microsoft.com/office/drawing/2014/main" id="{71E8F2B5-587C-4820-B324-4A6E36A9DE84}"/>
                  </a:ext>
                </a:extLst>
              </p:cNvPr>
              <p:cNvSpPr/>
              <p:nvPr/>
            </p:nvSpPr>
            <p:spPr bwMode="gray">
              <a:xfrm>
                <a:off x="736985"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grpSp>
          <p:nvGrpSpPr>
            <p:cNvPr id="44" name="グループ化 43">
              <a:extLst>
                <a:ext uri="{FF2B5EF4-FFF2-40B4-BE49-F238E27FC236}">
                  <a16:creationId xmlns:a16="http://schemas.microsoft.com/office/drawing/2014/main" id="{808C352B-1C24-4446-9FFF-819638E8F7BB}"/>
                </a:ext>
              </a:extLst>
            </p:cNvPr>
            <p:cNvGrpSpPr/>
            <p:nvPr/>
          </p:nvGrpSpPr>
          <p:grpSpPr>
            <a:xfrm>
              <a:off x="734985" y="6198800"/>
              <a:ext cx="313385" cy="120013"/>
              <a:chOff x="274380" y="5085184"/>
              <a:chExt cx="376062" cy="144016"/>
            </a:xfrm>
          </p:grpSpPr>
          <p:sp>
            <p:nvSpPr>
              <p:cNvPr id="45" name="楕円 44">
                <a:extLst>
                  <a:ext uri="{FF2B5EF4-FFF2-40B4-BE49-F238E27FC236}">
                    <a16:creationId xmlns:a16="http://schemas.microsoft.com/office/drawing/2014/main" id="{022B4200-0A94-4920-9374-38FACB8AD4DA}"/>
                  </a:ext>
                </a:extLst>
              </p:cNvPr>
              <p:cNvSpPr/>
              <p:nvPr/>
            </p:nvSpPr>
            <p:spPr bwMode="gray">
              <a:xfrm>
                <a:off x="274380"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46" name="楕円 45">
                <a:extLst>
                  <a:ext uri="{FF2B5EF4-FFF2-40B4-BE49-F238E27FC236}">
                    <a16:creationId xmlns:a16="http://schemas.microsoft.com/office/drawing/2014/main" id="{FD70F985-ECF0-4DA0-A7D4-5954B1133A9E}"/>
                  </a:ext>
                </a:extLst>
              </p:cNvPr>
              <p:cNvSpPr/>
              <p:nvPr/>
            </p:nvSpPr>
            <p:spPr bwMode="gray">
              <a:xfrm>
                <a:off x="506426"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grpSp>
          <p:nvGrpSpPr>
            <p:cNvPr id="47" name="グループ化 46">
              <a:extLst>
                <a:ext uri="{FF2B5EF4-FFF2-40B4-BE49-F238E27FC236}">
                  <a16:creationId xmlns:a16="http://schemas.microsoft.com/office/drawing/2014/main" id="{FC8FE5CF-F8A0-4532-8F7E-059049C7577D}"/>
                </a:ext>
              </a:extLst>
            </p:cNvPr>
            <p:cNvGrpSpPr/>
            <p:nvPr/>
          </p:nvGrpSpPr>
          <p:grpSpPr>
            <a:xfrm>
              <a:off x="599559" y="5598733"/>
              <a:ext cx="600067" cy="239116"/>
              <a:chOff x="599559" y="5598733"/>
              <a:chExt cx="600067" cy="239116"/>
            </a:xfrm>
          </p:grpSpPr>
          <p:cxnSp>
            <p:nvCxnSpPr>
              <p:cNvPr id="48" name="直線コネクタ 47">
                <a:extLst>
                  <a:ext uri="{FF2B5EF4-FFF2-40B4-BE49-F238E27FC236}">
                    <a16:creationId xmlns:a16="http://schemas.microsoft.com/office/drawing/2014/main" id="{A0254C5B-8D1C-4B9D-AF41-FEA5F6BB5203}"/>
                  </a:ext>
                </a:extLst>
              </p:cNvPr>
              <p:cNvCxnSpPr>
                <a:stCxn id="42" idx="0"/>
                <a:endCxn id="26" idx="4"/>
              </p:cNvCxnSpPr>
              <p:nvPr/>
            </p:nvCxnSpPr>
            <p:spPr bwMode="auto">
              <a:xfrm flipH="1" flipV="1">
                <a:off x="599559" y="5598733"/>
                <a:ext cx="306044"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49" name="直線コネクタ 48">
                <a:extLst>
                  <a:ext uri="{FF2B5EF4-FFF2-40B4-BE49-F238E27FC236}">
                    <a16:creationId xmlns:a16="http://schemas.microsoft.com/office/drawing/2014/main" id="{3D8DA34E-BD71-48E8-9720-BAA145578638}"/>
                  </a:ext>
                </a:extLst>
              </p:cNvPr>
              <p:cNvCxnSpPr>
                <a:stCxn id="43" idx="0"/>
                <a:endCxn id="26" idx="4"/>
              </p:cNvCxnSpPr>
              <p:nvPr/>
            </p:nvCxnSpPr>
            <p:spPr bwMode="auto">
              <a:xfrm flipH="1" flipV="1">
                <a:off x="599559" y="5598733"/>
                <a:ext cx="498177"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0" name="直線コネクタ 49">
                <a:extLst>
                  <a:ext uri="{FF2B5EF4-FFF2-40B4-BE49-F238E27FC236}">
                    <a16:creationId xmlns:a16="http://schemas.microsoft.com/office/drawing/2014/main" id="{D0D2947E-F97A-4B94-9DBB-33C2A50057A9}"/>
                  </a:ext>
                </a:extLst>
              </p:cNvPr>
              <p:cNvCxnSpPr>
                <a:stCxn id="41" idx="0"/>
                <a:endCxn id="26" idx="4"/>
              </p:cNvCxnSpPr>
              <p:nvPr/>
            </p:nvCxnSpPr>
            <p:spPr bwMode="auto">
              <a:xfrm flipH="1" flipV="1">
                <a:off x="599559" y="5598733"/>
                <a:ext cx="112672"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1" name="直線コネクタ 50">
                <a:extLst>
                  <a:ext uri="{FF2B5EF4-FFF2-40B4-BE49-F238E27FC236}">
                    <a16:creationId xmlns:a16="http://schemas.microsoft.com/office/drawing/2014/main" id="{290AEA46-97F4-45A8-BF73-0970F80D7D10}"/>
                  </a:ext>
                </a:extLst>
              </p:cNvPr>
              <p:cNvCxnSpPr>
                <a:endCxn id="27" idx="4"/>
              </p:cNvCxnSpPr>
              <p:nvPr/>
            </p:nvCxnSpPr>
            <p:spPr bwMode="auto">
              <a:xfrm flipH="1" flipV="1">
                <a:off x="792931" y="5598733"/>
                <a:ext cx="112672"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2" name="直線コネクタ 51">
                <a:extLst>
                  <a:ext uri="{FF2B5EF4-FFF2-40B4-BE49-F238E27FC236}">
                    <a16:creationId xmlns:a16="http://schemas.microsoft.com/office/drawing/2014/main" id="{8BACF14A-4767-4B9B-A9EA-9537798587AC}"/>
                  </a:ext>
                </a:extLst>
              </p:cNvPr>
              <p:cNvCxnSpPr>
                <a:endCxn id="27" idx="4"/>
              </p:cNvCxnSpPr>
              <p:nvPr/>
            </p:nvCxnSpPr>
            <p:spPr bwMode="auto">
              <a:xfrm flipH="1" flipV="1">
                <a:off x="792931" y="5598733"/>
                <a:ext cx="304806"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3" name="直線コネクタ 52">
                <a:extLst>
                  <a:ext uri="{FF2B5EF4-FFF2-40B4-BE49-F238E27FC236}">
                    <a16:creationId xmlns:a16="http://schemas.microsoft.com/office/drawing/2014/main" id="{15E6F2C9-EC91-491A-911E-49B9D7AB3B21}"/>
                  </a:ext>
                </a:extLst>
              </p:cNvPr>
              <p:cNvCxnSpPr>
                <a:endCxn id="27" idx="4"/>
              </p:cNvCxnSpPr>
              <p:nvPr/>
            </p:nvCxnSpPr>
            <p:spPr bwMode="auto">
              <a:xfrm flipV="1">
                <a:off x="712231" y="5598733"/>
                <a:ext cx="80700"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4" name="直線コネクタ 53">
                <a:extLst>
                  <a:ext uri="{FF2B5EF4-FFF2-40B4-BE49-F238E27FC236}">
                    <a16:creationId xmlns:a16="http://schemas.microsoft.com/office/drawing/2014/main" id="{B7B5A678-9E18-40B3-A60A-EFE47A71E60A}"/>
                  </a:ext>
                </a:extLst>
              </p:cNvPr>
              <p:cNvCxnSpPr>
                <a:endCxn id="28" idx="4"/>
              </p:cNvCxnSpPr>
              <p:nvPr/>
            </p:nvCxnSpPr>
            <p:spPr bwMode="auto">
              <a:xfrm flipV="1">
                <a:off x="905603" y="5598733"/>
                <a:ext cx="79460"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5" name="直線コネクタ 54">
                <a:extLst>
                  <a:ext uri="{FF2B5EF4-FFF2-40B4-BE49-F238E27FC236}">
                    <a16:creationId xmlns:a16="http://schemas.microsoft.com/office/drawing/2014/main" id="{07A0618A-0A7C-41D7-BE8E-3223C52F6AC4}"/>
                  </a:ext>
                </a:extLst>
              </p:cNvPr>
              <p:cNvCxnSpPr>
                <a:endCxn id="28" idx="4"/>
              </p:cNvCxnSpPr>
              <p:nvPr/>
            </p:nvCxnSpPr>
            <p:spPr bwMode="auto">
              <a:xfrm flipH="1" flipV="1">
                <a:off x="985063" y="5598733"/>
                <a:ext cx="112674"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6" name="直線コネクタ 55">
                <a:extLst>
                  <a:ext uri="{FF2B5EF4-FFF2-40B4-BE49-F238E27FC236}">
                    <a16:creationId xmlns:a16="http://schemas.microsoft.com/office/drawing/2014/main" id="{19010BB2-1163-42A0-BDC8-2AC3A3910EA5}"/>
                  </a:ext>
                </a:extLst>
              </p:cNvPr>
              <p:cNvCxnSpPr>
                <a:endCxn id="28" idx="4"/>
              </p:cNvCxnSpPr>
              <p:nvPr/>
            </p:nvCxnSpPr>
            <p:spPr bwMode="auto">
              <a:xfrm flipV="1">
                <a:off x="712231" y="5598733"/>
                <a:ext cx="272832"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7" name="直線コネクタ 56">
                <a:extLst>
                  <a:ext uri="{FF2B5EF4-FFF2-40B4-BE49-F238E27FC236}">
                    <a16:creationId xmlns:a16="http://schemas.microsoft.com/office/drawing/2014/main" id="{D83F53FD-75B7-4B22-A6C3-FB54E8468F11}"/>
                  </a:ext>
                </a:extLst>
              </p:cNvPr>
              <p:cNvCxnSpPr>
                <a:endCxn id="29" idx="4"/>
              </p:cNvCxnSpPr>
              <p:nvPr/>
            </p:nvCxnSpPr>
            <p:spPr bwMode="auto">
              <a:xfrm flipV="1">
                <a:off x="905603" y="5598733"/>
                <a:ext cx="294023"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8" name="直線コネクタ 57">
                <a:extLst>
                  <a:ext uri="{FF2B5EF4-FFF2-40B4-BE49-F238E27FC236}">
                    <a16:creationId xmlns:a16="http://schemas.microsoft.com/office/drawing/2014/main" id="{C4D4F595-6892-4BE1-9DCC-A7516DE70F14}"/>
                  </a:ext>
                </a:extLst>
              </p:cNvPr>
              <p:cNvCxnSpPr>
                <a:endCxn id="29" idx="4"/>
              </p:cNvCxnSpPr>
              <p:nvPr/>
            </p:nvCxnSpPr>
            <p:spPr bwMode="auto">
              <a:xfrm flipV="1">
                <a:off x="1097737" y="5598733"/>
                <a:ext cx="101889"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59" name="直線コネクタ 58">
                <a:extLst>
                  <a:ext uri="{FF2B5EF4-FFF2-40B4-BE49-F238E27FC236}">
                    <a16:creationId xmlns:a16="http://schemas.microsoft.com/office/drawing/2014/main" id="{6FF682BA-FFB1-41CB-B4E3-91EFAAAF5C82}"/>
                  </a:ext>
                </a:extLst>
              </p:cNvPr>
              <p:cNvCxnSpPr>
                <a:endCxn id="29" idx="4"/>
              </p:cNvCxnSpPr>
              <p:nvPr/>
            </p:nvCxnSpPr>
            <p:spPr bwMode="auto">
              <a:xfrm flipV="1">
                <a:off x="712231" y="5598733"/>
                <a:ext cx="487395"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grpSp>
        <p:grpSp>
          <p:nvGrpSpPr>
            <p:cNvPr id="60" name="グループ化 59">
              <a:extLst>
                <a:ext uri="{FF2B5EF4-FFF2-40B4-BE49-F238E27FC236}">
                  <a16:creationId xmlns:a16="http://schemas.microsoft.com/office/drawing/2014/main" id="{37D6FAA8-27C5-48D2-A9EF-213A14589482}"/>
                </a:ext>
              </a:extLst>
            </p:cNvPr>
            <p:cNvGrpSpPr/>
            <p:nvPr/>
          </p:nvGrpSpPr>
          <p:grpSpPr>
            <a:xfrm flipV="1">
              <a:off x="716662" y="5955131"/>
              <a:ext cx="385506" cy="239116"/>
              <a:chOff x="648607" y="5573621"/>
              <a:chExt cx="385506" cy="239116"/>
            </a:xfrm>
          </p:grpSpPr>
          <p:cxnSp>
            <p:nvCxnSpPr>
              <p:cNvPr id="61" name="直線コネクタ 60">
                <a:extLst>
                  <a:ext uri="{FF2B5EF4-FFF2-40B4-BE49-F238E27FC236}">
                    <a16:creationId xmlns:a16="http://schemas.microsoft.com/office/drawing/2014/main" id="{766E42C0-4CC2-4322-B10F-14F0BD2DAB52}"/>
                  </a:ext>
                </a:extLst>
              </p:cNvPr>
              <p:cNvCxnSpPr/>
              <p:nvPr/>
            </p:nvCxnSpPr>
            <p:spPr bwMode="auto">
              <a:xfrm flipH="1" flipV="1">
                <a:off x="729307" y="5573621"/>
                <a:ext cx="112672"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2" name="直線コネクタ 61">
                <a:extLst>
                  <a:ext uri="{FF2B5EF4-FFF2-40B4-BE49-F238E27FC236}">
                    <a16:creationId xmlns:a16="http://schemas.microsoft.com/office/drawing/2014/main" id="{10FAFB3F-9CF8-421C-81C3-24BB5E8CE7A2}"/>
                  </a:ext>
                </a:extLst>
              </p:cNvPr>
              <p:cNvCxnSpPr/>
              <p:nvPr/>
            </p:nvCxnSpPr>
            <p:spPr bwMode="auto">
              <a:xfrm flipH="1" flipV="1">
                <a:off x="729307" y="5573621"/>
                <a:ext cx="304806"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3" name="直線コネクタ 62">
                <a:extLst>
                  <a:ext uri="{FF2B5EF4-FFF2-40B4-BE49-F238E27FC236}">
                    <a16:creationId xmlns:a16="http://schemas.microsoft.com/office/drawing/2014/main" id="{E7D7A941-404B-44C6-8B4F-49184E29A961}"/>
                  </a:ext>
                </a:extLst>
              </p:cNvPr>
              <p:cNvCxnSpPr/>
              <p:nvPr/>
            </p:nvCxnSpPr>
            <p:spPr bwMode="auto">
              <a:xfrm flipV="1">
                <a:off x="648607" y="5573621"/>
                <a:ext cx="80700"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4" name="直線コネクタ 63">
                <a:extLst>
                  <a:ext uri="{FF2B5EF4-FFF2-40B4-BE49-F238E27FC236}">
                    <a16:creationId xmlns:a16="http://schemas.microsoft.com/office/drawing/2014/main" id="{849739F1-B6BB-4A34-9D38-1936DBE6A5BA}"/>
                  </a:ext>
                </a:extLst>
              </p:cNvPr>
              <p:cNvCxnSpPr/>
              <p:nvPr/>
            </p:nvCxnSpPr>
            <p:spPr bwMode="auto">
              <a:xfrm flipV="1">
                <a:off x="841979" y="5573621"/>
                <a:ext cx="79460"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5" name="直線コネクタ 64">
                <a:extLst>
                  <a:ext uri="{FF2B5EF4-FFF2-40B4-BE49-F238E27FC236}">
                    <a16:creationId xmlns:a16="http://schemas.microsoft.com/office/drawing/2014/main" id="{6FF2E8FC-65E7-4B3D-82A5-4AB49184EC39}"/>
                  </a:ext>
                </a:extLst>
              </p:cNvPr>
              <p:cNvCxnSpPr/>
              <p:nvPr/>
            </p:nvCxnSpPr>
            <p:spPr bwMode="auto">
              <a:xfrm flipH="1" flipV="1">
                <a:off x="921439" y="5573621"/>
                <a:ext cx="112674"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6" name="直線コネクタ 65">
                <a:extLst>
                  <a:ext uri="{FF2B5EF4-FFF2-40B4-BE49-F238E27FC236}">
                    <a16:creationId xmlns:a16="http://schemas.microsoft.com/office/drawing/2014/main" id="{596E5789-9E27-4135-A03B-BF592A0D43BA}"/>
                  </a:ext>
                </a:extLst>
              </p:cNvPr>
              <p:cNvCxnSpPr/>
              <p:nvPr/>
            </p:nvCxnSpPr>
            <p:spPr bwMode="auto">
              <a:xfrm flipV="1">
                <a:off x="648607" y="5573621"/>
                <a:ext cx="272832"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grpSp>
        <p:grpSp>
          <p:nvGrpSpPr>
            <p:cNvPr id="67" name="グループ化 66">
              <a:extLst>
                <a:ext uri="{FF2B5EF4-FFF2-40B4-BE49-F238E27FC236}">
                  <a16:creationId xmlns:a16="http://schemas.microsoft.com/office/drawing/2014/main" id="{A30629E7-B57B-411E-BF06-A747812F92FD}"/>
                </a:ext>
              </a:extLst>
            </p:cNvPr>
            <p:cNvGrpSpPr/>
            <p:nvPr/>
          </p:nvGrpSpPr>
          <p:grpSpPr>
            <a:xfrm flipV="1">
              <a:off x="605568" y="5232347"/>
              <a:ext cx="600067" cy="239116"/>
              <a:chOff x="383535" y="5421221"/>
              <a:chExt cx="600067" cy="239116"/>
            </a:xfrm>
          </p:grpSpPr>
          <p:cxnSp>
            <p:nvCxnSpPr>
              <p:cNvPr id="68" name="直線コネクタ 67">
                <a:extLst>
                  <a:ext uri="{FF2B5EF4-FFF2-40B4-BE49-F238E27FC236}">
                    <a16:creationId xmlns:a16="http://schemas.microsoft.com/office/drawing/2014/main" id="{BD16911E-776E-4216-A3F7-310C4729BFC2}"/>
                  </a:ext>
                </a:extLst>
              </p:cNvPr>
              <p:cNvCxnSpPr/>
              <p:nvPr/>
            </p:nvCxnSpPr>
            <p:spPr bwMode="auto">
              <a:xfrm flipH="1" flipV="1">
                <a:off x="383535" y="5421221"/>
                <a:ext cx="306044"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69" name="直線コネクタ 68">
                <a:extLst>
                  <a:ext uri="{FF2B5EF4-FFF2-40B4-BE49-F238E27FC236}">
                    <a16:creationId xmlns:a16="http://schemas.microsoft.com/office/drawing/2014/main" id="{D373063B-00DB-4623-8827-58F835C14713}"/>
                  </a:ext>
                </a:extLst>
              </p:cNvPr>
              <p:cNvCxnSpPr/>
              <p:nvPr/>
            </p:nvCxnSpPr>
            <p:spPr bwMode="auto">
              <a:xfrm flipH="1" flipV="1">
                <a:off x="383535" y="5421221"/>
                <a:ext cx="498177"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0" name="直線コネクタ 69">
                <a:extLst>
                  <a:ext uri="{FF2B5EF4-FFF2-40B4-BE49-F238E27FC236}">
                    <a16:creationId xmlns:a16="http://schemas.microsoft.com/office/drawing/2014/main" id="{B2FF0617-096C-4F69-B237-9B44D71411D6}"/>
                  </a:ext>
                </a:extLst>
              </p:cNvPr>
              <p:cNvCxnSpPr/>
              <p:nvPr/>
            </p:nvCxnSpPr>
            <p:spPr bwMode="auto">
              <a:xfrm flipH="1" flipV="1">
                <a:off x="383535" y="5421221"/>
                <a:ext cx="112672"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1" name="直線コネクタ 70">
                <a:extLst>
                  <a:ext uri="{FF2B5EF4-FFF2-40B4-BE49-F238E27FC236}">
                    <a16:creationId xmlns:a16="http://schemas.microsoft.com/office/drawing/2014/main" id="{CFB55936-1309-4848-B812-5E663546A26A}"/>
                  </a:ext>
                </a:extLst>
              </p:cNvPr>
              <p:cNvCxnSpPr/>
              <p:nvPr/>
            </p:nvCxnSpPr>
            <p:spPr bwMode="auto">
              <a:xfrm flipH="1" flipV="1">
                <a:off x="576907" y="5421221"/>
                <a:ext cx="112672"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2" name="直線コネクタ 71">
                <a:extLst>
                  <a:ext uri="{FF2B5EF4-FFF2-40B4-BE49-F238E27FC236}">
                    <a16:creationId xmlns:a16="http://schemas.microsoft.com/office/drawing/2014/main" id="{27E09CA7-E487-41A7-A79F-F5B6B83B1C99}"/>
                  </a:ext>
                </a:extLst>
              </p:cNvPr>
              <p:cNvCxnSpPr/>
              <p:nvPr/>
            </p:nvCxnSpPr>
            <p:spPr bwMode="auto">
              <a:xfrm flipH="1" flipV="1">
                <a:off x="576907" y="5421221"/>
                <a:ext cx="304806"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3" name="直線コネクタ 72">
                <a:extLst>
                  <a:ext uri="{FF2B5EF4-FFF2-40B4-BE49-F238E27FC236}">
                    <a16:creationId xmlns:a16="http://schemas.microsoft.com/office/drawing/2014/main" id="{3C9C0EF1-9CC4-421E-9E7A-E90A4948CA2B}"/>
                  </a:ext>
                </a:extLst>
              </p:cNvPr>
              <p:cNvCxnSpPr/>
              <p:nvPr/>
            </p:nvCxnSpPr>
            <p:spPr bwMode="auto">
              <a:xfrm flipV="1">
                <a:off x="496207" y="5421221"/>
                <a:ext cx="80700"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4" name="直線コネクタ 73">
                <a:extLst>
                  <a:ext uri="{FF2B5EF4-FFF2-40B4-BE49-F238E27FC236}">
                    <a16:creationId xmlns:a16="http://schemas.microsoft.com/office/drawing/2014/main" id="{8B68B80E-5EE9-4987-85E5-A9FFED7B7EF6}"/>
                  </a:ext>
                </a:extLst>
              </p:cNvPr>
              <p:cNvCxnSpPr/>
              <p:nvPr/>
            </p:nvCxnSpPr>
            <p:spPr bwMode="auto">
              <a:xfrm flipV="1">
                <a:off x="689579" y="5421221"/>
                <a:ext cx="79460"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5" name="直線コネクタ 74">
                <a:extLst>
                  <a:ext uri="{FF2B5EF4-FFF2-40B4-BE49-F238E27FC236}">
                    <a16:creationId xmlns:a16="http://schemas.microsoft.com/office/drawing/2014/main" id="{5BDB7D46-A5B8-4066-93F5-9B5673322A21}"/>
                  </a:ext>
                </a:extLst>
              </p:cNvPr>
              <p:cNvCxnSpPr/>
              <p:nvPr/>
            </p:nvCxnSpPr>
            <p:spPr bwMode="auto">
              <a:xfrm flipH="1" flipV="1">
                <a:off x="769039" y="5421221"/>
                <a:ext cx="112674"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6" name="直線コネクタ 75">
                <a:extLst>
                  <a:ext uri="{FF2B5EF4-FFF2-40B4-BE49-F238E27FC236}">
                    <a16:creationId xmlns:a16="http://schemas.microsoft.com/office/drawing/2014/main" id="{586AD9E2-5FA8-45BA-9C0C-D2DA8C7944FB}"/>
                  </a:ext>
                </a:extLst>
              </p:cNvPr>
              <p:cNvCxnSpPr/>
              <p:nvPr/>
            </p:nvCxnSpPr>
            <p:spPr bwMode="auto">
              <a:xfrm flipV="1">
                <a:off x="496207" y="5421221"/>
                <a:ext cx="272832"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7" name="直線コネクタ 76">
                <a:extLst>
                  <a:ext uri="{FF2B5EF4-FFF2-40B4-BE49-F238E27FC236}">
                    <a16:creationId xmlns:a16="http://schemas.microsoft.com/office/drawing/2014/main" id="{CB4E69CA-480C-4052-9F8C-46C98E413197}"/>
                  </a:ext>
                </a:extLst>
              </p:cNvPr>
              <p:cNvCxnSpPr/>
              <p:nvPr/>
            </p:nvCxnSpPr>
            <p:spPr bwMode="auto">
              <a:xfrm flipV="1">
                <a:off x="689579" y="5421221"/>
                <a:ext cx="294023"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8" name="直線コネクタ 77">
                <a:extLst>
                  <a:ext uri="{FF2B5EF4-FFF2-40B4-BE49-F238E27FC236}">
                    <a16:creationId xmlns:a16="http://schemas.microsoft.com/office/drawing/2014/main" id="{A6312717-96B4-43F3-9CF3-C1CECC805CBF}"/>
                  </a:ext>
                </a:extLst>
              </p:cNvPr>
              <p:cNvCxnSpPr/>
              <p:nvPr/>
            </p:nvCxnSpPr>
            <p:spPr bwMode="auto">
              <a:xfrm flipV="1">
                <a:off x="881713" y="5421221"/>
                <a:ext cx="101889"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79" name="直線コネクタ 78">
                <a:extLst>
                  <a:ext uri="{FF2B5EF4-FFF2-40B4-BE49-F238E27FC236}">
                    <a16:creationId xmlns:a16="http://schemas.microsoft.com/office/drawing/2014/main" id="{32DC0F26-4E7F-405E-9251-3A4F5CAF3329}"/>
                  </a:ext>
                </a:extLst>
              </p:cNvPr>
              <p:cNvCxnSpPr/>
              <p:nvPr/>
            </p:nvCxnSpPr>
            <p:spPr bwMode="auto">
              <a:xfrm flipV="1">
                <a:off x="496207" y="5421221"/>
                <a:ext cx="487395"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grpSp>
        <p:grpSp>
          <p:nvGrpSpPr>
            <p:cNvPr id="80" name="グループ化 79">
              <a:extLst>
                <a:ext uri="{FF2B5EF4-FFF2-40B4-BE49-F238E27FC236}">
                  <a16:creationId xmlns:a16="http://schemas.microsoft.com/office/drawing/2014/main" id="{7436EECB-46EC-4923-AEE8-F2897B2A0535}"/>
                </a:ext>
              </a:extLst>
            </p:cNvPr>
            <p:cNvGrpSpPr/>
            <p:nvPr/>
          </p:nvGrpSpPr>
          <p:grpSpPr>
            <a:xfrm>
              <a:off x="2123728" y="5497646"/>
              <a:ext cx="720080" cy="120013"/>
              <a:chOff x="274380" y="5085184"/>
              <a:chExt cx="864096" cy="144016"/>
            </a:xfrm>
          </p:grpSpPr>
          <p:sp>
            <p:nvSpPr>
              <p:cNvPr id="81" name="楕円 80">
                <a:extLst>
                  <a:ext uri="{FF2B5EF4-FFF2-40B4-BE49-F238E27FC236}">
                    <a16:creationId xmlns:a16="http://schemas.microsoft.com/office/drawing/2014/main" id="{EF2F4948-6FF6-46C7-A814-62E185343DA7}"/>
                  </a:ext>
                </a:extLst>
              </p:cNvPr>
              <p:cNvSpPr/>
              <p:nvPr/>
            </p:nvSpPr>
            <p:spPr bwMode="gray">
              <a:xfrm>
                <a:off x="274380"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82" name="楕円 81">
                <a:extLst>
                  <a:ext uri="{FF2B5EF4-FFF2-40B4-BE49-F238E27FC236}">
                    <a16:creationId xmlns:a16="http://schemas.microsoft.com/office/drawing/2014/main" id="{EF0BF3F7-42C0-46C7-A2A3-367D3378F020}"/>
                  </a:ext>
                </a:extLst>
              </p:cNvPr>
              <p:cNvSpPr/>
              <p:nvPr/>
            </p:nvSpPr>
            <p:spPr bwMode="gray">
              <a:xfrm>
                <a:off x="506426"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83" name="楕円 82">
                <a:extLst>
                  <a:ext uri="{FF2B5EF4-FFF2-40B4-BE49-F238E27FC236}">
                    <a16:creationId xmlns:a16="http://schemas.microsoft.com/office/drawing/2014/main" id="{20D43922-5019-41FB-A3A3-4D4585D96FF1}"/>
                  </a:ext>
                </a:extLst>
              </p:cNvPr>
              <p:cNvSpPr/>
              <p:nvPr/>
            </p:nvSpPr>
            <p:spPr bwMode="gray">
              <a:xfrm>
                <a:off x="736985"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84" name="楕円 83">
                <a:extLst>
                  <a:ext uri="{FF2B5EF4-FFF2-40B4-BE49-F238E27FC236}">
                    <a16:creationId xmlns:a16="http://schemas.microsoft.com/office/drawing/2014/main" id="{DD519CB2-EC83-4367-92BC-873DA54DB7BE}"/>
                  </a:ext>
                </a:extLst>
              </p:cNvPr>
              <p:cNvSpPr/>
              <p:nvPr/>
            </p:nvSpPr>
            <p:spPr bwMode="gray">
              <a:xfrm>
                <a:off x="994460"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grpSp>
          <p:nvGrpSpPr>
            <p:cNvPr id="85" name="グループ化 84">
              <a:extLst>
                <a:ext uri="{FF2B5EF4-FFF2-40B4-BE49-F238E27FC236}">
                  <a16:creationId xmlns:a16="http://schemas.microsoft.com/office/drawing/2014/main" id="{39FD9BBD-81B2-4D11-B021-FC04DF1C0498}"/>
                </a:ext>
              </a:extLst>
            </p:cNvPr>
            <p:cNvGrpSpPr/>
            <p:nvPr/>
          </p:nvGrpSpPr>
          <p:grpSpPr>
            <a:xfrm>
              <a:off x="2236400" y="5855864"/>
              <a:ext cx="505518" cy="120013"/>
              <a:chOff x="274380" y="5085184"/>
              <a:chExt cx="606621" cy="144016"/>
            </a:xfrm>
          </p:grpSpPr>
          <p:sp>
            <p:nvSpPr>
              <p:cNvPr id="86" name="楕円 85">
                <a:extLst>
                  <a:ext uri="{FF2B5EF4-FFF2-40B4-BE49-F238E27FC236}">
                    <a16:creationId xmlns:a16="http://schemas.microsoft.com/office/drawing/2014/main" id="{770255D3-59D0-4FE7-8DE0-D702AD64A68D}"/>
                  </a:ext>
                </a:extLst>
              </p:cNvPr>
              <p:cNvSpPr/>
              <p:nvPr/>
            </p:nvSpPr>
            <p:spPr bwMode="gray">
              <a:xfrm>
                <a:off x="274380"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87" name="楕円 86">
                <a:extLst>
                  <a:ext uri="{FF2B5EF4-FFF2-40B4-BE49-F238E27FC236}">
                    <a16:creationId xmlns:a16="http://schemas.microsoft.com/office/drawing/2014/main" id="{C18E89E2-1212-452B-B82E-9FE31AD7AC98}"/>
                  </a:ext>
                </a:extLst>
              </p:cNvPr>
              <p:cNvSpPr/>
              <p:nvPr/>
            </p:nvSpPr>
            <p:spPr bwMode="gray">
              <a:xfrm>
                <a:off x="506426"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88" name="楕円 87">
                <a:extLst>
                  <a:ext uri="{FF2B5EF4-FFF2-40B4-BE49-F238E27FC236}">
                    <a16:creationId xmlns:a16="http://schemas.microsoft.com/office/drawing/2014/main" id="{C81A46D4-6B8D-4FF7-9BA3-A50DD425DA4C}"/>
                  </a:ext>
                </a:extLst>
              </p:cNvPr>
              <p:cNvSpPr/>
              <p:nvPr/>
            </p:nvSpPr>
            <p:spPr bwMode="gray">
              <a:xfrm>
                <a:off x="736985"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grpSp>
          <p:nvGrpSpPr>
            <p:cNvPr id="89" name="グループ化 88">
              <a:extLst>
                <a:ext uri="{FF2B5EF4-FFF2-40B4-BE49-F238E27FC236}">
                  <a16:creationId xmlns:a16="http://schemas.microsoft.com/office/drawing/2014/main" id="{CD8D4AAF-F3F4-4CB3-AE34-A44EF1E954CC}"/>
                </a:ext>
              </a:extLst>
            </p:cNvPr>
            <p:cNvGrpSpPr/>
            <p:nvPr/>
          </p:nvGrpSpPr>
          <p:grpSpPr>
            <a:xfrm>
              <a:off x="2319161" y="6217726"/>
              <a:ext cx="313385" cy="120013"/>
              <a:chOff x="274380" y="5085184"/>
              <a:chExt cx="376062" cy="144016"/>
            </a:xfrm>
          </p:grpSpPr>
          <p:sp>
            <p:nvSpPr>
              <p:cNvPr id="90" name="楕円 89">
                <a:extLst>
                  <a:ext uri="{FF2B5EF4-FFF2-40B4-BE49-F238E27FC236}">
                    <a16:creationId xmlns:a16="http://schemas.microsoft.com/office/drawing/2014/main" id="{222D8A09-3377-4507-B6A4-8232311E0BF9}"/>
                  </a:ext>
                </a:extLst>
              </p:cNvPr>
              <p:cNvSpPr/>
              <p:nvPr/>
            </p:nvSpPr>
            <p:spPr bwMode="gray">
              <a:xfrm>
                <a:off x="274380"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91" name="楕円 90">
                <a:extLst>
                  <a:ext uri="{FF2B5EF4-FFF2-40B4-BE49-F238E27FC236}">
                    <a16:creationId xmlns:a16="http://schemas.microsoft.com/office/drawing/2014/main" id="{54B2EFFA-263C-4503-A987-2AF7CFBC0A0A}"/>
                  </a:ext>
                </a:extLst>
              </p:cNvPr>
              <p:cNvSpPr/>
              <p:nvPr/>
            </p:nvSpPr>
            <p:spPr bwMode="gray">
              <a:xfrm>
                <a:off x="506426" y="5085184"/>
                <a:ext cx="144016" cy="144016"/>
              </a:xfrm>
              <a:prstGeom prst="ellipse">
                <a:avLst/>
              </a:prstGeom>
              <a:solidFill>
                <a:srgbClr val="DAD9D6"/>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grpSp>
          <p:nvGrpSpPr>
            <p:cNvPr id="92" name="グループ化 91">
              <a:extLst>
                <a:ext uri="{FF2B5EF4-FFF2-40B4-BE49-F238E27FC236}">
                  <a16:creationId xmlns:a16="http://schemas.microsoft.com/office/drawing/2014/main" id="{5B15C677-15A9-4D56-9EAD-63288E9558BF}"/>
                </a:ext>
              </a:extLst>
            </p:cNvPr>
            <p:cNvGrpSpPr/>
            <p:nvPr/>
          </p:nvGrpSpPr>
          <p:grpSpPr>
            <a:xfrm>
              <a:off x="2183735" y="5616749"/>
              <a:ext cx="648139" cy="239116"/>
              <a:chOff x="1983263" y="5465259"/>
              <a:chExt cx="648139" cy="239116"/>
            </a:xfrm>
          </p:grpSpPr>
          <p:cxnSp>
            <p:nvCxnSpPr>
              <p:cNvPr id="93" name="直線コネクタ 92">
                <a:extLst>
                  <a:ext uri="{FF2B5EF4-FFF2-40B4-BE49-F238E27FC236}">
                    <a16:creationId xmlns:a16="http://schemas.microsoft.com/office/drawing/2014/main" id="{C3809B98-0CEF-44D0-A5E8-72496A239A5C}"/>
                  </a:ext>
                </a:extLst>
              </p:cNvPr>
              <p:cNvCxnSpPr>
                <a:stCxn id="87" idx="0"/>
                <a:endCxn id="81" idx="4"/>
              </p:cNvCxnSpPr>
              <p:nvPr/>
            </p:nvCxnSpPr>
            <p:spPr bwMode="auto">
              <a:xfrm flipH="1" flipV="1">
                <a:off x="1983263" y="5466169"/>
                <a:ext cx="306044"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4" name="直線コネクタ 93">
                <a:extLst>
                  <a:ext uri="{FF2B5EF4-FFF2-40B4-BE49-F238E27FC236}">
                    <a16:creationId xmlns:a16="http://schemas.microsoft.com/office/drawing/2014/main" id="{6839F5A8-285A-4501-8F1A-81D58532CD76}"/>
                  </a:ext>
                </a:extLst>
              </p:cNvPr>
              <p:cNvCxnSpPr>
                <a:stCxn id="88" idx="0"/>
                <a:endCxn id="81" idx="4"/>
              </p:cNvCxnSpPr>
              <p:nvPr/>
            </p:nvCxnSpPr>
            <p:spPr bwMode="auto">
              <a:xfrm flipH="1" flipV="1">
                <a:off x="1983263" y="5466169"/>
                <a:ext cx="498177"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5" name="直線コネクタ 94">
                <a:extLst>
                  <a:ext uri="{FF2B5EF4-FFF2-40B4-BE49-F238E27FC236}">
                    <a16:creationId xmlns:a16="http://schemas.microsoft.com/office/drawing/2014/main" id="{68915F35-2DD6-4149-B5DC-D90CE7F2B695}"/>
                  </a:ext>
                </a:extLst>
              </p:cNvPr>
              <p:cNvCxnSpPr>
                <a:stCxn id="86" idx="0"/>
                <a:endCxn id="81" idx="4"/>
              </p:cNvCxnSpPr>
              <p:nvPr/>
            </p:nvCxnSpPr>
            <p:spPr bwMode="auto">
              <a:xfrm flipH="1" flipV="1">
                <a:off x="1983263" y="5466169"/>
                <a:ext cx="112672"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6" name="直線コネクタ 95">
                <a:extLst>
                  <a:ext uri="{FF2B5EF4-FFF2-40B4-BE49-F238E27FC236}">
                    <a16:creationId xmlns:a16="http://schemas.microsoft.com/office/drawing/2014/main" id="{539D4D18-234F-4EBC-ACF2-36F7DC43B671}"/>
                  </a:ext>
                </a:extLst>
              </p:cNvPr>
              <p:cNvCxnSpPr>
                <a:endCxn id="82" idx="4"/>
              </p:cNvCxnSpPr>
              <p:nvPr/>
            </p:nvCxnSpPr>
            <p:spPr bwMode="auto">
              <a:xfrm flipH="1" flipV="1">
                <a:off x="2224707" y="5465259"/>
                <a:ext cx="112672"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7" name="直線コネクタ 96">
                <a:extLst>
                  <a:ext uri="{FF2B5EF4-FFF2-40B4-BE49-F238E27FC236}">
                    <a16:creationId xmlns:a16="http://schemas.microsoft.com/office/drawing/2014/main" id="{B509EA8A-99EB-4461-AF5B-654E4115AA33}"/>
                  </a:ext>
                </a:extLst>
              </p:cNvPr>
              <p:cNvCxnSpPr>
                <a:endCxn id="82" idx="4"/>
              </p:cNvCxnSpPr>
              <p:nvPr/>
            </p:nvCxnSpPr>
            <p:spPr bwMode="auto">
              <a:xfrm flipH="1" flipV="1">
                <a:off x="2224707" y="5465259"/>
                <a:ext cx="304806"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8" name="直線コネクタ 97">
                <a:extLst>
                  <a:ext uri="{FF2B5EF4-FFF2-40B4-BE49-F238E27FC236}">
                    <a16:creationId xmlns:a16="http://schemas.microsoft.com/office/drawing/2014/main" id="{46A7A6A6-2099-4429-8E98-B05044B8D3E4}"/>
                  </a:ext>
                </a:extLst>
              </p:cNvPr>
              <p:cNvCxnSpPr>
                <a:endCxn id="82" idx="4"/>
              </p:cNvCxnSpPr>
              <p:nvPr/>
            </p:nvCxnSpPr>
            <p:spPr bwMode="auto">
              <a:xfrm flipV="1">
                <a:off x="2144007" y="5465259"/>
                <a:ext cx="80700"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99" name="直線コネクタ 98">
                <a:extLst>
                  <a:ext uri="{FF2B5EF4-FFF2-40B4-BE49-F238E27FC236}">
                    <a16:creationId xmlns:a16="http://schemas.microsoft.com/office/drawing/2014/main" id="{A342178F-5769-436B-A56F-AD260BFC0DF1}"/>
                  </a:ext>
                </a:extLst>
              </p:cNvPr>
              <p:cNvCxnSpPr>
                <a:endCxn id="83" idx="4"/>
              </p:cNvCxnSpPr>
              <p:nvPr/>
            </p:nvCxnSpPr>
            <p:spPr bwMode="auto">
              <a:xfrm flipV="1">
                <a:off x="2337379" y="5465259"/>
                <a:ext cx="79460"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0" name="直線コネクタ 99">
                <a:extLst>
                  <a:ext uri="{FF2B5EF4-FFF2-40B4-BE49-F238E27FC236}">
                    <a16:creationId xmlns:a16="http://schemas.microsoft.com/office/drawing/2014/main" id="{E4E0ED2F-E983-493F-8D13-76409A39D540}"/>
                  </a:ext>
                </a:extLst>
              </p:cNvPr>
              <p:cNvCxnSpPr>
                <a:endCxn id="83" idx="4"/>
              </p:cNvCxnSpPr>
              <p:nvPr/>
            </p:nvCxnSpPr>
            <p:spPr bwMode="auto">
              <a:xfrm flipH="1" flipV="1">
                <a:off x="2416839" y="5465259"/>
                <a:ext cx="112674"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1" name="直線コネクタ 100">
                <a:extLst>
                  <a:ext uri="{FF2B5EF4-FFF2-40B4-BE49-F238E27FC236}">
                    <a16:creationId xmlns:a16="http://schemas.microsoft.com/office/drawing/2014/main" id="{583B37B6-40E2-46F6-8308-59C787FD45A3}"/>
                  </a:ext>
                </a:extLst>
              </p:cNvPr>
              <p:cNvCxnSpPr>
                <a:endCxn id="83" idx="4"/>
              </p:cNvCxnSpPr>
              <p:nvPr/>
            </p:nvCxnSpPr>
            <p:spPr bwMode="auto">
              <a:xfrm flipV="1">
                <a:off x="2144007" y="5465259"/>
                <a:ext cx="272832"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2" name="直線コネクタ 101">
                <a:extLst>
                  <a:ext uri="{FF2B5EF4-FFF2-40B4-BE49-F238E27FC236}">
                    <a16:creationId xmlns:a16="http://schemas.microsoft.com/office/drawing/2014/main" id="{49BB2856-04FE-414D-A7A3-2A3631B6363B}"/>
                  </a:ext>
                </a:extLst>
              </p:cNvPr>
              <p:cNvCxnSpPr>
                <a:endCxn id="84" idx="4"/>
              </p:cNvCxnSpPr>
              <p:nvPr/>
            </p:nvCxnSpPr>
            <p:spPr bwMode="auto">
              <a:xfrm flipV="1">
                <a:off x="2337379" y="5465259"/>
                <a:ext cx="294023"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3" name="直線コネクタ 102">
                <a:extLst>
                  <a:ext uri="{FF2B5EF4-FFF2-40B4-BE49-F238E27FC236}">
                    <a16:creationId xmlns:a16="http://schemas.microsoft.com/office/drawing/2014/main" id="{E837955A-5CD8-4A14-A226-034F4671325B}"/>
                  </a:ext>
                </a:extLst>
              </p:cNvPr>
              <p:cNvCxnSpPr>
                <a:endCxn id="84" idx="4"/>
              </p:cNvCxnSpPr>
              <p:nvPr/>
            </p:nvCxnSpPr>
            <p:spPr bwMode="auto">
              <a:xfrm flipV="1">
                <a:off x="2529513" y="5465259"/>
                <a:ext cx="101889"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4" name="直線コネクタ 103">
                <a:extLst>
                  <a:ext uri="{FF2B5EF4-FFF2-40B4-BE49-F238E27FC236}">
                    <a16:creationId xmlns:a16="http://schemas.microsoft.com/office/drawing/2014/main" id="{E155ABB9-1A1E-478C-AE6F-31945EE78F03}"/>
                  </a:ext>
                </a:extLst>
              </p:cNvPr>
              <p:cNvCxnSpPr>
                <a:endCxn id="84" idx="4"/>
              </p:cNvCxnSpPr>
              <p:nvPr/>
            </p:nvCxnSpPr>
            <p:spPr bwMode="auto">
              <a:xfrm flipV="1">
                <a:off x="2144007" y="5465259"/>
                <a:ext cx="487395"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grpSp>
        <p:grpSp>
          <p:nvGrpSpPr>
            <p:cNvPr id="105" name="グループ化 104">
              <a:extLst>
                <a:ext uri="{FF2B5EF4-FFF2-40B4-BE49-F238E27FC236}">
                  <a16:creationId xmlns:a16="http://schemas.microsoft.com/office/drawing/2014/main" id="{05BEF61D-EF76-404F-86A6-DDFA3C9B55A5}"/>
                </a:ext>
              </a:extLst>
            </p:cNvPr>
            <p:cNvGrpSpPr/>
            <p:nvPr/>
          </p:nvGrpSpPr>
          <p:grpSpPr>
            <a:xfrm flipV="1">
              <a:off x="2300838" y="5974057"/>
              <a:ext cx="385506" cy="239116"/>
              <a:chOff x="648607" y="5573621"/>
              <a:chExt cx="385506" cy="239116"/>
            </a:xfrm>
          </p:grpSpPr>
          <p:cxnSp>
            <p:nvCxnSpPr>
              <p:cNvPr id="106" name="直線コネクタ 105">
                <a:extLst>
                  <a:ext uri="{FF2B5EF4-FFF2-40B4-BE49-F238E27FC236}">
                    <a16:creationId xmlns:a16="http://schemas.microsoft.com/office/drawing/2014/main" id="{1AEFD600-5068-4707-B7B2-9C5AB410E126}"/>
                  </a:ext>
                </a:extLst>
              </p:cNvPr>
              <p:cNvCxnSpPr/>
              <p:nvPr/>
            </p:nvCxnSpPr>
            <p:spPr bwMode="auto">
              <a:xfrm flipH="1" flipV="1">
                <a:off x="729307" y="5573621"/>
                <a:ext cx="112672"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7" name="直線コネクタ 106">
                <a:extLst>
                  <a:ext uri="{FF2B5EF4-FFF2-40B4-BE49-F238E27FC236}">
                    <a16:creationId xmlns:a16="http://schemas.microsoft.com/office/drawing/2014/main" id="{6DC0ABB7-5DBF-4435-AD46-0E81A4599F2F}"/>
                  </a:ext>
                </a:extLst>
              </p:cNvPr>
              <p:cNvCxnSpPr/>
              <p:nvPr/>
            </p:nvCxnSpPr>
            <p:spPr bwMode="auto">
              <a:xfrm flipH="1" flipV="1">
                <a:off x="729307" y="5573621"/>
                <a:ext cx="304806"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8" name="直線コネクタ 107">
                <a:extLst>
                  <a:ext uri="{FF2B5EF4-FFF2-40B4-BE49-F238E27FC236}">
                    <a16:creationId xmlns:a16="http://schemas.microsoft.com/office/drawing/2014/main" id="{56EA8F1A-EDDE-4673-AF7A-C11402507468}"/>
                  </a:ext>
                </a:extLst>
              </p:cNvPr>
              <p:cNvCxnSpPr/>
              <p:nvPr/>
            </p:nvCxnSpPr>
            <p:spPr bwMode="auto">
              <a:xfrm flipV="1">
                <a:off x="648607" y="5573621"/>
                <a:ext cx="80700"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09" name="直線コネクタ 108">
                <a:extLst>
                  <a:ext uri="{FF2B5EF4-FFF2-40B4-BE49-F238E27FC236}">
                    <a16:creationId xmlns:a16="http://schemas.microsoft.com/office/drawing/2014/main" id="{FCFF71A1-2271-45B0-87EB-7C658482B194}"/>
                  </a:ext>
                </a:extLst>
              </p:cNvPr>
              <p:cNvCxnSpPr/>
              <p:nvPr/>
            </p:nvCxnSpPr>
            <p:spPr bwMode="auto">
              <a:xfrm flipV="1">
                <a:off x="841979" y="5573621"/>
                <a:ext cx="79460"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10" name="直線コネクタ 109">
                <a:extLst>
                  <a:ext uri="{FF2B5EF4-FFF2-40B4-BE49-F238E27FC236}">
                    <a16:creationId xmlns:a16="http://schemas.microsoft.com/office/drawing/2014/main" id="{B7AB21E0-45A0-4378-8987-8BDCCB528A9E}"/>
                  </a:ext>
                </a:extLst>
              </p:cNvPr>
              <p:cNvCxnSpPr/>
              <p:nvPr/>
            </p:nvCxnSpPr>
            <p:spPr bwMode="auto">
              <a:xfrm flipH="1" flipV="1">
                <a:off x="921439" y="5573621"/>
                <a:ext cx="112674"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11" name="直線コネクタ 110">
                <a:extLst>
                  <a:ext uri="{FF2B5EF4-FFF2-40B4-BE49-F238E27FC236}">
                    <a16:creationId xmlns:a16="http://schemas.microsoft.com/office/drawing/2014/main" id="{137B3A82-48E0-4360-856D-A6D43E0BF15D}"/>
                  </a:ext>
                </a:extLst>
              </p:cNvPr>
              <p:cNvCxnSpPr/>
              <p:nvPr/>
            </p:nvCxnSpPr>
            <p:spPr bwMode="auto">
              <a:xfrm flipV="1">
                <a:off x="648607" y="5573621"/>
                <a:ext cx="272832"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grpSp>
        <p:grpSp>
          <p:nvGrpSpPr>
            <p:cNvPr id="112" name="グループ化 111">
              <a:extLst>
                <a:ext uri="{FF2B5EF4-FFF2-40B4-BE49-F238E27FC236}">
                  <a16:creationId xmlns:a16="http://schemas.microsoft.com/office/drawing/2014/main" id="{F93C771E-0F4E-45DB-9027-B413E3A799BC}"/>
                </a:ext>
              </a:extLst>
            </p:cNvPr>
            <p:cNvGrpSpPr/>
            <p:nvPr/>
          </p:nvGrpSpPr>
          <p:grpSpPr>
            <a:xfrm flipV="1">
              <a:off x="2189744" y="5251273"/>
              <a:ext cx="600067" cy="239116"/>
              <a:chOff x="383535" y="5421221"/>
              <a:chExt cx="600067" cy="239116"/>
            </a:xfrm>
          </p:grpSpPr>
          <p:cxnSp>
            <p:nvCxnSpPr>
              <p:cNvPr id="113" name="直線コネクタ 112">
                <a:extLst>
                  <a:ext uri="{FF2B5EF4-FFF2-40B4-BE49-F238E27FC236}">
                    <a16:creationId xmlns:a16="http://schemas.microsoft.com/office/drawing/2014/main" id="{69BBD94C-2AD8-471F-A88E-7B3A9D6D33F5}"/>
                  </a:ext>
                </a:extLst>
              </p:cNvPr>
              <p:cNvCxnSpPr/>
              <p:nvPr/>
            </p:nvCxnSpPr>
            <p:spPr bwMode="auto">
              <a:xfrm flipH="1" flipV="1">
                <a:off x="383535" y="5421221"/>
                <a:ext cx="306044"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14" name="直線コネクタ 113">
                <a:extLst>
                  <a:ext uri="{FF2B5EF4-FFF2-40B4-BE49-F238E27FC236}">
                    <a16:creationId xmlns:a16="http://schemas.microsoft.com/office/drawing/2014/main" id="{8CFB60A4-F9CC-422A-9767-5669C37E941F}"/>
                  </a:ext>
                </a:extLst>
              </p:cNvPr>
              <p:cNvCxnSpPr/>
              <p:nvPr/>
            </p:nvCxnSpPr>
            <p:spPr bwMode="auto">
              <a:xfrm flipH="1" flipV="1">
                <a:off x="383535" y="5421221"/>
                <a:ext cx="498177"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15" name="直線コネクタ 114">
                <a:extLst>
                  <a:ext uri="{FF2B5EF4-FFF2-40B4-BE49-F238E27FC236}">
                    <a16:creationId xmlns:a16="http://schemas.microsoft.com/office/drawing/2014/main" id="{E3BAA881-0252-48C0-A44E-18E32388739D}"/>
                  </a:ext>
                </a:extLst>
              </p:cNvPr>
              <p:cNvCxnSpPr/>
              <p:nvPr/>
            </p:nvCxnSpPr>
            <p:spPr bwMode="auto">
              <a:xfrm flipH="1" flipV="1">
                <a:off x="383535" y="5421221"/>
                <a:ext cx="112672" cy="23820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16" name="直線コネクタ 115">
                <a:extLst>
                  <a:ext uri="{FF2B5EF4-FFF2-40B4-BE49-F238E27FC236}">
                    <a16:creationId xmlns:a16="http://schemas.microsoft.com/office/drawing/2014/main" id="{E7DF1014-5088-45F3-AAC7-FDB21AE299E6}"/>
                  </a:ext>
                </a:extLst>
              </p:cNvPr>
              <p:cNvCxnSpPr/>
              <p:nvPr/>
            </p:nvCxnSpPr>
            <p:spPr bwMode="auto">
              <a:xfrm flipH="1" flipV="1">
                <a:off x="576907" y="5421221"/>
                <a:ext cx="112672"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17" name="直線コネクタ 116">
                <a:extLst>
                  <a:ext uri="{FF2B5EF4-FFF2-40B4-BE49-F238E27FC236}">
                    <a16:creationId xmlns:a16="http://schemas.microsoft.com/office/drawing/2014/main" id="{86CC2115-C1FA-4EC4-BC51-F07BE4431D54}"/>
                  </a:ext>
                </a:extLst>
              </p:cNvPr>
              <p:cNvCxnSpPr/>
              <p:nvPr/>
            </p:nvCxnSpPr>
            <p:spPr bwMode="auto">
              <a:xfrm flipH="1" flipV="1">
                <a:off x="576907" y="5421221"/>
                <a:ext cx="304806"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18" name="直線コネクタ 117">
                <a:extLst>
                  <a:ext uri="{FF2B5EF4-FFF2-40B4-BE49-F238E27FC236}">
                    <a16:creationId xmlns:a16="http://schemas.microsoft.com/office/drawing/2014/main" id="{FAF1B201-E1C9-4770-B753-5286E6D329CB}"/>
                  </a:ext>
                </a:extLst>
              </p:cNvPr>
              <p:cNvCxnSpPr/>
              <p:nvPr/>
            </p:nvCxnSpPr>
            <p:spPr bwMode="auto">
              <a:xfrm flipV="1">
                <a:off x="496207" y="5421221"/>
                <a:ext cx="80700" cy="23911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19" name="直線コネクタ 118">
                <a:extLst>
                  <a:ext uri="{FF2B5EF4-FFF2-40B4-BE49-F238E27FC236}">
                    <a16:creationId xmlns:a16="http://schemas.microsoft.com/office/drawing/2014/main" id="{F48DD58C-CEEC-4FE4-B06C-1410F78B1C80}"/>
                  </a:ext>
                </a:extLst>
              </p:cNvPr>
              <p:cNvCxnSpPr/>
              <p:nvPr/>
            </p:nvCxnSpPr>
            <p:spPr bwMode="auto">
              <a:xfrm flipV="1">
                <a:off x="689579" y="5421221"/>
                <a:ext cx="79460"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20" name="直線コネクタ 119">
                <a:extLst>
                  <a:ext uri="{FF2B5EF4-FFF2-40B4-BE49-F238E27FC236}">
                    <a16:creationId xmlns:a16="http://schemas.microsoft.com/office/drawing/2014/main" id="{6A7AE7C9-F378-4AA6-88F5-7502DBA88669}"/>
                  </a:ext>
                </a:extLst>
              </p:cNvPr>
              <p:cNvCxnSpPr/>
              <p:nvPr/>
            </p:nvCxnSpPr>
            <p:spPr bwMode="auto">
              <a:xfrm flipH="1" flipV="1">
                <a:off x="769039" y="5421221"/>
                <a:ext cx="112674"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21" name="直線コネクタ 120">
                <a:extLst>
                  <a:ext uri="{FF2B5EF4-FFF2-40B4-BE49-F238E27FC236}">
                    <a16:creationId xmlns:a16="http://schemas.microsoft.com/office/drawing/2014/main" id="{FE85D567-CCD5-44AF-8B80-505D44F769C6}"/>
                  </a:ext>
                </a:extLst>
              </p:cNvPr>
              <p:cNvCxnSpPr/>
              <p:nvPr/>
            </p:nvCxnSpPr>
            <p:spPr bwMode="auto">
              <a:xfrm flipV="1">
                <a:off x="496207" y="5421221"/>
                <a:ext cx="272832" cy="237751"/>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22" name="直線コネクタ 121">
                <a:extLst>
                  <a:ext uri="{FF2B5EF4-FFF2-40B4-BE49-F238E27FC236}">
                    <a16:creationId xmlns:a16="http://schemas.microsoft.com/office/drawing/2014/main" id="{B82452AF-1433-4509-958E-BA53F445A06F}"/>
                  </a:ext>
                </a:extLst>
              </p:cNvPr>
              <p:cNvCxnSpPr/>
              <p:nvPr/>
            </p:nvCxnSpPr>
            <p:spPr bwMode="auto">
              <a:xfrm flipV="1">
                <a:off x="689579" y="5421221"/>
                <a:ext cx="294023"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23" name="直線コネクタ 122">
                <a:extLst>
                  <a:ext uri="{FF2B5EF4-FFF2-40B4-BE49-F238E27FC236}">
                    <a16:creationId xmlns:a16="http://schemas.microsoft.com/office/drawing/2014/main" id="{2FA810D8-F19A-47D6-B620-9D2BAC7B3E4B}"/>
                  </a:ext>
                </a:extLst>
              </p:cNvPr>
              <p:cNvCxnSpPr/>
              <p:nvPr/>
            </p:nvCxnSpPr>
            <p:spPr bwMode="auto">
              <a:xfrm flipV="1">
                <a:off x="881713" y="5421221"/>
                <a:ext cx="101889"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24" name="直線コネクタ 123">
                <a:extLst>
                  <a:ext uri="{FF2B5EF4-FFF2-40B4-BE49-F238E27FC236}">
                    <a16:creationId xmlns:a16="http://schemas.microsoft.com/office/drawing/2014/main" id="{DDC94F72-B875-41FE-BF33-283AB7678EDB}"/>
                  </a:ext>
                </a:extLst>
              </p:cNvPr>
              <p:cNvCxnSpPr/>
              <p:nvPr/>
            </p:nvCxnSpPr>
            <p:spPr bwMode="auto">
              <a:xfrm flipV="1">
                <a:off x="496207" y="5421221"/>
                <a:ext cx="487395" cy="238889"/>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grpSp>
        <p:cxnSp>
          <p:nvCxnSpPr>
            <p:cNvPr id="125" name="直線矢印コネクタ 124">
              <a:extLst>
                <a:ext uri="{FF2B5EF4-FFF2-40B4-BE49-F238E27FC236}">
                  <a16:creationId xmlns:a16="http://schemas.microsoft.com/office/drawing/2014/main" id="{F91AA304-E1EA-442D-B206-E4C6386254A2}"/>
                </a:ext>
              </a:extLst>
            </p:cNvPr>
            <p:cNvCxnSpPr>
              <a:stCxn id="15" idx="3"/>
              <a:endCxn id="21" idx="0"/>
            </p:cNvCxnSpPr>
            <p:nvPr/>
          </p:nvCxnSpPr>
          <p:spPr bwMode="auto">
            <a:xfrm flipH="1">
              <a:off x="1122817" y="4288057"/>
              <a:ext cx="1375301" cy="721532"/>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26" name="直線矢印コネクタ 125">
              <a:extLst>
                <a:ext uri="{FF2B5EF4-FFF2-40B4-BE49-F238E27FC236}">
                  <a16:creationId xmlns:a16="http://schemas.microsoft.com/office/drawing/2014/main" id="{1D7C3D9E-8E37-4571-B388-4D3005AEB2EC}"/>
                </a:ext>
              </a:extLst>
            </p:cNvPr>
            <p:cNvCxnSpPr>
              <a:stCxn id="14" idx="4"/>
            </p:cNvCxnSpPr>
            <p:nvPr/>
          </p:nvCxnSpPr>
          <p:spPr bwMode="auto">
            <a:xfrm>
              <a:off x="1005827" y="4233107"/>
              <a:ext cx="1350586" cy="775798"/>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27" name="直線矢印コネクタ 126">
              <a:extLst>
                <a:ext uri="{FF2B5EF4-FFF2-40B4-BE49-F238E27FC236}">
                  <a16:creationId xmlns:a16="http://schemas.microsoft.com/office/drawing/2014/main" id="{B1875E99-87FE-42D9-AAD7-F7897FA87108}"/>
                </a:ext>
              </a:extLst>
            </p:cNvPr>
            <p:cNvCxnSpPr>
              <a:stCxn id="14" idx="3"/>
              <a:endCxn id="20" idx="0"/>
            </p:cNvCxnSpPr>
            <p:nvPr/>
          </p:nvCxnSpPr>
          <p:spPr bwMode="auto">
            <a:xfrm flipH="1">
              <a:off x="859427" y="4288057"/>
              <a:ext cx="16378" cy="721349"/>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28" name="直線矢印コネクタ 127">
              <a:extLst>
                <a:ext uri="{FF2B5EF4-FFF2-40B4-BE49-F238E27FC236}">
                  <a16:creationId xmlns:a16="http://schemas.microsoft.com/office/drawing/2014/main" id="{D44BAEC6-E6FA-4A48-B8F3-ADB77A4D9064}"/>
                </a:ext>
              </a:extLst>
            </p:cNvPr>
            <p:cNvCxnSpPr>
              <a:stCxn id="15" idx="3"/>
              <a:endCxn id="18" idx="0"/>
            </p:cNvCxnSpPr>
            <p:nvPr/>
          </p:nvCxnSpPr>
          <p:spPr bwMode="auto">
            <a:xfrm>
              <a:off x="2498118" y="4288057"/>
              <a:ext cx="247012" cy="738967"/>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29" name="直線矢印コネクタ 128">
              <a:extLst>
                <a:ext uri="{FF2B5EF4-FFF2-40B4-BE49-F238E27FC236}">
                  <a16:creationId xmlns:a16="http://schemas.microsoft.com/office/drawing/2014/main" id="{088A0C3C-DF0F-4198-82FA-D318B9E76DC9}"/>
                </a:ext>
              </a:extLst>
            </p:cNvPr>
            <p:cNvCxnSpPr>
              <a:endCxn id="6" idx="0"/>
            </p:cNvCxnSpPr>
            <p:nvPr/>
          </p:nvCxnSpPr>
          <p:spPr bwMode="auto">
            <a:xfrm>
              <a:off x="985062" y="1876419"/>
              <a:ext cx="59012" cy="440736"/>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30" name="直線矢印コネクタ 129">
              <a:extLst>
                <a:ext uri="{FF2B5EF4-FFF2-40B4-BE49-F238E27FC236}">
                  <a16:creationId xmlns:a16="http://schemas.microsoft.com/office/drawing/2014/main" id="{929A71DE-1128-422B-BC5C-E651002D5995}"/>
                </a:ext>
              </a:extLst>
            </p:cNvPr>
            <p:cNvCxnSpPr/>
            <p:nvPr/>
          </p:nvCxnSpPr>
          <p:spPr bwMode="auto">
            <a:xfrm>
              <a:off x="2356413" y="1876419"/>
              <a:ext cx="149894" cy="446683"/>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triangle"/>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31" name="四角形: 角を丸くする 130">
              <a:extLst>
                <a:ext uri="{FF2B5EF4-FFF2-40B4-BE49-F238E27FC236}">
                  <a16:creationId xmlns:a16="http://schemas.microsoft.com/office/drawing/2014/main" id="{868B88EE-8ABD-484E-B874-57ABCDC01095}"/>
                </a:ext>
              </a:extLst>
            </p:cNvPr>
            <p:cNvSpPr/>
            <p:nvPr/>
          </p:nvSpPr>
          <p:spPr bwMode="gray">
            <a:xfrm>
              <a:off x="474997" y="2140076"/>
              <a:ext cx="909602" cy="4325531"/>
            </a:xfrm>
            <a:prstGeom prst="roundRect">
              <a:avLst/>
            </a:prstGeom>
            <a:noFill/>
            <a:ln w="19050" cap="flat" cmpd="sng" algn="ctr">
              <a:solidFill>
                <a:srgbClr val="0070C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132" name="テキスト ボックス 131">
              <a:extLst>
                <a:ext uri="{FF2B5EF4-FFF2-40B4-BE49-F238E27FC236}">
                  <a16:creationId xmlns:a16="http://schemas.microsoft.com/office/drawing/2014/main" id="{30E29080-EBA4-4D2B-AE9E-0CE92BF7E8CA}"/>
                </a:ext>
              </a:extLst>
            </p:cNvPr>
            <p:cNvSpPr txBox="1"/>
            <p:nvPr/>
          </p:nvSpPr>
          <p:spPr>
            <a:xfrm>
              <a:off x="153211" y="1856938"/>
              <a:ext cx="719497" cy="353001"/>
            </a:xfrm>
            <a:prstGeom prst="rect">
              <a:avLst/>
            </a:prstGeom>
            <a:noFill/>
          </p:spPr>
          <p:txBody>
            <a:bodyPr wrap="square" rtlCol="0">
              <a:spAutoFit/>
            </a:bodyPr>
            <a:lstStyle/>
            <a:p>
              <a:r>
                <a:rPr lang="en-US" altLang="ja-JP" sz="1200" dirty="0">
                  <a:solidFill>
                    <a:srgbClr val="0070C0"/>
                  </a:solidFill>
                  <a:latin typeface="+mn-lt"/>
                </a:rPr>
                <a:t>proc0</a:t>
              </a:r>
              <a:endParaRPr lang="ja-JP" altLang="en-US" sz="1200" dirty="0">
                <a:solidFill>
                  <a:srgbClr val="0070C0"/>
                </a:solidFill>
                <a:latin typeface="+mn-lt"/>
              </a:endParaRPr>
            </a:p>
          </p:txBody>
        </p:sp>
        <p:sp>
          <p:nvSpPr>
            <p:cNvPr id="133" name="四角形: 角を丸くする 132">
              <a:extLst>
                <a:ext uri="{FF2B5EF4-FFF2-40B4-BE49-F238E27FC236}">
                  <a16:creationId xmlns:a16="http://schemas.microsoft.com/office/drawing/2014/main" id="{1D251C90-C633-4EA4-8CDC-3A1EF7C24AD3}"/>
                </a:ext>
              </a:extLst>
            </p:cNvPr>
            <p:cNvSpPr/>
            <p:nvPr/>
          </p:nvSpPr>
          <p:spPr bwMode="gray">
            <a:xfrm>
              <a:off x="2066237" y="2140076"/>
              <a:ext cx="909602" cy="4325531"/>
            </a:xfrm>
            <a:prstGeom prst="roundRect">
              <a:avLst/>
            </a:prstGeom>
            <a:noFill/>
            <a:ln w="19050" cap="flat" cmpd="sng" algn="ctr">
              <a:solidFill>
                <a:srgbClr val="00B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134" name="テキスト ボックス 133">
              <a:extLst>
                <a:ext uri="{FF2B5EF4-FFF2-40B4-BE49-F238E27FC236}">
                  <a16:creationId xmlns:a16="http://schemas.microsoft.com/office/drawing/2014/main" id="{394838CB-24CF-4575-82BF-EF8F6370F1E1}"/>
                </a:ext>
              </a:extLst>
            </p:cNvPr>
            <p:cNvSpPr txBox="1"/>
            <p:nvPr/>
          </p:nvSpPr>
          <p:spPr>
            <a:xfrm>
              <a:off x="2472124" y="1856177"/>
              <a:ext cx="719497" cy="353001"/>
            </a:xfrm>
            <a:prstGeom prst="rect">
              <a:avLst/>
            </a:prstGeom>
            <a:noFill/>
          </p:spPr>
          <p:txBody>
            <a:bodyPr wrap="square" rtlCol="0">
              <a:spAutoFit/>
            </a:bodyPr>
            <a:lstStyle/>
            <a:p>
              <a:r>
                <a:rPr lang="en-US" altLang="ja-JP" sz="1200" dirty="0">
                  <a:solidFill>
                    <a:srgbClr val="00B050"/>
                  </a:solidFill>
                  <a:latin typeface="+mn-lt"/>
                </a:rPr>
                <a:t>proc1</a:t>
              </a:r>
              <a:endParaRPr lang="ja-JP" altLang="en-US" sz="1200" dirty="0">
                <a:solidFill>
                  <a:srgbClr val="00B050"/>
                </a:solidFill>
                <a:latin typeface="+mn-lt"/>
              </a:endParaRPr>
            </a:p>
          </p:txBody>
        </p:sp>
        <p:grpSp>
          <p:nvGrpSpPr>
            <p:cNvPr id="135" name="グループ化 134">
              <a:extLst>
                <a:ext uri="{FF2B5EF4-FFF2-40B4-BE49-F238E27FC236}">
                  <a16:creationId xmlns:a16="http://schemas.microsoft.com/office/drawing/2014/main" id="{81D932BF-88CE-4497-8134-8C652E2645FC}"/>
                </a:ext>
              </a:extLst>
            </p:cNvPr>
            <p:cNvGrpSpPr/>
            <p:nvPr/>
          </p:nvGrpSpPr>
          <p:grpSpPr>
            <a:xfrm>
              <a:off x="1859940" y="1412776"/>
              <a:ext cx="1206949" cy="432048"/>
              <a:chOff x="1452653" y="5501177"/>
              <a:chExt cx="629667" cy="225400"/>
            </a:xfrm>
          </p:grpSpPr>
          <p:sp>
            <p:nvSpPr>
              <p:cNvPr id="136" name="直方体 135">
                <a:extLst>
                  <a:ext uri="{FF2B5EF4-FFF2-40B4-BE49-F238E27FC236}">
                    <a16:creationId xmlns:a16="http://schemas.microsoft.com/office/drawing/2014/main" id="{DC01D8E3-77F2-42F9-91F1-846EEF54209D}"/>
                  </a:ext>
                </a:extLst>
              </p:cNvPr>
              <p:cNvSpPr/>
              <p:nvPr/>
            </p:nvSpPr>
            <p:spPr bwMode="gray">
              <a:xfrm>
                <a:off x="1452653" y="5501177"/>
                <a:ext cx="375363" cy="225217"/>
              </a:xfrm>
              <a:prstGeom prst="cube">
                <a:avLst>
                  <a:gd name="adj" fmla="val 51203"/>
                </a:avLst>
              </a:prstGeom>
              <a:noFill/>
              <a:ln w="9525" cap="flat" cmpd="sng" algn="ctr">
                <a:solidFill>
                  <a:schemeClr val="tx1"/>
                </a:solidFill>
                <a:prstDash val="dash"/>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sp>
            <p:nvSpPr>
              <p:cNvPr id="137" name="直方体 136">
                <a:extLst>
                  <a:ext uri="{FF2B5EF4-FFF2-40B4-BE49-F238E27FC236}">
                    <a16:creationId xmlns:a16="http://schemas.microsoft.com/office/drawing/2014/main" id="{7D7826BE-411A-4A1D-8BC1-C580CA3946C8}"/>
                  </a:ext>
                </a:extLst>
              </p:cNvPr>
              <p:cNvSpPr/>
              <p:nvPr/>
            </p:nvSpPr>
            <p:spPr bwMode="gray">
              <a:xfrm>
                <a:off x="1706957" y="5501360"/>
                <a:ext cx="375363" cy="225217"/>
              </a:xfrm>
              <a:prstGeom prst="cube">
                <a:avLst>
                  <a:gd name="adj" fmla="val 51203"/>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ja-JP" altLang="en-US" dirty="0" err="1">
                  <a:latin typeface="+mj-lt"/>
                  <a:ea typeface="+mn-ea"/>
                </a:endParaRPr>
              </a:p>
            </p:txBody>
          </p:sp>
        </p:grpSp>
        <p:sp>
          <p:nvSpPr>
            <p:cNvPr id="138" name="四角形: 角を丸くする 137">
              <a:extLst>
                <a:ext uri="{FF2B5EF4-FFF2-40B4-BE49-F238E27FC236}">
                  <a16:creationId xmlns:a16="http://schemas.microsoft.com/office/drawing/2014/main" id="{8BC6D83D-F142-4B37-8DBA-1F0371D0AB17}"/>
                </a:ext>
              </a:extLst>
            </p:cNvPr>
            <p:cNvSpPr/>
            <p:nvPr/>
          </p:nvSpPr>
          <p:spPr bwMode="gray">
            <a:xfrm>
              <a:off x="712231" y="4523867"/>
              <a:ext cx="2029687" cy="258160"/>
            </a:xfrm>
            <a:prstGeom prst="roundRect">
              <a:avLst/>
            </a:prstGeom>
            <a:solidFill>
              <a:srgbClr val="C00000">
                <a:alpha val="50196"/>
              </a:srgb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dirty="0" err="1">
                  <a:solidFill>
                    <a:schemeClr val="bg1"/>
                  </a:solidFill>
                  <a:latin typeface="+mj-lt"/>
                  <a:ea typeface="+mn-ea"/>
                </a:rPr>
                <a:t>Allgather</a:t>
              </a:r>
              <a:endParaRPr lang="ja-JP" altLang="en-US" dirty="0" err="1">
                <a:solidFill>
                  <a:schemeClr val="bg1"/>
                </a:solidFill>
                <a:latin typeface="+mj-lt"/>
                <a:ea typeface="+mn-ea"/>
              </a:endParaRPr>
            </a:p>
          </p:txBody>
        </p:sp>
        <p:sp>
          <p:nvSpPr>
            <p:cNvPr id="139" name="右中かっこ 138">
              <a:extLst>
                <a:ext uri="{FF2B5EF4-FFF2-40B4-BE49-F238E27FC236}">
                  <a16:creationId xmlns:a16="http://schemas.microsoft.com/office/drawing/2014/main" id="{117BB3EF-1B2B-4A36-A24B-61563AEE6D04}"/>
                </a:ext>
              </a:extLst>
            </p:cNvPr>
            <p:cNvSpPr/>
            <p:nvPr/>
          </p:nvSpPr>
          <p:spPr bwMode="auto">
            <a:xfrm>
              <a:off x="3199460" y="2325852"/>
              <a:ext cx="344700" cy="1962204"/>
            </a:xfrm>
            <a:prstGeom prst="rightBrace">
              <a:avLst>
                <a:gd name="adj1" fmla="val 8333"/>
                <a:gd name="adj2" fmla="val 49556"/>
              </a:avLst>
            </a:prstGeom>
            <a:noFill/>
            <a:ln w="28575"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ja-JP" altLang="en-US"/>
            </a:p>
          </p:txBody>
        </p:sp>
        <p:sp>
          <p:nvSpPr>
            <p:cNvPr id="140" name="右中かっこ 139">
              <a:extLst>
                <a:ext uri="{FF2B5EF4-FFF2-40B4-BE49-F238E27FC236}">
                  <a16:creationId xmlns:a16="http://schemas.microsoft.com/office/drawing/2014/main" id="{75A72285-4A25-487A-9221-D210692B63CA}"/>
                </a:ext>
              </a:extLst>
            </p:cNvPr>
            <p:cNvSpPr/>
            <p:nvPr/>
          </p:nvSpPr>
          <p:spPr bwMode="auto">
            <a:xfrm>
              <a:off x="3192661" y="5083801"/>
              <a:ext cx="381328" cy="1270129"/>
            </a:xfrm>
            <a:prstGeom prst="rightBrace">
              <a:avLst>
                <a:gd name="adj1" fmla="val 8333"/>
                <a:gd name="adj2" fmla="val 49556"/>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ja-JP" altLang="en-US"/>
            </a:p>
          </p:txBody>
        </p:sp>
      </p:grpSp>
      <p:sp>
        <p:nvSpPr>
          <p:cNvPr id="142" name="右中かっこ 141">
            <a:extLst>
              <a:ext uri="{FF2B5EF4-FFF2-40B4-BE49-F238E27FC236}">
                <a16:creationId xmlns:a16="http://schemas.microsoft.com/office/drawing/2014/main" id="{1DC2C86C-1B90-46ED-9CA8-8E2EA514768F}"/>
              </a:ext>
            </a:extLst>
          </p:cNvPr>
          <p:cNvSpPr/>
          <p:nvPr/>
        </p:nvSpPr>
        <p:spPr bwMode="auto">
          <a:xfrm>
            <a:off x="2491736" y="1683758"/>
            <a:ext cx="270485" cy="403730"/>
          </a:xfrm>
          <a:prstGeom prst="rightBrace">
            <a:avLst>
              <a:gd name="adj1" fmla="val 8333"/>
              <a:gd name="adj2" fmla="val 49556"/>
            </a:avLst>
          </a:prstGeom>
          <a:noFill/>
          <a:ln w="2857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ja-JP" altLang="en-US"/>
          </a:p>
        </p:txBody>
      </p:sp>
      <p:sp>
        <p:nvSpPr>
          <p:cNvPr id="143" name="コンテンツ プレースホルダー 2">
            <a:extLst>
              <a:ext uri="{FF2B5EF4-FFF2-40B4-BE49-F238E27FC236}">
                <a16:creationId xmlns:a16="http://schemas.microsoft.com/office/drawing/2014/main" id="{C6C27FB2-98B1-40CA-81C4-B0CD1333F2C5}"/>
              </a:ext>
            </a:extLst>
          </p:cNvPr>
          <p:cNvSpPr>
            <a:spLocks noGrp="1"/>
          </p:cNvSpPr>
          <p:nvPr>
            <p:ph idx="1"/>
          </p:nvPr>
        </p:nvSpPr>
        <p:spPr>
          <a:xfrm>
            <a:off x="2915048" y="1628801"/>
            <a:ext cx="5963841" cy="592807"/>
          </a:xfrm>
        </p:spPr>
        <p:txBody>
          <a:bodyPr/>
          <a:lstStyle/>
          <a:p>
            <a:r>
              <a:rPr lang="en-US" altLang="ja-JP" sz="1600" dirty="0"/>
              <a:t>Data loader</a:t>
            </a:r>
          </a:p>
          <a:p>
            <a:pPr lvl="1"/>
            <a:r>
              <a:rPr lang="en-US" altLang="ja-JP" sz="1200" dirty="0"/>
              <a:t>Each process in model parallelism has same input data and clips the input data according to the own process number in model parallelism.</a:t>
            </a:r>
          </a:p>
        </p:txBody>
      </p:sp>
      <p:sp>
        <p:nvSpPr>
          <p:cNvPr id="144" name="コンテンツ プレースホルダー 2">
            <a:extLst>
              <a:ext uri="{FF2B5EF4-FFF2-40B4-BE49-F238E27FC236}">
                <a16:creationId xmlns:a16="http://schemas.microsoft.com/office/drawing/2014/main" id="{459F8530-E4F7-4217-AA00-4BC9CF824F24}"/>
              </a:ext>
            </a:extLst>
          </p:cNvPr>
          <p:cNvSpPr txBox="1">
            <a:spLocks/>
          </p:cNvSpPr>
          <p:nvPr/>
        </p:nvSpPr>
        <p:spPr bwMode="gray">
          <a:xfrm>
            <a:off x="2915048" y="2364121"/>
            <a:ext cx="5963841" cy="39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defTabSz="809625" rtl="0" fontAlgn="ctr">
              <a:lnSpc>
                <a:spcPct val="100000"/>
              </a:lnSpc>
              <a:spcBef>
                <a:spcPct val="20000"/>
              </a:spcBef>
              <a:spcAft>
                <a:spcPct val="10000"/>
              </a:spcAft>
              <a:buClr>
                <a:srgbClr val="A30B1A"/>
              </a:buClr>
              <a:buFont typeface="Wingdings" pitchFamily="2" charset="2"/>
              <a:buChar char="n"/>
              <a:defRPr kumimoji="1" sz="2200">
                <a:solidFill>
                  <a:schemeClr val="tx1"/>
                </a:solidFill>
                <a:latin typeface="+mn-lt"/>
                <a:ea typeface="+mn-ea"/>
                <a:cs typeface="+mn-cs"/>
              </a:defRPr>
            </a:lvl1pPr>
            <a:lvl2pPr marL="514350" indent="-246063" algn="l" defTabSz="809625" rtl="0" fontAlgn="ctr">
              <a:lnSpc>
                <a:spcPct val="100000"/>
              </a:lnSpc>
              <a:spcBef>
                <a:spcPct val="20000"/>
              </a:spcBef>
              <a:spcAft>
                <a:spcPct val="10000"/>
              </a:spcAft>
              <a:buClr>
                <a:srgbClr val="87867E"/>
              </a:buClr>
              <a:buFont typeface="Wingdings" pitchFamily="2" charset="2"/>
              <a:buChar char="n"/>
              <a:defRPr kumimoji="1">
                <a:solidFill>
                  <a:schemeClr val="tx1"/>
                </a:solidFill>
                <a:latin typeface="+mn-lt"/>
                <a:ea typeface="+mn-ea"/>
              </a:defRPr>
            </a:lvl2pPr>
            <a:lvl3pPr marL="677863" indent="-141288" algn="l" defTabSz="809625" rtl="0" fontAlgn="ctr">
              <a:lnSpc>
                <a:spcPct val="100000"/>
              </a:lnSpc>
              <a:spcBef>
                <a:spcPct val="20000"/>
              </a:spcBef>
              <a:spcAft>
                <a:spcPct val="10000"/>
              </a:spcAft>
              <a:buClr>
                <a:srgbClr val="808080"/>
              </a:buClr>
              <a:buFont typeface="Arial" panose="020B0604020202020204" pitchFamily="34" charset="0"/>
              <a:buChar char="•"/>
              <a:defRPr kumimoji="1" sz="1600">
                <a:solidFill>
                  <a:schemeClr val="tx1"/>
                </a:solidFill>
                <a:latin typeface="+mn-lt"/>
                <a:ea typeface="+mn-ea"/>
              </a:defRPr>
            </a:lvl3pPr>
            <a:lvl4pPr marL="814388" indent="-130175" algn="l" defTabSz="809625" rtl="0" fontAlgn="base">
              <a:lnSpc>
                <a:spcPct val="100000"/>
              </a:lnSpc>
              <a:spcBef>
                <a:spcPct val="20000"/>
              </a:spcBef>
              <a:spcAft>
                <a:spcPct val="10000"/>
              </a:spcAft>
              <a:buClr>
                <a:srgbClr val="87867E"/>
              </a:buClr>
              <a:buSzPct val="100000"/>
              <a:buFont typeface="Arial" panose="020B0604020202020204" pitchFamily="34" charset="0"/>
              <a:buChar char="•"/>
              <a:defRPr kumimoji="1" sz="1400">
                <a:solidFill>
                  <a:schemeClr val="tx1"/>
                </a:solidFill>
                <a:latin typeface="+mn-lt"/>
                <a:ea typeface="+mn-ea"/>
              </a:defRPr>
            </a:lvl4pPr>
            <a:lvl5pPr marL="2057400" indent="-228600" algn="l" defTabSz="809625" rtl="0" fontAlgn="base">
              <a:spcBef>
                <a:spcPct val="20000"/>
              </a:spcBef>
              <a:spcAft>
                <a:spcPct val="0"/>
              </a:spcAft>
              <a:buChar char="»"/>
              <a:defRPr kumimoji="1" sz="2000">
                <a:solidFill>
                  <a:schemeClr val="tx1"/>
                </a:solidFill>
                <a:latin typeface="+mn-lt"/>
                <a:ea typeface="+mn-ea"/>
              </a:defRPr>
            </a:lvl5pPr>
            <a:lvl6pPr marL="2514600" indent="-228600" algn="l" defTabSz="809625" rtl="0" fontAlgn="base">
              <a:spcBef>
                <a:spcPct val="20000"/>
              </a:spcBef>
              <a:spcAft>
                <a:spcPct val="0"/>
              </a:spcAft>
              <a:buChar char="»"/>
              <a:defRPr kumimoji="1" sz="2000">
                <a:solidFill>
                  <a:schemeClr val="tx1"/>
                </a:solidFill>
                <a:latin typeface="+mn-lt"/>
                <a:ea typeface="+mn-ea"/>
              </a:defRPr>
            </a:lvl6pPr>
            <a:lvl7pPr marL="2971800" indent="-228600" algn="l" defTabSz="809625" rtl="0" fontAlgn="base">
              <a:spcBef>
                <a:spcPct val="20000"/>
              </a:spcBef>
              <a:spcAft>
                <a:spcPct val="0"/>
              </a:spcAft>
              <a:buChar char="»"/>
              <a:defRPr kumimoji="1" sz="2000">
                <a:solidFill>
                  <a:schemeClr val="tx1"/>
                </a:solidFill>
                <a:latin typeface="+mn-lt"/>
                <a:ea typeface="+mn-ea"/>
              </a:defRPr>
            </a:lvl7pPr>
            <a:lvl8pPr marL="3429000" indent="-228600" algn="l" defTabSz="809625" rtl="0" fontAlgn="base">
              <a:spcBef>
                <a:spcPct val="20000"/>
              </a:spcBef>
              <a:spcAft>
                <a:spcPct val="0"/>
              </a:spcAft>
              <a:buChar char="»"/>
              <a:defRPr kumimoji="1" sz="2000">
                <a:solidFill>
                  <a:schemeClr val="tx1"/>
                </a:solidFill>
                <a:latin typeface="+mn-lt"/>
                <a:ea typeface="+mn-ea"/>
              </a:defRPr>
            </a:lvl8pPr>
            <a:lvl9pPr marL="3886200" indent="-228600" algn="l" defTabSz="809625" rtl="0" fontAlgn="base">
              <a:spcBef>
                <a:spcPct val="20000"/>
              </a:spcBef>
              <a:spcAft>
                <a:spcPct val="0"/>
              </a:spcAft>
              <a:buChar char="»"/>
              <a:defRPr kumimoji="1" sz="2000">
                <a:solidFill>
                  <a:schemeClr val="tx1"/>
                </a:solidFill>
                <a:latin typeface="+mn-lt"/>
                <a:ea typeface="+mn-ea"/>
              </a:defRPr>
            </a:lvl9pPr>
          </a:lstStyle>
          <a:p>
            <a:r>
              <a:rPr lang="en-US" altLang="ja-JP" sz="1600" kern="0" dirty="0"/>
              <a:t>Conv3d layers</a:t>
            </a:r>
          </a:p>
          <a:p>
            <a:pPr lvl="1"/>
            <a:r>
              <a:rPr lang="en-US" altLang="ja-JP" sz="1200" kern="0" dirty="0"/>
              <a:t>Model parallelism is applied.</a:t>
            </a:r>
          </a:p>
          <a:p>
            <a:pPr lvl="1"/>
            <a:r>
              <a:rPr lang="en-US" altLang="ja-JP" sz="1200" kern="0" dirty="0"/>
              <a:t>Communicates halo using send/</a:t>
            </a:r>
            <a:r>
              <a:rPr lang="en-US" altLang="ja-JP" sz="1200" kern="0" dirty="0" err="1"/>
              <a:t>recv</a:t>
            </a:r>
            <a:r>
              <a:rPr lang="en-US" altLang="ja-JP" sz="1200" kern="0" dirty="0"/>
              <a:t> function of mpi4py.</a:t>
            </a:r>
          </a:p>
          <a:p>
            <a:pPr lvl="1"/>
            <a:r>
              <a:rPr lang="en-US" altLang="ja-JP" sz="1200" kern="0" dirty="0"/>
              <a:t>Each process has same weights.</a:t>
            </a:r>
          </a:p>
          <a:p>
            <a:pPr lvl="2"/>
            <a:r>
              <a:rPr lang="en-US" altLang="ja-JP" sz="1200" kern="0" dirty="0"/>
              <a:t>Using same initializer as reference model.</a:t>
            </a:r>
          </a:p>
          <a:p>
            <a:pPr lvl="2"/>
            <a:r>
              <a:rPr lang="en-US" altLang="ja-JP" sz="1200" kern="0" dirty="0"/>
              <a:t>Each process initialized with same seed number.</a:t>
            </a:r>
          </a:p>
          <a:p>
            <a:pPr lvl="2"/>
            <a:endParaRPr lang="en-US" altLang="ja-JP" sz="1400" kern="0" dirty="0"/>
          </a:p>
        </p:txBody>
      </p:sp>
      <p:sp>
        <p:nvSpPr>
          <p:cNvPr id="145" name="コンテンツ プレースホルダー 2">
            <a:extLst>
              <a:ext uri="{FF2B5EF4-FFF2-40B4-BE49-F238E27FC236}">
                <a16:creationId xmlns:a16="http://schemas.microsoft.com/office/drawing/2014/main" id="{1032C854-4D86-46FB-8E94-E57D68057732}"/>
              </a:ext>
            </a:extLst>
          </p:cNvPr>
          <p:cNvSpPr txBox="1">
            <a:spLocks/>
          </p:cNvSpPr>
          <p:nvPr/>
        </p:nvSpPr>
        <p:spPr bwMode="gray">
          <a:xfrm>
            <a:off x="2915048" y="4632966"/>
            <a:ext cx="5963841" cy="10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defTabSz="809625" rtl="0" fontAlgn="ctr">
              <a:lnSpc>
                <a:spcPct val="100000"/>
              </a:lnSpc>
              <a:spcBef>
                <a:spcPct val="20000"/>
              </a:spcBef>
              <a:spcAft>
                <a:spcPct val="10000"/>
              </a:spcAft>
              <a:buClr>
                <a:srgbClr val="A30B1A"/>
              </a:buClr>
              <a:buFont typeface="Wingdings" pitchFamily="2" charset="2"/>
              <a:buChar char="n"/>
              <a:defRPr kumimoji="1" sz="2200">
                <a:solidFill>
                  <a:schemeClr val="tx1"/>
                </a:solidFill>
                <a:latin typeface="+mn-lt"/>
                <a:ea typeface="+mn-ea"/>
                <a:cs typeface="+mn-cs"/>
              </a:defRPr>
            </a:lvl1pPr>
            <a:lvl2pPr marL="514350" indent="-246063" algn="l" defTabSz="809625" rtl="0" fontAlgn="ctr">
              <a:lnSpc>
                <a:spcPct val="100000"/>
              </a:lnSpc>
              <a:spcBef>
                <a:spcPct val="20000"/>
              </a:spcBef>
              <a:spcAft>
                <a:spcPct val="10000"/>
              </a:spcAft>
              <a:buClr>
                <a:srgbClr val="87867E"/>
              </a:buClr>
              <a:buFont typeface="Wingdings" pitchFamily="2" charset="2"/>
              <a:buChar char="n"/>
              <a:defRPr kumimoji="1">
                <a:solidFill>
                  <a:schemeClr val="tx1"/>
                </a:solidFill>
                <a:latin typeface="+mn-lt"/>
                <a:ea typeface="+mn-ea"/>
              </a:defRPr>
            </a:lvl2pPr>
            <a:lvl3pPr marL="677863" indent="-141288" algn="l" defTabSz="809625" rtl="0" fontAlgn="ctr">
              <a:lnSpc>
                <a:spcPct val="100000"/>
              </a:lnSpc>
              <a:spcBef>
                <a:spcPct val="20000"/>
              </a:spcBef>
              <a:spcAft>
                <a:spcPct val="10000"/>
              </a:spcAft>
              <a:buClr>
                <a:srgbClr val="808080"/>
              </a:buClr>
              <a:buFont typeface="Arial" panose="020B0604020202020204" pitchFamily="34" charset="0"/>
              <a:buChar char="•"/>
              <a:defRPr kumimoji="1" sz="1600">
                <a:solidFill>
                  <a:schemeClr val="tx1"/>
                </a:solidFill>
                <a:latin typeface="+mn-lt"/>
                <a:ea typeface="+mn-ea"/>
              </a:defRPr>
            </a:lvl3pPr>
            <a:lvl4pPr marL="814388" indent="-130175" algn="l" defTabSz="809625" rtl="0" fontAlgn="base">
              <a:lnSpc>
                <a:spcPct val="100000"/>
              </a:lnSpc>
              <a:spcBef>
                <a:spcPct val="20000"/>
              </a:spcBef>
              <a:spcAft>
                <a:spcPct val="10000"/>
              </a:spcAft>
              <a:buClr>
                <a:srgbClr val="87867E"/>
              </a:buClr>
              <a:buSzPct val="100000"/>
              <a:buFont typeface="Arial" panose="020B0604020202020204" pitchFamily="34" charset="0"/>
              <a:buChar char="•"/>
              <a:defRPr kumimoji="1" sz="1400">
                <a:solidFill>
                  <a:schemeClr val="tx1"/>
                </a:solidFill>
                <a:latin typeface="+mn-lt"/>
                <a:ea typeface="+mn-ea"/>
              </a:defRPr>
            </a:lvl4pPr>
            <a:lvl5pPr marL="2057400" indent="-228600" algn="l" defTabSz="809625" rtl="0" fontAlgn="base">
              <a:spcBef>
                <a:spcPct val="20000"/>
              </a:spcBef>
              <a:spcAft>
                <a:spcPct val="0"/>
              </a:spcAft>
              <a:buChar char="»"/>
              <a:defRPr kumimoji="1" sz="2000">
                <a:solidFill>
                  <a:schemeClr val="tx1"/>
                </a:solidFill>
                <a:latin typeface="+mn-lt"/>
                <a:ea typeface="+mn-ea"/>
              </a:defRPr>
            </a:lvl5pPr>
            <a:lvl6pPr marL="2514600" indent="-228600" algn="l" defTabSz="809625" rtl="0" fontAlgn="base">
              <a:spcBef>
                <a:spcPct val="20000"/>
              </a:spcBef>
              <a:spcAft>
                <a:spcPct val="0"/>
              </a:spcAft>
              <a:buChar char="»"/>
              <a:defRPr kumimoji="1" sz="2000">
                <a:solidFill>
                  <a:schemeClr val="tx1"/>
                </a:solidFill>
                <a:latin typeface="+mn-lt"/>
                <a:ea typeface="+mn-ea"/>
              </a:defRPr>
            </a:lvl6pPr>
            <a:lvl7pPr marL="2971800" indent="-228600" algn="l" defTabSz="809625" rtl="0" fontAlgn="base">
              <a:spcBef>
                <a:spcPct val="20000"/>
              </a:spcBef>
              <a:spcAft>
                <a:spcPct val="0"/>
              </a:spcAft>
              <a:buChar char="»"/>
              <a:defRPr kumimoji="1" sz="2000">
                <a:solidFill>
                  <a:schemeClr val="tx1"/>
                </a:solidFill>
                <a:latin typeface="+mn-lt"/>
                <a:ea typeface="+mn-ea"/>
              </a:defRPr>
            </a:lvl7pPr>
            <a:lvl8pPr marL="3429000" indent="-228600" algn="l" defTabSz="809625" rtl="0" fontAlgn="base">
              <a:spcBef>
                <a:spcPct val="20000"/>
              </a:spcBef>
              <a:spcAft>
                <a:spcPct val="0"/>
              </a:spcAft>
              <a:buChar char="»"/>
              <a:defRPr kumimoji="1" sz="2000">
                <a:solidFill>
                  <a:schemeClr val="tx1"/>
                </a:solidFill>
                <a:latin typeface="+mn-lt"/>
                <a:ea typeface="+mn-ea"/>
              </a:defRPr>
            </a:lvl8pPr>
            <a:lvl9pPr marL="3886200" indent="-228600" algn="l" defTabSz="809625" rtl="0" fontAlgn="base">
              <a:spcBef>
                <a:spcPct val="20000"/>
              </a:spcBef>
              <a:spcAft>
                <a:spcPct val="0"/>
              </a:spcAft>
              <a:buChar char="»"/>
              <a:defRPr kumimoji="1" sz="2000">
                <a:solidFill>
                  <a:schemeClr val="tx1"/>
                </a:solidFill>
                <a:latin typeface="+mn-lt"/>
                <a:ea typeface="+mn-ea"/>
              </a:defRPr>
            </a:lvl9pPr>
          </a:lstStyle>
          <a:p>
            <a:r>
              <a:rPr lang="en-US" altLang="ja-JP" sz="1600" kern="0" dirty="0"/>
              <a:t>Dense layers</a:t>
            </a:r>
          </a:p>
          <a:p>
            <a:pPr lvl="1"/>
            <a:r>
              <a:rPr lang="en-US" altLang="ja-JP" sz="1200" kern="0" dirty="0"/>
              <a:t>Model parallelism is </a:t>
            </a:r>
            <a:r>
              <a:rPr lang="en-US" altLang="ja-JP" sz="1200" b="1" kern="0" dirty="0">
                <a:solidFill>
                  <a:srgbClr val="FF0000"/>
                </a:solidFill>
              </a:rPr>
              <a:t>Not</a:t>
            </a:r>
            <a:r>
              <a:rPr lang="en-US" altLang="ja-JP" sz="1200" kern="0" dirty="0"/>
              <a:t> applied</a:t>
            </a:r>
          </a:p>
          <a:p>
            <a:pPr lvl="1"/>
            <a:r>
              <a:rPr lang="en-US" altLang="ja-JP" sz="1200" kern="0" dirty="0"/>
              <a:t>Each process in model parallelism is given the same input by </a:t>
            </a:r>
            <a:r>
              <a:rPr lang="en-US" altLang="ja-JP" sz="1200" kern="0" dirty="0" err="1"/>
              <a:t>allgather</a:t>
            </a:r>
            <a:r>
              <a:rPr lang="en-US" altLang="ja-JP" sz="1200" kern="0" dirty="0"/>
              <a:t> operation</a:t>
            </a:r>
          </a:p>
          <a:p>
            <a:pPr lvl="1"/>
            <a:r>
              <a:rPr lang="en-US" altLang="ja-JP" sz="1200" kern="0" dirty="0"/>
              <a:t>Each process has same weights.</a:t>
            </a:r>
          </a:p>
        </p:txBody>
      </p:sp>
      <p:sp>
        <p:nvSpPr>
          <p:cNvPr id="146" name="右中かっこ 145">
            <a:extLst>
              <a:ext uri="{FF2B5EF4-FFF2-40B4-BE49-F238E27FC236}">
                <a16:creationId xmlns:a16="http://schemas.microsoft.com/office/drawing/2014/main" id="{6CBA4636-D2B6-4E44-9426-9FA3A17F8ECD}"/>
              </a:ext>
            </a:extLst>
          </p:cNvPr>
          <p:cNvSpPr/>
          <p:nvPr/>
        </p:nvSpPr>
        <p:spPr bwMode="auto">
          <a:xfrm>
            <a:off x="2491736" y="4045801"/>
            <a:ext cx="270485" cy="403730"/>
          </a:xfrm>
          <a:prstGeom prst="rightBrace">
            <a:avLst>
              <a:gd name="adj1" fmla="val 8333"/>
              <a:gd name="adj2" fmla="val 49556"/>
            </a:avLst>
          </a:prstGeom>
          <a:noFill/>
          <a:ln w="28575"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ja-JP" altLang="en-US"/>
          </a:p>
        </p:txBody>
      </p:sp>
      <p:sp>
        <p:nvSpPr>
          <p:cNvPr id="147" name="コンテンツ プレースホルダー 2">
            <a:extLst>
              <a:ext uri="{FF2B5EF4-FFF2-40B4-BE49-F238E27FC236}">
                <a16:creationId xmlns:a16="http://schemas.microsoft.com/office/drawing/2014/main" id="{52018083-6AB1-448C-9E04-40303196D28F}"/>
              </a:ext>
            </a:extLst>
          </p:cNvPr>
          <p:cNvSpPr txBox="1">
            <a:spLocks/>
          </p:cNvSpPr>
          <p:nvPr/>
        </p:nvSpPr>
        <p:spPr bwMode="gray">
          <a:xfrm>
            <a:off x="2915048" y="3964900"/>
            <a:ext cx="5963841" cy="59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6700" indent="-266700" algn="l" defTabSz="809625" rtl="0" fontAlgn="ctr">
              <a:lnSpc>
                <a:spcPct val="100000"/>
              </a:lnSpc>
              <a:spcBef>
                <a:spcPct val="20000"/>
              </a:spcBef>
              <a:spcAft>
                <a:spcPct val="10000"/>
              </a:spcAft>
              <a:buClr>
                <a:srgbClr val="A30B1A"/>
              </a:buClr>
              <a:buFont typeface="Wingdings" pitchFamily="2" charset="2"/>
              <a:buChar char="n"/>
              <a:defRPr kumimoji="1" sz="2200">
                <a:solidFill>
                  <a:schemeClr val="tx1"/>
                </a:solidFill>
                <a:latin typeface="+mn-lt"/>
                <a:ea typeface="+mn-ea"/>
                <a:cs typeface="+mn-cs"/>
              </a:defRPr>
            </a:lvl1pPr>
            <a:lvl2pPr marL="514350" indent="-246063" algn="l" defTabSz="809625" rtl="0" fontAlgn="ctr">
              <a:lnSpc>
                <a:spcPct val="100000"/>
              </a:lnSpc>
              <a:spcBef>
                <a:spcPct val="20000"/>
              </a:spcBef>
              <a:spcAft>
                <a:spcPct val="10000"/>
              </a:spcAft>
              <a:buClr>
                <a:srgbClr val="87867E"/>
              </a:buClr>
              <a:buFont typeface="Wingdings" pitchFamily="2" charset="2"/>
              <a:buChar char="n"/>
              <a:defRPr kumimoji="1">
                <a:solidFill>
                  <a:schemeClr val="tx1"/>
                </a:solidFill>
                <a:latin typeface="+mn-lt"/>
                <a:ea typeface="+mn-ea"/>
              </a:defRPr>
            </a:lvl2pPr>
            <a:lvl3pPr marL="677863" indent="-141288" algn="l" defTabSz="809625" rtl="0" fontAlgn="ctr">
              <a:lnSpc>
                <a:spcPct val="100000"/>
              </a:lnSpc>
              <a:spcBef>
                <a:spcPct val="20000"/>
              </a:spcBef>
              <a:spcAft>
                <a:spcPct val="10000"/>
              </a:spcAft>
              <a:buClr>
                <a:srgbClr val="808080"/>
              </a:buClr>
              <a:buFont typeface="Arial" panose="020B0604020202020204" pitchFamily="34" charset="0"/>
              <a:buChar char="•"/>
              <a:defRPr kumimoji="1" sz="1600">
                <a:solidFill>
                  <a:schemeClr val="tx1"/>
                </a:solidFill>
                <a:latin typeface="+mn-lt"/>
                <a:ea typeface="+mn-ea"/>
              </a:defRPr>
            </a:lvl3pPr>
            <a:lvl4pPr marL="814388" indent="-130175" algn="l" defTabSz="809625" rtl="0" fontAlgn="base">
              <a:lnSpc>
                <a:spcPct val="100000"/>
              </a:lnSpc>
              <a:spcBef>
                <a:spcPct val="20000"/>
              </a:spcBef>
              <a:spcAft>
                <a:spcPct val="10000"/>
              </a:spcAft>
              <a:buClr>
                <a:srgbClr val="87867E"/>
              </a:buClr>
              <a:buSzPct val="100000"/>
              <a:buFont typeface="Arial" panose="020B0604020202020204" pitchFamily="34" charset="0"/>
              <a:buChar char="•"/>
              <a:defRPr kumimoji="1" sz="1400">
                <a:solidFill>
                  <a:schemeClr val="tx1"/>
                </a:solidFill>
                <a:latin typeface="+mn-lt"/>
                <a:ea typeface="+mn-ea"/>
              </a:defRPr>
            </a:lvl4pPr>
            <a:lvl5pPr marL="2057400" indent="-228600" algn="l" defTabSz="809625" rtl="0" fontAlgn="base">
              <a:spcBef>
                <a:spcPct val="20000"/>
              </a:spcBef>
              <a:spcAft>
                <a:spcPct val="0"/>
              </a:spcAft>
              <a:buChar char="»"/>
              <a:defRPr kumimoji="1" sz="2000">
                <a:solidFill>
                  <a:schemeClr val="tx1"/>
                </a:solidFill>
                <a:latin typeface="+mn-lt"/>
                <a:ea typeface="+mn-ea"/>
              </a:defRPr>
            </a:lvl5pPr>
            <a:lvl6pPr marL="2514600" indent="-228600" algn="l" defTabSz="809625" rtl="0" fontAlgn="base">
              <a:spcBef>
                <a:spcPct val="20000"/>
              </a:spcBef>
              <a:spcAft>
                <a:spcPct val="0"/>
              </a:spcAft>
              <a:buChar char="»"/>
              <a:defRPr kumimoji="1" sz="2000">
                <a:solidFill>
                  <a:schemeClr val="tx1"/>
                </a:solidFill>
                <a:latin typeface="+mn-lt"/>
                <a:ea typeface="+mn-ea"/>
              </a:defRPr>
            </a:lvl6pPr>
            <a:lvl7pPr marL="2971800" indent="-228600" algn="l" defTabSz="809625" rtl="0" fontAlgn="base">
              <a:spcBef>
                <a:spcPct val="20000"/>
              </a:spcBef>
              <a:spcAft>
                <a:spcPct val="0"/>
              </a:spcAft>
              <a:buChar char="»"/>
              <a:defRPr kumimoji="1" sz="2000">
                <a:solidFill>
                  <a:schemeClr val="tx1"/>
                </a:solidFill>
                <a:latin typeface="+mn-lt"/>
                <a:ea typeface="+mn-ea"/>
              </a:defRPr>
            </a:lvl7pPr>
            <a:lvl8pPr marL="3429000" indent="-228600" algn="l" defTabSz="809625" rtl="0" fontAlgn="base">
              <a:spcBef>
                <a:spcPct val="20000"/>
              </a:spcBef>
              <a:spcAft>
                <a:spcPct val="0"/>
              </a:spcAft>
              <a:buChar char="»"/>
              <a:defRPr kumimoji="1" sz="2000">
                <a:solidFill>
                  <a:schemeClr val="tx1"/>
                </a:solidFill>
                <a:latin typeface="+mn-lt"/>
                <a:ea typeface="+mn-ea"/>
              </a:defRPr>
            </a:lvl8pPr>
            <a:lvl9pPr marL="3886200" indent="-228600" algn="l" defTabSz="809625" rtl="0" fontAlgn="base">
              <a:spcBef>
                <a:spcPct val="20000"/>
              </a:spcBef>
              <a:spcAft>
                <a:spcPct val="0"/>
              </a:spcAft>
              <a:buChar char="»"/>
              <a:defRPr kumimoji="1" sz="2000">
                <a:solidFill>
                  <a:schemeClr val="tx1"/>
                </a:solidFill>
                <a:latin typeface="+mn-lt"/>
                <a:ea typeface="+mn-ea"/>
              </a:defRPr>
            </a:lvl9pPr>
          </a:lstStyle>
          <a:p>
            <a:r>
              <a:rPr lang="en-US" altLang="ja-JP" sz="1600" kern="0" dirty="0"/>
              <a:t>Conv3d_to_dense layer</a:t>
            </a:r>
          </a:p>
          <a:p>
            <a:pPr lvl="1"/>
            <a:r>
              <a:rPr lang="en-US" altLang="ja-JP" sz="1200" kern="0" dirty="0"/>
              <a:t>Calls </a:t>
            </a:r>
            <a:r>
              <a:rPr lang="en-US" altLang="ja-JP" sz="1200" kern="0" dirty="0" err="1"/>
              <a:t>allgather</a:t>
            </a:r>
            <a:r>
              <a:rPr lang="en-US" altLang="ja-JP" sz="1200" kern="0" dirty="0"/>
              <a:t> communication and concatenates each received buffer.</a:t>
            </a:r>
          </a:p>
        </p:txBody>
      </p:sp>
      <p:sp>
        <p:nvSpPr>
          <p:cNvPr id="148" name="フッター プレースホルダー 4">
            <a:extLst>
              <a:ext uri="{FF2B5EF4-FFF2-40B4-BE49-F238E27FC236}">
                <a16:creationId xmlns:a16="http://schemas.microsoft.com/office/drawing/2014/main" id="{AAD03DD6-F00F-46F3-9FFD-1AF039AFB9F4}"/>
              </a:ext>
            </a:extLst>
          </p:cNvPr>
          <p:cNvSpPr>
            <a:spLocks noGrp="1"/>
          </p:cNvSpPr>
          <p:nvPr>
            <p:ph type="ftr" sz="quarter" idx="11"/>
          </p:nvPr>
        </p:nvSpPr>
        <p:spPr>
          <a:xfrm>
            <a:off x="4935538" y="6653213"/>
            <a:ext cx="4022725" cy="201612"/>
          </a:xfrm>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E5F24DDE-2174-4DF8-9024-6CD911CEDF7A}"/>
              </a:ext>
            </a:extLst>
          </p:cNvPr>
          <p:cNvSpPr>
            <a:spLocks noGrp="1"/>
          </p:cNvSpPr>
          <p:nvPr>
            <p:ph type="sldNum" sz="quarter" idx="10"/>
          </p:nvPr>
        </p:nvSpPr>
        <p:spPr/>
        <p:txBody>
          <a:bodyPr/>
          <a:lstStyle/>
          <a:p>
            <a:fld id="{DE2B87E1-F9DF-4BEE-B07D-635D26011F4B}" type="slidenum">
              <a:rPr lang="de-DE" altLang="ja-JP" smtClean="0"/>
              <a:pPr/>
              <a:t>21</a:t>
            </a:fld>
            <a:endParaRPr lang="de-DE" altLang="ja-JP"/>
          </a:p>
        </p:txBody>
      </p:sp>
    </p:spTree>
    <p:extLst>
      <p:ext uri="{BB962C8B-B14F-4D97-AF65-F5344CB8AC3E}">
        <p14:creationId xmlns:p14="http://schemas.microsoft.com/office/powerpoint/2010/main" val="2500360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BA7F16-3BC8-44AC-AADE-C086FED43B68}"/>
              </a:ext>
            </a:extLst>
          </p:cNvPr>
          <p:cNvSpPr>
            <a:spLocks noGrp="1"/>
          </p:cNvSpPr>
          <p:nvPr>
            <p:ph type="title"/>
          </p:nvPr>
        </p:nvSpPr>
        <p:spPr/>
        <p:txBody>
          <a:bodyPr/>
          <a:lstStyle/>
          <a:p>
            <a:r>
              <a:rPr lang="en-US" altLang="ja-JP" sz="2600" dirty="0"/>
              <a:t>Computing Gradients in Data + Model parallelisms</a:t>
            </a:r>
            <a:endParaRPr lang="ja-JP" altLang="en-US" sz="2600" dirty="0"/>
          </a:p>
        </p:txBody>
      </p:sp>
      <p:pic>
        <p:nvPicPr>
          <p:cNvPr id="6" name="図 5">
            <a:extLst>
              <a:ext uri="{FF2B5EF4-FFF2-40B4-BE49-F238E27FC236}">
                <a16:creationId xmlns:a16="http://schemas.microsoft.com/office/drawing/2014/main" id="{1D14D338-E0F0-454D-A494-5981DF682705}"/>
              </a:ext>
            </a:extLst>
          </p:cNvPr>
          <p:cNvPicPr>
            <a:picLocks noChangeAspect="1"/>
          </p:cNvPicPr>
          <p:nvPr/>
        </p:nvPicPr>
        <p:blipFill>
          <a:blip r:embed="rId3"/>
          <a:stretch>
            <a:fillRect/>
          </a:stretch>
        </p:blipFill>
        <p:spPr>
          <a:xfrm>
            <a:off x="467544" y="2624265"/>
            <a:ext cx="1415652" cy="2751922"/>
          </a:xfrm>
          <a:prstGeom prst="rect">
            <a:avLst/>
          </a:prstGeom>
        </p:spPr>
      </p:pic>
      <p:pic>
        <p:nvPicPr>
          <p:cNvPr id="7" name="図 6">
            <a:extLst>
              <a:ext uri="{FF2B5EF4-FFF2-40B4-BE49-F238E27FC236}">
                <a16:creationId xmlns:a16="http://schemas.microsoft.com/office/drawing/2014/main" id="{5EED2906-6662-4459-A1CF-3CACFDBD9C42}"/>
              </a:ext>
            </a:extLst>
          </p:cNvPr>
          <p:cNvPicPr>
            <a:picLocks noChangeAspect="1"/>
          </p:cNvPicPr>
          <p:nvPr/>
        </p:nvPicPr>
        <p:blipFill>
          <a:blip r:embed="rId3"/>
          <a:stretch>
            <a:fillRect/>
          </a:stretch>
        </p:blipFill>
        <p:spPr>
          <a:xfrm>
            <a:off x="2129072" y="2624265"/>
            <a:ext cx="1415652" cy="2751922"/>
          </a:xfrm>
          <a:prstGeom prst="rect">
            <a:avLst/>
          </a:prstGeom>
        </p:spPr>
      </p:pic>
      <p:pic>
        <p:nvPicPr>
          <p:cNvPr id="8" name="図 7">
            <a:extLst>
              <a:ext uri="{FF2B5EF4-FFF2-40B4-BE49-F238E27FC236}">
                <a16:creationId xmlns:a16="http://schemas.microsoft.com/office/drawing/2014/main" id="{608AF379-4FFB-4282-947E-3D19676B32EE}"/>
              </a:ext>
            </a:extLst>
          </p:cNvPr>
          <p:cNvPicPr>
            <a:picLocks noChangeAspect="1"/>
          </p:cNvPicPr>
          <p:nvPr/>
        </p:nvPicPr>
        <p:blipFill>
          <a:blip r:embed="rId3"/>
          <a:stretch>
            <a:fillRect/>
          </a:stretch>
        </p:blipFill>
        <p:spPr>
          <a:xfrm>
            <a:off x="3851920" y="2624264"/>
            <a:ext cx="1415652" cy="2751922"/>
          </a:xfrm>
          <a:prstGeom prst="rect">
            <a:avLst/>
          </a:prstGeom>
        </p:spPr>
      </p:pic>
      <p:pic>
        <p:nvPicPr>
          <p:cNvPr id="9" name="図 8">
            <a:extLst>
              <a:ext uri="{FF2B5EF4-FFF2-40B4-BE49-F238E27FC236}">
                <a16:creationId xmlns:a16="http://schemas.microsoft.com/office/drawing/2014/main" id="{01ED7504-5DAB-493A-A1D3-8618BE1FE886}"/>
              </a:ext>
            </a:extLst>
          </p:cNvPr>
          <p:cNvPicPr>
            <a:picLocks noChangeAspect="1"/>
          </p:cNvPicPr>
          <p:nvPr/>
        </p:nvPicPr>
        <p:blipFill>
          <a:blip r:embed="rId3"/>
          <a:stretch>
            <a:fillRect/>
          </a:stretch>
        </p:blipFill>
        <p:spPr>
          <a:xfrm>
            <a:off x="5580112" y="2624263"/>
            <a:ext cx="1415652" cy="2751922"/>
          </a:xfrm>
          <a:prstGeom prst="rect">
            <a:avLst/>
          </a:prstGeom>
        </p:spPr>
      </p:pic>
      <p:sp>
        <p:nvSpPr>
          <p:cNvPr id="11" name="テキスト ボックス 10">
            <a:extLst>
              <a:ext uri="{FF2B5EF4-FFF2-40B4-BE49-F238E27FC236}">
                <a16:creationId xmlns:a16="http://schemas.microsoft.com/office/drawing/2014/main" id="{8F7FB5D5-5A7B-44CB-A003-2FCD1947A5C7}"/>
              </a:ext>
            </a:extLst>
          </p:cNvPr>
          <p:cNvSpPr txBox="1"/>
          <p:nvPr/>
        </p:nvSpPr>
        <p:spPr>
          <a:xfrm>
            <a:off x="418396" y="5433546"/>
            <a:ext cx="576064" cy="261610"/>
          </a:xfrm>
          <a:prstGeom prst="rect">
            <a:avLst/>
          </a:prstGeom>
          <a:noFill/>
          <a:ln>
            <a:solidFill>
              <a:schemeClr val="tx1"/>
            </a:solidFill>
          </a:ln>
        </p:spPr>
        <p:txBody>
          <a:bodyPr wrap="square" rtlCol="0">
            <a:spAutoFit/>
          </a:bodyPr>
          <a:lstStyle/>
          <a:p>
            <a:r>
              <a:rPr lang="en-US" altLang="ja-JP" sz="1100" dirty="0">
                <a:latin typeface="+mn-lt"/>
              </a:rPr>
              <a:t>Proc0</a:t>
            </a:r>
            <a:endParaRPr lang="ja-JP" altLang="en-US" sz="1100" dirty="0">
              <a:latin typeface="+mn-lt"/>
            </a:endParaRPr>
          </a:p>
        </p:txBody>
      </p:sp>
      <p:sp>
        <p:nvSpPr>
          <p:cNvPr id="12" name="テキスト ボックス 11">
            <a:extLst>
              <a:ext uri="{FF2B5EF4-FFF2-40B4-BE49-F238E27FC236}">
                <a16:creationId xmlns:a16="http://schemas.microsoft.com/office/drawing/2014/main" id="{37FE1166-11CB-4D3F-B86C-402E05B6234A}"/>
              </a:ext>
            </a:extLst>
          </p:cNvPr>
          <p:cNvSpPr txBox="1"/>
          <p:nvPr/>
        </p:nvSpPr>
        <p:spPr>
          <a:xfrm>
            <a:off x="1279226" y="5433546"/>
            <a:ext cx="576064" cy="261610"/>
          </a:xfrm>
          <a:prstGeom prst="rect">
            <a:avLst/>
          </a:prstGeom>
          <a:noFill/>
          <a:ln>
            <a:solidFill>
              <a:schemeClr val="tx1"/>
            </a:solidFill>
          </a:ln>
        </p:spPr>
        <p:txBody>
          <a:bodyPr wrap="square" rtlCol="0">
            <a:spAutoFit/>
          </a:bodyPr>
          <a:lstStyle/>
          <a:p>
            <a:r>
              <a:rPr lang="en-US" altLang="ja-JP" sz="1100" dirty="0">
                <a:latin typeface="+mn-lt"/>
              </a:rPr>
              <a:t>Proc1</a:t>
            </a:r>
            <a:endParaRPr lang="ja-JP" altLang="en-US" sz="1100" dirty="0">
              <a:latin typeface="+mn-lt"/>
            </a:endParaRPr>
          </a:p>
        </p:txBody>
      </p:sp>
      <p:sp>
        <p:nvSpPr>
          <p:cNvPr id="14" name="テキスト ボックス 13">
            <a:extLst>
              <a:ext uri="{FF2B5EF4-FFF2-40B4-BE49-F238E27FC236}">
                <a16:creationId xmlns:a16="http://schemas.microsoft.com/office/drawing/2014/main" id="{B65B038C-EA3E-43A9-8DD7-10303FDB9A89}"/>
              </a:ext>
            </a:extLst>
          </p:cNvPr>
          <p:cNvSpPr txBox="1"/>
          <p:nvPr/>
        </p:nvSpPr>
        <p:spPr>
          <a:xfrm>
            <a:off x="2140056" y="5433546"/>
            <a:ext cx="576064" cy="261610"/>
          </a:xfrm>
          <a:prstGeom prst="rect">
            <a:avLst/>
          </a:prstGeom>
          <a:noFill/>
          <a:ln>
            <a:solidFill>
              <a:schemeClr val="tx1"/>
            </a:solidFill>
          </a:ln>
        </p:spPr>
        <p:txBody>
          <a:bodyPr wrap="square" rtlCol="0">
            <a:spAutoFit/>
          </a:bodyPr>
          <a:lstStyle/>
          <a:p>
            <a:r>
              <a:rPr lang="en-US" altLang="ja-JP" sz="1100" dirty="0">
                <a:latin typeface="+mn-lt"/>
              </a:rPr>
              <a:t>Proc2</a:t>
            </a:r>
            <a:endParaRPr lang="ja-JP" altLang="en-US" sz="1100" dirty="0">
              <a:latin typeface="+mn-lt"/>
            </a:endParaRPr>
          </a:p>
        </p:txBody>
      </p:sp>
      <p:sp>
        <p:nvSpPr>
          <p:cNvPr id="15" name="テキスト ボックス 14">
            <a:extLst>
              <a:ext uri="{FF2B5EF4-FFF2-40B4-BE49-F238E27FC236}">
                <a16:creationId xmlns:a16="http://schemas.microsoft.com/office/drawing/2014/main" id="{86D8AF59-7745-4585-AA67-A22547F81664}"/>
              </a:ext>
            </a:extLst>
          </p:cNvPr>
          <p:cNvSpPr txBox="1"/>
          <p:nvPr/>
        </p:nvSpPr>
        <p:spPr>
          <a:xfrm>
            <a:off x="3000886" y="5433546"/>
            <a:ext cx="576064" cy="261610"/>
          </a:xfrm>
          <a:prstGeom prst="rect">
            <a:avLst/>
          </a:prstGeom>
          <a:noFill/>
          <a:ln>
            <a:solidFill>
              <a:schemeClr val="tx1"/>
            </a:solidFill>
          </a:ln>
        </p:spPr>
        <p:txBody>
          <a:bodyPr wrap="square" rtlCol="0">
            <a:spAutoFit/>
          </a:bodyPr>
          <a:lstStyle/>
          <a:p>
            <a:r>
              <a:rPr lang="en-US" altLang="ja-JP" sz="1100" dirty="0">
                <a:latin typeface="+mn-lt"/>
              </a:rPr>
              <a:t>Proc3</a:t>
            </a:r>
            <a:endParaRPr lang="ja-JP" altLang="en-US" sz="1100" dirty="0">
              <a:latin typeface="+mn-lt"/>
            </a:endParaRPr>
          </a:p>
        </p:txBody>
      </p:sp>
      <p:sp>
        <p:nvSpPr>
          <p:cNvPr id="17" name="テキスト ボックス 16">
            <a:extLst>
              <a:ext uri="{FF2B5EF4-FFF2-40B4-BE49-F238E27FC236}">
                <a16:creationId xmlns:a16="http://schemas.microsoft.com/office/drawing/2014/main" id="{49D63745-BB50-43F3-ABF0-FF68EB2E43BC}"/>
              </a:ext>
            </a:extLst>
          </p:cNvPr>
          <p:cNvSpPr txBox="1"/>
          <p:nvPr/>
        </p:nvSpPr>
        <p:spPr>
          <a:xfrm>
            <a:off x="3861716" y="5433546"/>
            <a:ext cx="576064" cy="261610"/>
          </a:xfrm>
          <a:prstGeom prst="rect">
            <a:avLst/>
          </a:prstGeom>
          <a:noFill/>
          <a:ln>
            <a:solidFill>
              <a:schemeClr val="tx1"/>
            </a:solidFill>
          </a:ln>
        </p:spPr>
        <p:txBody>
          <a:bodyPr wrap="square" rtlCol="0">
            <a:spAutoFit/>
          </a:bodyPr>
          <a:lstStyle/>
          <a:p>
            <a:r>
              <a:rPr lang="en-US" altLang="ja-JP" sz="1100" dirty="0">
                <a:latin typeface="+mn-lt"/>
              </a:rPr>
              <a:t>Proc4</a:t>
            </a:r>
            <a:endParaRPr lang="ja-JP" altLang="en-US" sz="1100" dirty="0">
              <a:latin typeface="+mn-lt"/>
            </a:endParaRPr>
          </a:p>
        </p:txBody>
      </p:sp>
      <p:sp>
        <p:nvSpPr>
          <p:cNvPr id="18" name="テキスト ボックス 17">
            <a:extLst>
              <a:ext uri="{FF2B5EF4-FFF2-40B4-BE49-F238E27FC236}">
                <a16:creationId xmlns:a16="http://schemas.microsoft.com/office/drawing/2014/main" id="{0576A331-8EDC-4D23-B684-2FD35F5DDD1C}"/>
              </a:ext>
            </a:extLst>
          </p:cNvPr>
          <p:cNvSpPr txBox="1"/>
          <p:nvPr/>
        </p:nvSpPr>
        <p:spPr>
          <a:xfrm>
            <a:off x="4722546" y="5433546"/>
            <a:ext cx="576064" cy="261610"/>
          </a:xfrm>
          <a:prstGeom prst="rect">
            <a:avLst/>
          </a:prstGeom>
          <a:noFill/>
          <a:ln>
            <a:solidFill>
              <a:schemeClr val="tx1"/>
            </a:solidFill>
          </a:ln>
        </p:spPr>
        <p:txBody>
          <a:bodyPr wrap="square" rtlCol="0">
            <a:spAutoFit/>
          </a:bodyPr>
          <a:lstStyle/>
          <a:p>
            <a:r>
              <a:rPr lang="en-US" altLang="ja-JP" sz="1100" dirty="0">
                <a:latin typeface="+mn-lt"/>
              </a:rPr>
              <a:t>Proc5</a:t>
            </a:r>
            <a:endParaRPr lang="ja-JP" altLang="en-US" sz="1100" dirty="0">
              <a:latin typeface="+mn-lt"/>
            </a:endParaRPr>
          </a:p>
        </p:txBody>
      </p:sp>
      <p:sp>
        <p:nvSpPr>
          <p:cNvPr id="20" name="テキスト ボックス 19">
            <a:extLst>
              <a:ext uri="{FF2B5EF4-FFF2-40B4-BE49-F238E27FC236}">
                <a16:creationId xmlns:a16="http://schemas.microsoft.com/office/drawing/2014/main" id="{7140D08F-9B3F-41AC-BA6D-7CB01998C969}"/>
              </a:ext>
            </a:extLst>
          </p:cNvPr>
          <p:cNvSpPr txBox="1"/>
          <p:nvPr/>
        </p:nvSpPr>
        <p:spPr>
          <a:xfrm>
            <a:off x="5583376" y="5433546"/>
            <a:ext cx="576064" cy="261610"/>
          </a:xfrm>
          <a:prstGeom prst="rect">
            <a:avLst/>
          </a:prstGeom>
          <a:noFill/>
          <a:ln>
            <a:solidFill>
              <a:schemeClr val="tx1"/>
            </a:solidFill>
          </a:ln>
        </p:spPr>
        <p:txBody>
          <a:bodyPr wrap="square" rtlCol="0">
            <a:spAutoFit/>
          </a:bodyPr>
          <a:lstStyle/>
          <a:p>
            <a:r>
              <a:rPr lang="en-US" altLang="ja-JP" sz="1100" dirty="0">
                <a:latin typeface="+mn-lt"/>
              </a:rPr>
              <a:t>Proc6</a:t>
            </a:r>
            <a:endParaRPr lang="ja-JP" altLang="en-US" sz="1100" dirty="0">
              <a:latin typeface="+mn-lt"/>
            </a:endParaRPr>
          </a:p>
        </p:txBody>
      </p:sp>
      <p:sp>
        <p:nvSpPr>
          <p:cNvPr id="21" name="テキスト ボックス 20">
            <a:extLst>
              <a:ext uri="{FF2B5EF4-FFF2-40B4-BE49-F238E27FC236}">
                <a16:creationId xmlns:a16="http://schemas.microsoft.com/office/drawing/2014/main" id="{8394F2B6-3B23-4E1E-BFDA-6CFEB24238F5}"/>
              </a:ext>
            </a:extLst>
          </p:cNvPr>
          <p:cNvSpPr txBox="1"/>
          <p:nvPr/>
        </p:nvSpPr>
        <p:spPr>
          <a:xfrm>
            <a:off x="6444208" y="5433546"/>
            <a:ext cx="576064" cy="261610"/>
          </a:xfrm>
          <a:prstGeom prst="rect">
            <a:avLst/>
          </a:prstGeom>
          <a:noFill/>
          <a:ln>
            <a:solidFill>
              <a:schemeClr val="tx1"/>
            </a:solidFill>
          </a:ln>
        </p:spPr>
        <p:txBody>
          <a:bodyPr wrap="square" rtlCol="0">
            <a:spAutoFit/>
          </a:bodyPr>
          <a:lstStyle/>
          <a:p>
            <a:r>
              <a:rPr lang="en-US" altLang="ja-JP" sz="1100" dirty="0">
                <a:latin typeface="+mn-lt"/>
              </a:rPr>
              <a:t>Proc7</a:t>
            </a:r>
            <a:endParaRPr lang="ja-JP" altLang="en-US" sz="1100" dirty="0">
              <a:latin typeface="+mn-lt"/>
            </a:endParaRPr>
          </a:p>
        </p:txBody>
      </p:sp>
      <p:sp>
        <p:nvSpPr>
          <p:cNvPr id="22" name="矢印: 左右 21">
            <a:extLst>
              <a:ext uri="{FF2B5EF4-FFF2-40B4-BE49-F238E27FC236}">
                <a16:creationId xmlns:a16="http://schemas.microsoft.com/office/drawing/2014/main" id="{2B2EF1DB-3DFD-448E-86E5-FBDD2E9D0F3F}"/>
              </a:ext>
            </a:extLst>
          </p:cNvPr>
          <p:cNvSpPr/>
          <p:nvPr/>
        </p:nvSpPr>
        <p:spPr bwMode="gray">
          <a:xfrm>
            <a:off x="466371" y="4568479"/>
            <a:ext cx="6386234" cy="653538"/>
          </a:xfrm>
          <a:prstGeom prst="leftRightArrow">
            <a:avLst/>
          </a:prstGeom>
          <a:solidFill>
            <a:srgbClr val="C00000">
              <a:alpha val="69804"/>
            </a:srgb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dirty="0" err="1">
                <a:latin typeface="+mj-lt"/>
                <a:ea typeface="+mn-ea"/>
              </a:rPr>
              <a:t>Allreduce</a:t>
            </a:r>
            <a:r>
              <a:rPr lang="en-US" altLang="ja-JP" dirty="0">
                <a:latin typeface="+mj-lt"/>
                <a:ea typeface="+mn-ea"/>
              </a:rPr>
              <a:t>(gradient</a:t>
            </a:r>
            <a:r>
              <a:rPr lang="ja-JP" altLang="en-US" dirty="0">
                <a:latin typeface="+mj-lt"/>
                <a:ea typeface="+mn-ea"/>
              </a:rPr>
              <a:t>ｓ</a:t>
            </a:r>
            <a:r>
              <a:rPr lang="en-US" altLang="ja-JP" dirty="0">
                <a:latin typeface="+mj-lt"/>
                <a:ea typeface="+mn-ea"/>
              </a:rPr>
              <a:t>) /</a:t>
            </a:r>
            <a:r>
              <a:rPr lang="ja-JP" altLang="en-US" dirty="0">
                <a:latin typeface="+mj-lt"/>
                <a:ea typeface="+mn-ea"/>
              </a:rPr>
              <a:t> </a:t>
            </a:r>
            <a:r>
              <a:rPr lang="en-US" altLang="ja-JP" dirty="0">
                <a:latin typeface="+mj-lt"/>
                <a:ea typeface="+mn-ea"/>
              </a:rPr>
              <a:t>( </a:t>
            </a:r>
            <a:r>
              <a:rPr lang="en-US" altLang="ja-JP" dirty="0" err="1">
                <a:latin typeface="+mj-lt"/>
                <a:ea typeface="+mn-ea"/>
              </a:rPr>
              <a:t>Data_parallel</a:t>
            </a:r>
            <a:r>
              <a:rPr lang="en-US" altLang="ja-JP" dirty="0">
                <a:latin typeface="+mj-lt"/>
                <a:ea typeface="+mn-ea"/>
              </a:rPr>
              <a:t> *</a:t>
            </a:r>
            <a:r>
              <a:rPr lang="en-US" altLang="ja-JP" dirty="0" err="1">
                <a:latin typeface="+mj-lt"/>
                <a:ea typeface="+mn-ea"/>
              </a:rPr>
              <a:t>Model_parallel</a:t>
            </a:r>
            <a:r>
              <a:rPr lang="ja-JP" altLang="en-US" dirty="0">
                <a:latin typeface="+mj-lt"/>
                <a:ea typeface="+mn-ea"/>
              </a:rPr>
              <a:t> </a:t>
            </a:r>
            <a:r>
              <a:rPr lang="en-US" altLang="ja-JP" dirty="0">
                <a:latin typeface="+mj-lt"/>
                <a:ea typeface="+mn-ea"/>
              </a:rPr>
              <a:t>)</a:t>
            </a:r>
            <a:endParaRPr lang="ja-JP" altLang="en-US" dirty="0" err="1">
              <a:latin typeface="+mj-lt"/>
              <a:ea typeface="+mn-ea"/>
            </a:endParaRPr>
          </a:p>
        </p:txBody>
      </p:sp>
      <p:sp>
        <p:nvSpPr>
          <p:cNvPr id="23" name="矢印: 左右 22">
            <a:extLst>
              <a:ext uri="{FF2B5EF4-FFF2-40B4-BE49-F238E27FC236}">
                <a16:creationId xmlns:a16="http://schemas.microsoft.com/office/drawing/2014/main" id="{A502BE64-038B-4A66-9614-21FBFDE2BC2B}"/>
              </a:ext>
            </a:extLst>
          </p:cNvPr>
          <p:cNvSpPr/>
          <p:nvPr/>
        </p:nvSpPr>
        <p:spPr bwMode="gray">
          <a:xfrm>
            <a:off x="490022" y="3285074"/>
            <a:ext cx="6386234" cy="653538"/>
          </a:xfrm>
          <a:prstGeom prst="leftRightArrow">
            <a:avLst/>
          </a:prstGeom>
          <a:solidFill>
            <a:srgbClr val="0070C0">
              <a:alpha val="69804"/>
            </a:srgb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US" altLang="ja-JP" dirty="0" err="1">
                <a:latin typeface="+mj-lt"/>
                <a:ea typeface="+mn-ea"/>
              </a:rPr>
              <a:t>Allreduce</a:t>
            </a:r>
            <a:r>
              <a:rPr lang="en-US" altLang="ja-JP" dirty="0">
                <a:latin typeface="+mj-lt"/>
                <a:ea typeface="+mn-ea"/>
              </a:rPr>
              <a:t>(gradient</a:t>
            </a:r>
            <a:r>
              <a:rPr lang="ja-JP" altLang="en-US" dirty="0">
                <a:latin typeface="+mj-lt"/>
                <a:ea typeface="+mn-ea"/>
              </a:rPr>
              <a:t>ｓ</a:t>
            </a:r>
            <a:r>
              <a:rPr lang="en-US" altLang="ja-JP" dirty="0">
                <a:latin typeface="+mj-lt"/>
                <a:ea typeface="+mn-ea"/>
              </a:rPr>
              <a:t>) / </a:t>
            </a:r>
            <a:r>
              <a:rPr lang="en-US" altLang="ja-JP" dirty="0" err="1">
                <a:latin typeface="+mj-lt"/>
                <a:ea typeface="+mn-ea"/>
              </a:rPr>
              <a:t>Data_parallel</a:t>
            </a:r>
            <a:endParaRPr lang="ja-JP" altLang="en-US" dirty="0" err="1">
              <a:latin typeface="+mj-lt"/>
              <a:ea typeface="+mn-ea"/>
            </a:endParaRPr>
          </a:p>
        </p:txBody>
      </p:sp>
      <p:sp>
        <p:nvSpPr>
          <p:cNvPr id="24" name="テキスト ボックス 23">
            <a:extLst>
              <a:ext uri="{FF2B5EF4-FFF2-40B4-BE49-F238E27FC236}">
                <a16:creationId xmlns:a16="http://schemas.microsoft.com/office/drawing/2014/main" id="{F2B30AF5-12EA-4CC5-BBD9-2338CF4F522E}"/>
              </a:ext>
            </a:extLst>
          </p:cNvPr>
          <p:cNvSpPr txBox="1"/>
          <p:nvPr/>
        </p:nvSpPr>
        <p:spPr>
          <a:xfrm>
            <a:off x="7092281" y="3699030"/>
            <a:ext cx="1884263" cy="954107"/>
          </a:xfrm>
          <a:prstGeom prst="rect">
            <a:avLst/>
          </a:prstGeom>
          <a:noFill/>
          <a:ln>
            <a:solidFill>
              <a:schemeClr val="tx1"/>
            </a:solidFill>
          </a:ln>
        </p:spPr>
        <p:txBody>
          <a:bodyPr wrap="square" rtlCol="0">
            <a:spAutoFit/>
          </a:bodyPr>
          <a:lstStyle/>
          <a:p>
            <a:pPr algn="l"/>
            <a:r>
              <a:rPr lang="en-US" altLang="ja-JP" sz="1400" dirty="0">
                <a:latin typeface="+mn-lt"/>
              </a:rPr>
              <a:t>e.g.)</a:t>
            </a:r>
          </a:p>
          <a:p>
            <a:pPr marL="171450" indent="-171450" algn="l">
              <a:buFont typeface="Arial" panose="020B0604020202020204" pitchFamily="34" charset="0"/>
              <a:buChar char="•"/>
            </a:pPr>
            <a:r>
              <a:rPr lang="en-US" altLang="ja-JP" sz="1400" dirty="0" err="1">
                <a:latin typeface="+mn-lt"/>
              </a:rPr>
              <a:t>Data_parallel</a:t>
            </a:r>
            <a:r>
              <a:rPr lang="en-US" altLang="ja-JP" sz="1400" dirty="0">
                <a:latin typeface="+mn-lt"/>
              </a:rPr>
              <a:t>   : 4</a:t>
            </a:r>
          </a:p>
          <a:p>
            <a:pPr marL="171450" indent="-171450" algn="l">
              <a:buFont typeface="Arial" panose="020B0604020202020204" pitchFamily="34" charset="0"/>
              <a:buChar char="•"/>
            </a:pPr>
            <a:r>
              <a:rPr lang="en-US" altLang="ja-JP" sz="1400" dirty="0" err="1">
                <a:latin typeface="+mn-lt"/>
              </a:rPr>
              <a:t>Model_parallel</a:t>
            </a:r>
            <a:r>
              <a:rPr lang="en-US" altLang="ja-JP" sz="1400" dirty="0">
                <a:latin typeface="+mn-lt"/>
              </a:rPr>
              <a:t> : 2</a:t>
            </a:r>
            <a:br>
              <a:rPr lang="en-US" altLang="ja-JP" sz="1400" dirty="0">
                <a:latin typeface="+mn-lt"/>
              </a:rPr>
            </a:br>
            <a:r>
              <a:rPr lang="en-US" altLang="ja-JP" sz="1400" dirty="0">
                <a:latin typeface="+mn-lt"/>
              </a:rPr>
              <a:t>= Total 8 procs</a:t>
            </a:r>
            <a:endParaRPr lang="ja-JP" altLang="en-US" sz="1400" dirty="0">
              <a:latin typeface="+mn-lt"/>
            </a:endParaRPr>
          </a:p>
        </p:txBody>
      </p:sp>
      <p:sp>
        <p:nvSpPr>
          <p:cNvPr id="25" name="コンテンツ プレースホルダー 2">
            <a:extLst>
              <a:ext uri="{FF2B5EF4-FFF2-40B4-BE49-F238E27FC236}">
                <a16:creationId xmlns:a16="http://schemas.microsoft.com/office/drawing/2014/main" id="{E958468A-1A10-4B79-989B-791010082719}"/>
              </a:ext>
            </a:extLst>
          </p:cNvPr>
          <p:cNvSpPr>
            <a:spLocks noGrp="1"/>
          </p:cNvSpPr>
          <p:nvPr>
            <p:ph idx="1"/>
          </p:nvPr>
        </p:nvSpPr>
        <p:spPr>
          <a:xfrm>
            <a:off x="233364" y="1624940"/>
            <a:ext cx="8645525" cy="995463"/>
          </a:xfrm>
        </p:spPr>
        <p:txBody>
          <a:bodyPr>
            <a:normAutofit fontScale="92500" lnSpcReduction="20000"/>
          </a:bodyPr>
          <a:lstStyle/>
          <a:p>
            <a:r>
              <a:rPr lang="en-US" altLang="ja-JP" sz="1800" dirty="0"/>
              <a:t>Since each conv3d layer calculates gradients for the divided inputs, </a:t>
            </a:r>
            <a:r>
              <a:rPr lang="en-US" altLang="ja-JP" sz="1800" b="1" dirty="0"/>
              <a:t>the gradients are divided by the number of model parallel processes</a:t>
            </a:r>
            <a:r>
              <a:rPr lang="en-US" altLang="ja-JP" sz="1800" dirty="0"/>
              <a:t>.</a:t>
            </a:r>
          </a:p>
          <a:p>
            <a:pPr lvl="1"/>
            <a:r>
              <a:rPr lang="en-US" altLang="ja-JP" dirty="0">
                <a:cs typeface="+mn-cs"/>
              </a:rPr>
              <a:t>For dense layers, the gradients are divided by the number of data + model parallel processes</a:t>
            </a:r>
          </a:p>
        </p:txBody>
      </p:sp>
      <p:sp>
        <p:nvSpPr>
          <p:cNvPr id="26" name="フッター プレースホルダー 4">
            <a:extLst>
              <a:ext uri="{FF2B5EF4-FFF2-40B4-BE49-F238E27FC236}">
                <a16:creationId xmlns:a16="http://schemas.microsoft.com/office/drawing/2014/main" id="{57FC192D-D518-442F-A7A2-31B08330D1B2}"/>
              </a:ext>
            </a:extLst>
          </p:cNvPr>
          <p:cNvSpPr>
            <a:spLocks noGrp="1"/>
          </p:cNvSpPr>
          <p:nvPr>
            <p:ph type="ftr" sz="quarter" idx="11"/>
          </p:nvPr>
        </p:nvSpPr>
        <p:spPr>
          <a:xfrm>
            <a:off x="4935538" y="6653213"/>
            <a:ext cx="4022725" cy="201612"/>
          </a:xfrm>
        </p:spPr>
        <p:txBody>
          <a:bodyPr/>
          <a:lstStyle/>
          <a:p>
            <a:r>
              <a:rPr lang="en-US" altLang="ja-JP" dirty="0">
                <a:latin typeface="Meiryo UI" panose="020B0604030504040204" pitchFamily="50" charset="-128"/>
                <a:ea typeface="Meiryo UI" panose="020B0604030504040204" pitchFamily="50" charset="-128"/>
              </a:rPr>
              <a:t>Copyright 2021 Fujitsu Laboratories Ltd.</a:t>
            </a:r>
            <a:endParaRPr lang="de-DE" alt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ED4AF00-BFC1-42E0-B608-1BFB4C90EEAF}"/>
              </a:ext>
            </a:extLst>
          </p:cNvPr>
          <p:cNvSpPr>
            <a:spLocks noGrp="1"/>
          </p:cNvSpPr>
          <p:nvPr>
            <p:ph type="sldNum" sz="quarter" idx="10"/>
          </p:nvPr>
        </p:nvSpPr>
        <p:spPr/>
        <p:txBody>
          <a:bodyPr/>
          <a:lstStyle/>
          <a:p>
            <a:fld id="{DE2B87E1-F9DF-4BEE-B07D-635D26011F4B}" type="slidenum">
              <a:rPr lang="de-DE" altLang="ja-JP" smtClean="0"/>
              <a:pPr/>
              <a:t>22</a:t>
            </a:fld>
            <a:endParaRPr lang="de-DE" altLang="ja-JP"/>
          </a:p>
        </p:txBody>
      </p:sp>
    </p:spTree>
    <p:extLst>
      <p:ext uri="{BB962C8B-B14F-4D97-AF65-F5344CB8AC3E}">
        <p14:creationId xmlns:p14="http://schemas.microsoft.com/office/powerpoint/2010/main" val="205807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2ADE55E-E069-41CB-990A-82958FC730A5}"/>
              </a:ext>
            </a:extLst>
          </p:cNvPr>
          <p:cNvSpPr>
            <a:spLocks noGrp="1"/>
          </p:cNvSpPr>
          <p:nvPr>
            <p:ph type="title"/>
          </p:nvPr>
        </p:nvSpPr>
        <p:spPr/>
        <p:txBody>
          <a:bodyPr/>
          <a:lstStyle/>
          <a:p>
            <a:r>
              <a:rPr kumimoji="1" lang="en-US" altLang="ja-JP" dirty="0">
                <a:latin typeface="Meiryo UI" panose="020B0604030504040204" pitchFamily="50" charset="-128"/>
                <a:ea typeface="Meiryo UI" panose="020B0604030504040204" pitchFamily="50" charset="-128"/>
              </a:rPr>
              <a:t>Motivation</a:t>
            </a:r>
            <a:endParaRPr kumimoji="1" lang="ja-JP" altLang="en-US" dirty="0">
              <a:latin typeface="Meiryo UI" panose="020B0604030504040204" pitchFamily="50" charset="-128"/>
              <a:ea typeface="Meiryo UI" panose="020B0604030504040204" pitchFamily="50" charset="-128"/>
            </a:endParaRPr>
          </a:p>
        </p:txBody>
      </p:sp>
      <p:sp>
        <p:nvSpPr>
          <p:cNvPr id="7" name="コンテンツ プレースホルダー 6">
            <a:extLst>
              <a:ext uri="{FF2B5EF4-FFF2-40B4-BE49-F238E27FC236}">
                <a16:creationId xmlns:a16="http://schemas.microsoft.com/office/drawing/2014/main" id="{F5DC6EB0-97BB-403E-8ED1-E7C20A47DEB6}"/>
              </a:ext>
            </a:extLst>
          </p:cNvPr>
          <p:cNvSpPr>
            <a:spLocks noGrp="1"/>
          </p:cNvSpPr>
          <p:nvPr>
            <p:ph idx="1"/>
          </p:nvPr>
        </p:nvSpPr>
        <p:spPr>
          <a:xfrm>
            <a:off x="168275" y="869951"/>
            <a:ext cx="8786813" cy="1910978"/>
          </a:xfrm>
        </p:spPr>
        <p:txBody>
          <a:bodyPr/>
          <a:lstStyle/>
          <a:p>
            <a:r>
              <a:rPr lang="en-US" altLang="ja-JP" sz="2000" dirty="0">
                <a:latin typeface="Meiryo UI" panose="020B0604030504040204" pitchFamily="50" charset="-128"/>
                <a:ea typeface="Meiryo UI" panose="020B0604030504040204" pitchFamily="50" charset="-128"/>
              </a:rPr>
              <a:t>We have been porting oneDNN for SVE512(Armv8-A + Scalable Vector Extension (SVE)) for Supercomputer </a:t>
            </a:r>
            <a:r>
              <a:rPr lang="en-US" altLang="ja-JP" sz="2000" i="1" dirty="0">
                <a:latin typeface="Meiryo UI" panose="020B0604030504040204" pitchFamily="50" charset="-128"/>
                <a:ea typeface="Meiryo UI" panose="020B0604030504040204" pitchFamily="50" charset="-128"/>
              </a:rPr>
              <a:t>Fugaku</a:t>
            </a:r>
            <a:r>
              <a:rPr lang="en-US" altLang="ja-JP" sz="2000" dirty="0">
                <a:latin typeface="Meiryo UI" panose="020B0604030504040204" pitchFamily="50" charset="-128"/>
                <a:ea typeface="Meiryo UI" panose="020B0604030504040204" pitchFamily="50" charset="-128"/>
              </a:rPr>
              <a:t>, two consecutive Top500 winner. oneDNN for SVE512 runs on </a:t>
            </a:r>
            <a:r>
              <a:rPr lang="en-US" altLang="ja-JP" sz="2000" i="1" dirty="0">
                <a:latin typeface="Meiryo UI" panose="020B0604030504040204" pitchFamily="50" charset="-128"/>
                <a:ea typeface="Meiryo UI" panose="020B0604030504040204" pitchFamily="50" charset="-128"/>
              </a:rPr>
              <a:t>Fugaku</a:t>
            </a:r>
            <a:r>
              <a:rPr lang="en-US" altLang="ja-JP" sz="2000" dirty="0">
                <a:latin typeface="Meiryo UI" panose="020B0604030504040204" pitchFamily="50" charset="-128"/>
                <a:ea typeface="Meiryo UI" panose="020B0604030504040204" pitchFamily="50" charset="-128"/>
              </a:rPr>
              <a:t> and other HPC server products (FX1000/700(*1)).</a:t>
            </a:r>
          </a:p>
          <a:p>
            <a:pPr lvl="1"/>
            <a:r>
              <a:rPr lang="en-US" altLang="ja-JP" sz="1800" dirty="0">
                <a:latin typeface="Meiryo UI" panose="020B0604030504040204" pitchFamily="50" charset="-128"/>
                <a:ea typeface="Meiryo UI" panose="020B0604030504040204" pitchFamily="50" charset="-128"/>
              </a:rPr>
              <a:t>SVE is an instruction set extension of Armv8-A CPU for HPC.</a:t>
            </a:r>
          </a:p>
          <a:p>
            <a:pPr lvl="1"/>
            <a:r>
              <a:rPr lang="en-US" altLang="ja-JP" sz="1800" dirty="0">
                <a:latin typeface="Meiryo UI" panose="020B0604030504040204" pitchFamily="50" charset="-128"/>
                <a:ea typeface="Meiryo UI" panose="020B0604030504040204" pitchFamily="50" charset="-128"/>
              </a:rPr>
              <a:t>A64FX(*2) is the world first CPU to support SVE.</a:t>
            </a:r>
          </a:p>
          <a:p>
            <a:endParaRPr kumimoji="1" lang="ja-JP" altLang="en-US" sz="2000"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A0995255-6C74-4011-BC79-D1A80E133EB9}"/>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DD494C9-63BC-4C0B-8540-D499535322E3}"/>
              </a:ext>
            </a:extLst>
          </p:cNvPr>
          <p:cNvPicPr>
            <a:picLocks noChangeAspect="1"/>
          </p:cNvPicPr>
          <p:nvPr/>
        </p:nvPicPr>
        <p:blipFill>
          <a:blip r:embed="rId3"/>
          <a:stretch>
            <a:fillRect/>
          </a:stretch>
        </p:blipFill>
        <p:spPr>
          <a:xfrm>
            <a:off x="562609" y="3025990"/>
            <a:ext cx="7920880" cy="3284853"/>
          </a:xfrm>
          <a:prstGeom prst="rect">
            <a:avLst/>
          </a:prstGeom>
        </p:spPr>
      </p:pic>
      <p:grpSp>
        <p:nvGrpSpPr>
          <p:cNvPr id="39" name="グループ化 38">
            <a:extLst>
              <a:ext uri="{FF2B5EF4-FFF2-40B4-BE49-F238E27FC236}">
                <a16:creationId xmlns:a16="http://schemas.microsoft.com/office/drawing/2014/main" id="{F07C437F-3818-4580-A26D-56D0BBE63988}"/>
              </a:ext>
            </a:extLst>
          </p:cNvPr>
          <p:cNvGrpSpPr/>
          <p:nvPr/>
        </p:nvGrpSpPr>
        <p:grpSpPr>
          <a:xfrm>
            <a:off x="4281017" y="1996541"/>
            <a:ext cx="4935137" cy="3423069"/>
            <a:chOff x="3563889" y="1983334"/>
            <a:chExt cx="4935137" cy="3423069"/>
          </a:xfrm>
        </p:grpSpPr>
        <p:pic>
          <p:nvPicPr>
            <p:cNvPr id="31" name="図 30">
              <a:extLst>
                <a:ext uri="{FF2B5EF4-FFF2-40B4-BE49-F238E27FC236}">
                  <a16:creationId xmlns:a16="http://schemas.microsoft.com/office/drawing/2014/main" id="{C3184D96-8BC6-4D17-92B7-EA3F44C8B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2314" y="1983334"/>
              <a:ext cx="1666712" cy="1126758"/>
            </a:xfrm>
            <a:prstGeom prst="rect">
              <a:avLst/>
            </a:prstGeom>
          </p:spPr>
        </p:pic>
        <p:pic>
          <p:nvPicPr>
            <p:cNvPr id="30" name="図 29">
              <a:extLst>
                <a:ext uri="{FF2B5EF4-FFF2-40B4-BE49-F238E27FC236}">
                  <a16:creationId xmlns:a16="http://schemas.microsoft.com/office/drawing/2014/main" id="{A2756E19-5D76-435C-A130-11FC677E5D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068" y="2279066"/>
              <a:ext cx="1666712" cy="1126758"/>
            </a:xfrm>
            <a:prstGeom prst="rect">
              <a:avLst/>
            </a:prstGeom>
          </p:spPr>
        </p:pic>
        <p:pic>
          <p:nvPicPr>
            <p:cNvPr id="29" name="図 28">
              <a:extLst>
                <a:ext uri="{FF2B5EF4-FFF2-40B4-BE49-F238E27FC236}">
                  <a16:creationId xmlns:a16="http://schemas.microsoft.com/office/drawing/2014/main" id="{C5034736-03CE-4917-BE34-CD7984B129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22" y="2574798"/>
              <a:ext cx="1666712" cy="1126758"/>
            </a:xfrm>
            <a:prstGeom prst="rect">
              <a:avLst/>
            </a:prstGeom>
          </p:spPr>
        </p:pic>
        <p:cxnSp>
          <p:nvCxnSpPr>
            <p:cNvPr id="13" name="直線矢印コネクタ 12">
              <a:extLst>
                <a:ext uri="{FF2B5EF4-FFF2-40B4-BE49-F238E27FC236}">
                  <a16:creationId xmlns:a16="http://schemas.microsoft.com/office/drawing/2014/main" id="{934F3957-CDF0-4519-BA7F-6FC16DB2F5A7}"/>
                </a:ext>
              </a:extLst>
            </p:cNvPr>
            <p:cNvCxnSpPr>
              <a:cxnSpLocks/>
            </p:cNvCxnSpPr>
            <p:nvPr/>
          </p:nvCxnSpPr>
          <p:spPr bwMode="auto">
            <a:xfrm flipH="1">
              <a:off x="3563889" y="3524545"/>
              <a:ext cx="2755372" cy="134461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4" name="直線矢印コネクタ 13">
              <a:extLst>
                <a:ext uri="{FF2B5EF4-FFF2-40B4-BE49-F238E27FC236}">
                  <a16:creationId xmlns:a16="http://schemas.microsoft.com/office/drawing/2014/main" id="{40C5EE3D-F803-4244-ADFF-89208A93182A}"/>
                </a:ext>
              </a:extLst>
            </p:cNvPr>
            <p:cNvCxnSpPr>
              <a:cxnSpLocks/>
            </p:cNvCxnSpPr>
            <p:nvPr/>
          </p:nvCxnSpPr>
          <p:spPr bwMode="auto">
            <a:xfrm>
              <a:off x="7059558" y="3650865"/>
              <a:ext cx="408266" cy="771513"/>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7" name="直線矢印コネクタ 16">
              <a:extLst>
                <a:ext uri="{FF2B5EF4-FFF2-40B4-BE49-F238E27FC236}">
                  <a16:creationId xmlns:a16="http://schemas.microsoft.com/office/drawing/2014/main" id="{B8DB416B-2AAB-46F4-B1A2-33C4BAA7024F}"/>
                </a:ext>
              </a:extLst>
            </p:cNvPr>
            <p:cNvCxnSpPr>
              <a:cxnSpLocks/>
            </p:cNvCxnSpPr>
            <p:nvPr/>
          </p:nvCxnSpPr>
          <p:spPr bwMode="auto">
            <a:xfrm flipH="1">
              <a:off x="6302037" y="3512498"/>
              <a:ext cx="574219" cy="189390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pic>
          <p:nvPicPr>
            <p:cNvPr id="26" name="図 25">
              <a:extLst>
                <a:ext uri="{FF2B5EF4-FFF2-40B4-BE49-F238E27FC236}">
                  <a16:creationId xmlns:a16="http://schemas.microsoft.com/office/drawing/2014/main" id="{C9504F5F-E86F-45AA-B7CD-E7D34D77F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0576" y="2870531"/>
              <a:ext cx="1666712" cy="1126758"/>
            </a:xfrm>
            <a:prstGeom prst="rect">
              <a:avLst/>
            </a:prstGeom>
          </p:spPr>
        </p:pic>
      </p:grpSp>
      <p:sp>
        <p:nvSpPr>
          <p:cNvPr id="44" name="テキスト ボックス 43">
            <a:extLst>
              <a:ext uri="{FF2B5EF4-FFF2-40B4-BE49-F238E27FC236}">
                <a16:creationId xmlns:a16="http://schemas.microsoft.com/office/drawing/2014/main" id="{1D6D2DC9-E6EB-4230-AC54-5484DBCF1C9F}"/>
              </a:ext>
            </a:extLst>
          </p:cNvPr>
          <p:cNvSpPr txBox="1"/>
          <p:nvPr/>
        </p:nvSpPr>
        <p:spPr>
          <a:xfrm>
            <a:off x="799437" y="6250082"/>
            <a:ext cx="6261695" cy="430887"/>
          </a:xfrm>
          <a:prstGeom prst="rect">
            <a:avLst/>
          </a:prstGeom>
          <a:noFill/>
        </p:spPr>
        <p:txBody>
          <a:bodyPr wrap="square" rtlCol="0">
            <a:spAutoFit/>
          </a:bodyPr>
          <a:lstStyle/>
          <a:p>
            <a:pPr algn="l"/>
            <a:r>
              <a:rPr lang="en-US" altLang="ja-JP" sz="1100" dirty="0">
                <a:latin typeface="Meiryo UI" panose="020B0604030504040204" pitchFamily="50" charset="-128"/>
                <a:ea typeface="Meiryo UI" panose="020B0604030504040204" pitchFamily="50" charset="-128"/>
              </a:rPr>
              <a:t>*1 </a:t>
            </a:r>
            <a:r>
              <a:rPr lang="en-US" altLang="ja-JP" sz="1100" dirty="0">
                <a:latin typeface="Meiryo UI" panose="020B0604030504040204" pitchFamily="50" charset="-128"/>
                <a:ea typeface="Meiryo UI" panose="020B0604030504040204" pitchFamily="50" charset="-128"/>
                <a:hlinkClick r:id="rId5"/>
              </a:rPr>
              <a:t>https://www.fujitsu.com/downloads/JP/jsuper/a64fx/a64fx_infographics_en.pdf</a:t>
            </a:r>
            <a:endParaRPr lang="en-US" altLang="ja-JP" sz="1100" dirty="0">
              <a:latin typeface="Meiryo UI" panose="020B0604030504040204" pitchFamily="50" charset="-128"/>
              <a:ea typeface="Meiryo UI" panose="020B0604030504040204" pitchFamily="50" charset="-128"/>
            </a:endParaRPr>
          </a:p>
          <a:p>
            <a:pPr algn="l"/>
            <a:r>
              <a:rPr lang="en-US" altLang="ja-JP" sz="1100" dirty="0">
                <a:latin typeface="Meiryo UI" panose="020B0604030504040204" pitchFamily="50" charset="-128"/>
                <a:ea typeface="Meiryo UI" panose="020B0604030504040204" pitchFamily="50" charset="-128"/>
              </a:rPr>
              <a:t>*2 </a:t>
            </a:r>
            <a:r>
              <a:rPr lang="en-US" altLang="ja-JP" sz="1100" dirty="0">
                <a:latin typeface="Meiryo UI" panose="020B0604030504040204" pitchFamily="50" charset="-128"/>
                <a:ea typeface="Meiryo UI" panose="020B0604030504040204" pitchFamily="50" charset="-128"/>
                <a:hlinkClick r:id="rId6"/>
              </a:rPr>
              <a:t>https://www.fujitsu.com/downloads/JP/jsuper/a64fx/a64fx_datasheet_en.pdf</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D560C493-1AD1-470D-AEE5-8C37CE5AC25C}"/>
              </a:ext>
            </a:extLst>
          </p:cNvPr>
          <p:cNvSpPr>
            <a:spLocks noGrp="1"/>
          </p:cNvSpPr>
          <p:nvPr>
            <p:ph type="sldNum" sz="quarter" idx="10"/>
          </p:nvPr>
        </p:nvSpPr>
        <p:spPr/>
        <p:txBody>
          <a:bodyPr/>
          <a:lstStyle/>
          <a:p>
            <a:fld id="{DE2B87E1-F9DF-4BEE-B07D-635D26011F4B}" type="slidenum">
              <a:rPr lang="de-DE" altLang="ja-JP" smtClean="0"/>
              <a:pPr/>
              <a:t>2</a:t>
            </a:fld>
            <a:endParaRPr lang="de-DE" altLang="ja-JP"/>
          </a:p>
        </p:txBody>
      </p:sp>
    </p:spTree>
    <p:extLst>
      <p:ext uri="{BB962C8B-B14F-4D97-AF65-F5344CB8AC3E}">
        <p14:creationId xmlns:p14="http://schemas.microsoft.com/office/powerpoint/2010/main" val="211683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9286ABF-688B-452C-94E3-26061D2D643E}"/>
              </a:ext>
            </a:extLst>
          </p:cNvPr>
          <p:cNvSpPr>
            <a:spLocks noGrp="1"/>
          </p:cNvSpPr>
          <p:nvPr>
            <p:ph type="title"/>
          </p:nvPr>
        </p:nvSpPr>
        <p:spPr/>
        <p:txBody>
          <a:bodyPr/>
          <a:lstStyle/>
          <a:p>
            <a:r>
              <a:rPr lang="en-US" altLang="ja-JP" sz="2800" dirty="0">
                <a:latin typeface="Meiryo UI" panose="020B0604030504040204" pitchFamily="50" charset="-128"/>
                <a:ea typeface="Meiryo UI" panose="020B0604030504040204" pitchFamily="50" charset="-128"/>
              </a:rPr>
              <a:t>Deep Learning Software Stack for A64FX</a:t>
            </a:r>
            <a:endParaRPr kumimoji="1" lang="ja-JP" altLang="en-US" sz="2800"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BFC5F9B6-9859-4417-9CA7-D5421E0E209D}"/>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72CDE67B-2FFF-419F-92E0-65F865A309B5}"/>
              </a:ext>
            </a:extLst>
          </p:cNvPr>
          <p:cNvGrpSpPr/>
          <p:nvPr/>
        </p:nvGrpSpPr>
        <p:grpSpPr>
          <a:xfrm>
            <a:off x="1433123" y="1711218"/>
            <a:ext cx="7683671" cy="3289272"/>
            <a:chOff x="103520" y="1179768"/>
            <a:chExt cx="7706682" cy="3289272"/>
          </a:xfrm>
        </p:grpSpPr>
        <p:sp>
          <p:nvSpPr>
            <p:cNvPr id="7" name="正方形/長方形 6">
              <a:extLst>
                <a:ext uri="{FF2B5EF4-FFF2-40B4-BE49-F238E27FC236}">
                  <a16:creationId xmlns:a16="http://schemas.microsoft.com/office/drawing/2014/main" id="{CA51BAC9-9B53-4BA1-9C68-10C5D176A832}"/>
                </a:ext>
              </a:extLst>
            </p:cNvPr>
            <p:cNvSpPr/>
            <p:nvPr/>
          </p:nvSpPr>
          <p:spPr bwMode="gray">
            <a:xfrm>
              <a:off x="103520" y="1198807"/>
              <a:ext cx="7635544" cy="3225709"/>
            </a:xfrm>
            <a:prstGeom prst="rect">
              <a:avLst/>
            </a:prstGeom>
            <a:ln>
              <a:solidFill>
                <a:srgbClr val="FF0000"/>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4494153-1AE0-4D5E-95E2-0B74FC7EC1E2}"/>
                </a:ext>
              </a:extLst>
            </p:cNvPr>
            <p:cNvSpPr txBox="1"/>
            <p:nvPr/>
          </p:nvSpPr>
          <p:spPr>
            <a:xfrm>
              <a:off x="115734" y="1179768"/>
              <a:ext cx="5501583" cy="400110"/>
            </a:xfrm>
            <a:prstGeom prst="rect">
              <a:avLst/>
            </a:prstGeom>
            <a:noFill/>
          </p:spPr>
          <p:txBody>
            <a:bodyPr wrap="none" rtlCol="0">
              <a:spAutoFit/>
            </a:bodyPr>
            <a:lstStyle/>
            <a:p>
              <a:r>
                <a:rPr kumimoji="1" lang="en-US" altLang="ja-JP" sz="2000" dirty="0">
                  <a:latin typeface="Meiryo UI" panose="020B0604030504040204" pitchFamily="50" charset="-128"/>
                  <a:ea typeface="Meiryo UI" panose="020B0604030504040204" pitchFamily="50" charset="-128"/>
                </a:rPr>
                <a:t>oneDNN for SVE512 (Armv8-A + SVE512)</a:t>
              </a:r>
              <a:endParaRPr kumimoji="1" lang="ja-JP" altLang="en-US" sz="20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24714D3-8BE4-45FD-8B2E-0A7D9174D4BE}"/>
                </a:ext>
              </a:extLst>
            </p:cNvPr>
            <p:cNvSpPr txBox="1"/>
            <p:nvPr/>
          </p:nvSpPr>
          <p:spPr>
            <a:xfrm>
              <a:off x="197725" y="1529325"/>
              <a:ext cx="4563589" cy="2800767"/>
            </a:xfrm>
            <a:prstGeom prst="rect">
              <a:avLst/>
            </a:prstGeom>
            <a:noFill/>
          </p:spPr>
          <p:txBody>
            <a:bodyPr wrap="none" rtlCol="0">
              <a:spAutoFit/>
            </a:bodyPr>
            <a:lstStyle/>
            <a:p>
              <a:pPr marL="285750" indent="-285750" algn="l">
                <a:buFont typeface="Arial" panose="020B0604020202020204" pitchFamily="34" charset="0"/>
                <a:buChar char="•"/>
              </a:pPr>
              <a:r>
                <a:rPr lang="en-US" altLang="ja-JP" sz="1600" dirty="0">
                  <a:solidFill>
                    <a:srgbClr val="0000FF"/>
                  </a:solidFill>
                  <a:latin typeface="Meiryo UI" panose="020B0604030504040204" pitchFamily="50" charset="-128"/>
                  <a:ea typeface="Meiryo UI" panose="020B0604030504040204" pitchFamily="50" charset="-128"/>
                </a:rPr>
                <a:t>Interfaces for frameworks</a:t>
              </a:r>
              <a:endParaRPr kumimoji="1" lang="en-US" altLang="ja-JP" sz="1600" dirty="0">
                <a:solidFill>
                  <a:srgbClr val="0000FF"/>
                </a:solidFill>
                <a:latin typeface="Meiryo UI" panose="020B0604030504040204" pitchFamily="50" charset="-128"/>
                <a:ea typeface="Meiryo UI" panose="020B0604030504040204" pitchFamily="50" charset="-128"/>
              </a:endParaRPr>
            </a:p>
            <a:p>
              <a:pPr marL="285750" indent="-285750" algn="l">
                <a:buFont typeface="Arial" panose="020B0604020202020204" pitchFamily="34" charset="0"/>
                <a:buChar char="•"/>
              </a:pPr>
              <a:r>
                <a:rPr kumimoji="1" lang="en-US" altLang="ja-JP" sz="1600" dirty="0">
                  <a:latin typeface="Meiryo UI" panose="020B0604030504040204" pitchFamily="50" charset="-128"/>
                  <a:ea typeface="Meiryo UI" panose="020B0604030504040204" pitchFamily="50" charset="-128"/>
                </a:rPr>
                <a:t>Thread control</a:t>
              </a:r>
            </a:p>
            <a:p>
              <a:pPr marL="285750" indent="-285750" algn="l">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Primitive(operation kernel) selection</a:t>
              </a:r>
            </a:p>
            <a:p>
              <a:pPr marL="285750" indent="-285750" algn="l">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Input/output data reordering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for efficient processing,</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and data format conversion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(fp32, int8, int32, </a:t>
              </a:r>
              <a:r>
                <a:rPr lang="en-US" altLang="ja-JP" sz="1600" dirty="0" err="1">
                  <a:latin typeface="Meiryo UI" panose="020B0604030504040204" pitchFamily="50" charset="-128"/>
                  <a:ea typeface="Meiryo UI" panose="020B0604030504040204" pitchFamily="50" charset="-128"/>
                </a:rPr>
                <a:t>etc</a:t>
              </a:r>
              <a:r>
                <a:rPr lang="en-US" altLang="ja-JP" sz="1600" dirty="0">
                  <a:latin typeface="Meiryo UI" panose="020B0604030504040204" pitchFamily="50" charset="-128"/>
                  <a:ea typeface="Meiryo UI" panose="020B0604030504040204" pitchFamily="50" charset="-128"/>
                </a:rPr>
                <a:t>)</a:t>
              </a:r>
            </a:p>
            <a:p>
              <a:pPr marL="285750" indent="-285750" algn="l">
                <a:buFont typeface="Arial" panose="020B0604020202020204" pitchFamily="34" charset="0"/>
                <a:buChar char="•"/>
              </a:pPr>
              <a:r>
                <a:rPr kumimoji="1" lang="en-US" altLang="ja-JP" sz="1600" dirty="0">
                  <a:solidFill>
                    <a:srgbClr val="FF0000"/>
                  </a:solidFill>
                  <a:latin typeface="Meiryo UI" panose="020B0604030504040204" pitchFamily="50" charset="-128"/>
                  <a:ea typeface="Meiryo UI" panose="020B0604030504040204" pitchFamily="50" charset="-128"/>
                </a:rPr>
                <a:t>Just-In-Time (JIT) code generation</a:t>
              </a:r>
            </a:p>
            <a:p>
              <a:pPr marL="742950" lvl="1" indent="-285750" algn="l">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JIT assembler</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for x64 -&gt; Xbyak</a:t>
              </a:r>
              <a:br>
                <a:rPr lang="en-US" altLang="ja-JP" sz="1600" dirty="0">
                  <a:latin typeface="Meiryo UI" panose="020B0604030504040204" pitchFamily="50" charset="-128"/>
                  <a:ea typeface="Meiryo UI" panose="020B0604030504040204" pitchFamily="50" charset="-128"/>
                </a:rPr>
              </a:br>
              <a:r>
                <a:rPr lang="en-US" altLang="ja-JP" sz="1600" dirty="0">
                  <a:solidFill>
                    <a:srgbClr val="FF0000"/>
                  </a:solidFill>
                  <a:latin typeface="Meiryo UI" panose="020B0604030504040204" pitchFamily="50" charset="-128"/>
                  <a:ea typeface="Meiryo UI" panose="020B0604030504040204" pitchFamily="50" charset="-128"/>
                </a:rPr>
                <a:t>for Armv8-A -&gt; Xbyak_aarch64</a:t>
              </a:r>
              <a:r>
                <a:rPr lang="en-US" altLang="ja-JP" sz="1200" dirty="0">
                  <a:solidFill>
                    <a:srgbClr val="FF0000"/>
                  </a:solidFill>
                  <a:latin typeface="Meiryo UI" panose="020B0604030504040204" pitchFamily="50" charset="-128"/>
                  <a:ea typeface="Meiryo UI" panose="020B0604030504040204" pitchFamily="50" charset="-128"/>
                </a:rPr>
                <a:t>(*1)</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sp>
          <p:nvSpPr>
            <p:cNvPr id="10" name="右中かっこ 9">
              <a:extLst>
                <a:ext uri="{FF2B5EF4-FFF2-40B4-BE49-F238E27FC236}">
                  <a16:creationId xmlns:a16="http://schemas.microsoft.com/office/drawing/2014/main" id="{A4EF05B4-CD52-4287-995D-F834042B5EDB}"/>
                </a:ext>
              </a:extLst>
            </p:cNvPr>
            <p:cNvSpPr/>
            <p:nvPr/>
          </p:nvSpPr>
          <p:spPr bwMode="auto">
            <a:xfrm>
              <a:off x="4483440" y="1667222"/>
              <a:ext cx="168658" cy="1572092"/>
            </a:xfrm>
            <a:prstGeom prst="righ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42E5E36-39E1-4F68-BB83-1715888DB324}"/>
                </a:ext>
              </a:extLst>
            </p:cNvPr>
            <p:cNvSpPr txBox="1"/>
            <p:nvPr/>
          </p:nvSpPr>
          <p:spPr>
            <a:xfrm>
              <a:off x="4709792" y="1459420"/>
              <a:ext cx="2906022" cy="1815882"/>
            </a:xfrm>
            <a:prstGeom prst="rect">
              <a:avLst/>
            </a:prstGeom>
            <a:noFill/>
          </p:spPr>
          <p:txBody>
            <a:bodyPr wrap="square" rtlCol="0">
              <a:spAutoFit/>
            </a:bodyPr>
            <a:lstStyle/>
            <a:p>
              <a:pPr algn="l"/>
              <a:r>
                <a:rPr kumimoji="1" lang="en-US" altLang="ja-JP" sz="1600" dirty="0">
                  <a:latin typeface="Meiryo UI" panose="020B0604030504040204" pitchFamily="50" charset="-128"/>
                  <a:ea typeface="Meiryo UI" panose="020B0604030504040204" pitchFamily="50" charset="-128"/>
                </a:rPr>
                <a:t>We can reuse these this portion.</a:t>
              </a:r>
              <a:br>
                <a:rPr kumimoji="1" lang="en-US" altLang="ja-JP" sz="1600" dirty="0">
                  <a:latin typeface="Meiryo UI" panose="020B0604030504040204" pitchFamily="50" charset="-128"/>
                  <a:ea typeface="Meiryo UI" panose="020B0604030504040204" pitchFamily="50" charset="-128"/>
                </a:rPr>
              </a:br>
              <a:r>
                <a:rPr kumimoji="1" lang="en-US" altLang="ja-JP" sz="1600" dirty="0">
                  <a:latin typeface="Meiryo UI" panose="020B0604030504040204" pitchFamily="50" charset="-128"/>
                  <a:ea typeface="Meiryo UI" panose="020B0604030504040204" pitchFamily="50" charset="-128"/>
                </a:rPr>
                <a:t>-&gt;From Framework’s point of view, </a:t>
              </a:r>
              <a:r>
                <a:rPr kumimoji="1" lang="en-US" altLang="ja-JP" sz="1600" dirty="0">
                  <a:solidFill>
                    <a:srgbClr val="0000FF"/>
                  </a:solidFill>
                  <a:latin typeface="Meiryo UI" panose="020B0604030504040204" pitchFamily="50" charset="-128"/>
                  <a:ea typeface="Meiryo UI" panose="020B0604030504040204" pitchFamily="50" charset="-128"/>
                </a:rPr>
                <a:t>oneDNN for SVE512 can be used in the same way as the original oneDNN is used.</a:t>
              </a:r>
              <a:endParaRPr kumimoji="1" lang="ja-JP" altLang="en-US" sz="1600" dirty="0">
                <a:solidFill>
                  <a:srgbClr val="0000FF"/>
                </a:solidFill>
                <a:latin typeface="Meiryo UI" panose="020B0604030504040204" pitchFamily="50" charset="-128"/>
                <a:ea typeface="Meiryo UI" panose="020B0604030504040204" pitchFamily="50" charset="-128"/>
              </a:endParaRPr>
            </a:p>
          </p:txBody>
        </p:sp>
        <p:sp>
          <p:nvSpPr>
            <p:cNvPr id="12" name="右中かっこ 11">
              <a:extLst>
                <a:ext uri="{FF2B5EF4-FFF2-40B4-BE49-F238E27FC236}">
                  <a16:creationId xmlns:a16="http://schemas.microsoft.com/office/drawing/2014/main" id="{B82D8EA1-7586-4CDF-9532-2852F8B34609}"/>
                </a:ext>
              </a:extLst>
            </p:cNvPr>
            <p:cNvSpPr/>
            <p:nvPr/>
          </p:nvSpPr>
          <p:spPr bwMode="auto">
            <a:xfrm>
              <a:off x="4490076" y="3321724"/>
              <a:ext cx="162021" cy="964608"/>
            </a:xfrm>
            <a:prstGeom prst="rightBrac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D03E53D6-DC97-4197-8826-63D2B801030B}"/>
                </a:ext>
              </a:extLst>
            </p:cNvPr>
            <p:cNvSpPr txBox="1"/>
            <p:nvPr/>
          </p:nvSpPr>
          <p:spPr>
            <a:xfrm>
              <a:off x="4740704" y="3145601"/>
              <a:ext cx="3069498" cy="1323439"/>
            </a:xfrm>
            <a:prstGeom prst="rect">
              <a:avLst/>
            </a:prstGeom>
            <a:noFill/>
          </p:spPr>
          <p:txBody>
            <a:bodyPr wrap="square" rtlCol="0">
              <a:spAutoFit/>
            </a:bodyPr>
            <a:lstStyle/>
            <a:p>
              <a:pPr algn="l"/>
              <a:r>
                <a:rPr lang="en-US" altLang="ja-JP" sz="1600" dirty="0">
                  <a:solidFill>
                    <a:schemeClr val="tx1"/>
                  </a:solidFill>
                  <a:latin typeface="Meiryo UI" panose="020B0604030504040204" pitchFamily="50" charset="-128"/>
                  <a:ea typeface="Meiryo UI" panose="020B0604030504040204" pitchFamily="50" charset="-128"/>
                </a:rPr>
                <a:t>We have </a:t>
              </a:r>
              <a:r>
                <a:rPr lang="en-US" altLang="ja-JP" sz="1600" dirty="0">
                  <a:solidFill>
                    <a:srgbClr val="FF0000"/>
                  </a:solidFill>
                  <a:latin typeface="Meiryo UI" panose="020B0604030504040204" pitchFamily="50" charset="-128"/>
                  <a:ea typeface="Meiryo UI" panose="020B0604030504040204" pitchFamily="50" charset="-128"/>
                </a:rPr>
                <a:t>customized and optimized</a:t>
              </a:r>
              <a:r>
                <a:rPr lang="en-US" altLang="ja-JP" sz="1600" dirty="0">
                  <a:solidFill>
                    <a:schemeClr val="tx1"/>
                  </a:solidFill>
                  <a:latin typeface="Meiryo UI" panose="020B0604030504040204" pitchFamily="50" charset="-128"/>
                  <a:ea typeface="Meiryo UI" panose="020B0604030504040204" pitchFamily="50" charset="-128"/>
                </a:rPr>
                <a:t> this portion for Armv8-A + SVE512 </a:t>
              </a:r>
              <a:r>
                <a:rPr lang="en-US" altLang="ja-JP" sz="1600" dirty="0">
                  <a:solidFill>
                    <a:srgbClr val="FF0000"/>
                  </a:solidFill>
                  <a:latin typeface="Meiryo UI" panose="020B0604030504040204" pitchFamily="50" charset="-128"/>
                  <a:ea typeface="Meiryo UI" panose="020B0604030504040204" pitchFamily="50" charset="-128"/>
                </a:rPr>
                <a:t>to obtain the best performance of A64FX.</a:t>
              </a:r>
            </a:p>
          </p:txBody>
        </p:sp>
      </p:grpSp>
      <p:sp>
        <p:nvSpPr>
          <p:cNvPr id="14" name="四角形: 角を丸くする 13">
            <a:extLst>
              <a:ext uri="{FF2B5EF4-FFF2-40B4-BE49-F238E27FC236}">
                <a16:creationId xmlns:a16="http://schemas.microsoft.com/office/drawing/2014/main" id="{ADC2C49A-ADB1-4A0F-9567-4619A1A61045}"/>
              </a:ext>
            </a:extLst>
          </p:cNvPr>
          <p:cNvSpPr/>
          <p:nvPr/>
        </p:nvSpPr>
        <p:spPr bwMode="gray">
          <a:xfrm>
            <a:off x="1449532" y="853425"/>
            <a:ext cx="1512169"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effectLst/>
                <a:latin typeface="Meiryo UI" panose="020B0604030504040204" pitchFamily="50" charset="-128"/>
                <a:ea typeface="Meiryo UI" panose="020B0604030504040204" pitchFamily="50" charset="-128"/>
              </a:rPr>
              <a:t>ResNet</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8B6C66E7-7B61-4F07-B196-0E18A706E018}"/>
              </a:ext>
            </a:extLst>
          </p:cNvPr>
          <p:cNvSpPr/>
          <p:nvPr/>
        </p:nvSpPr>
        <p:spPr bwMode="gray">
          <a:xfrm>
            <a:off x="4488933" y="853425"/>
            <a:ext cx="1257918"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effectLst/>
                <a:latin typeface="Meiryo UI" panose="020B0604030504040204" pitchFamily="50" charset="-128"/>
                <a:ea typeface="Meiryo UI" panose="020B0604030504040204" pitchFamily="50" charset="-128"/>
              </a:rPr>
              <a:t>NMT</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1DD11DF0-C342-439A-9ED8-2A3FE8A17483}"/>
              </a:ext>
            </a:extLst>
          </p:cNvPr>
          <p:cNvSpPr/>
          <p:nvPr/>
        </p:nvSpPr>
        <p:spPr bwMode="gray">
          <a:xfrm>
            <a:off x="3022363" y="853425"/>
            <a:ext cx="1405908"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effectLst/>
                <a:latin typeface="Meiryo UI" panose="020B0604030504040204" pitchFamily="50" charset="-128"/>
                <a:ea typeface="Meiryo UI" panose="020B0604030504040204" pitchFamily="50" charset="-128"/>
              </a:rPr>
              <a:t>Mask R-CNN</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8BDA9E16-3D01-470F-99E0-B43AA9E2B5AB}"/>
              </a:ext>
            </a:extLst>
          </p:cNvPr>
          <p:cNvSpPr/>
          <p:nvPr/>
        </p:nvSpPr>
        <p:spPr bwMode="gray">
          <a:xfrm>
            <a:off x="5807513" y="853425"/>
            <a:ext cx="1331913"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effectLst/>
                <a:latin typeface="Meiryo UI" panose="020B0604030504040204" pitchFamily="50" charset="-128"/>
                <a:ea typeface="Meiryo UI" panose="020B0604030504040204" pitchFamily="50" charset="-128"/>
              </a:rPr>
              <a:t>BERT</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B297503B-12DF-4B81-A797-BA1869FF3F44}"/>
              </a:ext>
            </a:extLst>
          </p:cNvPr>
          <p:cNvSpPr/>
          <p:nvPr/>
        </p:nvSpPr>
        <p:spPr bwMode="gray">
          <a:xfrm>
            <a:off x="1449533" y="1268688"/>
            <a:ext cx="2193492" cy="361819"/>
          </a:xfrm>
          <a:prstGeom prst="roundRect">
            <a:avLst/>
          </a:prstGeom>
          <a:solidFill>
            <a:srgbClr val="FFFFCC"/>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effectLst/>
                <a:latin typeface="Meiryo UI" panose="020B0604030504040204" pitchFamily="50" charset="-128"/>
                <a:ea typeface="Meiryo UI" panose="020B0604030504040204" pitchFamily="50" charset="-128"/>
              </a:rPr>
              <a:t>TensorFlow</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16BCEA47-867E-4954-B856-3CE8243010B5}"/>
              </a:ext>
            </a:extLst>
          </p:cNvPr>
          <p:cNvSpPr/>
          <p:nvPr/>
        </p:nvSpPr>
        <p:spPr bwMode="gray">
          <a:xfrm>
            <a:off x="3714895" y="1272452"/>
            <a:ext cx="2193492" cy="361819"/>
          </a:xfrm>
          <a:prstGeom prst="roundRect">
            <a:avLst/>
          </a:prstGeom>
          <a:solidFill>
            <a:srgbClr val="FFFFCC"/>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effectLst/>
                <a:latin typeface="Meiryo UI" panose="020B0604030504040204" pitchFamily="50" charset="-128"/>
                <a:ea typeface="Meiryo UI" panose="020B0604030504040204" pitchFamily="50" charset="-128"/>
              </a:rPr>
              <a:t>PyTorch</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D52FF4AF-9E91-402C-86D1-60ACD3F8C6D3}"/>
              </a:ext>
            </a:extLst>
          </p:cNvPr>
          <p:cNvSpPr/>
          <p:nvPr/>
        </p:nvSpPr>
        <p:spPr bwMode="gray">
          <a:xfrm>
            <a:off x="5962707" y="1283744"/>
            <a:ext cx="1033233" cy="361819"/>
          </a:xfrm>
          <a:prstGeom prst="roundRect">
            <a:avLst/>
          </a:prstGeom>
          <a:solidFill>
            <a:srgbClr val="FFFFCC"/>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9A80BB6C-D9E9-44AC-8044-6E4801B8B0DB}"/>
              </a:ext>
            </a:extLst>
          </p:cNvPr>
          <p:cNvSpPr/>
          <p:nvPr/>
        </p:nvSpPr>
        <p:spPr bwMode="gray">
          <a:xfrm>
            <a:off x="7023798" y="1276216"/>
            <a:ext cx="1033233" cy="361819"/>
          </a:xfrm>
          <a:prstGeom prst="roundRect">
            <a:avLst/>
          </a:prstGeom>
          <a:solidFill>
            <a:srgbClr val="FFFFCC"/>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DDDFE5AA-F23F-46E3-8C5D-0569A95A3766}"/>
              </a:ext>
            </a:extLst>
          </p:cNvPr>
          <p:cNvSpPr/>
          <p:nvPr/>
        </p:nvSpPr>
        <p:spPr bwMode="gray">
          <a:xfrm>
            <a:off x="8084889" y="1279980"/>
            <a:ext cx="957597" cy="361819"/>
          </a:xfrm>
          <a:prstGeom prst="roundRect">
            <a:avLst/>
          </a:prstGeom>
          <a:solidFill>
            <a:srgbClr val="FFFFCC"/>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9DE63D5E-C599-4C86-B8ED-CA1DA4243531}"/>
              </a:ext>
            </a:extLst>
          </p:cNvPr>
          <p:cNvSpPr/>
          <p:nvPr/>
        </p:nvSpPr>
        <p:spPr bwMode="gray">
          <a:xfrm>
            <a:off x="7194586" y="853425"/>
            <a:ext cx="584802"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74FF41F1-8816-4752-AE4F-74D6D1736BE8}"/>
              </a:ext>
            </a:extLst>
          </p:cNvPr>
          <p:cNvSpPr/>
          <p:nvPr/>
        </p:nvSpPr>
        <p:spPr bwMode="gray">
          <a:xfrm>
            <a:off x="7826135" y="853425"/>
            <a:ext cx="584802"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F27F7F09-34FA-415B-894C-8E80711ADCC9}"/>
              </a:ext>
            </a:extLst>
          </p:cNvPr>
          <p:cNvSpPr/>
          <p:nvPr/>
        </p:nvSpPr>
        <p:spPr bwMode="gray">
          <a:xfrm>
            <a:off x="8457684" y="853425"/>
            <a:ext cx="584802"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63373490-5995-48F1-A32B-9DDB4EF8778A}"/>
              </a:ext>
            </a:extLst>
          </p:cNvPr>
          <p:cNvSpPr/>
          <p:nvPr/>
        </p:nvSpPr>
        <p:spPr bwMode="gray">
          <a:xfrm>
            <a:off x="1433121" y="5085184"/>
            <a:ext cx="7612747" cy="376611"/>
          </a:xfrm>
          <a:prstGeom prst="roundRect">
            <a:avLst/>
          </a:prstGeom>
          <a:solidFill>
            <a:srgbClr val="FFCCCC"/>
          </a:solidFill>
          <a:ln w="1270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altLang="ja-JP" dirty="0">
                <a:latin typeface="Meiryo UI" panose="020B0604030504040204" pitchFamily="50" charset="-128"/>
                <a:ea typeface="Meiryo UI" panose="020B0604030504040204" pitchFamily="50" charset="-128"/>
              </a:rPr>
              <a:t>Fujitsu A64FX</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631E05E-4CB7-4587-9582-EE4D8763FDF4}"/>
              </a:ext>
            </a:extLst>
          </p:cNvPr>
          <p:cNvSpPr txBox="1"/>
          <p:nvPr/>
        </p:nvSpPr>
        <p:spPr>
          <a:xfrm>
            <a:off x="6591" y="849668"/>
            <a:ext cx="1422184"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Application</a:t>
            </a:r>
            <a:endParaRPr kumimoji="1" lang="ja-JP" altLang="en-US"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3C78C9EE-962C-406B-906F-B957E282710A}"/>
              </a:ext>
            </a:extLst>
          </p:cNvPr>
          <p:cNvSpPr txBox="1"/>
          <p:nvPr/>
        </p:nvSpPr>
        <p:spPr>
          <a:xfrm>
            <a:off x="-1571" y="1273309"/>
            <a:ext cx="1446871" cy="369332"/>
          </a:xfrm>
          <a:prstGeom prst="rect">
            <a:avLst/>
          </a:prstGeom>
          <a:noFill/>
        </p:spPr>
        <p:txBody>
          <a:bodyPr wrap="none" rtlCol="0">
            <a:spAutoFit/>
          </a:bodyPr>
          <a:lstStyle/>
          <a:p>
            <a:pPr algn="l"/>
            <a:r>
              <a:rPr kumimoji="1" lang="en-US" altLang="ja-JP" dirty="0">
                <a:latin typeface="Meiryo UI" panose="020B0604030504040204" pitchFamily="50" charset="-128"/>
                <a:ea typeface="Meiryo UI" panose="020B0604030504040204" pitchFamily="50" charset="-128"/>
              </a:rPr>
              <a:t>Framework</a:t>
            </a:r>
            <a:endParaRPr kumimoji="1" lang="ja-JP" altLang="en-US"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44442487-5747-4101-8982-39E021F3B26C}"/>
              </a:ext>
            </a:extLst>
          </p:cNvPr>
          <p:cNvSpPr txBox="1"/>
          <p:nvPr/>
        </p:nvSpPr>
        <p:spPr>
          <a:xfrm>
            <a:off x="238400" y="3091826"/>
            <a:ext cx="966931" cy="369332"/>
          </a:xfrm>
          <a:prstGeom prst="rect">
            <a:avLst/>
          </a:prstGeom>
          <a:noFill/>
        </p:spPr>
        <p:txBody>
          <a:bodyPr wrap="none" rtlCol="0">
            <a:spAutoFit/>
          </a:bodyPr>
          <a:lstStyle/>
          <a:p>
            <a:pPr algn="l"/>
            <a:r>
              <a:rPr kumimoji="1" lang="en-US" altLang="ja-JP" dirty="0">
                <a:latin typeface="Meiryo UI" panose="020B0604030504040204" pitchFamily="50" charset="-128"/>
                <a:ea typeface="Meiryo UI" panose="020B0604030504040204" pitchFamily="50" charset="-128"/>
              </a:rPr>
              <a:t>Library</a:t>
            </a:r>
            <a:endParaRPr kumimoji="1" lang="ja-JP" altLang="en-US"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96AD3132-BFF7-4C0C-B1DF-45AFC176A48D}"/>
              </a:ext>
            </a:extLst>
          </p:cNvPr>
          <p:cNvSpPr txBox="1"/>
          <p:nvPr/>
        </p:nvSpPr>
        <p:spPr>
          <a:xfrm>
            <a:off x="66261" y="5068734"/>
            <a:ext cx="1279068" cy="369332"/>
          </a:xfrm>
          <a:prstGeom prst="rect">
            <a:avLst/>
          </a:prstGeom>
          <a:noFill/>
        </p:spPr>
        <p:txBody>
          <a:bodyPr wrap="none" rtlCol="0">
            <a:spAutoFit/>
          </a:bodyPr>
          <a:lstStyle/>
          <a:p>
            <a:pPr algn="l"/>
            <a:r>
              <a:rPr kumimoji="1" lang="en-US" altLang="ja-JP" dirty="0">
                <a:latin typeface="Meiryo UI" panose="020B0604030504040204" pitchFamily="50" charset="-128"/>
                <a:ea typeface="Meiryo UI" panose="020B0604030504040204" pitchFamily="50" charset="-128"/>
              </a:rPr>
              <a:t>Hardware</a:t>
            </a:r>
            <a:endParaRPr kumimoji="1" lang="ja-JP" altLang="en-US"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A671767B-4D84-4CBA-A538-00F49F1EC5B0}"/>
              </a:ext>
            </a:extLst>
          </p:cNvPr>
          <p:cNvSpPr txBox="1"/>
          <p:nvPr/>
        </p:nvSpPr>
        <p:spPr>
          <a:xfrm>
            <a:off x="238400" y="6405151"/>
            <a:ext cx="8951504" cy="261610"/>
          </a:xfrm>
          <a:prstGeom prst="rect">
            <a:avLst/>
          </a:prstGeom>
          <a:noFill/>
        </p:spPr>
        <p:txBody>
          <a:bodyPr wrap="square" rtlCol="0">
            <a:spAutoFit/>
          </a:bodyPr>
          <a:lstStyle/>
          <a:p>
            <a:pPr algn="l"/>
            <a:r>
              <a:rPr lang="en-US" altLang="ja-JP" sz="1100" dirty="0">
                <a:solidFill>
                  <a:srgbClr val="FF0000"/>
                </a:solidFill>
                <a:latin typeface="Meiryo UI" panose="020B0604030504040204" pitchFamily="50" charset="-128"/>
                <a:ea typeface="Meiryo UI" panose="020B0604030504040204" pitchFamily="50" charset="-128"/>
              </a:rPr>
              <a:t>*1 Mitsunari-san of Cybozu Labs, developer of Xbyak(</a:t>
            </a:r>
            <a:r>
              <a:rPr lang="en-US" altLang="ja-JP" sz="1100" dirty="0" err="1">
                <a:solidFill>
                  <a:srgbClr val="FF0000"/>
                </a:solidFill>
                <a:latin typeface="Meiryo UI" panose="020B0604030504040204" pitchFamily="50" charset="-128"/>
                <a:ea typeface="Meiryo UI" panose="020B0604030504040204" pitchFamily="50" charset="-128"/>
              </a:rPr>
              <a:t>kəi</a:t>
            </a:r>
            <a:r>
              <a:rPr lang="en-US" altLang="ja-JP" sz="1100" dirty="0">
                <a:solidFill>
                  <a:srgbClr val="FF0000"/>
                </a:solidFill>
                <a:latin typeface="Meiryo UI" panose="020B0604030504040204" pitchFamily="50" charset="-128"/>
                <a:ea typeface="Meiryo UI" panose="020B0604030504040204" pitchFamily="50" charset="-128"/>
              </a:rPr>
              <a:t>-</a:t>
            </a:r>
            <a:r>
              <a:rPr lang="en-US" altLang="ja-JP" sz="1100" dirty="0" err="1">
                <a:solidFill>
                  <a:srgbClr val="FF0000"/>
                </a:solidFill>
                <a:latin typeface="Meiryo UI" panose="020B0604030504040204" pitchFamily="50" charset="-128"/>
                <a:ea typeface="Meiryo UI" panose="020B0604030504040204" pitchFamily="50" charset="-128"/>
              </a:rPr>
              <a:t>bja</a:t>
            </a:r>
            <a:r>
              <a:rPr lang="en-US" altLang="ja-JP" sz="1100" dirty="0">
                <a:solidFill>
                  <a:srgbClr val="FF0000"/>
                </a:solidFill>
                <a:latin typeface="Meiryo UI" panose="020B0604030504040204" pitchFamily="50" charset="-128"/>
                <a:ea typeface="Meiryo UI" panose="020B0604030504040204" pitchFamily="50" charset="-128"/>
              </a:rPr>
              <a:t>-k) for x64, gave us technical advice and helped our development.</a:t>
            </a:r>
            <a:endParaRPr kumimoji="1" lang="ja-JP" altLang="en-US" sz="1100" dirty="0">
              <a:solidFill>
                <a:srgbClr val="FF0000"/>
              </a:solidFill>
              <a:latin typeface="Meiryo UI" panose="020B0604030504040204" pitchFamily="50" charset="-128"/>
              <a:ea typeface="Meiryo UI" panose="020B0604030504040204" pitchFamily="50" charset="-128"/>
            </a:endParaRPr>
          </a:p>
        </p:txBody>
      </p:sp>
      <p:sp>
        <p:nvSpPr>
          <p:cNvPr id="31" name="スライド番号プレースホルダー 30">
            <a:extLst>
              <a:ext uri="{FF2B5EF4-FFF2-40B4-BE49-F238E27FC236}">
                <a16:creationId xmlns:a16="http://schemas.microsoft.com/office/drawing/2014/main" id="{0D09E41A-7177-4947-AA4B-8F7AD6AE7AAA}"/>
              </a:ext>
            </a:extLst>
          </p:cNvPr>
          <p:cNvSpPr>
            <a:spLocks noGrp="1"/>
          </p:cNvSpPr>
          <p:nvPr>
            <p:ph type="sldNum" sz="quarter" idx="10"/>
          </p:nvPr>
        </p:nvSpPr>
        <p:spPr/>
        <p:txBody>
          <a:bodyPr/>
          <a:lstStyle/>
          <a:p>
            <a:fld id="{1195C95A-030B-42EE-9D8D-E0455A77345A}" type="slidenum">
              <a:rPr lang="de-DE" altLang="ja-JP" smtClean="0"/>
              <a:pPr/>
              <a:t>3</a:t>
            </a:fld>
            <a:endParaRPr lang="de-DE" altLang="ja-JP"/>
          </a:p>
        </p:txBody>
      </p:sp>
      <p:sp>
        <p:nvSpPr>
          <p:cNvPr id="33" name="テキスト ボックス 32">
            <a:extLst>
              <a:ext uri="{FF2B5EF4-FFF2-40B4-BE49-F238E27FC236}">
                <a16:creationId xmlns:a16="http://schemas.microsoft.com/office/drawing/2014/main" id="{E070BE66-7762-489E-AEB3-D9BC0945AC9F}"/>
              </a:ext>
            </a:extLst>
          </p:cNvPr>
          <p:cNvSpPr txBox="1"/>
          <p:nvPr/>
        </p:nvSpPr>
        <p:spPr>
          <a:xfrm>
            <a:off x="451738" y="5640130"/>
            <a:ext cx="8471248"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l"/>
            <a:r>
              <a:rPr kumimoji="1" lang="en-US" altLang="ja-JP" sz="2000" dirty="0">
                <a:latin typeface="Meiryo UI" panose="020B0604030504040204" pitchFamily="50" charset="-128"/>
                <a:ea typeface="Meiryo UI" panose="020B0604030504040204" pitchFamily="50" charset="-128"/>
              </a:rPr>
              <a:t>Thanks to oneDNN, we were able to develop the DL software stack for A64FX in a short time.</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33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490E82-CDB9-47D6-A60B-B5A5C325E232}"/>
              </a:ext>
            </a:extLst>
          </p:cNvPr>
          <p:cNvSpPr>
            <a:spLocks noGrp="1"/>
          </p:cNvSpPr>
          <p:nvPr>
            <p:ph type="title"/>
          </p:nvPr>
        </p:nvSpPr>
        <p:spPr>
          <a:xfrm>
            <a:off x="169863" y="-27384"/>
            <a:ext cx="7858125" cy="693738"/>
          </a:xfrm>
        </p:spPr>
        <p:txBody>
          <a:bodyPr/>
          <a:lstStyle/>
          <a:p>
            <a:pPr lvl="0" fontAlgn="ctr">
              <a:tabLst/>
            </a:pPr>
            <a:r>
              <a:rPr lang="en-US" altLang="ja-JP" sz="2400" dirty="0">
                <a:solidFill>
                  <a:srgbClr val="000000"/>
                </a:solidFill>
                <a:latin typeface="Meiryo UI" panose="020B0604030504040204" pitchFamily="50" charset="-128"/>
                <a:ea typeface="Meiryo UI" panose="020B0604030504040204" pitchFamily="50" charset="-128"/>
                <a:cs typeface="Arial"/>
              </a:rPr>
              <a:t>oneDNN for SVE512 Development Status</a:t>
            </a:r>
            <a:endParaRPr kumimoji="1" lang="ja-JP" altLang="en-US"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CEF9801-A34B-4BB2-B879-8485858BD2DA}"/>
              </a:ext>
            </a:extLst>
          </p:cNvPr>
          <p:cNvSpPr txBox="1"/>
          <p:nvPr/>
        </p:nvSpPr>
        <p:spPr>
          <a:xfrm>
            <a:off x="179724" y="5901815"/>
            <a:ext cx="8781378"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l"/>
            <a:r>
              <a:rPr lang="en-US" altLang="ja-JP" dirty="0">
                <a:latin typeface="Meiryo UI" panose="020B0604030504040204" pitchFamily="50" charset="-128"/>
                <a:ea typeface="Meiryo UI" panose="020B0604030504040204" pitchFamily="50" charset="-128"/>
              </a:rPr>
              <a:t>Thanks to Intel’s help, our source code has been merged into the original </a:t>
            </a:r>
          </a:p>
          <a:p>
            <a:pPr algn="l"/>
            <a:r>
              <a:rPr lang="en-US" altLang="ja-JP" dirty="0">
                <a:latin typeface="Meiryo UI" panose="020B0604030504040204" pitchFamily="50" charset="-128"/>
                <a:ea typeface="Meiryo UI" panose="020B0604030504040204" pitchFamily="50" charset="-128"/>
              </a:rPr>
              <a:t>oneDNN. Eventually, we want to put everything of our port into the original.</a:t>
            </a:r>
          </a:p>
        </p:txBody>
      </p:sp>
      <p:pic>
        <p:nvPicPr>
          <p:cNvPr id="7" name="図 6">
            <a:extLst>
              <a:ext uri="{FF2B5EF4-FFF2-40B4-BE49-F238E27FC236}">
                <a16:creationId xmlns:a16="http://schemas.microsoft.com/office/drawing/2014/main" id="{933DEEB5-BD61-4509-AFBF-FA2AE10958D3}"/>
              </a:ext>
            </a:extLst>
          </p:cNvPr>
          <p:cNvPicPr>
            <a:picLocks noChangeAspect="1"/>
          </p:cNvPicPr>
          <p:nvPr/>
        </p:nvPicPr>
        <p:blipFill>
          <a:blip r:embed="rId3"/>
          <a:stretch>
            <a:fillRect/>
          </a:stretch>
        </p:blipFill>
        <p:spPr>
          <a:xfrm>
            <a:off x="230512" y="548680"/>
            <a:ext cx="8682976" cy="5180760"/>
          </a:xfrm>
          <a:prstGeom prst="rect">
            <a:avLst/>
          </a:prstGeom>
        </p:spPr>
      </p:pic>
      <p:sp>
        <p:nvSpPr>
          <p:cNvPr id="8" name="正方形/長方形 7">
            <a:extLst>
              <a:ext uri="{FF2B5EF4-FFF2-40B4-BE49-F238E27FC236}">
                <a16:creationId xmlns:a16="http://schemas.microsoft.com/office/drawing/2014/main" id="{8BD6CF3B-18E0-4C72-8AB0-1C0634595A8C}"/>
              </a:ext>
            </a:extLst>
          </p:cNvPr>
          <p:cNvSpPr/>
          <p:nvPr/>
        </p:nvSpPr>
        <p:spPr bwMode="gray">
          <a:xfrm>
            <a:off x="3229422" y="1014824"/>
            <a:ext cx="766514" cy="4286384"/>
          </a:xfrm>
          <a:prstGeom prst="rect">
            <a:avLst/>
          </a:prstGeom>
          <a:noFill/>
          <a:ln w="571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611108D7-A6A9-4B16-90AF-30E07AD6BED4}"/>
              </a:ext>
            </a:extLst>
          </p:cNvPr>
          <p:cNvSpPr/>
          <p:nvPr/>
        </p:nvSpPr>
        <p:spPr bwMode="gray">
          <a:xfrm>
            <a:off x="4001568" y="1014824"/>
            <a:ext cx="902939" cy="4286384"/>
          </a:xfrm>
          <a:prstGeom prst="rect">
            <a:avLst/>
          </a:prstGeom>
          <a:noFill/>
          <a:ln w="571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53CCA3D4-1FB6-4CBF-B645-DFD8D722ED4F}"/>
              </a:ext>
            </a:extLst>
          </p:cNvPr>
          <p:cNvSpPr/>
          <p:nvPr/>
        </p:nvSpPr>
        <p:spPr bwMode="gray">
          <a:xfrm>
            <a:off x="4890100" y="1014824"/>
            <a:ext cx="725626" cy="4286384"/>
          </a:xfrm>
          <a:prstGeom prst="rect">
            <a:avLst/>
          </a:prstGeom>
          <a:noFill/>
          <a:ln w="571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1" name="フッター プレースホルダー 4">
            <a:extLst>
              <a:ext uri="{FF2B5EF4-FFF2-40B4-BE49-F238E27FC236}">
                <a16:creationId xmlns:a16="http://schemas.microsoft.com/office/drawing/2014/main" id="{E5F12C0A-47AC-4910-BDB4-2F2058A4A4F9}"/>
              </a:ext>
            </a:extLst>
          </p:cNvPr>
          <p:cNvSpPr>
            <a:spLocks noGrp="1"/>
          </p:cNvSpPr>
          <p:nvPr>
            <p:ph type="ftr" sz="quarter" idx="11"/>
          </p:nvPr>
        </p:nvSpPr>
        <p:spPr>
          <a:xfrm>
            <a:off x="4935538" y="6653213"/>
            <a:ext cx="4022725" cy="201612"/>
          </a:xfrm>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83C5B94-E949-4B4E-BC14-14F16E92A0DF}"/>
              </a:ext>
            </a:extLst>
          </p:cNvPr>
          <p:cNvSpPr>
            <a:spLocks noGrp="1"/>
          </p:cNvSpPr>
          <p:nvPr>
            <p:ph type="sldNum" sz="quarter" idx="10"/>
          </p:nvPr>
        </p:nvSpPr>
        <p:spPr/>
        <p:txBody>
          <a:bodyPr/>
          <a:lstStyle/>
          <a:p>
            <a:fld id="{1195C95A-030B-42EE-9D8D-E0455A77345A}" type="slidenum">
              <a:rPr lang="de-DE" altLang="ja-JP" smtClean="0"/>
              <a:pPr/>
              <a:t>4</a:t>
            </a:fld>
            <a:endParaRPr lang="de-DE" altLang="ja-JP"/>
          </a:p>
        </p:txBody>
      </p:sp>
    </p:spTree>
    <p:extLst>
      <p:ext uri="{BB962C8B-B14F-4D97-AF65-F5344CB8AC3E}">
        <p14:creationId xmlns:p14="http://schemas.microsoft.com/office/powerpoint/2010/main" val="1367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 アプリケーション, Teams&#10;&#10;自動的に生成された説明">
            <a:extLst>
              <a:ext uri="{FF2B5EF4-FFF2-40B4-BE49-F238E27FC236}">
                <a16:creationId xmlns:a16="http://schemas.microsoft.com/office/drawing/2014/main" id="{839E91E7-7500-4BBF-88F7-675FC5D5D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75" y="1433649"/>
            <a:ext cx="7488436" cy="5192289"/>
          </a:xfrm>
          <a:prstGeom prst="rect">
            <a:avLst/>
          </a:prstGeom>
        </p:spPr>
      </p:pic>
      <p:sp>
        <p:nvSpPr>
          <p:cNvPr id="2" name="タイトル 1">
            <a:extLst>
              <a:ext uri="{FF2B5EF4-FFF2-40B4-BE49-F238E27FC236}">
                <a16:creationId xmlns:a16="http://schemas.microsoft.com/office/drawing/2014/main" id="{73D029CC-72F5-4AFF-80D2-06BB80A922D4}"/>
              </a:ext>
            </a:extLst>
          </p:cNvPr>
          <p:cNvSpPr>
            <a:spLocks noGrp="1"/>
          </p:cNvSpPr>
          <p:nvPr>
            <p:ph type="title"/>
          </p:nvPr>
        </p:nvSpPr>
        <p:spPr/>
        <p:txBody>
          <a:bodyPr/>
          <a:lstStyle/>
          <a:p>
            <a:r>
              <a:rPr lang="en-US" altLang="ja-JP" sz="2400" dirty="0">
                <a:latin typeface="Meiryo UI" panose="020B0604030504040204" pitchFamily="50" charset="-128"/>
                <a:ea typeface="Meiryo UI" panose="020B0604030504040204" pitchFamily="50" charset="-128"/>
              </a:rPr>
              <a:t>Performance Improvement of oneDNN for SVE512</a:t>
            </a:r>
            <a:endParaRPr kumimoji="1" lang="ja-JP" altLang="en-US" sz="2400"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F2961741-28CA-48A6-A324-143D713E303E}"/>
              </a:ext>
            </a:extLst>
          </p:cNvPr>
          <p:cNvSpPr>
            <a:spLocks noGrp="1"/>
          </p:cNvSpPr>
          <p:nvPr>
            <p:ph idx="1"/>
          </p:nvPr>
        </p:nvSpPr>
        <p:spPr>
          <a:xfrm>
            <a:off x="168275" y="869951"/>
            <a:ext cx="8786813" cy="1190898"/>
          </a:xfrm>
        </p:spPr>
        <p:txBody>
          <a:bodyPr/>
          <a:lstStyle/>
          <a:p>
            <a:r>
              <a:rPr lang="en-US" altLang="ja-JP" dirty="0">
                <a:latin typeface="Meiryo UI" panose="020B0604030504040204" pitchFamily="50" charset="-128"/>
                <a:ea typeface="Meiryo UI" panose="020B0604030504040204" pitchFamily="50" charset="-128"/>
              </a:rPr>
              <a:t>Appropriate use of SVE instructions to fully exploit the performance of A64FX</a:t>
            </a:r>
            <a:endParaRPr kumimoji="1" lang="ja-JP" altLang="en-US"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8BE71667-7D54-4E1E-8210-B443F8CD679D}"/>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27B19DD5-137D-4451-BFFD-03D7C3C4A7B3}"/>
              </a:ext>
            </a:extLst>
          </p:cNvPr>
          <p:cNvSpPr/>
          <p:nvPr/>
        </p:nvSpPr>
        <p:spPr>
          <a:xfrm>
            <a:off x="6120535" y="6198099"/>
            <a:ext cx="3023465" cy="461665"/>
          </a:xfrm>
          <a:prstGeom prst="rect">
            <a:avLst/>
          </a:prstGeom>
        </p:spPr>
        <p:txBody>
          <a:bodyPr wrap="square">
            <a:spAutoFit/>
          </a:bodyPr>
          <a:lstStyle/>
          <a:p>
            <a:pPr algn="l"/>
            <a:r>
              <a:rPr lang="en-US" altLang="ja-JP" sz="1200" dirty="0">
                <a:latin typeface="Meiryo UI" panose="020B0604030504040204" pitchFamily="50" charset="-128"/>
                <a:ea typeface="Meiryo UI" panose="020B0604030504040204" pitchFamily="50" charset="-128"/>
                <a:hlinkClick r:id="rId4"/>
              </a:rPr>
              <a:t>https://blog.fltech.dev/entry/2020/11/19/fugaku-onednn-deep-dive-en</a:t>
            </a:r>
            <a:endParaRPr lang="ja-JP" altLang="en-US" sz="12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A3AE351E-71AD-48B7-BB74-E6976D81DE65}"/>
              </a:ext>
            </a:extLst>
          </p:cNvPr>
          <p:cNvSpPr txBox="1"/>
          <p:nvPr/>
        </p:nvSpPr>
        <p:spPr>
          <a:xfrm>
            <a:off x="6084168" y="5859545"/>
            <a:ext cx="1079655"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600" dirty="0" err="1">
                <a:latin typeface="Meiryo UI" panose="020B0604030504040204" pitchFamily="50" charset="-128"/>
                <a:ea typeface="Meiryo UI" panose="020B0604030504040204" pitchFamily="50" charset="-128"/>
              </a:rPr>
              <a:t>TechBlog</a:t>
            </a:r>
            <a:endParaRPr kumimoji="1" lang="ja-JP" altLang="en-US" sz="16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B602A575-BA9C-44ED-A845-4815728F337B}"/>
              </a:ext>
            </a:extLst>
          </p:cNvPr>
          <p:cNvSpPr>
            <a:spLocks noGrp="1"/>
          </p:cNvSpPr>
          <p:nvPr>
            <p:ph type="sldNum" sz="quarter" idx="10"/>
          </p:nvPr>
        </p:nvSpPr>
        <p:spPr/>
        <p:txBody>
          <a:bodyPr/>
          <a:lstStyle/>
          <a:p>
            <a:fld id="{DE2B87E1-F9DF-4BEE-B07D-635D26011F4B}" type="slidenum">
              <a:rPr lang="de-DE" altLang="ja-JP" smtClean="0"/>
              <a:pPr/>
              <a:t>5</a:t>
            </a:fld>
            <a:endParaRPr lang="de-DE" altLang="ja-JP"/>
          </a:p>
        </p:txBody>
      </p:sp>
    </p:spTree>
    <p:extLst>
      <p:ext uri="{BB962C8B-B14F-4D97-AF65-F5344CB8AC3E}">
        <p14:creationId xmlns:p14="http://schemas.microsoft.com/office/powerpoint/2010/main" val="3152485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9286ABF-688B-452C-94E3-26061D2D643E}"/>
              </a:ext>
            </a:extLst>
          </p:cNvPr>
          <p:cNvSpPr>
            <a:spLocks noGrp="1"/>
          </p:cNvSpPr>
          <p:nvPr>
            <p:ph type="title"/>
          </p:nvPr>
        </p:nvSpPr>
        <p:spPr/>
        <p:txBody>
          <a:bodyPr/>
          <a:lstStyle/>
          <a:p>
            <a:r>
              <a:rPr lang="en-US" altLang="ja-JP" sz="2800" dirty="0">
                <a:latin typeface="Meiryo UI" panose="020B0604030504040204" pitchFamily="50" charset="-128"/>
                <a:ea typeface="Meiryo UI" panose="020B0604030504040204" pitchFamily="50" charset="-128"/>
              </a:rPr>
              <a:t>Deep Learning Software Stack for A64FX</a:t>
            </a:r>
            <a:endParaRPr kumimoji="1" lang="ja-JP" altLang="en-US" sz="2800"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BFC5F9B6-9859-4417-9CA7-D5421E0E209D}"/>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ADC2C49A-ADB1-4A0F-9567-4619A1A61045}"/>
              </a:ext>
            </a:extLst>
          </p:cNvPr>
          <p:cNvSpPr/>
          <p:nvPr/>
        </p:nvSpPr>
        <p:spPr bwMode="gray">
          <a:xfrm>
            <a:off x="1449532" y="997441"/>
            <a:ext cx="1512169"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effectLst/>
                <a:latin typeface="Meiryo UI" panose="020B0604030504040204" pitchFamily="50" charset="-128"/>
                <a:ea typeface="Meiryo UI" panose="020B0604030504040204" pitchFamily="50" charset="-128"/>
              </a:rPr>
              <a:t>ResNet</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8B6C66E7-7B61-4F07-B196-0E18A706E018}"/>
              </a:ext>
            </a:extLst>
          </p:cNvPr>
          <p:cNvSpPr/>
          <p:nvPr/>
        </p:nvSpPr>
        <p:spPr bwMode="gray">
          <a:xfrm>
            <a:off x="4488933" y="997441"/>
            <a:ext cx="1257918"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effectLst/>
                <a:latin typeface="Meiryo UI" panose="020B0604030504040204" pitchFamily="50" charset="-128"/>
                <a:ea typeface="Meiryo UI" panose="020B0604030504040204" pitchFamily="50" charset="-128"/>
              </a:rPr>
              <a:t>NMT</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1DD11DF0-C342-439A-9ED8-2A3FE8A17483}"/>
              </a:ext>
            </a:extLst>
          </p:cNvPr>
          <p:cNvSpPr/>
          <p:nvPr/>
        </p:nvSpPr>
        <p:spPr bwMode="gray">
          <a:xfrm>
            <a:off x="3022363" y="997441"/>
            <a:ext cx="1405908"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effectLst/>
                <a:latin typeface="Meiryo UI" panose="020B0604030504040204" pitchFamily="50" charset="-128"/>
                <a:ea typeface="Meiryo UI" panose="020B0604030504040204" pitchFamily="50" charset="-128"/>
              </a:rPr>
              <a:t>Mask R-CNN</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8BDA9E16-3D01-470F-99E0-B43AA9E2B5AB}"/>
              </a:ext>
            </a:extLst>
          </p:cNvPr>
          <p:cNvSpPr/>
          <p:nvPr/>
        </p:nvSpPr>
        <p:spPr bwMode="gray">
          <a:xfrm>
            <a:off x="5807513" y="997441"/>
            <a:ext cx="1331913"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effectLst/>
                <a:latin typeface="Meiryo UI" panose="020B0604030504040204" pitchFamily="50" charset="-128"/>
                <a:ea typeface="Meiryo UI" panose="020B0604030504040204" pitchFamily="50" charset="-128"/>
              </a:rPr>
              <a:t>BERT</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B297503B-12DF-4B81-A797-BA1869FF3F44}"/>
              </a:ext>
            </a:extLst>
          </p:cNvPr>
          <p:cNvSpPr/>
          <p:nvPr/>
        </p:nvSpPr>
        <p:spPr bwMode="gray">
          <a:xfrm>
            <a:off x="1449533" y="1412704"/>
            <a:ext cx="2193492" cy="361819"/>
          </a:xfrm>
          <a:prstGeom prst="roundRect">
            <a:avLst/>
          </a:prstGeom>
          <a:solidFill>
            <a:srgbClr val="FFFFCC"/>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effectLst/>
                <a:latin typeface="Meiryo UI" panose="020B0604030504040204" pitchFamily="50" charset="-128"/>
                <a:ea typeface="Meiryo UI" panose="020B0604030504040204" pitchFamily="50" charset="-128"/>
              </a:rPr>
              <a:t>TensorFlow</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16BCEA47-867E-4954-B856-3CE8243010B5}"/>
              </a:ext>
            </a:extLst>
          </p:cNvPr>
          <p:cNvSpPr/>
          <p:nvPr/>
        </p:nvSpPr>
        <p:spPr bwMode="gray">
          <a:xfrm>
            <a:off x="3714895" y="1416468"/>
            <a:ext cx="2193492" cy="361819"/>
          </a:xfrm>
          <a:prstGeom prst="roundRect">
            <a:avLst/>
          </a:prstGeom>
          <a:solidFill>
            <a:srgbClr val="FFFFCC"/>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effectLst/>
                <a:latin typeface="Meiryo UI" panose="020B0604030504040204" pitchFamily="50" charset="-128"/>
                <a:ea typeface="Meiryo UI" panose="020B0604030504040204" pitchFamily="50" charset="-128"/>
              </a:rPr>
              <a:t>PyTorch</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D52FF4AF-9E91-402C-86D1-60ACD3F8C6D3}"/>
              </a:ext>
            </a:extLst>
          </p:cNvPr>
          <p:cNvSpPr/>
          <p:nvPr/>
        </p:nvSpPr>
        <p:spPr bwMode="gray">
          <a:xfrm>
            <a:off x="5962707" y="1427760"/>
            <a:ext cx="1033233" cy="361819"/>
          </a:xfrm>
          <a:prstGeom prst="roundRect">
            <a:avLst/>
          </a:prstGeom>
          <a:solidFill>
            <a:srgbClr val="FFFFCC"/>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9A80BB6C-D9E9-44AC-8044-6E4801B8B0DB}"/>
              </a:ext>
            </a:extLst>
          </p:cNvPr>
          <p:cNvSpPr/>
          <p:nvPr/>
        </p:nvSpPr>
        <p:spPr bwMode="gray">
          <a:xfrm>
            <a:off x="7023798" y="1420232"/>
            <a:ext cx="1033233" cy="361819"/>
          </a:xfrm>
          <a:prstGeom prst="roundRect">
            <a:avLst/>
          </a:prstGeom>
          <a:solidFill>
            <a:srgbClr val="FFFFCC"/>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DDDFE5AA-F23F-46E3-8C5D-0569A95A3766}"/>
              </a:ext>
            </a:extLst>
          </p:cNvPr>
          <p:cNvSpPr/>
          <p:nvPr/>
        </p:nvSpPr>
        <p:spPr bwMode="gray">
          <a:xfrm>
            <a:off x="8084889" y="1423996"/>
            <a:ext cx="957597" cy="361819"/>
          </a:xfrm>
          <a:prstGeom prst="roundRect">
            <a:avLst/>
          </a:prstGeom>
          <a:solidFill>
            <a:srgbClr val="FFFFCC"/>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9DE63D5E-C599-4C86-B8ED-CA1DA4243531}"/>
              </a:ext>
            </a:extLst>
          </p:cNvPr>
          <p:cNvSpPr/>
          <p:nvPr/>
        </p:nvSpPr>
        <p:spPr bwMode="gray">
          <a:xfrm>
            <a:off x="7194586" y="997441"/>
            <a:ext cx="584802"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74FF41F1-8816-4752-AE4F-74D6D1736BE8}"/>
              </a:ext>
            </a:extLst>
          </p:cNvPr>
          <p:cNvSpPr/>
          <p:nvPr/>
        </p:nvSpPr>
        <p:spPr bwMode="gray">
          <a:xfrm>
            <a:off x="7826135" y="997441"/>
            <a:ext cx="584802"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F27F7F09-34FA-415B-894C-8E80711ADCC9}"/>
              </a:ext>
            </a:extLst>
          </p:cNvPr>
          <p:cNvSpPr/>
          <p:nvPr/>
        </p:nvSpPr>
        <p:spPr bwMode="gray">
          <a:xfrm>
            <a:off x="8457684" y="997441"/>
            <a:ext cx="584802" cy="361819"/>
          </a:xfrm>
          <a:prstGeom prst="roundRect">
            <a:avLst/>
          </a:prstGeom>
          <a:solidFill>
            <a:srgbClr val="FFCCFF"/>
          </a:solidFill>
          <a:ln w="12700" cap="flat" cmpd="sng" algn="ctr">
            <a:solidFill>
              <a:schemeClr val="tx1">
                <a:lumMod val="65000"/>
                <a:lumOff val="35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63373490-5995-48F1-A32B-9DDB4EF8778A}"/>
              </a:ext>
            </a:extLst>
          </p:cNvPr>
          <p:cNvSpPr/>
          <p:nvPr/>
        </p:nvSpPr>
        <p:spPr bwMode="gray">
          <a:xfrm>
            <a:off x="1433121" y="5229200"/>
            <a:ext cx="7612747" cy="376611"/>
          </a:xfrm>
          <a:prstGeom prst="roundRect">
            <a:avLst/>
          </a:prstGeom>
          <a:solidFill>
            <a:srgbClr val="FFCCCC"/>
          </a:solidFill>
          <a:ln w="12700" cap="flat" cmpd="sng" algn="ctr">
            <a:solidFill>
              <a:schemeClr val="tx1">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altLang="ja-JP" dirty="0">
                <a:latin typeface="Meiryo UI" panose="020B0604030504040204" pitchFamily="50" charset="-128"/>
                <a:ea typeface="Meiryo UI" panose="020B0604030504040204" pitchFamily="50" charset="-128"/>
              </a:rPr>
              <a:t>Fujitsu A64FX</a:t>
            </a: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631E05E-4CB7-4587-9582-EE4D8763FDF4}"/>
              </a:ext>
            </a:extLst>
          </p:cNvPr>
          <p:cNvSpPr txBox="1"/>
          <p:nvPr/>
        </p:nvSpPr>
        <p:spPr>
          <a:xfrm>
            <a:off x="6591" y="993684"/>
            <a:ext cx="1422184"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Application</a:t>
            </a:r>
            <a:endParaRPr kumimoji="1" lang="ja-JP" altLang="en-US"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3C78C9EE-962C-406B-906F-B957E282710A}"/>
              </a:ext>
            </a:extLst>
          </p:cNvPr>
          <p:cNvSpPr txBox="1"/>
          <p:nvPr/>
        </p:nvSpPr>
        <p:spPr>
          <a:xfrm>
            <a:off x="-1571" y="1417325"/>
            <a:ext cx="1446871" cy="369332"/>
          </a:xfrm>
          <a:prstGeom prst="rect">
            <a:avLst/>
          </a:prstGeom>
          <a:noFill/>
        </p:spPr>
        <p:txBody>
          <a:bodyPr wrap="none" rtlCol="0">
            <a:spAutoFit/>
          </a:bodyPr>
          <a:lstStyle/>
          <a:p>
            <a:pPr algn="l"/>
            <a:r>
              <a:rPr kumimoji="1" lang="en-US" altLang="ja-JP" dirty="0">
                <a:latin typeface="Meiryo UI" panose="020B0604030504040204" pitchFamily="50" charset="-128"/>
                <a:ea typeface="Meiryo UI" panose="020B0604030504040204" pitchFamily="50" charset="-128"/>
              </a:rPr>
              <a:t>Framework</a:t>
            </a:r>
            <a:endParaRPr kumimoji="1" lang="ja-JP" altLang="en-US"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44442487-5747-4101-8982-39E021F3B26C}"/>
              </a:ext>
            </a:extLst>
          </p:cNvPr>
          <p:cNvSpPr txBox="1"/>
          <p:nvPr/>
        </p:nvSpPr>
        <p:spPr>
          <a:xfrm>
            <a:off x="238400" y="3235842"/>
            <a:ext cx="966931" cy="369332"/>
          </a:xfrm>
          <a:prstGeom prst="rect">
            <a:avLst/>
          </a:prstGeom>
          <a:noFill/>
        </p:spPr>
        <p:txBody>
          <a:bodyPr wrap="none" rtlCol="0">
            <a:spAutoFit/>
          </a:bodyPr>
          <a:lstStyle/>
          <a:p>
            <a:pPr algn="l"/>
            <a:r>
              <a:rPr kumimoji="1" lang="en-US" altLang="ja-JP" dirty="0">
                <a:latin typeface="Meiryo UI" panose="020B0604030504040204" pitchFamily="50" charset="-128"/>
                <a:ea typeface="Meiryo UI" panose="020B0604030504040204" pitchFamily="50" charset="-128"/>
              </a:rPr>
              <a:t>Library</a:t>
            </a:r>
            <a:endParaRPr kumimoji="1" lang="ja-JP" altLang="en-US"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96AD3132-BFF7-4C0C-B1DF-45AFC176A48D}"/>
              </a:ext>
            </a:extLst>
          </p:cNvPr>
          <p:cNvSpPr txBox="1"/>
          <p:nvPr/>
        </p:nvSpPr>
        <p:spPr>
          <a:xfrm>
            <a:off x="66261" y="5212750"/>
            <a:ext cx="1279068" cy="369332"/>
          </a:xfrm>
          <a:prstGeom prst="rect">
            <a:avLst/>
          </a:prstGeom>
          <a:noFill/>
        </p:spPr>
        <p:txBody>
          <a:bodyPr wrap="none" rtlCol="0">
            <a:spAutoFit/>
          </a:bodyPr>
          <a:lstStyle/>
          <a:p>
            <a:pPr algn="l"/>
            <a:r>
              <a:rPr kumimoji="1" lang="en-US" altLang="ja-JP" dirty="0">
                <a:latin typeface="Meiryo UI" panose="020B0604030504040204" pitchFamily="50" charset="-128"/>
                <a:ea typeface="Meiryo UI" panose="020B0604030504040204" pitchFamily="50" charset="-128"/>
              </a:rPr>
              <a:t>Hardware</a:t>
            </a:r>
            <a:endParaRPr kumimoji="1" lang="ja-JP" altLang="en-US"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A671767B-4D84-4CBA-A538-00F49F1EC5B0}"/>
              </a:ext>
            </a:extLst>
          </p:cNvPr>
          <p:cNvSpPr txBox="1"/>
          <p:nvPr/>
        </p:nvSpPr>
        <p:spPr>
          <a:xfrm>
            <a:off x="2336247" y="5930298"/>
            <a:ext cx="6586740" cy="523220"/>
          </a:xfrm>
          <a:prstGeom prst="rect">
            <a:avLst/>
          </a:prstGeom>
          <a:noFill/>
        </p:spPr>
        <p:txBody>
          <a:bodyPr wrap="none" rtlCol="0">
            <a:spAutoFit/>
          </a:bodyPr>
          <a:lstStyle/>
          <a:p>
            <a:pPr algn="l"/>
            <a:r>
              <a:rPr lang="en-US" altLang="ja-JP" sz="1400" dirty="0">
                <a:solidFill>
                  <a:srgbClr val="FF0000"/>
                </a:solidFill>
                <a:latin typeface="Meiryo UI" panose="020B0604030504040204" pitchFamily="50" charset="-128"/>
                <a:ea typeface="Meiryo UI" panose="020B0604030504040204" pitchFamily="50" charset="-128"/>
              </a:rPr>
              <a:t>*1 Mitsunari-san of Cybozu Labs, developer of Xbyak(</a:t>
            </a:r>
            <a:r>
              <a:rPr lang="en-US" altLang="ja-JP" sz="1400" dirty="0" err="1">
                <a:solidFill>
                  <a:srgbClr val="FF0000"/>
                </a:solidFill>
                <a:latin typeface="Meiryo UI" panose="020B0604030504040204" pitchFamily="50" charset="-128"/>
                <a:ea typeface="Meiryo UI" panose="020B0604030504040204" pitchFamily="50" charset="-128"/>
              </a:rPr>
              <a:t>kəi</a:t>
            </a:r>
            <a:r>
              <a:rPr lang="en-US" altLang="ja-JP" sz="1400" dirty="0">
                <a:solidFill>
                  <a:srgbClr val="FF0000"/>
                </a:solidFill>
                <a:latin typeface="Meiryo UI" panose="020B0604030504040204" pitchFamily="50" charset="-128"/>
                <a:ea typeface="Meiryo UI" panose="020B0604030504040204" pitchFamily="50" charset="-128"/>
              </a:rPr>
              <a:t>-</a:t>
            </a:r>
            <a:r>
              <a:rPr lang="en-US" altLang="ja-JP" sz="1400" dirty="0" err="1">
                <a:solidFill>
                  <a:srgbClr val="FF0000"/>
                </a:solidFill>
                <a:latin typeface="Meiryo UI" panose="020B0604030504040204" pitchFamily="50" charset="-128"/>
                <a:ea typeface="Meiryo UI" panose="020B0604030504040204" pitchFamily="50" charset="-128"/>
              </a:rPr>
              <a:t>bja</a:t>
            </a:r>
            <a:r>
              <a:rPr lang="en-US" altLang="ja-JP" sz="1400" dirty="0">
                <a:solidFill>
                  <a:srgbClr val="FF0000"/>
                </a:solidFill>
                <a:latin typeface="Meiryo UI" panose="020B0604030504040204" pitchFamily="50" charset="-128"/>
                <a:ea typeface="Meiryo UI" panose="020B0604030504040204" pitchFamily="50" charset="-128"/>
              </a:rPr>
              <a:t>-k) for x64, </a:t>
            </a:r>
          </a:p>
          <a:p>
            <a:pPr algn="l"/>
            <a:r>
              <a:rPr lang="en-US" altLang="ja-JP" sz="1400" dirty="0">
                <a:solidFill>
                  <a:srgbClr val="FF0000"/>
                </a:solidFill>
                <a:latin typeface="Meiryo UI" panose="020B0604030504040204" pitchFamily="50" charset="-128"/>
                <a:ea typeface="Meiryo UI" panose="020B0604030504040204" pitchFamily="50" charset="-128"/>
              </a:rPr>
              <a:t>gave us technical advice and helped our development.</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grpSp>
        <p:nvGrpSpPr>
          <p:cNvPr id="33" name="グループ化 32">
            <a:extLst>
              <a:ext uri="{FF2B5EF4-FFF2-40B4-BE49-F238E27FC236}">
                <a16:creationId xmlns:a16="http://schemas.microsoft.com/office/drawing/2014/main" id="{DF0A213A-ACFF-4A71-B84C-F765F54AB88A}"/>
              </a:ext>
            </a:extLst>
          </p:cNvPr>
          <p:cNvGrpSpPr/>
          <p:nvPr/>
        </p:nvGrpSpPr>
        <p:grpSpPr>
          <a:xfrm>
            <a:off x="1433123" y="1855234"/>
            <a:ext cx="7683671" cy="3289272"/>
            <a:chOff x="103520" y="1179768"/>
            <a:chExt cx="7706682" cy="3289272"/>
          </a:xfrm>
        </p:grpSpPr>
        <p:sp>
          <p:nvSpPr>
            <p:cNvPr id="35" name="正方形/長方形 34">
              <a:extLst>
                <a:ext uri="{FF2B5EF4-FFF2-40B4-BE49-F238E27FC236}">
                  <a16:creationId xmlns:a16="http://schemas.microsoft.com/office/drawing/2014/main" id="{ADCB2AC0-4F78-4F9E-A08D-58370E94F062}"/>
                </a:ext>
              </a:extLst>
            </p:cNvPr>
            <p:cNvSpPr/>
            <p:nvPr/>
          </p:nvSpPr>
          <p:spPr bwMode="gray">
            <a:xfrm>
              <a:off x="103520" y="1198807"/>
              <a:ext cx="7635544" cy="3225709"/>
            </a:xfrm>
            <a:prstGeom prst="rect">
              <a:avLst/>
            </a:prstGeom>
            <a:ln>
              <a:solidFill>
                <a:srgbClr val="FF0000"/>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9B2A4DC-D1A2-4D81-A28A-119B0080EDD4}"/>
                </a:ext>
              </a:extLst>
            </p:cNvPr>
            <p:cNvSpPr txBox="1"/>
            <p:nvPr/>
          </p:nvSpPr>
          <p:spPr>
            <a:xfrm>
              <a:off x="115734" y="1179768"/>
              <a:ext cx="5501583" cy="400110"/>
            </a:xfrm>
            <a:prstGeom prst="rect">
              <a:avLst/>
            </a:prstGeom>
            <a:noFill/>
          </p:spPr>
          <p:txBody>
            <a:bodyPr wrap="none" rtlCol="0">
              <a:spAutoFit/>
            </a:bodyPr>
            <a:lstStyle/>
            <a:p>
              <a:r>
                <a:rPr kumimoji="1" lang="en-US" altLang="ja-JP" sz="2000" dirty="0">
                  <a:latin typeface="Meiryo UI" panose="020B0604030504040204" pitchFamily="50" charset="-128"/>
                  <a:ea typeface="Meiryo UI" panose="020B0604030504040204" pitchFamily="50" charset="-128"/>
                </a:rPr>
                <a:t>oneDNN for SVE512 (Armv8-A + SVE512)</a:t>
              </a:r>
              <a:endParaRPr kumimoji="1" lang="ja-JP" altLang="en-US" sz="20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464D5BB-8C4E-405B-BDB3-1DA8C3FA8D54}"/>
                </a:ext>
              </a:extLst>
            </p:cNvPr>
            <p:cNvSpPr txBox="1"/>
            <p:nvPr/>
          </p:nvSpPr>
          <p:spPr>
            <a:xfrm>
              <a:off x="197725" y="1529325"/>
              <a:ext cx="4563589" cy="2800767"/>
            </a:xfrm>
            <a:prstGeom prst="rect">
              <a:avLst/>
            </a:prstGeom>
            <a:noFill/>
          </p:spPr>
          <p:txBody>
            <a:bodyPr wrap="none" rtlCol="0">
              <a:spAutoFit/>
            </a:bodyPr>
            <a:lstStyle/>
            <a:p>
              <a:pPr marL="285750" indent="-285750" algn="l">
                <a:buFont typeface="Arial" panose="020B0604020202020204" pitchFamily="34" charset="0"/>
                <a:buChar char="•"/>
              </a:pPr>
              <a:r>
                <a:rPr lang="en-US" altLang="ja-JP" sz="1600" dirty="0">
                  <a:solidFill>
                    <a:srgbClr val="0000FF"/>
                  </a:solidFill>
                  <a:latin typeface="Meiryo UI" panose="020B0604030504040204" pitchFamily="50" charset="-128"/>
                  <a:ea typeface="Meiryo UI" panose="020B0604030504040204" pitchFamily="50" charset="-128"/>
                </a:rPr>
                <a:t>Interfaces for frameworks</a:t>
              </a:r>
              <a:endParaRPr kumimoji="1" lang="en-US" altLang="ja-JP" sz="1600" dirty="0">
                <a:solidFill>
                  <a:srgbClr val="0000FF"/>
                </a:solidFill>
                <a:latin typeface="Meiryo UI" panose="020B0604030504040204" pitchFamily="50" charset="-128"/>
                <a:ea typeface="Meiryo UI" panose="020B0604030504040204" pitchFamily="50" charset="-128"/>
              </a:endParaRPr>
            </a:p>
            <a:p>
              <a:pPr marL="285750" indent="-285750" algn="l">
                <a:buFont typeface="Arial" panose="020B0604020202020204" pitchFamily="34" charset="0"/>
                <a:buChar char="•"/>
              </a:pPr>
              <a:r>
                <a:rPr kumimoji="1" lang="en-US" altLang="ja-JP" sz="1600" dirty="0">
                  <a:latin typeface="Meiryo UI" panose="020B0604030504040204" pitchFamily="50" charset="-128"/>
                  <a:ea typeface="Meiryo UI" panose="020B0604030504040204" pitchFamily="50" charset="-128"/>
                </a:rPr>
                <a:t>Thread control</a:t>
              </a:r>
            </a:p>
            <a:p>
              <a:pPr marL="285750" indent="-285750" algn="l">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Primitive(operation kernel) selection</a:t>
              </a:r>
            </a:p>
            <a:p>
              <a:pPr marL="285750" indent="-285750" algn="l">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Input/output data reordering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for efficient processing,</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and data format conversion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(fp32, int8, int32, </a:t>
              </a:r>
              <a:r>
                <a:rPr lang="en-US" altLang="ja-JP" sz="1600" dirty="0" err="1">
                  <a:latin typeface="Meiryo UI" panose="020B0604030504040204" pitchFamily="50" charset="-128"/>
                  <a:ea typeface="Meiryo UI" panose="020B0604030504040204" pitchFamily="50" charset="-128"/>
                </a:rPr>
                <a:t>etc</a:t>
              </a:r>
              <a:r>
                <a:rPr lang="en-US" altLang="ja-JP" sz="1600" dirty="0">
                  <a:latin typeface="Meiryo UI" panose="020B0604030504040204" pitchFamily="50" charset="-128"/>
                  <a:ea typeface="Meiryo UI" panose="020B0604030504040204" pitchFamily="50" charset="-128"/>
                </a:rPr>
                <a:t>)</a:t>
              </a:r>
            </a:p>
            <a:p>
              <a:pPr marL="285750" indent="-285750" algn="l">
                <a:buFont typeface="Arial" panose="020B0604020202020204" pitchFamily="34" charset="0"/>
                <a:buChar char="•"/>
              </a:pPr>
              <a:r>
                <a:rPr kumimoji="1" lang="en-US" altLang="ja-JP" sz="1600" dirty="0">
                  <a:solidFill>
                    <a:srgbClr val="FF0000"/>
                  </a:solidFill>
                  <a:latin typeface="Meiryo UI" panose="020B0604030504040204" pitchFamily="50" charset="-128"/>
                  <a:ea typeface="Meiryo UI" panose="020B0604030504040204" pitchFamily="50" charset="-128"/>
                </a:rPr>
                <a:t>Just-In-Time (JIT) code generation</a:t>
              </a:r>
            </a:p>
            <a:p>
              <a:pPr marL="742950" lvl="1" indent="-285750" algn="l">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JIT assembler</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for x64 -&gt; Xbyak</a:t>
              </a:r>
              <a:br>
                <a:rPr lang="en-US" altLang="ja-JP" sz="1600" dirty="0">
                  <a:latin typeface="Meiryo UI" panose="020B0604030504040204" pitchFamily="50" charset="-128"/>
                  <a:ea typeface="Meiryo UI" panose="020B0604030504040204" pitchFamily="50" charset="-128"/>
                </a:rPr>
              </a:br>
              <a:r>
                <a:rPr lang="en-US" altLang="ja-JP" sz="1600" dirty="0">
                  <a:solidFill>
                    <a:srgbClr val="FF0000"/>
                  </a:solidFill>
                  <a:latin typeface="Meiryo UI" panose="020B0604030504040204" pitchFamily="50" charset="-128"/>
                  <a:ea typeface="Meiryo UI" panose="020B0604030504040204" pitchFamily="50" charset="-128"/>
                </a:rPr>
                <a:t>for Armv8-A -&gt; Xbyak_aarch64</a:t>
              </a:r>
              <a:r>
                <a:rPr lang="en-US" altLang="ja-JP" sz="1200" dirty="0">
                  <a:solidFill>
                    <a:srgbClr val="FF0000"/>
                  </a:solidFill>
                  <a:latin typeface="Meiryo UI" panose="020B0604030504040204" pitchFamily="50" charset="-128"/>
                  <a:ea typeface="Meiryo UI" panose="020B0604030504040204" pitchFamily="50" charset="-128"/>
                </a:rPr>
                <a:t>(*1)</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sp>
          <p:nvSpPr>
            <p:cNvPr id="38" name="右中かっこ 37">
              <a:extLst>
                <a:ext uri="{FF2B5EF4-FFF2-40B4-BE49-F238E27FC236}">
                  <a16:creationId xmlns:a16="http://schemas.microsoft.com/office/drawing/2014/main" id="{29A6CC0A-F378-43D7-BC77-F3EBA16A3B48}"/>
                </a:ext>
              </a:extLst>
            </p:cNvPr>
            <p:cNvSpPr/>
            <p:nvPr/>
          </p:nvSpPr>
          <p:spPr bwMode="auto">
            <a:xfrm>
              <a:off x="4483440" y="1667222"/>
              <a:ext cx="168658" cy="1572092"/>
            </a:xfrm>
            <a:prstGeom prst="righ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2B33ADC3-EB00-4967-AB03-83E9DB2BA012}"/>
                </a:ext>
              </a:extLst>
            </p:cNvPr>
            <p:cNvSpPr txBox="1"/>
            <p:nvPr/>
          </p:nvSpPr>
          <p:spPr>
            <a:xfrm>
              <a:off x="4709792" y="1459420"/>
              <a:ext cx="2906022" cy="1815882"/>
            </a:xfrm>
            <a:prstGeom prst="rect">
              <a:avLst/>
            </a:prstGeom>
            <a:noFill/>
          </p:spPr>
          <p:txBody>
            <a:bodyPr wrap="square" rtlCol="0">
              <a:spAutoFit/>
            </a:bodyPr>
            <a:lstStyle/>
            <a:p>
              <a:pPr algn="l"/>
              <a:r>
                <a:rPr kumimoji="1" lang="en-US" altLang="ja-JP" sz="1600" dirty="0">
                  <a:latin typeface="Meiryo UI" panose="020B0604030504040204" pitchFamily="50" charset="-128"/>
                  <a:ea typeface="Meiryo UI" panose="020B0604030504040204" pitchFamily="50" charset="-128"/>
                </a:rPr>
                <a:t>We can reuse these this portion.</a:t>
              </a:r>
              <a:br>
                <a:rPr kumimoji="1" lang="en-US" altLang="ja-JP" sz="1600" dirty="0">
                  <a:latin typeface="Meiryo UI" panose="020B0604030504040204" pitchFamily="50" charset="-128"/>
                  <a:ea typeface="Meiryo UI" panose="020B0604030504040204" pitchFamily="50" charset="-128"/>
                </a:rPr>
              </a:br>
              <a:r>
                <a:rPr kumimoji="1" lang="en-US" altLang="ja-JP" sz="1600" dirty="0">
                  <a:latin typeface="Meiryo UI" panose="020B0604030504040204" pitchFamily="50" charset="-128"/>
                  <a:ea typeface="Meiryo UI" panose="020B0604030504040204" pitchFamily="50" charset="-128"/>
                </a:rPr>
                <a:t>-&gt;From Framework’s point of view, </a:t>
              </a:r>
              <a:r>
                <a:rPr kumimoji="1" lang="en-US" altLang="ja-JP" sz="1600" dirty="0">
                  <a:solidFill>
                    <a:srgbClr val="0000FF"/>
                  </a:solidFill>
                  <a:latin typeface="Meiryo UI" panose="020B0604030504040204" pitchFamily="50" charset="-128"/>
                  <a:ea typeface="Meiryo UI" panose="020B0604030504040204" pitchFamily="50" charset="-128"/>
                </a:rPr>
                <a:t>oneDNN for SVE512 can be used in the same way as the original oneDNN is used.</a:t>
              </a:r>
              <a:endParaRPr kumimoji="1" lang="ja-JP" altLang="en-US" sz="1600" dirty="0">
                <a:solidFill>
                  <a:srgbClr val="0000FF"/>
                </a:solidFill>
                <a:latin typeface="Meiryo UI" panose="020B0604030504040204" pitchFamily="50" charset="-128"/>
                <a:ea typeface="Meiryo UI" panose="020B0604030504040204" pitchFamily="50" charset="-128"/>
              </a:endParaRPr>
            </a:p>
          </p:txBody>
        </p:sp>
        <p:sp>
          <p:nvSpPr>
            <p:cNvPr id="41" name="右中かっこ 40">
              <a:extLst>
                <a:ext uri="{FF2B5EF4-FFF2-40B4-BE49-F238E27FC236}">
                  <a16:creationId xmlns:a16="http://schemas.microsoft.com/office/drawing/2014/main" id="{5BB6495E-2CDA-4C9D-9F81-854214A01B4A}"/>
                </a:ext>
              </a:extLst>
            </p:cNvPr>
            <p:cNvSpPr/>
            <p:nvPr/>
          </p:nvSpPr>
          <p:spPr bwMode="auto">
            <a:xfrm>
              <a:off x="4490076" y="3321724"/>
              <a:ext cx="162021" cy="964608"/>
            </a:xfrm>
            <a:prstGeom prst="rightBrac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116F3293-2DF5-4EE2-BCA3-2F35E88003D6}"/>
                </a:ext>
              </a:extLst>
            </p:cNvPr>
            <p:cNvSpPr txBox="1"/>
            <p:nvPr/>
          </p:nvSpPr>
          <p:spPr>
            <a:xfrm>
              <a:off x="4740704" y="3145601"/>
              <a:ext cx="3069498" cy="1323439"/>
            </a:xfrm>
            <a:prstGeom prst="rect">
              <a:avLst/>
            </a:prstGeom>
            <a:noFill/>
          </p:spPr>
          <p:txBody>
            <a:bodyPr wrap="square" rtlCol="0">
              <a:spAutoFit/>
            </a:bodyPr>
            <a:lstStyle/>
            <a:p>
              <a:pPr algn="l"/>
              <a:r>
                <a:rPr lang="en-US" altLang="ja-JP" sz="1600" dirty="0">
                  <a:solidFill>
                    <a:schemeClr val="tx1"/>
                  </a:solidFill>
                  <a:latin typeface="Meiryo UI" panose="020B0604030504040204" pitchFamily="50" charset="-128"/>
                  <a:ea typeface="Meiryo UI" panose="020B0604030504040204" pitchFamily="50" charset="-128"/>
                </a:rPr>
                <a:t>We have </a:t>
              </a:r>
              <a:r>
                <a:rPr lang="en-US" altLang="ja-JP" sz="1600" dirty="0">
                  <a:solidFill>
                    <a:srgbClr val="FF0000"/>
                  </a:solidFill>
                  <a:latin typeface="Meiryo UI" panose="020B0604030504040204" pitchFamily="50" charset="-128"/>
                  <a:ea typeface="Meiryo UI" panose="020B0604030504040204" pitchFamily="50" charset="-128"/>
                </a:rPr>
                <a:t>customized and optimized</a:t>
              </a:r>
              <a:r>
                <a:rPr lang="en-US" altLang="ja-JP" sz="1600" dirty="0">
                  <a:solidFill>
                    <a:schemeClr val="tx1"/>
                  </a:solidFill>
                  <a:latin typeface="Meiryo UI" panose="020B0604030504040204" pitchFamily="50" charset="-128"/>
                  <a:ea typeface="Meiryo UI" panose="020B0604030504040204" pitchFamily="50" charset="-128"/>
                </a:rPr>
                <a:t> this portion for Armv8-A + SVE512 </a:t>
              </a:r>
              <a:r>
                <a:rPr lang="en-US" altLang="ja-JP" sz="1600" dirty="0">
                  <a:solidFill>
                    <a:srgbClr val="FF0000"/>
                  </a:solidFill>
                  <a:latin typeface="Meiryo UI" panose="020B0604030504040204" pitchFamily="50" charset="-128"/>
                  <a:ea typeface="Meiryo UI" panose="020B0604030504040204" pitchFamily="50" charset="-128"/>
                </a:rPr>
                <a:t>to obtain the best performance of A64FX.</a:t>
              </a:r>
            </a:p>
          </p:txBody>
        </p:sp>
      </p:grpSp>
      <p:sp>
        <p:nvSpPr>
          <p:cNvPr id="31" name="正方形/長方形 30">
            <a:extLst>
              <a:ext uri="{FF2B5EF4-FFF2-40B4-BE49-F238E27FC236}">
                <a16:creationId xmlns:a16="http://schemas.microsoft.com/office/drawing/2014/main" id="{C7AF2FA1-B31F-4EF9-8028-E044D6B18BF3}"/>
              </a:ext>
            </a:extLst>
          </p:cNvPr>
          <p:cNvSpPr/>
          <p:nvPr/>
        </p:nvSpPr>
        <p:spPr bwMode="gray">
          <a:xfrm>
            <a:off x="-1571" y="1848568"/>
            <a:ext cx="9145571" cy="4604950"/>
          </a:xfrm>
          <a:prstGeom prst="rect">
            <a:avLst/>
          </a:prstGeom>
          <a:solidFill>
            <a:schemeClr val="bg1">
              <a:alpha val="80000"/>
            </a:scheme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A915B11-8A6D-46C5-BE0D-4B5D7BEC4AA4}"/>
              </a:ext>
            </a:extLst>
          </p:cNvPr>
          <p:cNvSpPr txBox="1"/>
          <p:nvPr/>
        </p:nvSpPr>
        <p:spPr>
          <a:xfrm>
            <a:off x="1205331" y="2416367"/>
            <a:ext cx="7700269" cy="304698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342900" indent="-342900" algn="l">
              <a:buFont typeface="Arial" panose="020B0604020202020204" pitchFamily="34" charset="0"/>
              <a:buChar char="•"/>
            </a:pPr>
            <a:r>
              <a:rPr kumimoji="1" lang="en-US" altLang="ja-JP" sz="2400" dirty="0">
                <a:solidFill>
                  <a:schemeClr val="bg1"/>
                </a:solidFill>
                <a:latin typeface="Meiryo UI" panose="020B0604030504040204" pitchFamily="50" charset="-128"/>
                <a:ea typeface="Meiryo UI" panose="020B0604030504040204" pitchFamily="50" charset="-128"/>
              </a:rPr>
              <a:t>We are also customizing Frameworks to get the best performance of oneDNN for SVE512.</a:t>
            </a:r>
          </a:p>
          <a:p>
            <a:pPr marL="800100" lvl="1" indent="-342900" algn="l">
              <a:buFont typeface="Arial" panose="020B0604020202020204" pitchFamily="34" charset="0"/>
              <a:buChar char="•"/>
            </a:pPr>
            <a:r>
              <a:rPr lang="en-US" altLang="ja-JP" sz="2400" dirty="0">
                <a:solidFill>
                  <a:schemeClr val="bg1"/>
                </a:solidFill>
                <a:latin typeface="Meiryo UI" panose="020B0604030504040204" pitchFamily="50" charset="-128"/>
                <a:ea typeface="Meiryo UI" panose="020B0604030504040204" pitchFamily="50" charset="-128"/>
              </a:rPr>
              <a:t>It is not limited to </a:t>
            </a:r>
            <a:r>
              <a:rPr lang="en-US" altLang="ja-JP" sz="2400" i="1" dirty="0">
                <a:solidFill>
                  <a:schemeClr val="bg1"/>
                </a:solidFill>
                <a:latin typeface="Meiryo UI" panose="020B0604030504040204" pitchFamily="50" charset="-128"/>
                <a:ea typeface="Meiryo UI" panose="020B0604030504040204" pitchFamily="50" charset="-128"/>
              </a:rPr>
              <a:t>Fugaku</a:t>
            </a:r>
            <a:r>
              <a:rPr lang="en-US" altLang="ja-JP" sz="2400" dirty="0">
                <a:solidFill>
                  <a:schemeClr val="bg1"/>
                </a:solidFill>
                <a:latin typeface="Meiryo UI" panose="020B0604030504040204" pitchFamily="50" charset="-128"/>
                <a:ea typeface="Meiryo UI" panose="020B0604030504040204" pitchFamily="50" charset="-128"/>
              </a:rPr>
              <a:t> but other AArch64 environment including Fujitsu’s products</a:t>
            </a:r>
            <a:r>
              <a:rPr kumimoji="1" lang="en-US" altLang="ja-JP" sz="2400" dirty="0">
                <a:solidFill>
                  <a:schemeClr val="bg1"/>
                </a:solidFill>
                <a:latin typeface="Meiryo UI" panose="020B0604030504040204" pitchFamily="50" charset="-128"/>
                <a:ea typeface="Meiryo UI" panose="020B0604030504040204" pitchFamily="50" charset="-128"/>
              </a:rPr>
              <a:t>.</a:t>
            </a:r>
          </a:p>
          <a:p>
            <a:pPr marL="342900" indent="-342900" algn="l">
              <a:buFont typeface="Arial" panose="020B0604020202020204" pitchFamily="34" charset="0"/>
              <a:buChar char="•"/>
            </a:pPr>
            <a:r>
              <a:rPr lang="en-US" altLang="ja-JP" sz="2400" dirty="0">
                <a:solidFill>
                  <a:schemeClr val="bg1"/>
                </a:solidFill>
                <a:latin typeface="Meiryo UI" panose="020B0604030504040204" pitchFamily="50" charset="-128"/>
                <a:ea typeface="Meiryo UI" panose="020B0604030504040204" pitchFamily="50" charset="-128"/>
              </a:rPr>
              <a:t>Some pull requests have been submitted to </a:t>
            </a:r>
            <a:r>
              <a:rPr lang="en-US" altLang="ja-JP" sz="2400" dirty="0" err="1">
                <a:solidFill>
                  <a:schemeClr val="bg1"/>
                </a:solidFill>
                <a:latin typeface="Meiryo UI" panose="020B0604030504040204" pitchFamily="50" charset="-128"/>
                <a:ea typeface="Meiryo UI" panose="020B0604030504040204" pitchFamily="50" charset="-128"/>
              </a:rPr>
              <a:t>PyTorch</a:t>
            </a:r>
            <a:r>
              <a:rPr lang="en-US" altLang="ja-JP" sz="2400" dirty="0">
                <a:solidFill>
                  <a:schemeClr val="bg1"/>
                </a:solidFill>
                <a:latin typeface="Meiryo UI" panose="020B0604030504040204" pitchFamily="50" charset="-128"/>
                <a:ea typeface="Meiryo UI" panose="020B0604030504040204" pitchFamily="50" charset="-128"/>
              </a:rPr>
              <a:t> community.</a:t>
            </a:r>
          </a:p>
          <a:p>
            <a:pPr marL="342900" indent="-342900" algn="l">
              <a:buFont typeface="Arial" panose="020B0604020202020204" pitchFamily="34" charset="0"/>
              <a:buChar char="•"/>
            </a:pPr>
            <a:r>
              <a:rPr lang="en-US" altLang="ja-JP" sz="2400" dirty="0">
                <a:solidFill>
                  <a:schemeClr val="bg1"/>
                </a:solidFill>
                <a:latin typeface="Meiryo UI" panose="020B0604030504040204" pitchFamily="50" charset="-128"/>
                <a:ea typeface="Meiryo UI" panose="020B0604030504040204" pitchFamily="50" charset="-128"/>
              </a:rPr>
              <a:t>We are also planning to submit pull requests to TensorFlow.</a:t>
            </a:r>
            <a:endParaRPr kumimoji="1" lang="ja-JP" altLang="en-US" sz="2400" dirty="0">
              <a:solidFill>
                <a:schemeClr val="bg1"/>
              </a:solidFill>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BA048E62-0B68-4AB6-8EB2-924BB498CA2A}"/>
              </a:ext>
            </a:extLst>
          </p:cNvPr>
          <p:cNvSpPr/>
          <p:nvPr/>
        </p:nvSpPr>
        <p:spPr bwMode="gray">
          <a:xfrm>
            <a:off x="-1572" y="977876"/>
            <a:ext cx="9145571" cy="392332"/>
          </a:xfrm>
          <a:prstGeom prst="rect">
            <a:avLst/>
          </a:prstGeom>
          <a:solidFill>
            <a:schemeClr val="bg1">
              <a:alpha val="80000"/>
            </a:scheme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89C90247-6205-4892-9724-54129C93AE82}"/>
              </a:ext>
            </a:extLst>
          </p:cNvPr>
          <p:cNvSpPr/>
          <p:nvPr/>
        </p:nvSpPr>
        <p:spPr bwMode="gray">
          <a:xfrm>
            <a:off x="1387313" y="1378299"/>
            <a:ext cx="4575394" cy="432100"/>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effectLst/>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5E7B3317-D509-4FA3-8CE1-34DD628B2375}"/>
              </a:ext>
            </a:extLst>
          </p:cNvPr>
          <p:cNvSpPr>
            <a:spLocks noGrp="1"/>
          </p:cNvSpPr>
          <p:nvPr>
            <p:ph type="sldNum" sz="quarter" idx="10"/>
          </p:nvPr>
        </p:nvSpPr>
        <p:spPr/>
        <p:txBody>
          <a:bodyPr/>
          <a:lstStyle/>
          <a:p>
            <a:fld id="{1195C95A-030B-42EE-9D8D-E0455A77345A}" type="slidenum">
              <a:rPr lang="de-DE" altLang="ja-JP" smtClean="0"/>
              <a:pPr/>
              <a:t>6</a:t>
            </a:fld>
            <a:endParaRPr lang="de-DE" altLang="ja-JP"/>
          </a:p>
        </p:txBody>
      </p:sp>
    </p:spTree>
    <p:extLst>
      <p:ext uri="{BB962C8B-B14F-4D97-AF65-F5344CB8AC3E}">
        <p14:creationId xmlns:p14="http://schemas.microsoft.com/office/powerpoint/2010/main" val="226725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4432686-78AB-42DF-9728-5A441AB137B7}"/>
              </a:ext>
            </a:extLst>
          </p:cNvPr>
          <p:cNvSpPr>
            <a:spLocks noGrp="1"/>
          </p:cNvSpPr>
          <p:nvPr>
            <p:ph type="title"/>
          </p:nvPr>
        </p:nvSpPr>
        <p:spPr/>
        <p:txBody>
          <a:bodyPr/>
          <a:lstStyle/>
          <a:p>
            <a:r>
              <a:rPr kumimoji="1" lang="en-US" altLang="ja-JP" sz="2400" dirty="0">
                <a:latin typeface="Meiryo UI" panose="020B0604030504040204" pitchFamily="50" charset="-128"/>
                <a:ea typeface="Meiryo UI" panose="020B0604030504040204" pitchFamily="50" charset="-128"/>
              </a:rPr>
              <a:t>Performance Improvement of Various NN models </a:t>
            </a:r>
            <a:endParaRPr kumimoji="1" lang="ja-JP" altLang="en-US" sz="2400"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F4BD2C3B-984D-4BE6-A464-7E3FBD827DFA}"/>
              </a:ext>
            </a:extLst>
          </p:cNvPr>
          <p:cNvSpPr>
            <a:spLocks noGrp="1"/>
          </p:cNvSpPr>
          <p:nvPr>
            <p:ph type="ftr" sz="quarter" idx="11"/>
          </p:nvPr>
        </p:nvSpPr>
        <p:spPr/>
        <p:txBody>
          <a:bodyPr/>
          <a:lstStyle/>
          <a:p>
            <a:r>
              <a:rPr lang="en-US" altLang="ja-JP"/>
              <a:t>Copyright 2021 Fujitsu Ltd.</a:t>
            </a:r>
            <a:endParaRPr lang="de-DE" altLang="ja-JP" dirty="0"/>
          </a:p>
        </p:txBody>
      </p:sp>
      <p:sp>
        <p:nvSpPr>
          <p:cNvPr id="3" name="スライド番号プレースホルダー 2">
            <a:extLst>
              <a:ext uri="{FF2B5EF4-FFF2-40B4-BE49-F238E27FC236}">
                <a16:creationId xmlns:a16="http://schemas.microsoft.com/office/drawing/2014/main" id="{14E8CBE0-4640-42C9-BE5A-61B197431974}"/>
              </a:ext>
            </a:extLst>
          </p:cNvPr>
          <p:cNvSpPr>
            <a:spLocks noGrp="1"/>
          </p:cNvSpPr>
          <p:nvPr>
            <p:ph type="sldNum" sz="quarter" idx="10"/>
          </p:nvPr>
        </p:nvSpPr>
        <p:spPr/>
        <p:txBody>
          <a:bodyPr/>
          <a:lstStyle/>
          <a:p>
            <a:fld id="{1195C95A-030B-42EE-9D8D-E0455A77345A}" type="slidenum">
              <a:rPr lang="de-DE" altLang="ja-JP" smtClean="0"/>
              <a:pPr/>
              <a:t>7</a:t>
            </a:fld>
            <a:endParaRPr lang="de-DE" altLang="ja-JP"/>
          </a:p>
        </p:txBody>
      </p:sp>
      <p:sp>
        <p:nvSpPr>
          <p:cNvPr id="8" name="テキスト ボックス 7">
            <a:extLst>
              <a:ext uri="{FF2B5EF4-FFF2-40B4-BE49-F238E27FC236}">
                <a16:creationId xmlns:a16="http://schemas.microsoft.com/office/drawing/2014/main" id="{EF5B3C65-2E9E-40ED-B1EF-98FDA8A474F7}"/>
              </a:ext>
            </a:extLst>
          </p:cNvPr>
          <p:cNvSpPr txBox="1"/>
          <p:nvPr/>
        </p:nvSpPr>
        <p:spPr>
          <a:xfrm>
            <a:off x="6138049" y="5837375"/>
            <a:ext cx="3005951" cy="646331"/>
          </a:xfrm>
          <a:prstGeom prst="rect">
            <a:avLst/>
          </a:prstGeom>
          <a:noFill/>
        </p:spPr>
        <p:txBody>
          <a:bodyPr wrap="none" rtlCol="0">
            <a:spAutoFit/>
          </a:bodyPr>
          <a:lstStyle/>
          <a:p>
            <a:pPr algn="l"/>
            <a:r>
              <a:rPr kumimoji="1" lang="en-US" altLang="ja-JP" sz="1200" dirty="0">
                <a:latin typeface="Meiryo UI" panose="020B0604030504040204" pitchFamily="50" charset="-128"/>
                <a:ea typeface="Meiryo UI" panose="020B0604030504040204" pitchFamily="50" charset="-128"/>
              </a:rPr>
              <a:t>Measurement condition: </a:t>
            </a:r>
          </a:p>
          <a:p>
            <a:pPr algn="l"/>
            <a:r>
              <a:rPr kumimoji="1" lang="en-US" altLang="ja-JP" sz="1200" dirty="0">
                <a:latin typeface="Meiryo UI" panose="020B0604030504040204" pitchFamily="50" charset="-128"/>
                <a:ea typeface="Meiryo UI" panose="020B0604030504040204" pitchFamily="50" charset="-128"/>
              </a:rPr>
              <a:t>  FX700 including A64FX @ 2.0GHz</a:t>
            </a:r>
          </a:p>
          <a:p>
            <a:pPr algn="l"/>
            <a:r>
              <a:rPr kumimoji="1" lang="en-US" altLang="ja-JP" sz="1200" dirty="0">
                <a:latin typeface="Meiryo UI" panose="020B0604030504040204" pitchFamily="50" charset="-128"/>
                <a:ea typeface="Meiryo UI" panose="020B0604030504040204" pitchFamily="50" charset="-128"/>
              </a:rPr>
              <a:t>  24 cores out of 48 cores were used.</a:t>
            </a:r>
            <a:endParaRPr kumimoji="1" lang="ja-JP" altLang="en-US"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6F9BB0C-970B-4650-81E1-F248CDB8A391}"/>
              </a:ext>
            </a:extLst>
          </p:cNvPr>
          <p:cNvSpPr txBox="1"/>
          <p:nvPr/>
        </p:nvSpPr>
        <p:spPr>
          <a:xfrm>
            <a:off x="323528" y="5837376"/>
            <a:ext cx="5582717"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l"/>
            <a:r>
              <a:rPr lang="en-US" altLang="ja-JP" dirty="0">
                <a:latin typeface="Meiryo UI" panose="020B0604030504040204" pitchFamily="50" charset="-128"/>
                <a:ea typeface="Meiryo UI" panose="020B0604030504040204" pitchFamily="50" charset="-128"/>
              </a:rPr>
              <a:t>oneDNN has contributed greatly to speeding up </a:t>
            </a:r>
          </a:p>
          <a:p>
            <a:pPr algn="l"/>
            <a:r>
              <a:rPr lang="en-US" altLang="ja-JP" dirty="0">
                <a:latin typeface="Meiryo UI" panose="020B0604030504040204" pitchFamily="50" charset="-128"/>
                <a:ea typeface="Meiryo UI" panose="020B0604030504040204" pitchFamily="50" charset="-128"/>
              </a:rPr>
              <a:t>the DL processing on A64FX.</a:t>
            </a:r>
            <a:endParaRPr kumimoji="1" lang="ja-JP" altLang="en-US"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5D9D0A59-EC58-4A8D-81EF-1142AE835A62}"/>
              </a:ext>
            </a:extLst>
          </p:cNvPr>
          <p:cNvPicPr>
            <a:picLocks noChangeAspect="1"/>
          </p:cNvPicPr>
          <p:nvPr/>
        </p:nvPicPr>
        <p:blipFill>
          <a:blip r:embed="rId3"/>
          <a:stretch>
            <a:fillRect/>
          </a:stretch>
        </p:blipFill>
        <p:spPr>
          <a:xfrm>
            <a:off x="0" y="788231"/>
            <a:ext cx="9144000" cy="4879638"/>
          </a:xfrm>
          <a:prstGeom prst="rect">
            <a:avLst/>
          </a:prstGeom>
        </p:spPr>
      </p:pic>
    </p:spTree>
    <p:extLst>
      <p:ext uri="{BB962C8B-B14F-4D97-AF65-F5344CB8AC3E}">
        <p14:creationId xmlns:p14="http://schemas.microsoft.com/office/powerpoint/2010/main" val="274698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A2AA09-590D-4F00-9A1B-21C19A2772A8}"/>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rPr>
              <a:t>MLPerf HPC v0.7 results</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AD7DF9F6-55E4-4B06-9771-560309E1A5F4}"/>
              </a:ext>
            </a:extLst>
          </p:cNvPr>
          <p:cNvSpPr>
            <a:spLocks noGrp="1"/>
          </p:cNvSpPr>
          <p:nvPr>
            <p:ph idx="1"/>
          </p:nvPr>
        </p:nvSpPr>
        <p:spPr/>
        <p:txBody>
          <a:bodyPr/>
          <a:lstStyle/>
          <a:p>
            <a:r>
              <a:rPr lang="en-US" altLang="ja-JP" sz="2000" dirty="0">
                <a:latin typeface="Meiryo UI" panose="020B0604030504040204" pitchFamily="50" charset="-128"/>
                <a:ea typeface="Meiryo UI" panose="020B0604030504040204" pitchFamily="50" charset="-128"/>
              </a:rPr>
              <a:t>Both Closed and Open division, our results outperformed other sites.</a:t>
            </a:r>
            <a:endParaRPr kumimoji="1" lang="en-US" altLang="ja-JP" sz="2000" dirty="0">
              <a:latin typeface="Meiryo UI" panose="020B0604030504040204" pitchFamily="50" charset="-128"/>
              <a:ea typeface="Meiryo UI" panose="020B0604030504040204" pitchFamily="50" charset="-128"/>
            </a:endParaRPr>
          </a:p>
          <a:p>
            <a:pPr lvl="1"/>
            <a:r>
              <a:rPr lang="en-US" altLang="ja-JP" sz="1800" dirty="0">
                <a:latin typeface="Meiryo UI" panose="020B0604030504040204" pitchFamily="50" charset="-128"/>
                <a:ea typeface="Meiryo UI" panose="020B0604030504040204" pitchFamily="50" charset="-128"/>
              </a:rPr>
              <a:t>Closed division</a:t>
            </a:r>
            <a:endParaRPr kumimoji="1" lang="en-US" altLang="ja-JP" sz="1800" dirty="0">
              <a:latin typeface="Meiryo UI" panose="020B0604030504040204" pitchFamily="50" charset="-128"/>
              <a:ea typeface="Meiryo UI" panose="020B0604030504040204" pitchFamily="50" charset="-128"/>
            </a:endParaRPr>
          </a:p>
          <a:p>
            <a:pPr lvl="1"/>
            <a:endParaRPr lang="en-US" altLang="ja-JP" sz="1800" dirty="0">
              <a:latin typeface="Meiryo UI" panose="020B0604030504040204" pitchFamily="50" charset="-128"/>
              <a:ea typeface="Meiryo UI" panose="020B0604030504040204" pitchFamily="50" charset="-128"/>
            </a:endParaRPr>
          </a:p>
          <a:p>
            <a:pPr lvl="1"/>
            <a:endParaRPr lang="en-US" altLang="ja-JP" sz="1800" dirty="0">
              <a:latin typeface="Meiryo UI" panose="020B0604030504040204" pitchFamily="50" charset="-128"/>
              <a:ea typeface="Meiryo UI" panose="020B0604030504040204" pitchFamily="50" charset="-128"/>
            </a:endParaRPr>
          </a:p>
          <a:p>
            <a:pPr lvl="2"/>
            <a:endParaRPr lang="en-US" altLang="ja-JP" sz="1600" dirty="0">
              <a:latin typeface="Meiryo UI" panose="020B0604030504040204" pitchFamily="50" charset="-128"/>
              <a:ea typeface="Meiryo UI" panose="020B0604030504040204" pitchFamily="50" charset="-128"/>
            </a:endParaRPr>
          </a:p>
          <a:p>
            <a:pPr lvl="1"/>
            <a:endParaRPr kumimoji="1" lang="en-US" altLang="ja-JP" sz="1800" dirty="0">
              <a:latin typeface="Meiryo UI" panose="020B0604030504040204" pitchFamily="50" charset="-128"/>
              <a:ea typeface="Meiryo UI" panose="020B0604030504040204" pitchFamily="50" charset="-128"/>
            </a:endParaRPr>
          </a:p>
          <a:p>
            <a:pPr lvl="1"/>
            <a:endParaRPr lang="en-US" altLang="ja-JP" sz="1800" dirty="0">
              <a:latin typeface="Meiryo UI" panose="020B0604030504040204" pitchFamily="50" charset="-128"/>
              <a:ea typeface="Meiryo UI" panose="020B0604030504040204" pitchFamily="50" charset="-128"/>
            </a:endParaRPr>
          </a:p>
          <a:p>
            <a:pPr lvl="1"/>
            <a:endParaRPr kumimoji="1" lang="en-US" altLang="ja-JP" sz="1800" dirty="0">
              <a:latin typeface="Meiryo UI" panose="020B0604030504040204" pitchFamily="50" charset="-128"/>
              <a:ea typeface="Meiryo UI" panose="020B0604030504040204" pitchFamily="50" charset="-128"/>
            </a:endParaRPr>
          </a:p>
          <a:p>
            <a:pPr lvl="1"/>
            <a:endParaRPr lang="en-US" altLang="ja-JP" sz="1800" dirty="0">
              <a:latin typeface="Meiryo UI" panose="020B0604030504040204" pitchFamily="50" charset="-128"/>
              <a:ea typeface="Meiryo UI" panose="020B0604030504040204" pitchFamily="50" charset="-128"/>
            </a:endParaRPr>
          </a:p>
          <a:p>
            <a:pPr lvl="1"/>
            <a:endParaRPr kumimoji="1" lang="en-US" altLang="ja-JP" sz="1800" dirty="0">
              <a:latin typeface="Meiryo UI" panose="020B0604030504040204" pitchFamily="50" charset="-128"/>
              <a:ea typeface="Meiryo UI" panose="020B0604030504040204" pitchFamily="50" charset="-128"/>
            </a:endParaRPr>
          </a:p>
          <a:p>
            <a:pPr lvl="1"/>
            <a:endParaRPr kumimoji="1" lang="en-US" altLang="ja-JP" sz="1800" dirty="0">
              <a:latin typeface="Meiryo UI" panose="020B0604030504040204" pitchFamily="50" charset="-128"/>
              <a:ea typeface="Meiryo UI" panose="020B0604030504040204" pitchFamily="50" charset="-128"/>
            </a:endParaRPr>
          </a:p>
          <a:p>
            <a:pPr lvl="1"/>
            <a:r>
              <a:rPr kumimoji="1" lang="en-US" altLang="ja-JP" sz="1800" dirty="0">
                <a:latin typeface="Meiryo UI" panose="020B0604030504040204" pitchFamily="50" charset="-128"/>
                <a:ea typeface="Meiryo UI" panose="020B0604030504040204" pitchFamily="50" charset="-128"/>
              </a:rPr>
              <a:t>Open division</a:t>
            </a:r>
          </a:p>
          <a:p>
            <a:endParaRPr kumimoji="1" lang="ja-JP" altLang="en-US" sz="2000"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B5ACFCCD-F8C1-40C8-B72A-F476F457045F}"/>
              </a:ext>
            </a:extLst>
          </p:cNvPr>
          <p:cNvSpPr>
            <a:spLocks noGrp="1"/>
          </p:cNvSpPr>
          <p:nvPr>
            <p:ph type="ftr" sz="quarter" idx="11"/>
          </p:nvPr>
        </p:nvSpPr>
        <p:spPr/>
        <p:txBody>
          <a:bodyPr/>
          <a:lstStyle/>
          <a:p>
            <a:r>
              <a:rPr lang="en-US" altLang="ja-JP">
                <a:latin typeface="Meiryo UI" panose="020B0604030504040204" pitchFamily="50" charset="-128"/>
                <a:ea typeface="Meiryo UI" panose="020B0604030504040204" pitchFamily="50" charset="-128"/>
              </a:rPr>
              <a:t>Copyright 2021 Fujitsu Ltd.</a:t>
            </a:r>
            <a:endParaRPr lang="de-DE" altLang="ja-JP" dirty="0">
              <a:latin typeface="Meiryo UI" panose="020B0604030504040204" pitchFamily="50" charset="-128"/>
              <a:ea typeface="Meiryo UI" panose="020B0604030504040204" pitchFamily="50" charset="-128"/>
            </a:endParaRPr>
          </a:p>
        </p:txBody>
      </p:sp>
      <p:graphicFrame>
        <p:nvGraphicFramePr>
          <p:cNvPr id="6" name="表 6">
            <a:extLst>
              <a:ext uri="{FF2B5EF4-FFF2-40B4-BE49-F238E27FC236}">
                <a16:creationId xmlns:a16="http://schemas.microsoft.com/office/drawing/2014/main" id="{675EBB87-36E5-4889-AB89-4279BC141F5C}"/>
              </a:ext>
            </a:extLst>
          </p:cNvPr>
          <p:cNvGraphicFramePr>
            <a:graphicFrameLocks noGrp="1"/>
          </p:cNvGraphicFramePr>
          <p:nvPr>
            <p:extLst>
              <p:ext uri="{D42A27DB-BD31-4B8C-83A1-F6EECF244321}">
                <p14:modId xmlns:p14="http://schemas.microsoft.com/office/powerpoint/2010/main" val="1754552395"/>
              </p:ext>
            </p:extLst>
          </p:nvPr>
        </p:nvGraphicFramePr>
        <p:xfrm>
          <a:off x="755576" y="5026343"/>
          <a:ext cx="7704115" cy="153162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708192189"/>
                    </a:ext>
                  </a:extLst>
                </a:gridCol>
                <a:gridCol w="808733">
                  <a:extLst>
                    <a:ext uri="{9D8B030D-6E8A-4147-A177-3AD203B41FA5}">
                      <a16:colId xmlns:a16="http://schemas.microsoft.com/office/drawing/2014/main" val="3763954125"/>
                    </a:ext>
                  </a:extLst>
                </a:gridCol>
                <a:gridCol w="1008112">
                  <a:extLst>
                    <a:ext uri="{9D8B030D-6E8A-4147-A177-3AD203B41FA5}">
                      <a16:colId xmlns:a16="http://schemas.microsoft.com/office/drawing/2014/main" val="2420340872"/>
                    </a:ext>
                  </a:extLst>
                </a:gridCol>
                <a:gridCol w="576064">
                  <a:extLst>
                    <a:ext uri="{9D8B030D-6E8A-4147-A177-3AD203B41FA5}">
                      <a16:colId xmlns:a16="http://schemas.microsoft.com/office/drawing/2014/main" val="1634216415"/>
                    </a:ext>
                  </a:extLst>
                </a:gridCol>
                <a:gridCol w="1224136">
                  <a:extLst>
                    <a:ext uri="{9D8B030D-6E8A-4147-A177-3AD203B41FA5}">
                      <a16:colId xmlns:a16="http://schemas.microsoft.com/office/drawing/2014/main" val="4027197079"/>
                    </a:ext>
                  </a:extLst>
                </a:gridCol>
                <a:gridCol w="432048">
                  <a:extLst>
                    <a:ext uri="{9D8B030D-6E8A-4147-A177-3AD203B41FA5}">
                      <a16:colId xmlns:a16="http://schemas.microsoft.com/office/drawing/2014/main" val="2524021649"/>
                    </a:ext>
                  </a:extLst>
                </a:gridCol>
                <a:gridCol w="1656184">
                  <a:extLst>
                    <a:ext uri="{9D8B030D-6E8A-4147-A177-3AD203B41FA5}">
                      <a16:colId xmlns:a16="http://schemas.microsoft.com/office/drawing/2014/main" val="2435905179"/>
                    </a:ext>
                  </a:extLst>
                </a:gridCol>
                <a:gridCol w="1062734">
                  <a:extLst>
                    <a:ext uri="{9D8B030D-6E8A-4147-A177-3AD203B41FA5}">
                      <a16:colId xmlns:a16="http://schemas.microsoft.com/office/drawing/2014/main" val="602015305"/>
                    </a:ext>
                  </a:extLst>
                </a:gridCol>
              </a:tblGrid>
              <a:tr h="155516">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Submitter</a:t>
                      </a:r>
                    </a:p>
                  </a:txBody>
                  <a:tcPr marL="9525" marR="9525" marT="9525" marB="0" anchor="ctr"/>
                </a:tc>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System</a:t>
                      </a:r>
                    </a:p>
                  </a:txBody>
                  <a:tcPr marL="9525" marR="9525" marT="9525" marB="0" anchor="ctr"/>
                </a:tc>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Processor</a:t>
                      </a:r>
                    </a:p>
                  </a:txBody>
                  <a:tcPr marL="9525" marR="9525" marT="9525" marB="0" anchor="ctr"/>
                </a:tc>
                <a:tc>
                  <a:txBody>
                    <a:bodyPr/>
                    <a:lstStyle/>
                    <a:p>
                      <a:pPr algn="l" fontAlgn="ctr"/>
                      <a:r>
                        <a:rPr lang="en-US" altLang="ja-JP" sz="1400" b="1" i="0" u="none" strike="noStrike" dirty="0">
                          <a:solidFill>
                            <a:srgbClr val="FFFFFF"/>
                          </a:solidFill>
                          <a:effectLst/>
                          <a:latin typeface="Yu Gothic" panose="020B0400000000000000" pitchFamily="50" charset="-128"/>
                          <a:ea typeface="Yu Gothic" panose="020B0400000000000000" pitchFamily="50" charset="-128"/>
                        </a:rPr>
                        <a:t>#</a:t>
                      </a:r>
                    </a:p>
                  </a:txBody>
                  <a:tcPr marL="9525" marR="9525" marT="9525" marB="0" anchor="ctr"/>
                </a:tc>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Accelerator</a:t>
                      </a:r>
                    </a:p>
                  </a:txBody>
                  <a:tcPr marL="9525" marR="9525" marT="9525" marB="0" anchor="ctr"/>
                </a:tc>
                <a:tc>
                  <a:txBody>
                    <a:bodyPr/>
                    <a:lstStyle/>
                    <a:p>
                      <a:pPr algn="l" fontAlgn="ctr"/>
                      <a:r>
                        <a:rPr lang="en-US" altLang="ja-JP" sz="1400" b="1" i="0" u="none" strike="noStrike" dirty="0">
                          <a:solidFill>
                            <a:srgbClr val="FFFFFF"/>
                          </a:solidFill>
                          <a:effectLst/>
                          <a:latin typeface="Yu Gothic" panose="020B0400000000000000" pitchFamily="50" charset="-128"/>
                          <a:ea typeface="Yu Gothic" panose="020B0400000000000000" pitchFamily="50" charset="-128"/>
                        </a:rPr>
                        <a:t>#</a:t>
                      </a:r>
                    </a:p>
                  </a:txBody>
                  <a:tcPr marL="9525" marR="9525" marT="9525" marB="0" anchor="ctr"/>
                </a:tc>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Software</a:t>
                      </a:r>
                    </a:p>
                  </a:txBody>
                  <a:tcPr marL="9525" marR="9525" marT="9525" marB="0" anchor="ctr"/>
                </a:tc>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Time [min]</a:t>
                      </a:r>
                    </a:p>
                  </a:txBody>
                  <a:tcPr marL="9525" marR="9525" marT="9525" marB="0" anchor="ctr"/>
                </a:tc>
                <a:extLst>
                  <a:ext uri="{0D108BD9-81ED-4DB2-BD59-A6C34878D82A}">
                    <a16:rowId xmlns:a16="http://schemas.microsoft.com/office/drawing/2014/main" val="2276145054"/>
                  </a:ext>
                </a:extLst>
              </a:tr>
              <a:tr h="228460">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Fujitsu</a:t>
                      </a:r>
                    </a:p>
                  </a:txBody>
                  <a:tcPr marL="9525" marR="9525" marT="9525" marB="0" anchor="ctr">
                    <a:solidFill>
                      <a:srgbClr val="D9D9D8"/>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ABCI</a:t>
                      </a:r>
                    </a:p>
                  </a:txBody>
                  <a:tcPr marL="9525" marR="9525" marT="9525" marB="0" anchor="ctr">
                    <a:solidFill>
                      <a:srgbClr val="D9D9D8"/>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Xeon Gold 6148</a:t>
                      </a:r>
                    </a:p>
                  </a:txBody>
                  <a:tcPr marL="9525" marR="9525" marT="9525" marB="0" anchor="ctr">
                    <a:solidFill>
                      <a:srgbClr val="D9D9D8"/>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1024</a:t>
                      </a:r>
                    </a:p>
                  </a:txBody>
                  <a:tcPr marL="9525" marR="9525" marT="9525" marB="0" anchor="ctr">
                    <a:solidFill>
                      <a:srgbClr val="D9D9D8"/>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NVIDIA V100</a:t>
                      </a:r>
                    </a:p>
                  </a:txBody>
                  <a:tcPr marL="9525" marR="9525" marT="9525" marB="0" anchor="ctr">
                    <a:solidFill>
                      <a:srgbClr val="D9D9D8"/>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2048</a:t>
                      </a:r>
                    </a:p>
                  </a:txBody>
                  <a:tcPr marL="9525" marR="9525" marT="9525" marB="0" anchor="ctr">
                    <a:solidFill>
                      <a:srgbClr val="D9D9D8"/>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TensorFlow</a:t>
                      </a:r>
                    </a:p>
                  </a:txBody>
                  <a:tcPr marL="9525" marR="9525" marT="9525" marB="0" anchor="ctr">
                    <a:solidFill>
                      <a:srgbClr val="D9D9D8"/>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13.21</a:t>
                      </a:r>
                    </a:p>
                  </a:txBody>
                  <a:tcPr marL="9525" marR="9525" marT="9525" marB="0" anchor="ctr">
                    <a:solidFill>
                      <a:srgbClr val="D9D9D8"/>
                    </a:solidFill>
                  </a:tcPr>
                </a:tc>
                <a:extLst>
                  <a:ext uri="{0D108BD9-81ED-4DB2-BD59-A6C34878D82A}">
                    <a16:rowId xmlns:a16="http://schemas.microsoft.com/office/drawing/2014/main" val="4036119502"/>
                  </a:ext>
                </a:extLst>
              </a:tr>
              <a:tr h="228460">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Fujitsu/</a:t>
                      </a:r>
                      <a:br>
                        <a:rPr lang="en-US" sz="1400" b="1" i="0" u="none" strike="noStrike" dirty="0">
                          <a:solidFill>
                            <a:srgbClr val="000000"/>
                          </a:solidFill>
                          <a:effectLst/>
                          <a:latin typeface="Yu Gothic" panose="020B0400000000000000" pitchFamily="50" charset="-128"/>
                          <a:ea typeface="Yu Gothic" panose="020B0400000000000000" pitchFamily="50" charset="-128"/>
                        </a:rPr>
                      </a:br>
                      <a:r>
                        <a:rPr lang="en-US" sz="1400" b="1" i="0" u="none" strike="noStrike" dirty="0">
                          <a:solidFill>
                            <a:srgbClr val="000000"/>
                          </a:solidFill>
                          <a:effectLst/>
                          <a:latin typeface="Yu Gothic" panose="020B0400000000000000" pitchFamily="50" charset="-128"/>
                          <a:ea typeface="Yu Gothic" panose="020B0400000000000000" pitchFamily="50" charset="-128"/>
                        </a:rPr>
                        <a:t>RIKEN</a:t>
                      </a:r>
                    </a:p>
                  </a:txBody>
                  <a:tcPr marL="9525" marR="9525" marT="9525" marB="0" anchor="ctr">
                    <a:solidFill>
                      <a:srgbClr val="FF99FF"/>
                    </a:solidFill>
                  </a:tcPr>
                </a:tc>
                <a:tc>
                  <a:txBody>
                    <a:bodyPr/>
                    <a:lstStyle/>
                    <a:p>
                      <a:pPr algn="l" fontAlgn="ctr"/>
                      <a:r>
                        <a:rPr lang="en-US" sz="1400" b="1" i="0" u="none" strike="noStrike" dirty="0" err="1">
                          <a:solidFill>
                            <a:srgbClr val="000000"/>
                          </a:solidFill>
                          <a:effectLst/>
                          <a:latin typeface="Yu Gothic" panose="020B0400000000000000" pitchFamily="50" charset="-128"/>
                          <a:ea typeface="Yu Gothic" panose="020B0400000000000000" pitchFamily="50" charset="-128"/>
                        </a:rPr>
                        <a:t>Fugaku</a:t>
                      </a:r>
                      <a:endParaRPr 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ctr">
                    <a:solidFill>
                      <a:srgbClr val="FF99FF"/>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A64FX</a:t>
                      </a:r>
                    </a:p>
                  </a:txBody>
                  <a:tcPr marL="9525" marR="9525" marT="9525" marB="0" anchor="ctr">
                    <a:solidFill>
                      <a:srgbClr val="FF99FF"/>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16384</a:t>
                      </a:r>
                    </a:p>
                  </a:txBody>
                  <a:tcPr marL="9525" marR="9525" marT="9525" marB="0" anchor="ctr">
                    <a:solidFill>
                      <a:srgbClr val="FF99FF"/>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a:t>
                      </a:r>
                    </a:p>
                  </a:txBody>
                  <a:tcPr marL="9525" marR="9525" marT="9525" marB="0" anchor="ctr">
                    <a:solidFill>
                      <a:srgbClr val="FF99FF"/>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a:t>
                      </a:r>
                    </a:p>
                  </a:txBody>
                  <a:tcPr marL="9525" marR="9525" marT="9525" marB="0" anchor="ctr">
                    <a:solidFill>
                      <a:srgbClr val="FF99FF"/>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TensorFlow + </a:t>
                      </a:r>
                      <a:br>
                        <a:rPr lang="en-US" sz="1400" b="1" i="0" u="none" strike="noStrike" dirty="0">
                          <a:solidFill>
                            <a:srgbClr val="000000"/>
                          </a:solidFill>
                          <a:effectLst/>
                          <a:latin typeface="Yu Gothic" panose="020B0400000000000000" pitchFamily="50" charset="-128"/>
                          <a:ea typeface="Yu Gothic" panose="020B0400000000000000" pitchFamily="50" charset="-128"/>
                        </a:rPr>
                      </a:br>
                      <a:r>
                        <a:rPr lang="en-US" sz="1400" b="1" i="0" u="none" strike="noStrike" dirty="0">
                          <a:solidFill>
                            <a:srgbClr val="000000"/>
                          </a:solidFill>
                          <a:effectLst/>
                          <a:latin typeface="Yu Gothic" panose="020B0400000000000000" pitchFamily="50" charset="-128"/>
                          <a:ea typeface="Yu Gothic" panose="020B0400000000000000" pitchFamily="50" charset="-128"/>
                        </a:rPr>
                        <a:t>Mesh TensorFlow</a:t>
                      </a:r>
                    </a:p>
                  </a:txBody>
                  <a:tcPr marL="9525" marR="9525" marT="9525" marB="0" anchor="ctr">
                    <a:solidFill>
                      <a:srgbClr val="FF99FF"/>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30.07</a:t>
                      </a:r>
                    </a:p>
                  </a:txBody>
                  <a:tcPr marL="9525" marR="9525" marT="9525" marB="0" anchor="ctr">
                    <a:solidFill>
                      <a:srgbClr val="FF99FF"/>
                    </a:solidFill>
                  </a:tcPr>
                </a:tc>
                <a:extLst>
                  <a:ext uri="{0D108BD9-81ED-4DB2-BD59-A6C34878D82A}">
                    <a16:rowId xmlns:a16="http://schemas.microsoft.com/office/drawing/2014/main" val="2461121870"/>
                  </a:ext>
                </a:extLst>
              </a:tr>
              <a:tr h="228460">
                <a:tc>
                  <a:txBody>
                    <a:bodyPr/>
                    <a:lstStyle/>
                    <a:p>
                      <a:pPr algn="l" fontAlgn="ctr"/>
                      <a:r>
                        <a:rPr lang="en-US" sz="1400" b="0" i="0" u="none" strike="noStrike">
                          <a:solidFill>
                            <a:srgbClr val="000000"/>
                          </a:solidFill>
                          <a:effectLst/>
                          <a:latin typeface="Yu Gothic" panose="020B0400000000000000" pitchFamily="50" charset="-128"/>
                          <a:ea typeface="Yu Gothic" panose="020B0400000000000000" pitchFamily="50" charset="-128"/>
                        </a:rPr>
                        <a:t>LBNL</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Cori KNL</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Xeon Phi 7250</a:t>
                      </a:r>
                    </a:p>
                  </a:txBody>
                  <a:tcPr marL="9525" marR="9525" marT="9525" marB="0" anchor="ctr"/>
                </a:tc>
                <a:tc>
                  <a:txBody>
                    <a:bodyPr/>
                    <a:lstStyle/>
                    <a:p>
                      <a:pPr algn="r" fontAlgn="ctr"/>
                      <a:r>
                        <a:rPr lang="en-US" altLang="ja-JP" sz="1400" b="0" i="0" u="none" strike="noStrike">
                          <a:solidFill>
                            <a:srgbClr val="000000"/>
                          </a:solidFill>
                          <a:effectLst/>
                          <a:latin typeface="Yu Gothic" panose="020B0400000000000000" pitchFamily="50" charset="-128"/>
                          <a:ea typeface="Yu Gothic" panose="020B0400000000000000" pitchFamily="50" charset="-128"/>
                        </a:rPr>
                        <a:t>1024</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a:t>
                      </a:r>
                    </a:p>
                  </a:txBody>
                  <a:tcPr marL="9525" marR="9525" marT="9525" marB="0" anchor="ctr"/>
                </a:tc>
                <a:tc>
                  <a:txBody>
                    <a:bodyPr/>
                    <a:lstStyle/>
                    <a:p>
                      <a:pPr algn="r" fontAlgn="ctr"/>
                      <a:r>
                        <a:rPr lang="en-US" altLang="ja-JP" sz="1400" b="0" i="0" u="none" strike="noStrike" dirty="0">
                          <a:solidFill>
                            <a:srgbClr val="000000"/>
                          </a:solidFill>
                          <a:effectLst/>
                          <a:latin typeface="Yu Gothic" panose="020B0400000000000000" pitchFamily="50" charset="-128"/>
                          <a:ea typeface="Yu Gothic" panose="020B0400000000000000" pitchFamily="50" charset="-128"/>
                        </a:rPr>
                        <a:t>-</a:t>
                      </a:r>
                    </a:p>
                  </a:txBody>
                  <a:tcPr marL="9525" marR="9525" marT="9525" marB="0" anchor="ctr"/>
                </a:tc>
                <a:tc>
                  <a:txBody>
                    <a:bodyPr/>
                    <a:lstStyle/>
                    <a:p>
                      <a:pPr algn="l" fontAlgn="ctr"/>
                      <a:r>
                        <a:rPr lang="en-US" sz="1400" b="0" i="0" u="none" strike="noStrike" dirty="0" err="1">
                          <a:solidFill>
                            <a:srgbClr val="000000"/>
                          </a:solidFill>
                          <a:effectLst/>
                          <a:latin typeface="Yu Gothic" panose="020B0400000000000000" pitchFamily="50" charset="-128"/>
                          <a:ea typeface="Yu Gothic" panose="020B0400000000000000" pitchFamily="50" charset="-128"/>
                        </a:rPr>
                        <a:t>Tensorflow</a:t>
                      </a:r>
                      <a:endParaRPr lang="en-US" sz="14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400" b="0" i="0" u="none" strike="noStrike" dirty="0">
                          <a:solidFill>
                            <a:srgbClr val="000000"/>
                          </a:solidFill>
                          <a:effectLst/>
                          <a:latin typeface="Yu Gothic" panose="020B0400000000000000" pitchFamily="50" charset="-128"/>
                          <a:ea typeface="Yu Gothic" panose="020B0400000000000000" pitchFamily="50" charset="-128"/>
                        </a:rPr>
                        <a:t>419.69</a:t>
                      </a:r>
                    </a:p>
                  </a:txBody>
                  <a:tcPr marL="9525" marR="9525" marT="9525" marB="0" anchor="ctr"/>
                </a:tc>
                <a:extLst>
                  <a:ext uri="{0D108BD9-81ED-4DB2-BD59-A6C34878D82A}">
                    <a16:rowId xmlns:a16="http://schemas.microsoft.com/office/drawing/2014/main" val="4243480194"/>
                  </a:ext>
                </a:extLst>
              </a:tr>
            </a:tbl>
          </a:graphicData>
        </a:graphic>
      </p:graphicFrame>
      <p:graphicFrame>
        <p:nvGraphicFramePr>
          <p:cNvPr id="9" name="表 6">
            <a:extLst>
              <a:ext uri="{FF2B5EF4-FFF2-40B4-BE49-F238E27FC236}">
                <a16:creationId xmlns:a16="http://schemas.microsoft.com/office/drawing/2014/main" id="{6DBC20AE-9EBC-44F9-B6CA-6F57EB42688B}"/>
              </a:ext>
            </a:extLst>
          </p:cNvPr>
          <p:cNvGraphicFramePr>
            <a:graphicFrameLocks noGrp="1"/>
          </p:cNvGraphicFramePr>
          <p:nvPr>
            <p:extLst>
              <p:ext uri="{D42A27DB-BD31-4B8C-83A1-F6EECF244321}">
                <p14:modId xmlns:p14="http://schemas.microsoft.com/office/powerpoint/2010/main" val="878232451"/>
              </p:ext>
            </p:extLst>
          </p:nvPr>
        </p:nvGraphicFramePr>
        <p:xfrm>
          <a:off x="755576" y="1649378"/>
          <a:ext cx="7704115" cy="2859742"/>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708192189"/>
                    </a:ext>
                  </a:extLst>
                </a:gridCol>
                <a:gridCol w="808733">
                  <a:extLst>
                    <a:ext uri="{9D8B030D-6E8A-4147-A177-3AD203B41FA5}">
                      <a16:colId xmlns:a16="http://schemas.microsoft.com/office/drawing/2014/main" val="3763954125"/>
                    </a:ext>
                  </a:extLst>
                </a:gridCol>
                <a:gridCol w="1008112">
                  <a:extLst>
                    <a:ext uri="{9D8B030D-6E8A-4147-A177-3AD203B41FA5}">
                      <a16:colId xmlns:a16="http://schemas.microsoft.com/office/drawing/2014/main" val="2420340872"/>
                    </a:ext>
                  </a:extLst>
                </a:gridCol>
                <a:gridCol w="576064">
                  <a:extLst>
                    <a:ext uri="{9D8B030D-6E8A-4147-A177-3AD203B41FA5}">
                      <a16:colId xmlns:a16="http://schemas.microsoft.com/office/drawing/2014/main" val="1634216415"/>
                    </a:ext>
                  </a:extLst>
                </a:gridCol>
                <a:gridCol w="1224136">
                  <a:extLst>
                    <a:ext uri="{9D8B030D-6E8A-4147-A177-3AD203B41FA5}">
                      <a16:colId xmlns:a16="http://schemas.microsoft.com/office/drawing/2014/main" val="4027197079"/>
                    </a:ext>
                  </a:extLst>
                </a:gridCol>
                <a:gridCol w="432048">
                  <a:extLst>
                    <a:ext uri="{9D8B030D-6E8A-4147-A177-3AD203B41FA5}">
                      <a16:colId xmlns:a16="http://schemas.microsoft.com/office/drawing/2014/main" val="2524021649"/>
                    </a:ext>
                  </a:extLst>
                </a:gridCol>
                <a:gridCol w="1656184">
                  <a:extLst>
                    <a:ext uri="{9D8B030D-6E8A-4147-A177-3AD203B41FA5}">
                      <a16:colId xmlns:a16="http://schemas.microsoft.com/office/drawing/2014/main" val="2435905179"/>
                    </a:ext>
                  </a:extLst>
                </a:gridCol>
                <a:gridCol w="1062734">
                  <a:extLst>
                    <a:ext uri="{9D8B030D-6E8A-4147-A177-3AD203B41FA5}">
                      <a16:colId xmlns:a16="http://schemas.microsoft.com/office/drawing/2014/main" val="602015305"/>
                    </a:ext>
                  </a:extLst>
                </a:gridCol>
              </a:tblGrid>
              <a:tr h="242272">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Submitter</a:t>
                      </a:r>
                    </a:p>
                  </a:txBody>
                  <a:tcPr marL="9525" marR="9525" marT="9525" marB="0" anchor="ctr"/>
                </a:tc>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System</a:t>
                      </a:r>
                    </a:p>
                  </a:txBody>
                  <a:tcPr marL="9525" marR="9525" marT="9525" marB="0" anchor="ctr"/>
                </a:tc>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Processor</a:t>
                      </a:r>
                    </a:p>
                  </a:txBody>
                  <a:tcPr marL="9525" marR="9525" marT="9525" marB="0" anchor="ctr"/>
                </a:tc>
                <a:tc>
                  <a:txBody>
                    <a:bodyPr/>
                    <a:lstStyle/>
                    <a:p>
                      <a:pPr algn="l" fontAlgn="ctr"/>
                      <a:r>
                        <a:rPr lang="en-US" altLang="ja-JP" sz="1400" b="1" i="0" u="none" strike="noStrike" dirty="0">
                          <a:solidFill>
                            <a:srgbClr val="FFFFFF"/>
                          </a:solidFill>
                          <a:effectLst/>
                          <a:latin typeface="Yu Gothic" panose="020B0400000000000000" pitchFamily="50" charset="-128"/>
                          <a:ea typeface="Yu Gothic" panose="020B0400000000000000" pitchFamily="50" charset="-128"/>
                        </a:rPr>
                        <a:t>#</a:t>
                      </a:r>
                    </a:p>
                  </a:txBody>
                  <a:tcPr marL="9525" marR="9525" marT="9525" marB="0" anchor="ctr"/>
                </a:tc>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Accelerator</a:t>
                      </a:r>
                    </a:p>
                  </a:txBody>
                  <a:tcPr marL="9525" marR="9525" marT="9525" marB="0" anchor="ctr"/>
                </a:tc>
                <a:tc>
                  <a:txBody>
                    <a:bodyPr/>
                    <a:lstStyle/>
                    <a:p>
                      <a:pPr algn="l" fontAlgn="ctr"/>
                      <a:r>
                        <a:rPr lang="en-US" altLang="ja-JP" sz="1400" b="1" i="0" u="none" strike="noStrike" dirty="0">
                          <a:solidFill>
                            <a:srgbClr val="FFFFFF"/>
                          </a:solidFill>
                          <a:effectLst/>
                          <a:latin typeface="Yu Gothic" panose="020B0400000000000000" pitchFamily="50" charset="-128"/>
                          <a:ea typeface="Yu Gothic" panose="020B0400000000000000" pitchFamily="50" charset="-128"/>
                        </a:rPr>
                        <a:t>#</a:t>
                      </a:r>
                    </a:p>
                  </a:txBody>
                  <a:tcPr marL="9525" marR="9525" marT="9525" marB="0" anchor="ctr"/>
                </a:tc>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Software</a:t>
                      </a:r>
                    </a:p>
                  </a:txBody>
                  <a:tcPr marL="9525" marR="9525" marT="9525" marB="0" anchor="ctr"/>
                </a:tc>
                <a:tc>
                  <a:txBody>
                    <a:bodyPr/>
                    <a:lstStyle/>
                    <a:p>
                      <a:pPr algn="l" fontAlgn="ctr"/>
                      <a:r>
                        <a:rPr lang="en-US" sz="1400" b="1" i="0" u="none" strike="noStrike" dirty="0">
                          <a:solidFill>
                            <a:srgbClr val="FFFFFF"/>
                          </a:solidFill>
                          <a:effectLst/>
                          <a:latin typeface="Yu Gothic" panose="020B0400000000000000" pitchFamily="50" charset="-128"/>
                          <a:ea typeface="Yu Gothic" panose="020B0400000000000000" pitchFamily="50" charset="-128"/>
                        </a:rPr>
                        <a:t>Time [min]</a:t>
                      </a:r>
                    </a:p>
                  </a:txBody>
                  <a:tcPr marL="9525" marR="9525" marT="9525" marB="0" anchor="ctr"/>
                </a:tc>
                <a:extLst>
                  <a:ext uri="{0D108BD9-81ED-4DB2-BD59-A6C34878D82A}">
                    <a16:rowId xmlns:a16="http://schemas.microsoft.com/office/drawing/2014/main" val="2276145054"/>
                  </a:ext>
                </a:extLst>
              </a:tr>
              <a:tr h="319661">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Fujitsu</a:t>
                      </a:r>
                    </a:p>
                  </a:txBody>
                  <a:tcPr marL="9525" marR="9525" marT="9525" marB="0" anchor="ctr">
                    <a:solidFill>
                      <a:srgbClr val="D9D9D8"/>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ABCI</a:t>
                      </a:r>
                    </a:p>
                  </a:txBody>
                  <a:tcPr marL="9525" marR="9525" marT="9525" marB="0" anchor="ctr">
                    <a:solidFill>
                      <a:srgbClr val="D9D9D8"/>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Xeon Gold 6148</a:t>
                      </a:r>
                    </a:p>
                  </a:txBody>
                  <a:tcPr marL="9525" marR="9525" marT="9525" marB="0" anchor="ctr">
                    <a:solidFill>
                      <a:srgbClr val="D9D9D8"/>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256</a:t>
                      </a:r>
                    </a:p>
                  </a:txBody>
                  <a:tcPr marL="9525" marR="9525" marT="9525" marB="0" anchor="ctr">
                    <a:solidFill>
                      <a:srgbClr val="D9D9D8"/>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NVIDIA V100</a:t>
                      </a:r>
                    </a:p>
                  </a:txBody>
                  <a:tcPr marL="9525" marR="9525" marT="9525" marB="0" anchor="ctr">
                    <a:solidFill>
                      <a:srgbClr val="D9D9D8"/>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512</a:t>
                      </a:r>
                    </a:p>
                  </a:txBody>
                  <a:tcPr marL="9525" marR="9525" marT="9525" marB="0" anchor="ctr">
                    <a:solidFill>
                      <a:srgbClr val="D9D9D8"/>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TensorFlow</a:t>
                      </a:r>
                    </a:p>
                  </a:txBody>
                  <a:tcPr marL="9525" marR="9525" marT="9525" marB="0" anchor="ctr">
                    <a:solidFill>
                      <a:srgbClr val="D9D9D8"/>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34.42</a:t>
                      </a:r>
                    </a:p>
                  </a:txBody>
                  <a:tcPr marL="9525" marR="9525" marT="9525" marB="0" anchor="ctr">
                    <a:solidFill>
                      <a:srgbClr val="D9D9D8"/>
                    </a:solidFill>
                  </a:tcPr>
                </a:tc>
                <a:extLst>
                  <a:ext uri="{0D108BD9-81ED-4DB2-BD59-A6C34878D82A}">
                    <a16:rowId xmlns:a16="http://schemas.microsoft.com/office/drawing/2014/main" val="621605947"/>
                  </a:ext>
                </a:extLst>
              </a:tr>
              <a:tr h="319661">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Fujitsu/</a:t>
                      </a:r>
                      <a:br>
                        <a:rPr lang="en-US" sz="1400" b="1" i="0" u="none" strike="noStrike" dirty="0">
                          <a:solidFill>
                            <a:srgbClr val="000000"/>
                          </a:solidFill>
                          <a:effectLst/>
                          <a:latin typeface="Yu Gothic" panose="020B0400000000000000" pitchFamily="50" charset="-128"/>
                          <a:ea typeface="Yu Gothic" panose="020B0400000000000000" pitchFamily="50" charset="-128"/>
                        </a:rPr>
                      </a:br>
                      <a:r>
                        <a:rPr lang="en-US" sz="1400" b="1" i="0" u="none" strike="noStrike" dirty="0">
                          <a:solidFill>
                            <a:srgbClr val="000000"/>
                          </a:solidFill>
                          <a:effectLst/>
                          <a:latin typeface="Yu Gothic" panose="020B0400000000000000" pitchFamily="50" charset="-128"/>
                          <a:ea typeface="Yu Gothic" panose="020B0400000000000000" pitchFamily="50" charset="-128"/>
                        </a:rPr>
                        <a:t>RIKEN</a:t>
                      </a:r>
                    </a:p>
                  </a:txBody>
                  <a:tcPr marL="9525" marR="9525" marT="9525" marB="0" anchor="ctr">
                    <a:solidFill>
                      <a:srgbClr val="FF99FF"/>
                    </a:solidFill>
                  </a:tcPr>
                </a:tc>
                <a:tc>
                  <a:txBody>
                    <a:bodyPr/>
                    <a:lstStyle/>
                    <a:p>
                      <a:pPr algn="l" fontAlgn="ctr"/>
                      <a:r>
                        <a:rPr lang="en-US" sz="1400" b="1" i="0" u="none" strike="noStrike" dirty="0" err="1">
                          <a:solidFill>
                            <a:srgbClr val="000000"/>
                          </a:solidFill>
                          <a:effectLst/>
                          <a:latin typeface="Yu Gothic" panose="020B0400000000000000" pitchFamily="50" charset="-128"/>
                          <a:ea typeface="Yu Gothic" panose="020B0400000000000000" pitchFamily="50" charset="-128"/>
                        </a:rPr>
                        <a:t>Fugaku</a:t>
                      </a:r>
                      <a:endParaRPr 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ctr">
                    <a:solidFill>
                      <a:srgbClr val="FF99FF"/>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A64FX</a:t>
                      </a:r>
                    </a:p>
                  </a:txBody>
                  <a:tcPr marL="9525" marR="9525" marT="9525" marB="0" anchor="ctr">
                    <a:solidFill>
                      <a:srgbClr val="FF99FF"/>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8192</a:t>
                      </a:r>
                    </a:p>
                  </a:txBody>
                  <a:tcPr marL="9525" marR="9525" marT="9525" marB="0" anchor="ctr">
                    <a:solidFill>
                      <a:srgbClr val="FF99FF"/>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a:t>
                      </a:r>
                    </a:p>
                  </a:txBody>
                  <a:tcPr marL="9525" marR="9525" marT="9525" marB="0" anchor="ctr">
                    <a:solidFill>
                      <a:srgbClr val="FF99FF"/>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a:t>
                      </a:r>
                    </a:p>
                  </a:txBody>
                  <a:tcPr marL="9525" marR="9525" marT="9525" marB="0" anchor="ctr">
                    <a:solidFill>
                      <a:srgbClr val="FF99FF"/>
                    </a:solidFill>
                  </a:tcP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TensorFlow + </a:t>
                      </a:r>
                      <a:br>
                        <a:rPr lang="en-US" sz="1400" b="1" i="0" u="none" strike="noStrike" dirty="0">
                          <a:solidFill>
                            <a:srgbClr val="000000"/>
                          </a:solidFill>
                          <a:effectLst/>
                          <a:latin typeface="Yu Gothic" panose="020B0400000000000000" pitchFamily="50" charset="-128"/>
                          <a:ea typeface="Yu Gothic" panose="020B0400000000000000" pitchFamily="50" charset="-128"/>
                        </a:rPr>
                      </a:br>
                      <a:r>
                        <a:rPr lang="en-US" sz="1400" b="1" i="0" u="none" strike="noStrike" dirty="0">
                          <a:solidFill>
                            <a:srgbClr val="000000"/>
                          </a:solidFill>
                          <a:effectLst/>
                          <a:latin typeface="Yu Gothic" panose="020B0400000000000000" pitchFamily="50" charset="-128"/>
                          <a:ea typeface="Yu Gothic" panose="020B0400000000000000" pitchFamily="50" charset="-128"/>
                        </a:rPr>
                        <a:t>Mesh TensorFlow</a:t>
                      </a:r>
                    </a:p>
                  </a:txBody>
                  <a:tcPr marL="9525" marR="9525" marT="9525" marB="0" anchor="ctr">
                    <a:solidFill>
                      <a:srgbClr val="FF99FF"/>
                    </a:solidFill>
                  </a:tcP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101.49</a:t>
                      </a:r>
                    </a:p>
                  </a:txBody>
                  <a:tcPr marL="9525" marR="9525" marT="9525" marB="0" anchor="ctr">
                    <a:solidFill>
                      <a:srgbClr val="FF99FF"/>
                    </a:solidFill>
                  </a:tcPr>
                </a:tc>
                <a:extLst>
                  <a:ext uri="{0D108BD9-81ED-4DB2-BD59-A6C34878D82A}">
                    <a16:rowId xmlns:a16="http://schemas.microsoft.com/office/drawing/2014/main" val="1813402032"/>
                  </a:ext>
                </a:extLst>
              </a:tr>
              <a:tr h="319661">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NCSA</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HAL</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POWER 9 model 2.2</a:t>
                      </a:r>
                    </a:p>
                  </a:txBody>
                  <a:tcPr marL="9525" marR="9525" marT="9525" marB="0" anchor="ctr"/>
                </a:tc>
                <a:tc>
                  <a:txBody>
                    <a:bodyPr/>
                    <a:lstStyle/>
                    <a:p>
                      <a:pPr algn="r" fontAlgn="ctr"/>
                      <a:r>
                        <a:rPr lang="en-US" altLang="ja-JP" sz="1400" b="0" i="0" u="none" strike="noStrike">
                          <a:solidFill>
                            <a:srgbClr val="000000"/>
                          </a:solidFill>
                          <a:effectLst/>
                          <a:latin typeface="Yu Gothic" panose="020B0400000000000000" pitchFamily="50" charset="-128"/>
                          <a:ea typeface="Yu Gothic" panose="020B0400000000000000" pitchFamily="50" charset="-128"/>
                        </a:rPr>
                        <a:t>32</a:t>
                      </a:r>
                    </a:p>
                  </a:txBody>
                  <a:tcPr marL="9525" marR="9525" marT="9525" marB="0" anchor="ctr"/>
                </a:tc>
                <a:tc>
                  <a:txBody>
                    <a:bodyPr/>
                    <a:lstStyle/>
                    <a:p>
                      <a:pPr algn="l" fontAlgn="ctr"/>
                      <a:r>
                        <a:rPr lang="en-US" sz="1400" b="0" i="0" u="none" strike="noStrike">
                          <a:solidFill>
                            <a:srgbClr val="000000"/>
                          </a:solidFill>
                          <a:effectLst/>
                          <a:latin typeface="Yu Gothic" panose="020B0400000000000000" pitchFamily="50" charset="-128"/>
                          <a:ea typeface="Yu Gothic" panose="020B0400000000000000" pitchFamily="50" charset="-128"/>
                        </a:rPr>
                        <a:t>NVIDIA V100</a:t>
                      </a:r>
                    </a:p>
                  </a:txBody>
                  <a:tcPr marL="9525" marR="9525" marT="9525" marB="0" anchor="ctr"/>
                </a:tc>
                <a:tc>
                  <a:txBody>
                    <a:bodyPr/>
                    <a:lstStyle/>
                    <a:p>
                      <a:pPr algn="r" fontAlgn="ctr"/>
                      <a:r>
                        <a:rPr lang="en-US" altLang="ja-JP" sz="1400" b="0" i="0" u="none" strike="noStrike">
                          <a:solidFill>
                            <a:srgbClr val="000000"/>
                          </a:solidFill>
                          <a:effectLst/>
                          <a:latin typeface="Yu Gothic" panose="020B0400000000000000" pitchFamily="50" charset="-128"/>
                          <a:ea typeface="Yu Gothic" panose="020B0400000000000000" pitchFamily="50" charset="-128"/>
                        </a:rPr>
                        <a:t>64</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TensorFlow</a:t>
                      </a:r>
                    </a:p>
                  </a:txBody>
                  <a:tcPr marL="9525" marR="9525" marT="9525" marB="0" anchor="ctr"/>
                </a:tc>
                <a:tc>
                  <a:txBody>
                    <a:bodyPr/>
                    <a:lstStyle/>
                    <a:p>
                      <a:pPr algn="r" fontAlgn="ctr"/>
                      <a:r>
                        <a:rPr lang="en-US" altLang="ja-JP" sz="1400" b="0" i="0" u="none" strike="noStrike" dirty="0">
                          <a:solidFill>
                            <a:srgbClr val="000000"/>
                          </a:solidFill>
                          <a:effectLst/>
                          <a:latin typeface="Yu Gothic" panose="020B0400000000000000" pitchFamily="50" charset="-128"/>
                          <a:ea typeface="Yu Gothic" panose="020B0400000000000000" pitchFamily="50" charset="-128"/>
                        </a:rPr>
                        <a:t>265.59</a:t>
                      </a:r>
                    </a:p>
                  </a:txBody>
                  <a:tcPr marL="9525" marR="9525" marT="9525" marB="0" anchor="ctr"/>
                </a:tc>
                <a:extLst>
                  <a:ext uri="{0D108BD9-81ED-4DB2-BD59-A6C34878D82A}">
                    <a16:rowId xmlns:a16="http://schemas.microsoft.com/office/drawing/2014/main" val="3409807299"/>
                  </a:ext>
                </a:extLst>
              </a:tr>
              <a:tr h="319661">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Fujitsu/</a:t>
                      </a:r>
                      <a:br>
                        <a:rPr lang="en-US" sz="1400" b="1" i="0" u="none" strike="noStrike" dirty="0">
                          <a:solidFill>
                            <a:srgbClr val="000000"/>
                          </a:solidFill>
                          <a:effectLst/>
                          <a:latin typeface="Yu Gothic" panose="020B0400000000000000" pitchFamily="50" charset="-128"/>
                          <a:ea typeface="Yu Gothic" panose="020B0400000000000000" pitchFamily="50" charset="-128"/>
                        </a:rPr>
                      </a:br>
                      <a:r>
                        <a:rPr lang="en-US" sz="1400" b="1" i="0" u="none" strike="noStrike" dirty="0">
                          <a:solidFill>
                            <a:srgbClr val="000000"/>
                          </a:solidFill>
                          <a:effectLst/>
                          <a:latin typeface="Yu Gothic" panose="020B0400000000000000" pitchFamily="50" charset="-128"/>
                          <a:ea typeface="Yu Gothic" panose="020B0400000000000000" pitchFamily="50" charset="-128"/>
                        </a:rPr>
                        <a:t>RIKEN</a:t>
                      </a:r>
                    </a:p>
                  </a:txBody>
                  <a:tcPr marL="9525" marR="9525" marT="9525" marB="0" anchor="ctr"/>
                </a:tc>
                <a:tc>
                  <a:txBody>
                    <a:bodyPr/>
                    <a:lstStyle/>
                    <a:p>
                      <a:pPr algn="l" fontAlgn="ctr"/>
                      <a:r>
                        <a:rPr lang="en-US" sz="1400" b="1" i="0" u="none" strike="noStrike" dirty="0" err="1">
                          <a:solidFill>
                            <a:srgbClr val="000000"/>
                          </a:solidFill>
                          <a:effectLst/>
                          <a:latin typeface="Yu Gothic" panose="020B0400000000000000" pitchFamily="50" charset="-128"/>
                          <a:ea typeface="Yu Gothic" panose="020B0400000000000000" pitchFamily="50" charset="-128"/>
                        </a:rPr>
                        <a:t>Fugaku</a:t>
                      </a:r>
                      <a:endParaRPr 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A64FX</a:t>
                      </a:r>
                    </a:p>
                  </a:txBody>
                  <a:tcPr marL="9525" marR="9525" marT="9525" marB="0" anchor="ctr"/>
                </a:tc>
                <a:tc>
                  <a:txBody>
                    <a:bodyPr/>
                    <a:lstStyle/>
                    <a:p>
                      <a:pPr algn="r" fontAlgn="ctr"/>
                      <a:r>
                        <a:rPr lang="en-US" altLang="ja-JP" sz="1400" b="1" i="0" u="none" strike="noStrike">
                          <a:solidFill>
                            <a:srgbClr val="000000"/>
                          </a:solidFill>
                          <a:effectLst/>
                          <a:latin typeface="Yu Gothic" panose="020B0400000000000000" pitchFamily="50" charset="-128"/>
                          <a:ea typeface="Yu Gothic" panose="020B0400000000000000" pitchFamily="50" charset="-128"/>
                        </a:rPr>
                        <a:t>512</a:t>
                      </a:r>
                    </a:p>
                  </a:txBody>
                  <a:tcPr marL="9525" marR="9525" marT="9525" marB="0" anchor="ct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a:t>
                      </a:r>
                    </a:p>
                  </a:txBody>
                  <a:tcPr marL="9525" marR="9525" marT="9525" marB="0" anchor="ctr"/>
                </a:tc>
                <a:tc>
                  <a:txBody>
                    <a:bodyPr/>
                    <a:lstStyle/>
                    <a:p>
                      <a:pPr algn="r" fontAlgn="ctr"/>
                      <a:r>
                        <a:rPr lang="en-US" altLang="ja-JP" sz="1400" b="1" i="0" u="none" strike="noStrike" dirty="0">
                          <a:solidFill>
                            <a:srgbClr val="000000"/>
                          </a:solidFill>
                          <a:effectLst/>
                          <a:latin typeface="Yu Gothic" panose="020B0400000000000000" pitchFamily="50" charset="-128"/>
                          <a:ea typeface="Yu Gothic" panose="020B0400000000000000" pitchFamily="50" charset="-128"/>
                        </a:rPr>
                        <a:t>-</a:t>
                      </a:r>
                    </a:p>
                  </a:txBody>
                  <a:tcPr marL="9525" marR="9525" marT="9525" marB="0" anchor="ctr"/>
                </a:tc>
                <a:tc>
                  <a:txBody>
                    <a:bodyPr/>
                    <a:lstStyle/>
                    <a:p>
                      <a:pPr algn="l" fontAlgn="ctr"/>
                      <a:r>
                        <a:rPr lang="en-US" sz="1400" b="1" i="0" u="none" strike="noStrike" dirty="0">
                          <a:solidFill>
                            <a:srgbClr val="000000"/>
                          </a:solidFill>
                          <a:effectLst/>
                          <a:latin typeface="Yu Gothic" panose="020B0400000000000000" pitchFamily="50" charset="-128"/>
                          <a:ea typeface="Yu Gothic" panose="020B0400000000000000" pitchFamily="50" charset="-128"/>
                        </a:rPr>
                        <a:t>TensorFlow + </a:t>
                      </a:r>
                      <a:br>
                        <a:rPr lang="en-US" sz="1400" b="1" i="0" u="none" strike="noStrike" dirty="0">
                          <a:solidFill>
                            <a:srgbClr val="000000"/>
                          </a:solidFill>
                          <a:effectLst/>
                          <a:latin typeface="Yu Gothic" panose="020B0400000000000000" pitchFamily="50" charset="-128"/>
                          <a:ea typeface="Yu Gothic" panose="020B0400000000000000" pitchFamily="50" charset="-128"/>
                        </a:rPr>
                      </a:br>
                      <a:r>
                        <a:rPr lang="en-US" sz="1400" b="1" i="0" u="none" strike="noStrike" dirty="0">
                          <a:solidFill>
                            <a:srgbClr val="000000"/>
                          </a:solidFill>
                          <a:effectLst/>
                          <a:latin typeface="Yu Gothic" panose="020B0400000000000000" pitchFamily="50" charset="-128"/>
                          <a:ea typeface="Yu Gothic" panose="020B0400000000000000" pitchFamily="50" charset="-128"/>
                        </a:rPr>
                        <a:t>Mesh TensorFlow</a:t>
                      </a:r>
                    </a:p>
                  </a:txBody>
                  <a:tcPr marL="9525" marR="9525" marT="9525" marB="0" anchor="ctr"/>
                </a:tc>
                <a:tc>
                  <a:txBody>
                    <a:bodyPr/>
                    <a:lstStyle/>
                    <a:p>
                      <a:pPr algn="r" fontAlgn="ctr"/>
                      <a:r>
                        <a:rPr lang="en-US" altLang="ja-JP" sz="1400" b="1" i="0" u="none" strike="noStrike">
                          <a:solidFill>
                            <a:srgbClr val="000000"/>
                          </a:solidFill>
                          <a:effectLst/>
                          <a:latin typeface="Yu Gothic" panose="020B0400000000000000" pitchFamily="50" charset="-128"/>
                          <a:ea typeface="Yu Gothic" panose="020B0400000000000000" pitchFamily="50" charset="-128"/>
                        </a:rPr>
                        <a:t>268.77</a:t>
                      </a:r>
                    </a:p>
                  </a:txBody>
                  <a:tcPr marL="9525" marR="9525" marT="9525" marB="0" anchor="ctr"/>
                </a:tc>
                <a:extLst>
                  <a:ext uri="{0D108BD9-81ED-4DB2-BD59-A6C34878D82A}">
                    <a16:rowId xmlns:a16="http://schemas.microsoft.com/office/drawing/2014/main" val="1605043737"/>
                  </a:ext>
                </a:extLst>
              </a:tr>
              <a:tr h="319661">
                <a:tc>
                  <a:txBody>
                    <a:bodyPr/>
                    <a:lstStyle/>
                    <a:p>
                      <a:pPr algn="l" fontAlgn="ctr"/>
                      <a:r>
                        <a:rPr lang="en-US" sz="1400" b="0" i="0" u="none" strike="noStrike">
                          <a:solidFill>
                            <a:srgbClr val="000000"/>
                          </a:solidFill>
                          <a:effectLst/>
                          <a:latin typeface="Yu Gothic" panose="020B0400000000000000" pitchFamily="50" charset="-128"/>
                          <a:ea typeface="Yu Gothic" panose="020B0400000000000000" pitchFamily="50" charset="-128"/>
                        </a:rPr>
                        <a:t>CSCS</a:t>
                      </a:r>
                    </a:p>
                  </a:txBody>
                  <a:tcPr marL="9525" marR="9525" marT="9525" marB="0" anchor="ctr"/>
                </a:tc>
                <a:tc>
                  <a:txBody>
                    <a:bodyPr/>
                    <a:lstStyle/>
                    <a:p>
                      <a:pPr algn="l" fontAlgn="ctr"/>
                      <a:r>
                        <a:rPr lang="fr-FR" sz="1400" b="0" i="0" u="none" strike="noStrike" dirty="0">
                          <a:solidFill>
                            <a:srgbClr val="000000"/>
                          </a:solidFill>
                          <a:effectLst/>
                          <a:latin typeface="Yu Gothic" panose="020B0400000000000000" pitchFamily="50" charset="-128"/>
                          <a:ea typeface="Yu Gothic" panose="020B0400000000000000" pitchFamily="50" charset="-128"/>
                        </a:rPr>
                        <a:t>Piz Daint</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Xeon E5-2690 v3</a:t>
                      </a:r>
                    </a:p>
                  </a:txBody>
                  <a:tcPr marL="9525" marR="9525" marT="9525" marB="0" anchor="ctr"/>
                </a:tc>
                <a:tc>
                  <a:txBody>
                    <a:bodyPr/>
                    <a:lstStyle/>
                    <a:p>
                      <a:pPr algn="r" fontAlgn="ctr"/>
                      <a:r>
                        <a:rPr lang="en-US" altLang="ja-JP" sz="1400" b="0" i="0" u="none" strike="noStrike">
                          <a:solidFill>
                            <a:srgbClr val="000000"/>
                          </a:solidFill>
                          <a:effectLst/>
                          <a:latin typeface="Yu Gothic" panose="020B0400000000000000" pitchFamily="50" charset="-128"/>
                          <a:ea typeface="Yu Gothic" panose="020B0400000000000000" pitchFamily="50" charset="-128"/>
                        </a:rPr>
                        <a:t>256</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NVIDIA P100</a:t>
                      </a:r>
                    </a:p>
                  </a:txBody>
                  <a:tcPr marL="9525" marR="9525" marT="9525" marB="0" anchor="ctr"/>
                </a:tc>
                <a:tc>
                  <a:txBody>
                    <a:bodyPr/>
                    <a:lstStyle/>
                    <a:p>
                      <a:pPr algn="r" fontAlgn="ctr"/>
                      <a:r>
                        <a:rPr lang="en-US" altLang="ja-JP" sz="1400" b="0" i="0" u="none" strike="noStrike">
                          <a:solidFill>
                            <a:srgbClr val="000000"/>
                          </a:solidFill>
                          <a:effectLst/>
                          <a:latin typeface="Yu Gothic" panose="020B0400000000000000" pitchFamily="50" charset="-128"/>
                          <a:ea typeface="Yu Gothic" panose="020B0400000000000000" pitchFamily="50" charset="-128"/>
                        </a:rPr>
                        <a:t>256</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TensorFlow</a:t>
                      </a:r>
                    </a:p>
                  </a:txBody>
                  <a:tcPr marL="9525" marR="9525" marT="9525" marB="0" anchor="ctr"/>
                </a:tc>
                <a:tc>
                  <a:txBody>
                    <a:bodyPr/>
                    <a:lstStyle/>
                    <a:p>
                      <a:pPr algn="r" fontAlgn="ctr"/>
                      <a:r>
                        <a:rPr lang="en-US" altLang="ja-JP" sz="1400" b="0" i="0" u="none" strike="noStrike">
                          <a:solidFill>
                            <a:srgbClr val="000000"/>
                          </a:solidFill>
                          <a:effectLst/>
                          <a:latin typeface="Yu Gothic" panose="020B0400000000000000" pitchFamily="50" charset="-128"/>
                          <a:ea typeface="Yu Gothic" panose="020B0400000000000000" pitchFamily="50" charset="-128"/>
                        </a:rPr>
                        <a:t>327.01</a:t>
                      </a:r>
                    </a:p>
                  </a:txBody>
                  <a:tcPr marL="9525" marR="9525" marT="9525" marB="0" anchor="ctr"/>
                </a:tc>
                <a:extLst>
                  <a:ext uri="{0D108BD9-81ED-4DB2-BD59-A6C34878D82A}">
                    <a16:rowId xmlns:a16="http://schemas.microsoft.com/office/drawing/2014/main" val="4091215294"/>
                  </a:ext>
                </a:extLst>
              </a:tr>
              <a:tr h="319661">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LBNL</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Cori GPU</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Xeon Gold 6148</a:t>
                      </a:r>
                    </a:p>
                  </a:txBody>
                  <a:tcPr marL="9525" marR="9525" marT="9525" marB="0" anchor="ctr"/>
                </a:tc>
                <a:tc>
                  <a:txBody>
                    <a:bodyPr/>
                    <a:lstStyle/>
                    <a:p>
                      <a:pPr algn="r" fontAlgn="ctr"/>
                      <a:r>
                        <a:rPr lang="en-US" altLang="ja-JP" sz="1400" b="0" i="0" u="none" strike="noStrike" dirty="0">
                          <a:solidFill>
                            <a:srgbClr val="000000"/>
                          </a:solidFill>
                          <a:effectLst/>
                          <a:latin typeface="Yu Gothic" panose="020B0400000000000000" pitchFamily="50" charset="-128"/>
                          <a:ea typeface="Yu Gothic" panose="020B0400000000000000" pitchFamily="50" charset="-128"/>
                        </a:rPr>
                        <a:t>16</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NVIDIA V100</a:t>
                      </a:r>
                    </a:p>
                  </a:txBody>
                  <a:tcPr marL="9525" marR="9525" marT="9525" marB="0" anchor="ctr"/>
                </a:tc>
                <a:tc>
                  <a:txBody>
                    <a:bodyPr/>
                    <a:lstStyle/>
                    <a:p>
                      <a:pPr algn="r" fontAlgn="ctr"/>
                      <a:r>
                        <a:rPr lang="en-US" altLang="ja-JP" sz="1400" b="0" i="0" u="none" strike="noStrike">
                          <a:solidFill>
                            <a:srgbClr val="000000"/>
                          </a:solidFill>
                          <a:effectLst/>
                          <a:latin typeface="Yu Gothic" panose="020B0400000000000000" pitchFamily="50" charset="-128"/>
                          <a:ea typeface="Yu Gothic" panose="020B0400000000000000" pitchFamily="50" charset="-128"/>
                        </a:rPr>
                        <a:t>64</a:t>
                      </a:r>
                    </a:p>
                  </a:txBody>
                  <a:tcPr marL="9525" marR="9525" marT="9525" marB="0" anchor="ctr"/>
                </a:tc>
                <a:tc>
                  <a:txBody>
                    <a:bodyPr/>
                    <a:lstStyle/>
                    <a:p>
                      <a:pPr algn="l" fontAlgn="ctr"/>
                      <a:r>
                        <a:rPr lang="en-US" sz="1400" b="0" i="0" u="none" strike="noStrike" dirty="0">
                          <a:solidFill>
                            <a:srgbClr val="000000"/>
                          </a:solidFill>
                          <a:effectLst/>
                          <a:latin typeface="Yu Gothic" panose="020B0400000000000000" pitchFamily="50" charset="-128"/>
                          <a:ea typeface="Yu Gothic" panose="020B0400000000000000" pitchFamily="50" charset="-128"/>
                        </a:rPr>
                        <a:t>TensorFlow</a:t>
                      </a:r>
                    </a:p>
                  </a:txBody>
                  <a:tcPr marL="9525" marR="9525" marT="9525" marB="0" anchor="ctr"/>
                </a:tc>
                <a:tc>
                  <a:txBody>
                    <a:bodyPr/>
                    <a:lstStyle/>
                    <a:p>
                      <a:pPr algn="r" fontAlgn="ctr"/>
                      <a:r>
                        <a:rPr lang="en-US" altLang="ja-JP" sz="1400" b="0" i="0" u="none" strike="noStrike" dirty="0">
                          <a:solidFill>
                            <a:srgbClr val="000000"/>
                          </a:solidFill>
                          <a:effectLst/>
                          <a:latin typeface="Yu Gothic" panose="020B0400000000000000" pitchFamily="50" charset="-128"/>
                          <a:ea typeface="Yu Gothic" panose="020B0400000000000000" pitchFamily="50" charset="-128"/>
                        </a:rPr>
                        <a:t>364.73</a:t>
                      </a:r>
                    </a:p>
                  </a:txBody>
                  <a:tcPr marL="9525" marR="9525" marT="9525" marB="0" anchor="ctr"/>
                </a:tc>
                <a:extLst>
                  <a:ext uri="{0D108BD9-81ED-4DB2-BD59-A6C34878D82A}">
                    <a16:rowId xmlns:a16="http://schemas.microsoft.com/office/drawing/2014/main" val="3984538087"/>
                  </a:ext>
                </a:extLst>
              </a:tr>
            </a:tbl>
          </a:graphicData>
        </a:graphic>
      </p:graphicFrame>
      <p:sp>
        <p:nvSpPr>
          <p:cNvPr id="8" name="星: 5 pt 7">
            <a:extLst>
              <a:ext uri="{FF2B5EF4-FFF2-40B4-BE49-F238E27FC236}">
                <a16:creationId xmlns:a16="http://schemas.microsoft.com/office/drawing/2014/main" id="{FDD8B639-2BEB-4CD4-9100-8AEBDC2467D7}"/>
              </a:ext>
            </a:extLst>
          </p:cNvPr>
          <p:cNvSpPr/>
          <p:nvPr/>
        </p:nvSpPr>
        <p:spPr bwMode="gray">
          <a:xfrm>
            <a:off x="244494" y="2276872"/>
            <a:ext cx="432048" cy="432048"/>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0" name="星: 5 pt 9">
            <a:extLst>
              <a:ext uri="{FF2B5EF4-FFF2-40B4-BE49-F238E27FC236}">
                <a16:creationId xmlns:a16="http://schemas.microsoft.com/office/drawing/2014/main" id="{17C1B6FF-3B3B-4147-895C-1781DA0E41BD}"/>
              </a:ext>
            </a:extLst>
          </p:cNvPr>
          <p:cNvSpPr/>
          <p:nvPr/>
        </p:nvSpPr>
        <p:spPr bwMode="gray">
          <a:xfrm>
            <a:off x="244494" y="5661248"/>
            <a:ext cx="432048" cy="432048"/>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AA771054-CFAC-4C52-BB55-13FB92C952A8}"/>
              </a:ext>
            </a:extLst>
          </p:cNvPr>
          <p:cNvSpPr/>
          <p:nvPr/>
        </p:nvSpPr>
        <p:spPr>
          <a:xfrm>
            <a:off x="4407048" y="1209373"/>
            <a:ext cx="4548040" cy="400110"/>
          </a:xfrm>
          <a:prstGeom prst="rect">
            <a:avLst/>
          </a:prstGeom>
        </p:spPr>
        <p:txBody>
          <a:bodyPr wrap="none">
            <a:spAutoFit/>
          </a:bodyPr>
          <a:lstStyle/>
          <a:p>
            <a:pPr algn="l"/>
            <a:r>
              <a:rPr lang="en-US" altLang="ja-JP" u="sng" dirty="0">
                <a:solidFill>
                  <a:srgbClr val="0000FF"/>
                </a:solidFill>
                <a:latin typeface="Meiryo UI" panose="020B0604030504040204" pitchFamily="50" charset="-128"/>
                <a:ea typeface="Meiryo UI" panose="020B0604030504040204" pitchFamily="50" charset="-128"/>
                <a:hlinkClick r:id="rId3"/>
              </a:rPr>
              <a:t>https://mlperf.org/training-results-0-7</a:t>
            </a:r>
            <a:endParaRPr lang="en-US" altLang="ja-JP" sz="2000" dirty="0">
              <a:solidFill>
                <a:srgbClr val="0000FF"/>
              </a:solidFill>
              <a:latin typeface="Meiryo UI" panose="020B0604030504040204" pitchFamily="50" charset="-128"/>
              <a:ea typeface="Meiryo UI" panose="020B0604030504040204" pitchFamily="50" charset="-128"/>
              <a:hlinkClick r:id="rId3"/>
            </a:endParaRPr>
          </a:p>
        </p:txBody>
      </p:sp>
      <p:sp>
        <p:nvSpPr>
          <p:cNvPr id="18" name="テキスト ボックス 17">
            <a:extLst>
              <a:ext uri="{FF2B5EF4-FFF2-40B4-BE49-F238E27FC236}">
                <a16:creationId xmlns:a16="http://schemas.microsoft.com/office/drawing/2014/main" id="{A65E1B3E-7E7B-4FAD-B0E7-6F91FAF6A364}"/>
              </a:ext>
            </a:extLst>
          </p:cNvPr>
          <p:cNvSpPr txBox="1"/>
          <p:nvPr/>
        </p:nvSpPr>
        <p:spPr>
          <a:xfrm>
            <a:off x="5436171" y="4549015"/>
            <a:ext cx="3610821"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en-US" altLang="ja-JP" sz="2000" dirty="0">
                <a:latin typeface="Meiryo UI" panose="020B0604030504040204" pitchFamily="50" charset="-128"/>
                <a:ea typeface="Meiryo UI" panose="020B0604030504040204" pitchFamily="50" charset="-128"/>
              </a:rPr>
              <a:t>oneDNN for SVE512 inside!</a:t>
            </a:r>
            <a:endParaRPr kumimoji="1" lang="ja-JP" altLang="en-US" sz="2000" dirty="0">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803E6EA7-045C-4B03-882D-B35ECD9D2423}"/>
              </a:ext>
            </a:extLst>
          </p:cNvPr>
          <p:cNvCxnSpPr>
            <a:cxnSpLocks/>
            <a:stCxn id="18" idx="0"/>
          </p:cNvCxnSpPr>
          <p:nvPr/>
        </p:nvCxnSpPr>
        <p:spPr bwMode="auto">
          <a:xfrm flipV="1">
            <a:off x="7241582" y="2748815"/>
            <a:ext cx="0" cy="1800200"/>
          </a:xfrm>
          <a:prstGeom prst="line">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2" name="直線コネクタ 21">
            <a:extLst>
              <a:ext uri="{FF2B5EF4-FFF2-40B4-BE49-F238E27FC236}">
                <a16:creationId xmlns:a16="http://schemas.microsoft.com/office/drawing/2014/main" id="{76584DFA-CB7C-4941-A185-75677ABA14B0}"/>
              </a:ext>
            </a:extLst>
          </p:cNvPr>
          <p:cNvCxnSpPr>
            <a:cxnSpLocks/>
            <a:stCxn id="18" idx="2"/>
          </p:cNvCxnSpPr>
          <p:nvPr/>
        </p:nvCxnSpPr>
        <p:spPr bwMode="auto">
          <a:xfrm flipH="1">
            <a:off x="7020272" y="4949125"/>
            <a:ext cx="221310" cy="784131"/>
          </a:xfrm>
          <a:prstGeom prst="line">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30" name="直線コネクタ 29">
            <a:extLst>
              <a:ext uri="{FF2B5EF4-FFF2-40B4-BE49-F238E27FC236}">
                <a16:creationId xmlns:a16="http://schemas.microsoft.com/office/drawing/2014/main" id="{E5233D0A-D534-4C25-953E-7051B68C2981}"/>
              </a:ext>
            </a:extLst>
          </p:cNvPr>
          <p:cNvCxnSpPr>
            <a:cxnSpLocks/>
            <a:stCxn id="18" idx="0"/>
          </p:cNvCxnSpPr>
          <p:nvPr/>
        </p:nvCxnSpPr>
        <p:spPr bwMode="auto">
          <a:xfrm flipH="1" flipV="1">
            <a:off x="6948264" y="3573016"/>
            <a:ext cx="293318" cy="975999"/>
          </a:xfrm>
          <a:prstGeom prst="line">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19" name="星: 5 pt 18">
            <a:extLst>
              <a:ext uri="{FF2B5EF4-FFF2-40B4-BE49-F238E27FC236}">
                <a16:creationId xmlns:a16="http://schemas.microsoft.com/office/drawing/2014/main" id="{183BA28F-3558-4919-B64E-97B0F078A256}"/>
              </a:ext>
            </a:extLst>
          </p:cNvPr>
          <p:cNvSpPr/>
          <p:nvPr/>
        </p:nvSpPr>
        <p:spPr bwMode="gray">
          <a:xfrm>
            <a:off x="244494" y="3140968"/>
            <a:ext cx="432048" cy="432048"/>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dirty="0" err="1">
              <a:ln>
                <a:noFill/>
              </a:ln>
              <a:effectLst/>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BC4E8137-CB45-41A9-AD56-5C4B18C2D4E6}"/>
              </a:ext>
            </a:extLst>
          </p:cNvPr>
          <p:cNvSpPr>
            <a:spLocks noGrp="1"/>
          </p:cNvSpPr>
          <p:nvPr>
            <p:ph type="sldNum" sz="quarter" idx="10"/>
          </p:nvPr>
        </p:nvSpPr>
        <p:spPr/>
        <p:txBody>
          <a:bodyPr/>
          <a:lstStyle/>
          <a:p>
            <a:fld id="{DE2B87E1-F9DF-4BEE-B07D-635D26011F4B}" type="slidenum">
              <a:rPr lang="de-DE" altLang="ja-JP" smtClean="0"/>
              <a:pPr/>
              <a:t>8</a:t>
            </a:fld>
            <a:endParaRPr lang="de-DE" altLang="ja-JP"/>
          </a:p>
        </p:txBody>
      </p:sp>
    </p:spTree>
    <p:extLst>
      <p:ext uri="{BB962C8B-B14F-4D97-AF65-F5344CB8AC3E}">
        <p14:creationId xmlns:p14="http://schemas.microsoft.com/office/powerpoint/2010/main" val="2008625461"/>
      </p:ext>
    </p:extLst>
  </p:cSld>
  <p:clrMapOvr>
    <a:masterClrMapping/>
  </p:clrMapOvr>
  <mc:AlternateContent xmlns:mc="http://schemas.openxmlformats.org/markup-compatibility/2006" xmlns:p14="http://schemas.microsoft.com/office/powerpoint/2010/main">
    <mc:Choice Requires="p14">
      <p:transition spd="slow" p14:dur="2000" advTm="39475"/>
    </mc:Choice>
    <mc:Fallback xmlns="">
      <p:transition spd="slow" advTm="3947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ATEFORMAT" val="-1"/>
</p:tagLst>
</file>

<file path=ppt/theme/theme1.xml><?xml version="1.0" encoding="utf-8"?>
<a:theme xmlns:a="http://schemas.openxmlformats.org/drawingml/2006/main" name="F_Tool_2_JA_R">
  <a:themeElements>
    <a:clrScheme name="コーポレートカラー_v2">
      <a:dk1>
        <a:srgbClr val="000000"/>
      </a:dk1>
      <a:lt1>
        <a:srgbClr val="FFFFFF"/>
      </a:lt1>
      <a:dk2>
        <a:srgbClr val="000000"/>
      </a:dk2>
      <a:lt2>
        <a:srgbClr val="EEEEEE"/>
      </a:lt2>
      <a:accent1>
        <a:srgbClr val="87867E"/>
      </a:accent1>
      <a:accent2>
        <a:srgbClr val="A30B1A"/>
      </a:accent2>
      <a:accent3>
        <a:srgbClr val="B1B1AC"/>
      </a:accent3>
      <a:accent4>
        <a:srgbClr val="DAD9D6"/>
      </a:accent4>
      <a:accent5>
        <a:srgbClr val="706F67"/>
      </a:accent5>
      <a:accent6>
        <a:srgbClr val="C6C6C0"/>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marL="0" marR="0" indent="0" algn="ctr" defTabSz="914400" rtl="0" eaLnBrk="1" fontAlgn="ctr" latinLnBrk="0" hangingPunct="1">
          <a:lnSpc>
            <a:spcPct val="100000"/>
          </a:lnSpc>
          <a:spcBef>
            <a:spcPct val="0"/>
          </a:spcBef>
          <a:spcAft>
            <a:spcPct val="0"/>
          </a:spcAft>
          <a:buClrTx/>
          <a:buSzTx/>
          <a:buFontTx/>
          <a:buNone/>
          <a:tabLst/>
          <a:defRPr kumimoji="1" sz="1800" b="0" i="0" u="none" strike="noStrike" cap="none" normalizeH="0" baseline="0" dirty="0" err="1" smtClean="0">
            <a:ln>
              <a:noFill/>
            </a:ln>
            <a:effectLst/>
            <a:latin typeface="+mj-lt"/>
            <a:ea typeface="+mn-ea"/>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txDef>
      <a:spPr>
        <a:noFill/>
      </a:spPr>
      <a:bodyPr wrap="square" rtlCol="0">
        <a:spAutoFit/>
      </a:bodyPr>
      <a:lstStyle>
        <a:defPPr>
          <a:defRPr kumimoji="1" dirty="0" smtClean="0">
            <a:latin typeface="+mn-lt"/>
          </a:defRPr>
        </a:defPPr>
      </a:lstStyle>
    </a:tx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2462</Words>
  <Application>Microsoft Office PowerPoint</Application>
  <PresentationFormat>On-screen Show (4:3)</PresentationFormat>
  <Paragraphs>513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Meiryo UI</vt:lpstr>
      <vt:lpstr>ＭＳ Ｐゴシック</vt:lpstr>
      <vt:lpstr>Yu Gothic</vt:lpstr>
      <vt:lpstr>Arial</vt:lpstr>
      <vt:lpstr>Wingdings</vt:lpstr>
      <vt:lpstr>F_Tool_2_JA_R</vt:lpstr>
      <vt:lpstr>A Deep Dive into a Deep Learning Library for the A64FX Fugaku CPU – Meet the Developer</vt:lpstr>
      <vt:lpstr>Acknowledgements</vt:lpstr>
      <vt:lpstr>Motivation</vt:lpstr>
      <vt:lpstr>Deep Learning Software Stack for A64FX</vt:lpstr>
      <vt:lpstr>oneDNN for SVE512 Development Status</vt:lpstr>
      <vt:lpstr>Performance Improvement of oneDNN for SVE512</vt:lpstr>
      <vt:lpstr>Deep Learning Software Stack for A64FX</vt:lpstr>
      <vt:lpstr>Performance Improvement of Various NN models </vt:lpstr>
      <vt:lpstr>MLPerf HPC v0.7 results</vt:lpstr>
      <vt:lpstr>Improvements for MLPerf HPC  other than oneDNN for SVE512</vt:lpstr>
      <vt:lpstr>Scaling of Throughput for Global Batch Sizes</vt:lpstr>
      <vt:lpstr>The Number of Epochs to Converge for Different Batch Sizes</vt:lpstr>
      <vt:lpstr>Mesh-TensorFlow for  (multi-process)×(model and data parallelisms)</vt:lpstr>
      <vt:lpstr>Scaling for Global Batch Sizes</vt:lpstr>
      <vt:lpstr>Speedup Ratio of Data + Model Parallelisms</vt:lpstr>
      <vt:lpstr>Estimated Runtime Reduction,  If Batch Size Limitation is Relaxed</vt:lpstr>
      <vt:lpstr>Future plans</vt:lpstr>
      <vt:lpstr>Summary</vt:lpstr>
      <vt:lpstr>PowerPoint Presentation</vt:lpstr>
      <vt:lpstr>Appendix</vt:lpstr>
      <vt:lpstr>An Alternative Mesh Model</vt:lpstr>
      <vt:lpstr>Model Parallelism in CosmoFlow</vt:lpstr>
      <vt:lpstr>Computing Gradients in Data + Model parallelisms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Fujitsu Standard Tool</dc:title>
  <dc:creator/>
  <cp:lastModifiedBy/>
  <cp:revision>0</cp:revision>
  <dcterms:created xsi:type="dcterms:W3CDTF">2005-05-17T00:06:03Z</dcterms:created>
  <dcterms:modified xsi:type="dcterms:W3CDTF">2021-04-14T17:20:15Z</dcterms:modified>
</cp:coreProperties>
</file>