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69" r:id="rId6"/>
    <p:sldMasterId id="2147483840" r:id="rId7"/>
  </p:sldMasterIdLst>
  <p:notesMasterIdLst>
    <p:notesMasterId r:id="rId29"/>
  </p:notesMasterIdLst>
  <p:sldIdLst>
    <p:sldId id="257" r:id="rId8"/>
    <p:sldId id="2142532362" r:id="rId9"/>
    <p:sldId id="2142532364" r:id="rId10"/>
    <p:sldId id="2142532365" r:id="rId11"/>
    <p:sldId id="4173" r:id="rId12"/>
    <p:sldId id="2142532376" r:id="rId13"/>
    <p:sldId id="2142532377" r:id="rId14"/>
    <p:sldId id="2142532378" r:id="rId15"/>
    <p:sldId id="2142532398" r:id="rId16"/>
    <p:sldId id="2142532399" r:id="rId17"/>
    <p:sldId id="2142532402" r:id="rId18"/>
    <p:sldId id="2142532401" r:id="rId19"/>
    <p:sldId id="2142532400" r:id="rId20"/>
    <p:sldId id="2142532367" r:id="rId21"/>
    <p:sldId id="2142532389" r:id="rId22"/>
    <p:sldId id="2142532405" r:id="rId23"/>
    <p:sldId id="283" r:id="rId24"/>
    <p:sldId id="2142532403" r:id="rId25"/>
    <p:sldId id="2142532395" r:id="rId26"/>
    <p:sldId id="2142532406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CB164-A1EE-4233-B9BC-D2F10CEF30F3}" v="373" dt="2021-04-27T15:39:42.516"/>
    <p1510:client id="{9AC08E1B-D99B-4339-BC22-42962E78B64F}" v="62" dt="2021-04-27T15:37:25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1D4-239C-4B61-B69D-4FE13414238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F335-B1A2-44E3-997C-9D7B8D47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2B69F-ED47-4AF5-82B6-07DC96B847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02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AE8BA-EDAA-472C-AAB1-6F13C1BF2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9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NASA did a study where they looked at creativity by age. Where 98% of 5 year </a:t>
            </a:r>
            <a:r>
              <a:rPr lang="en-US" err="1"/>
              <a:t>olds</a:t>
            </a:r>
            <a:r>
              <a:rPr lang="en-US"/>
              <a:t> scored as creative geniuses on the Torrance Scale, at age 10, that number has already dropped to 30%. By 15, it’s down to 12%. And as for us adults… this is really bleak…  after age 25 only 2% of us maintain the high level of creativity nearly all of us once had as preschoolers.</a:t>
            </a:r>
          </a:p>
          <a:p>
            <a:endParaRPr lang="en-US"/>
          </a:p>
          <a:p>
            <a:r>
              <a:rPr lang="en-US"/>
              <a:t>This</a:t>
            </a:r>
            <a:r>
              <a:rPr lang="en-US" baseline="0"/>
              <a:t> is not only unfortunate for the companies that we work for, but also just makes me sad as a parent and as a human… </a:t>
            </a:r>
            <a:endParaRPr lang="en-US"/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E8BA-EDAA-472C-AAB1-6F13C1BF2C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20C7-22D5-46C1-BB5C-20CED7154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B7849-9BF9-4EC4-9104-04E683C1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6C62-135F-4493-ABC2-BDE763EA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7746-C92E-4E79-BDB4-3B1FB122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6070-F8D8-4299-A3BE-26FC1A1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63F8-D4FC-4CE0-89D0-C6EF7069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C332A-19D1-4B89-B35D-322E45F22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C0EE6-1C6C-49E0-B6FF-71B6CA52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4C165-7093-4EF6-9AC4-BA25BE00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B60A3-B84E-453D-902B-14450FAC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1C621-3C23-4618-A4DC-1BA040076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1EDEA-27A4-4017-80AA-B66F49C00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771DB-A34F-4624-8B5B-3CE8817A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C62A-2BC4-44AF-8F5C-05ADB732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F4C9-ABA1-4A80-AF54-8424897E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220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65pt Intel Clear pro Title</a:t>
            </a:r>
            <a:br>
              <a:rPr lang="en-US"/>
            </a:br>
            <a:r>
              <a:rPr lang="en-US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7344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Subhead, Date,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2245"/>
            <a:ext cx="1215637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325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0973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82" y="2145138"/>
            <a:ext cx="2896684" cy="26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78A27070-CD88-43E9-B5F2-8080D3DD0658}" type="datetimeFigureOut">
              <a:rPr lang="en-US" smtClean="0">
                <a:solidFill>
                  <a:prstClr val="black"/>
                </a:solidFill>
              </a:rPr>
              <a:pPr defTabSz="609585"/>
              <a:t>4/27/2021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96896D-4573-4EF1-AF3E-E48AB6D8FB3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7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549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56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80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7EFD-0BD2-4739-B159-8910B7EF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4E5-1B33-48D2-9D98-B52E235A6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11B30-A757-452F-B394-7592A88E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1855-8188-450F-AA68-95E09286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6D82-83D1-4121-95CB-EBAD28F4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56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4192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52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81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7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67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8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7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33607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9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7B1E-93FE-4CC8-9541-7078E8C8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6692-7ECE-4E7D-BAE7-A0C2305A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D04D-FA33-486F-A4C5-A11E319F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4C57-822F-4B01-BB33-C902224F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1C843-6F41-4638-8E45-0BAD7294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491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925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6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74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12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89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923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67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EA74-4863-4409-B30D-A5AAF533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6014-4002-4930-BA7E-838DA1B0E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B2E8C-3FFC-4F78-8F75-CECD1967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6EAB-D7E8-43DE-B177-2A922A06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4A2E-0479-4253-AF93-1B3E8563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E16FC-E039-49A0-BC41-8D51BFAA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881913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545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7047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46951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20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2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3F83F-B8BF-4AAF-BD9F-FDD588F7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BD9F-55A8-44E4-A34C-895F01E80A5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8609B-AA66-4D14-9B68-643B1FC2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8CB34-B06B-428C-ADA1-7939C524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BAF37-E133-4F93-8371-2181F5D9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8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E35751-F391-41AA-9B05-1647E37D235B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1866E-6300-47C1-B36B-E4F93E357EE1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66AC4-1BB0-4DCC-B988-F338CCC87BB0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339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BCBB2-B699-44A9-B291-3CCD0D0E00F2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17A91-F49E-45DE-835E-543E5DCD8458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E01F40-8D2A-43E6-B578-00B92049883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9684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C56C1-BF0A-4234-81F8-D2B769834C58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7C8AC4-A26E-48AF-9B2F-93A0F02E758D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60BD-E2D2-44BB-ADFB-2B20CEB8775D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A184651-D34A-4937-8369-48ADD8E89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26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7D0C-3721-47A5-9EC0-42F62BCF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8C55-742B-4F68-8CF9-6C41AA76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1E7F7-5A88-41A1-9190-0AC4FC826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7F280-E1AF-47DA-945C-D86D2AFE8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427CE-1CE5-4581-A6BC-A823A0FA7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871CB-7716-491A-9CD3-77C0E761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EB510-1719-427D-9BA9-49A45031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D968F-2190-46AF-8524-73E611F5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8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58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1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7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386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030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228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2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8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333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41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60C9-9722-42D4-BCB3-C707ECAF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86048-23A8-4380-87A7-A47DBD62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FF3BE-83C6-4D69-8EEC-7F24955C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AACB-3CC7-4E02-AADD-2C910742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72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378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2931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917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12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9016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5791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</p:spTree>
    <p:extLst>
      <p:ext uri="{BB962C8B-B14F-4D97-AF65-F5344CB8AC3E}">
        <p14:creationId xmlns:p14="http://schemas.microsoft.com/office/powerpoint/2010/main" val="397779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86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1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FC40A-AF93-4B4D-98A8-3FA1A8E3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45996-BEA0-4370-B57E-05BC24BE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CF37-AB70-4227-97A8-4F14A9C9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75A9-53DE-411C-B221-05AA5FB5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1587-57B8-44B1-AC9F-EE239A81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D2043-7B07-4C67-A872-54CADAAD0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429F6-484D-4D7D-B016-021195F4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2C6C8-A4AA-41A9-9467-A0A3AC1A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D4110-CDE1-48D9-8ADE-9E78FD49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CC7F-736B-427A-AD1D-D6793FF6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C9C2-863F-4B47-A95F-0B353B9AF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34E2C-55CD-4307-80A4-000FE9B92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4FC34-EFD1-4168-BD70-5569804C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79416-8A55-4718-93FD-CF46D9B8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2C35-25A4-4A07-9CC4-01224DB4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5.sv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D06C2-CC64-467D-A10D-B3193BF5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1B23-3D78-4367-987B-5DB15E45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7B43-126E-4E59-B4DD-18C4FBAD9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BDC3-8790-4C57-BBFD-0185EBCCAB0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DC003-7AB9-44E7-A88E-2100809B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80DC-4C34-430A-9093-D56E1978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C131-B2AC-4A84-8871-E7DD4553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345936"/>
            <a:ext cx="12192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54" y="6440786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32680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7909" y="6422184"/>
            <a:ext cx="3800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5368" y="6582382"/>
            <a:ext cx="32519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85">
              <a:defRPr/>
            </a:pPr>
            <a:r>
              <a:rPr lang="en-US" sz="800">
                <a:solidFill>
                  <a:prstClr val="white">
                    <a:lumMod val="85000"/>
                  </a:prstClr>
                </a:solidFill>
              </a:rPr>
              <a:t>Copyright ©  2019, Intel Corporation. All rights reserved. </a:t>
            </a:r>
            <a:br>
              <a:rPr lang="en-US" sz="800">
                <a:solidFill>
                  <a:prstClr val="white">
                    <a:lumMod val="85000"/>
                  </a:prstClr>
                </a:solidFill>
              </a:rPr>
            </a:br>
            <a:r>
              <a:rPr lang="en-US" sz="800">
                <a:solidFill>
                  <a:prstClr val="white">
                    <a:lumMod val="85000"/>
                  </a:prstClr>
                </a:solidFill>
              </a:rPr>
              <a:t>*Other names and brands may be claimed as the property of others.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21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  <a:latin typeface="+mn-lt"/>
              </a:defRPr>
            </a:lvl1pPr>
          </a:lstStyle>
          <a:p>
            <a:pPr defTabSz="609585"/>
            <a:r>
              <a:rPr lang="en-US">
                <a:solidFill>
                  <a:prstClr val="white"/>
                </a:solidFill>
              </a:rPr>
              <a:t>Intel Confidential</a:t>
            </a:r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605369" y="6422185"/>
            <a:ext cx="1328207" cy="151513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9585">
              <a:defRPr/>
            </a:pPr>
            <a:r>
              <a:rPr lang="en-US" sz="1067">
                <a:solidFill>
                  <a:prstClr val="black"/>
                </a:solidFill>
                <a:hlinkClick r:id="" action="ppaction://noaction"/>
              </a:rPr>
              <a:t>Optimization Notice</a:t>
            </a:r>
            <a:endParaRPr lang="en-US" sz="10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731" r:id="rId5"/>
  </p:sldLayoutIdLst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79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8" r:id="rId27"/>
    <p:sldLayoutId id="2147483699" r:id="rId2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105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paypal.com/signup" TargetMode="External"/><Relationship Id="rId1" Type="http://schemas.openxmlformats.org/officeDocument/2006/relationships/slideLayout" Target="../slideLayouts/slideLayout53.xml"/><Relationship Id="rId5" Type="http://schemas.openxmlformats.org/officeDocument/2006/relationships/hyperlink" Target="https://app.smartsheet.com/b/form/972a69add99845ad8402d6e9c3c69c0b" TargetMode="Externa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ink.springer.com/content/pdf/10.1007%2F978-1-4842-5574-2.pdf" TargetMode="Externa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oftware.intel.com/content/www/us/en/develop/tools/oneapi/training/certified-instructors.html" TargetMode="Externa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3.xml"/><Relationship Id="rId1" Type="http://schemas.openxmlformats.org/officeDocument/2006/relationships/video" Target="https://www.youtube.com/embed/EeWGX_05-ng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3" y="3157000"/>
            <a:ext cx="10972801" cy="1091827"/>
          </a:xfrm>
        </p:spPr>
        <p:txBody>
          <a:bodyPr/>
          <a:lstStyle/>
          <a:p>
            <a:r>
              <a:rPr lang="en-US" sz="5400"/>
              <a:t>Developer Summit at IWOCL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91554" y="2956826"/>
            <a:ext cx="10300446" cy="304800"/>
          </a:xfrm>
        </p:spPr>
        <p:txBody>
          <a:bodyPr>
            <a:normAutofit lnSpcReduction="10000"/>
          </a:bodyPr>
          <a:lstStyle/>
          <a:p>
            <a:r>
              <a:rPr lang="en-US"/>
              <a:t>Intel </a:t>
            </a:r>
            <a:r>
              <a:rPr lang="en-US" err="1"/>
              <a:t>oneAPI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89284" y="4286934"/>
            <a:ext cx="10283651" cy="5333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/>
              <a:t>April 26</a:t>
            </a:r>
            <a:r>
              <a:rPr lang="en-US" sz="2000" baseline="30000"/>
              <a:t>th 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2B69B-D18D-4202-A605-2A94E2B0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90437" cy="2852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FDB1B-1477-4CC8-B306-A5761B4A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58" y="-1"/>
            <a:ext cx="7689042" cy="2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C426-81AD-4616-A52C-8D6C56D1D1D1}"/>
              </a:ext>
            </a:extLst>
          </p:cNvPr>
          <p:cNvSpPr txBox="1">
            <a:spLocks/>
          </p:cNvSpPr>
          <p:nvPr/>
        </p:nvSpPr>
        <p:spPr>
          <a:xfrm>
            <a:off x="346648" y="46729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4800" kern="0">
                <a:latin typeface="Intel Clear Light"/>
              </a:rPr>
              <a:t>Happy Hour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91C6-AD07-47C3-9B2B-1A64C5A5449B}"/>
              </a:ext>
            </a:extLst>
          </p:cNvPr>
          <p:cNvSpPr txBox="1">
            <a:spLocks/>
          </p:cNvSpPr>
          <p:nvPr/>
        </p:nvSpPr>
        <p:spPr>
          <a:xfrm>
            <a:off x="243067" y="1216592"/>
            <a:ext cx="5768944" cy="411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Let’s get to know each other!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76CFD-FCAA-43B5-8393-D5F89BA61DA6}"/>
              </a:ext>
            </a:extLst>
          </p:cNvPr>
          <p:cNvSpPr txBox="1">
            <a:spLocks/>
          </p:cNvSpPr>
          <p:nvPr/>
        </p:nvSpPr>
        <p:spPr>
          <a:xfrm>
            <a:off x="571500" y="1294040"/>
            <a:ext cx="5768944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>
                <a:solidFill>
                  <a:srgbClr val="525252"/>
                </a:solidFill>
                <a:latin typeface="Intel Clear Light" panose="020B0404020203020204" pitchFamily="34" charset="0"/>
              </a:rPr>
              <a:t>6:00 – 7:00 PM CET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44BD642E-DB08-4A28-8B8C-B19A8D58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5"/>
          <a:stretch/>
        </p:blipFill>
        <p:spPr>
          <a:xfrm>
            <a:off x="6318607" y="0"/>
            <a:ext cx="5453142" cy="6390290"/>
          </a:xfrm>
          <a:prstGeom prst="rect">
            <a:avLst/>
          </a:prstGeom>
        </p:spPr>
      </p:pic>
      <p:pic>
        <p:nvPicPr>
          <p:cNvPr id="6" name="Picture 4" descr="Premium Vector | Hand shake hands partnership or friends welcome handshake  vector flat cartoon illustration isolated">
            <a:extLst>
              <a:ext uri="{FF2B5EF4-FFF2-40B4-BE49-F238E27FC236}">
                <a16:creationId xmlns:a16="http://schemas.microsoft.com/office/drawing/2014/main" id="{9C749DF3-EBF1-48A5-AFC5-932C2819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11993"/>
            <a:ext cx="4853890" cy="37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7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BA088A-6AA8-4BA5-930D-96C8E42D290F}"/>
              </a:ext>
            </a:extLst>
          </p:cNvPr>
          <p:cNvSpPr txBox="1">
            <a:spLocks/>
          </p:cNvSpPr>
          <p:nvPr/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$15 Food Voucher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A3B0772-0AA2-4B90-BABE-2394644EAFAD}"/>
              </a:ext>
            </a:extLst>
          </p:cNvPr>
          <p:cNvSpPr txBox="1">
            <a:spLocks/>
          </p:cNvSpPr>
          <p:nvPr/>
        </p:nvSpPr>
        <p:spPr>
          <a:xfrm>
            <a:off x="571500" y="4387879"/>
            <a:ext cx="5977581" cy="183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rmAutofit fontScale="55000" lnSpcReduction="20000"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Please note:</a:t>
            </a: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First come, first serve basis as we have a limited supply.</a:t>
            </a: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You will need to have a PayPal account in order to receive the voucher. If you do not have a PayPal account you can sign up at </a:t>
            </a: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www.paypal.com/signup</a:t>
            </a:r>
            <a:endParaRPr kumimoji="0" lang="en-US" sz="29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If you can not create a PayPal account, please contact us directly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8DA25-6D89-4C81-B5F7-AB7ED4605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97"/>
          <a:stretch/>
        </p:blipFill>
        <p:spPr>
          <a:xfrm>
            <a:off x="7911100" y="3698790"/>
            <a:ext cx="3835921" cy="2677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6067E1-7CCA-4D38-A389-D2B3E93FD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984" y="1557537"/>
            <a:ext cx="4401805" cy="27896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BDAECAE-51F4-4990-8B6A-A3873B25648C}"/>
              </a:ext>
            </a:extLst>
          </p:cNvPr>
          <p:cNvSpPr txBox="1">
            <a:spLocks/>
          </p:cNvSpPr>
          <p:nvPr/>
        </p:nvSpPr>
        <p:spPr>
          <a:xfrm>
            <a:off x="171763" y="1885563"/>
            <a:ext cx="5924236" cy="22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6000" b="0" i="0" u="none" strike="noStrike" cap="none" spc="0" baseline="0">
                <a:solidFill>
                  <a:schemeClr val="accent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Fill out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  <a:hlinkClick r:id="rId5"/>
              </a:rPr>
              <a:t>this form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to get your $15 food voucher! 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729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9D8FDE-EA20-46F7-9B7F-1DA8CC283CE4}"/>
              </a:ext>
            </a:extLst>
          </p:cNvPr>
          <p:cNvSpPr/>
          <p:nvPr/>
        </p:nvSpPr>
        <p:spPr>
          <a:xfrm>
            <a:off x="376518" y="1398494"/>
            <a:ext cx="7024743" cy="24097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A86"/>
            </a:solidFill>
            <a:prstDash val="solid"/>
          </a:ln>
          <a:effectLst>
            <a:glow rad="127000">
              <a:srgbClr val="0068B5">
                <a:alpha val="40000"/>
              </a:srgbClr>
            </a:glow>
            <a:outerShdw blurRad="50800" dist="50800" dir="5400000" sx="1000" sy="1000" algn="ctr" rotWithShape="0">
              <a:srgbClr val="000000">
                <a:alpha val="88000"/>
              </a:srgbClr>
            </a:outerShdw>
            <a:reflection stA="45000" endPos="0" dist="50800" dir="5400000" sy="-100000" algn="bl" rotWithShape="0"/>
          </a:effectLst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496FCF-F751-4E01-853A-2B4AC33C0262}"/>
              </a:ext>
            </a:extLst>
          </p:cNvPr>
          <p:cNvSpPr txBox="1">
            <a:spLocks/>
          </p:cNvSpPr>
          <p:nvPr/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Data Parallel C++ Book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BE54B56-6912-40DA-96BB-EC75CE5C1762}"/>
              </a:ext>
            </a:extLst>
          </p:cNvPr>
          <p:cNvSpPr txBox="1">
            <a:spLocks/>
          </p:cNvSpPr>
          <p:nvPr/>
        </p:nvSpPr>
        <p:spPr>
          <a:xfrm>
            <a:off x="571499" y="1760560"/>
            <a:ext cx="6661813" cy="318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Message Gabrielle Amoranto privately to receive a free physical copy of the book.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 Light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** We have a limited supply. The book will be given out on a first come, first serve basis**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1FD2F30-8527-4E26-8739-52EDE1A1B4F9}"/>
              </a:ext>
            </a:extLst>
          </p:cNvPr>
          <p:cNvSpPr txBox="1">
            <a:spLocks/>
          </p:cNvSpPr>
          <p:nvPr/>
        </p:nvSpPr>
        <p:spPr>
          <a:xfrm>
            <a:off x="571500" y="5077609"/>
            <a:ext cx="5768944" cy="118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For a free digital copy: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https://link.springer.com/content/pdf/10.1007%2F978-1-4842-5574-2.pdf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BD3C6-5046-413F-9835-A473BCE8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15" y="22360"/>
            <a:ext cx="4204461" cy="63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D76D6-B65D-40B9-A124-9A97DD368846}"/>
              </a:ext>
            </a:extLst>
          </p:cNvPr>
          <p:cNvSpPr/>
          <p:nvPr/>
        </p:nvSpPr>
        <p:spPr>
          <a:xfrm>
            <a:off x="225911" y="5228216"/>
            <a:ext cx="6938009" cy="108719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A86"/>
            </a:solidFill>
            <a:prstDash val="solid"/>
          </a:ln>
          <a:effectLst>
            <a:glow rad="127000">
              <a:srgbClr val="0068B5">
                <a:alpha val="40000"/>
              </a:srgbClr>
            </a:glow>
            <a:outerShdw blurRad="50800" dist="50800" dir="5400000" sx="1000" sy="1000" algn="ctr" rotWithShape="0">
              <a:srgbClr val="000000">
                <a:alpha val="88000"/>
              </a:srgbClr>
            </a:outerShdw>
            <a:reflection stA="45000" endPos="0" dist="50800" dir="5400000" sy="-100000" algn="bl" rotWithShape="0"/>
          </a:effectLst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87176D-53F8-456D-81A1-E8F98464BAB7}"/>
              </a:ext>
            </a:extLst>
          </p:cNvPr>
          <p:cNvSpPr txBox="1">
            <a:spLocks/>
          </p:cNvSpPr>
          <p:nvPr/>
        </p:nvSpPr>
        <p:spPr>
          <a:xfrm>
            <a:off x="571500" y="567227"/>
            <a:ext cx="6689912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Data Parallel C++ Book Winners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D8C66DB-21E6-4543-948A-383178C9B522}"/>
              </a:ext>
            </a:extLst>
          </p:cNvPr>
          <p:cNvSpPr txBox="1">
            <a:spLocks/>
          </p:cNvSpPr>
          <p:nvPr/>
        </p:nvSpPr>
        <p:spPr>
          <a:xfrm>
            <a:off x="454924" y="5400339"/>
            <a:ext cx="6681947" cy="85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rmAutofit fontScale="62500" lnSpcReduction="20000"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 Clear Ligh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If your name is listed, Gabrielle Amoranto will privately message you for your contact information.</a:t>
            </a: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68B5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A044AE1-3754-4F33-A517-14A3CE5A3AEF}"/>
              </a:ext>
            </a:extLst>
          </p:cNvPr>
          <p:cNvSpPr txBox="1">
            <a:spLocks/>
          </p:cNvSpPr>
          <p:nvPr/>
        </p:nvSpPr>
        <p:spPr>
          <a:xfrm>
            <a:off x="717786" y="1787669"/>
            <a:ext cx="6814829" cy="3383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2" anchor="t">
            <a:normAutofit fontScale="77500" lnSpcReduction="20000"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ambica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prmaod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  <a:sym typeface="Helvetica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Piotr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Ratuszniak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Joachim Meyer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Stig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 Rune Jensen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M. Augusto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Maidana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 Silanes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  <a:sym typeface="Helvetica"/>
            </a:endParaRPr>
          </a:p>
          <a:p>
            <a:pPr>
              <a:defRPr/>
            </a:pPr>
            <a:r>
              <a:rPr lang="en-US" kern="0" dirty="0">
                <a:solidFill>
                  <a:srgbClr val="525252"/>
                </a:solidFill>
                <a:latin typeface="Intel Clear Light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Gene Stoltz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Carlos G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Juan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Fumero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  <a:sym typeface="Helvetica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Michel Migdal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  <a:p>
            <a:pPr lvl="0"/>
            <a:r>
              <a:rPr lang="en-US" kern="0" dirty="0">
                <a:solidFill>
                  <a:srgbClr val="525252"/>
                </a:solidFill>
                <a:latin typeface="Intel Clear Light"/>
              </a:rPr>
              <a:t>Ajay Soni</a:t>
            </a:r>
          </a:p>
          <a:p>
            <a:r>
              <a:rPr lang="en-US" kern="0" dirty="0">
                <a:solidFill>
                  <a:srgbClr val="525252"/>
                </a:solidFill>
                <a:latin typeface="Intel Clear Light"/>
              </a:rPr>
              <a:t>Puya Amiri </a:t>
            </a:r>
            <a:endParaRPr lang="en-US" kern="0" dirty="0">
              <a:solidFill>
                <a:srgbClr val="525252"/>
              </a:solidFill>
            </a:endParaRPr>
          </a:p>
          <a:p>
            <a:pPr lvl="0"/>
            <a:r>
              <a:rPr lang="en-US" kern="0" dirty="0">
                <a:solidFill>
                  <a:srgbClr val="525252"/>
                </a:solidFill>
                <a:latin typeface="Intel Clear Light"/>
              </a:rPr>
              <a:t>Fariz Huseynli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Ram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/>
                <a:sym typeface="Helvetica"/>
              </a:rPr>
              <a:t>Meenakshisundram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  <a:sym typeface="Helvetica"/>
            </a:endParaRPr>
          </a:p>
          <a:p>
            <a:pPr lvl="0">
              <a:defRPr/>
            </a:pPr>
            <a:r>
              <a:rPr lang="en-US" kern="0" dirty="0">
                <a:solidFill>
                  <a:srgbClr val="525252"/>
                </a:solidFill>
                <a:latin typeface="Intel Clear Light"/>
              </a:rPr>
              <a:t>Andrey Alekseenko</a:t>
            </a:r>
          </a:p>
          <a:p>
            <a:pPr lvl="0">
              <a:defRPr/>
            </a:pPr>
            <a:r>
              <a:rPr lang="en-US" kern="0" dirty="0">
                <a:solidFill>
                  <a:srgbClr val="525252"/>
                </a:solidFill>
                <a:latin typeface="Intel Clear Light"/>
              </a:rPr>
              <a:t>Marlon Cabilin</a:t>
            </a:r>
          </a:p>
          <a:p>
            <a:pPr lvl="0">
              <a:defRPr/>
            </a:pPr>
            <a:r>
              <a:rPr lang="en-US" kern="0" dirty="0">
                <a:solidFill>
                  <a:srgbClr val="525252"/>
                </a:solidFill>
                <a:latin typeface="Intel Clear Light"/>
              </a:rPr>
              <a:t>Neuber Sousa</a:t>
            </a:r>
            <a:endParaRPr lang="en-US" sz="2800" b="0" i="0" u="none" strike="noStrike" kern="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02950-4249-434F-AB2A-B4105F73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15" y="22360"/>
            <a:ext cx="4204461" cy="63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BE60FF-659E-4AC8-ADE8-BBC349638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431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B3BA-0E19-4540-B77A-4D9D34B4CE28}"/>
              </a:ext>
            </a:extLst>
          </p:cNvPr>
          <p:cNvSpPr/>
          <p:nvPr/>
        </p:nvSpPr>
        <p:spPr>
          <a:xfrm>
            <a:off x="1623685" y="1164074"/>
            <a:ext cx="6066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Prizes!   Prizes!   Prizes!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A6679-27BC-4648-B1C1-FBF969419837}"/>
              </a:ext>
            </a:extLst>
          </p:cNvPr>
          <p:cNvSpPr/>
          <p:nvPr/>
        </p:nvSpPr>
        <p:spPr>
          <a:xfrm>
            <a:off x="1608727" y="408741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</a:rPr>
              <a:t>1. Win a $50 gift card during the Jeopardy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</a:rPr>
              <a:t>2. Participate in the Happy Hour to get your hands on a physical DPC++ book (limited quantity)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</a:rPr>
              <a:t>4. MUST BE PRESENT WHEN WE ANNOUNCE THE WINNERS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63EC3-733F-4984-9372-A2AD8E88C3F6}"/>
              </a:ext>
            </a:extLst>
          </p:cNvPr>
          <p:cNvSpPr txBox="1"/>
          <p:nvPr/>
        </p:nvSpPr>
        <p:spPr>
          <a:xfrm>
            <a:off x="1623685" y="3786505"/>
            <a:ext cx="447231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</a:rPr>
              <a:t>*Contest Rules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7D848-549A-4E2C-82DD-91317C0D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93" y="1355353"/>
            <a:ext cx="2229953" cy="3427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0BDA8-D524-448B-8A37-2ED289E1E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0" y="2005309"/>
            <a:ext cx="2463188" cy="2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822388F-DB86-4C32-B195-049AE3AF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62"/>
          <a:stretch/>
        </p:blipFill>
        <p:spPr>
          <a:xfrm>
            <a:off x="-11286" y="10"/>
            <a:ext cx="11744325" cy="6401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12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BBFC24D8-8554-4C0C-9810-BEDEF0DC8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20"/>
            <a:ext cx="11103429" cy="6245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84214-8273-4306-BF6F-9D78302C65A4}"/>
              </a:ext>
            </a:extLst>
          </p:cNvPr>
          <p:cNvSpPr txBox="1"/>
          <p:nvPr/>
        </p:nvSpPr>
        <p:spPr>
          <a:xfrm>
            <a:off x="330200" y="13770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IntelOne Display Medium" panose="020B0703020203020204" pitchFamily="34" charset="0"/>
              </a:rPr>
              <a:t>Squiggle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D576-133A-46DC-B381-0CF2988E3AED}"/>
              </a:ext>
            </a:extLst>
          </p:cNvPr>
          <p:cNvSpPr txBox="1"/>
          <p:nvPr/>
        </p:nvSpPr>
        <p:spPr>
          <a:xfrm>
            <a:off x="3540016" y="156756"/>
            <a:ext cx="373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E0178"/>
                </a:solidFill>
                <a:latin typeface="IntelOne Display Medium" panose="020B0703020203020204" pitchFamily="34" charset="0"/>
              </a:rPr>
              <a:t>Birds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8D337-0323-4CB7-A5D1-E2C7160B5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68" y="526736"/>
            <a:ext cx="11241698" cy="6324660"/>
          </a:xfrm>
          <a:prstGeom prst="rect">
            <a:avLst/>
          </a:prstGeom>
        </p:spPr>
      </p:pic>
      <p:pic>
        <p:nvPicPr>
          <p:cNvPr id="10" name="Picture 9" descr="A picture containing way, scene, green, light&#10;&#10;Description automatically generated">
            <a:extLst>
              <a:ext uri="{FF2B5EF4-FFF2-40B4-BE49-F238E27FC236}">
                <a16:creationId xmlns:a16="http://schemas.microsoft.com/office/drawing/2014/main" id="{51CE95F1-11A7-4D1E-A1F7-4306C49C0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5632"/>
            <a:ext cx="11103429" cy="6246868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18D07DE-294C-4582-A519-C1E5CEE37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20"/>
            <a:ext cx="11241699" cy="6324660"/>
          </a:xfrm>
          <a:prstGeom prst="rect">
            <a:avLst/>
          </a:prstGeom>
        </p:spPr>
      </p:pic>
      <p:pic>
        <p:nvPicPr>
          <p:cNvPr id="16" name="Picture 15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8464611D-5CF5-41CB-8684-FF144537A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24"/>
            <a:ext cx="11241698" cy="632466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B1D0714-3BCE-4FDA-B9CF-5C2CEFF90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7" y="441152"/>
            <a:ext cx="11241699" cy="6324660"/>
          </a:xfrm>
          <a:prstGeom prst="rect">
            <a:avLst/>
          </a:prstGeom>
        </p:spPr>
      </p:pic>
      <p:pic>
        <p:nvPicPr>
          <p:cNvPr id="24" name="Picture 23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08AA17FF-A19B-42AB-9072-1C4508CA8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" y="527388"/>
            <a:ext cx="11102269" cy="62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47598AB-2782-4525-B5A2-0C390688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4654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0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60BA7FD-05B2-4C62-AB95-F62E2DD0ACE8}"/>
              </a:ext>
            </a:extLst>
          </p:cNvPr>
          <p:cNvSpPr txBox="1">
            <a:spLocks/>
          </p:cNvSpPr>
          <p:nvPr/>
        </p:nvSpPr>
        <p:spPr>
          <a:xfrm>
            <a:off x="723634" y="295275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Mandala Activity</a:t>
            </a:r>
          </a:p>
        </p:txBody>
      </p:sp>
      <p:pic>
        <p:nvPicPr>
          <p:cNvPr id="3" name="Picture 2" descr="A picture containing text, porcelain&#10;&#10;Description automatically generated">
            <a:extLst>
              <a:ext uri="{FF2B5EF4-FFF2-40B4-BE49-F238E27FC236}">
                <a16:creationId xmlns:a16="http://schemas.microsoft.com/office/drawing/2014/main" id="{AF07B74D-03D5-4718-904C-23473D8CE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09" y="-1"/>
            <a:ext cx="6419041" cy="64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79853-BD6C-4E79-9924-69339B5A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316918" cy="639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3818B-F779-42E1-B51F-3EE9F9C8A4C5}"/>
              </a:ext>
            </a:extLst>
          </p:cNvPr>
          <p:cNvSpPr txBox="1"/>
          <p:nvPr/>
        </p:nvSpPr>
        <p:spPr>
          <a:xfrm>
            <a:off x="213674" y="603315"/>
            <a:ext cx="10872248" cy="78606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Intel Clear"/>
              </a:rPr>
              <a:t>TAKE OUR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02916-4460-466C-ADD4-26A4CE39F439}"/>
              </a:ext>
            </a:extLst>
          </p:cNvPr>
          <p:cNvSpPr txBox="1"/>
          <p:nvPr/>
        </p:nvSpPr>
        <p:spPr>
          <a:xfrm>
            <a:off x="1163051" y="2749037"/>
            <a:ext cx="9183406" cy="230985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Intel Clear"/>
              </a:rPr>
              <a:t>We would like to hear your feedback via a short questionnaire on your </a:t>
            </a:r>
            <a:r>
              <a:rPr lang="en-US" sz="2800" err="1">
                <a:solidFill>
                  <a:srgbClr val="000000"/>
                </a:solidFill>
                <a:latin typeface="Intel Clear"/>
              </a:rPr>
              <a:t>oneAPI</a:t>
            </a:r>
            <a:r>
              <a:rPr lang="en-US" sz="2800">
                <a:solidFill>
                  <a:srgbClr val="000000"/>
                </a:solidFill>
                <a:latin typeface="Intel Clear"/>
              </a:rPr>
              <a:t> Developer Summit 2021 experience.</a:t>
            </a:r>
            <a:endParaRPr lang="en-US">
              <a:solidFill>
                <a:srgbClr val="000000"/>
              </a:solidFill>
              <a:latin typeface="Intel Clear"/>
            </a:endParaRPr>
          </a:p>
          <a:p>
            <a:endParaRPr lang="en-US">
              <a:solidFill>
                <a:srgbClr val="000000"/>
              </a:solidFill>
              <a:latin typeface="Intel Cle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1C1F8-A4FD-45D8-A521-D1EF35E2F36D}"/>
              </a:ext>
            </a:extLst>
          </p:cNvPr>
          <p:cNvSpPr/>
          <p:nvPr/>
        </p:nvSpPr>
        <p:spPr>
          <a:xfrm>
            <a:off x="3348833" y="5468181"/>
            <a:ext cx="4810932" cy="399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65"/>
              </a:lnSpc>
              <a:spcAft>
                <a:spcPts val="750"/>
              </a:spcAft>
            </a:pPr>
            <a:r>
              <a:rPr lang="en-US" sz="3200" b="1">
                <a:solidFill>
                  <a:srgbClr val="000000"/>
                </a:solidFill>
                <a:latin typeface="intel-clear"/>
                <a:ea typeface="Times New Roman" panose="02020603050405020304" pitchFamily="18" charset="0"/>
              </a:rPr>
              <a:t>We Want to Hear From You</a:t>
            </a:r>
            <a:endParaRPr lang="en-US" sz="3200" b="1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6AC86-08AD-41CA-AA55-762A0F27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216298"/>
            <a:ext cx="11010901" cy="952500"/>
          </a:xfrm>
        </p:spPr>
        <p:txBody>
          <a:bodyPr/>
          <a:lstStyle/>
          <a:p>
            <a:r>
              <a:rPr lang="en-US" sz="3600"/>
              <a:t>Introduction to Innovator Program</a:t>
            </a:r>
            <a:r>
              <a:rPr lang="en-US" sz="3200"/>
              <a:t> </a:t>
            </a:r>
            <a:r>
              <a:rPr lang="en-US" sz="1400"/>
              <a:t>(</a:t>
            </a:r>
            <a:r>
              <a:rPr lang="en-US" sz="1400">
                <a:solidFill>
                  <a:schemeClr val="accent1"/>
                </a:solidFill>
              </a:rPr>
              <a:t>https://devmesh.intel.com-</a:t>
            </a:r>
            <a:r>
              <a:rPr lang="en-US" sz="1400"/>
              <a:t>&gt; member Programs)</a:t>
            </a:r>
            <a:endParaRPr lang="en-US" sz="2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A069E-7A6F-4BD9-B914-A79CBDBE4618}"/>
              </a:ext>
            </a:extLst>
          </p:cNvPr>
          <p:cNvSpPr txBox="1"/>
          <p:nvPr/>
        </p:nvSpPr>
        <p:spPr>
          <a:xfrm>
            <a:off x="4137797" y="1139391"/>
            <a:ext cx="2235543" cy="64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Early Experiments, Prototypes, Testing &amp;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7ECC2-25C5-4D5A-B1F5-5D2A0868AA75}"/>
              </a:ext>
            </a:extLst>
          </p:cNvPr>
          <p:cNvSpPr txBox="1"/>
          <p:nvPr/>
        </p:nvSpPr>
        <p:spPr>
          <a:xfrm>
            <a:off x="6440522" y="1139391"/>
            <a:ext cx="2404251" cy="6434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Pro"/>
                <a:ea typeface="Intel Clear Pro" charset="0"/>
                <a:cs typeface="Intel Clear Pro" charset="0"/>
                <a:sym typeface="Arial"/>
              </a:rPr>
              <a:t> Spotlight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102F3-E6C4-4130-B9E7-4797EC67097E}"/>
              </a:ext>
            </a:extLst>
          </p:cNvPr>
          <p:cNvSpPr txBox="1"/>
          <p:nvPr/>
        </p:nvSpPr>
        <p:spPr>
          <a:xfrm>
            <a:off x="9480062" y="1115445"/>
            <a:ext cx="1948943" cy="64346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 Pro"/>
                <a:ea typeface="Intel Clear Pro" charset="0"/>
                <a:cs typeface="Intel Clear Pro" charset="0"/>
                <a:sym typeface="Arial"/>
              </a:rPr>
              <a:t>Speakerships &amp; Demos at Major conferences and Public Events</a:t>
            </a:r>
          </a:p>
        </p:txBody>
      </p:sp>
      <p:pic>
        <p:nvPicPr>
          <p:cNvPr id="7" name="Picture 2" descr="Image result for movidius compute stick">
            <a:extLst>
              <a:ext uri="{FF2B5EF4-FFF2-40B4-BE49-F238E27FC236}">
                <a16:creationId xmlns:a16="http://schemas.microsoft.com/office/drawing/2014/main" id="{CF467370-F27E-4CEA-A68A-0BB177AE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51" y="2229701"/>
            <a:ext cx="1654445" cy="9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ntel xeon scalable processors">
            <a:extLst>
              <a:ext uri="{FF2B5EF4-FFF2-40B4-BE49-F238E27FC236}">
                <a16:creationId xmlns:a16="http://schemas.microsoft.com/office/drawing/2014/main" id="{14F19855-4BBA-4E79-8426-97B4D0D4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14999"/>
          <a:stretch/>
        </p:blipFill>
        <p:spPr bwMode="auto">
          <a:xfrm>
            <a:off x="2614998" y="3364763"/>
            <a:ext cx="1349471" cy="13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oculus">
            <a:extLst>
              <a:ext uri="{FF2B5EF4-FFF2-40B4-BE49-F238E27FC236}">
                <a16:creationId xmlns:a16="http://schemas.microsoft.com/office/drawing/2014/main" id="{0F8C1295-A99A-421C-8C1F-D40AB89A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62" y="5014229"/>
            <a:ext cx="1660399" cy="9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nisha Biswas">
            <a:extLst>
              <a:ext uri="{FF2B5EF4-FFF2-40B4-BE49-F238E27FC236}">
                <a16:creationId xmlns:a16="http://schemas.microsoft.com/office/drawing/2014/main" id="{ACB73392-EE83-403D-B64B-DAC464F1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1" y="2241089"/>
            <a:ext cx="1029787" cy="10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eter Ma">
            <a:extLst>
              <a:ext uri="{FF2B5EF4-FFF2-40B4-BE49-F238E27FC236}">
                <a16:creationId xmlns:a16="http://schemas.microsoft.com/office/drawing/2014/main" id="{A9141467-C7B2-4118-8651-5DE4697F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3" y="3504821"/>
            <a:ext cx="1112249" cy="11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edro Kayatt">
            <a:extLst>
              <a:ext uri="{FF2B5EF4-FFF2-40B4-BE49-F238E27FC236}">
                <a16:creationId xmlns:a16="http://schemas.microsoft.com/office/drawing/2014/main" id="{EADEC645-1A76-4EA2-BDC6-3F69EF34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41" y="4902913"/>
            <a:ext cx="1120843" cy="112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F6372F-73A7-4B39-9BC0-3BEC2B92C537}"/>
              </a:ext>
            </a:extLst>
          </p:cNvPr>
          <p:cNvSpPr/>
          <p:nvPr/>
        </p:nvSpPr>
        <p:spPr>
          <a:xfrm>
            <a:off x="1921493" y="3535784"/>
            <a:ext cx="565272" cy="536013"/>
          </a:xfrm>
          <a:prstGeom prst="rightArrow">
            <a:avLst/>
          </a:prstGeom>
          <a:solidFill>
            <a:srgbClr val="00AEE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2B88C-FA6E-4213-AAF7-EFE12F0324D2}"/>
              </a:ext>
            </a:extLst>
          </p:cNvPr>
          <p:cNvSpPr txBox="1"/>
          <p:nvPr/>
        </p:nvSpPr>
        <p:spPr>
          <a:xfrm>
            <a:off x="2523895" y="1140124"/>
            <a:ext cx="1499725" cy="643467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Access to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Intel Hardware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2">
                    <a:lumMod val="75000"/>
                    <a:lumOff val="25000"/>
                  </a:srgb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</a:rPr>
              <a:t>&amp; Intel Expertise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75825E-BCDB-49B7-A13B-980F0EF2CF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84" t="4416" r="1336" b="-4416"/>
          <a:stretch/>
        </p:blipFill>
        <p:spPr>
          <a:xfrm>
            <a:off x="3964469" y="1782858"/>
            <a:ext cx="7763705" cy="47656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24632D-673F-422F-BE67-4BF7286F5917}"/>
              </a:ext>
            </a:extLst>
          </p:cNvPr>
          <p:cNvSpPr txBox="1"/>
          <p:nvPr/>
        </p:nvSpPr>
        <p:spPr>
          <a:xfrm>
            <a:off x="247810" y="1139391"/>
            <a:ext cx="1974871" cy="86603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Top Tier Experts Who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Intel Clear Pro" charset="0"/>
                <a:ea typeface="Intel Clear Pro" charset="0"/>
                <a:cs typeface="Intel Clear Pro" charset="0"/>
                <a:sym typeface="Arial"/>
              </a:rPr>
              <a:t>Innovate &amp; Like To Share Work Go under NDA </a:t>
            </a:r>
          </a:p>
        </p:txBody>
      </p:sp>
    </p:spTree>
    <p:extLst>
      <p:ext uri="{BB962C8B-B14F-4D97-AF65-F5344CB8AC3E}">
        <p14:creationId xmlns:p14="http://schemas.microsoft.com/office/powerpoint/2010/main" val="116282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543-CE68-42F1-9E79-0571C0083D27}"/>
              </a:ext>
            </a:extLst>
          </p:cNvPr>
          <p:cNvSpPr txBox="1">
            <a:spLocks/>
          </p:cNvSpPr>
          <p:nvPr/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marL="0" marR="0" indent="0" algn="ctr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chemeClr val="bg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477154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D71576-0F90-487A-A977-A9DA0314AD29}"/>
              </a:ext>
            </a:extLst>
          </p:cNvPr>
          <p:cNvSpPr/>
          <p:nvPr/>
        </p:nvSpPr>
        <p:spPr>
          <a:xfrm>
            <a:off x="6704717" y="3429000"/>
            <a:ext cx="4880224" cy="27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BD12-8681-4280-AA1C-2B58AD8D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Intel® Certified Instructors for oneAPI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F96B-F07E-4860-A39B-99C5F917F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0397" y="3429000"/>
            <a:ext cx="4880224" cy="2887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cap="all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Instructor Qualifications: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Technical expertise and mastery of DPC++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Demonstrated teaching 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Ability to use Intel® DevCloud as a teaching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Successful completion of our hands-on workshops and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DEDC-BD54-437D-B71C-A46C1A9F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3502844"/>
            <a:ext cx="5526640" cy="28136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Connecting with an Intel® Certified Instructor:</a:t>
            </a:r>
          </a:p>
          <a:p>
            <a:r>
              <a:rPr lang="en-US"/>
              <a:t>64 instructors certified to teach Data Parallel C++ across 10 countries </a:t>
            </a:r>
          </a:p>
          <a:p>
            <a:r>
              <a:rPr lang="en-US"/>
              <a:t>Find your local expert here:</a:t>
            </a:r>
          </a:p>
          <a:p>
            <a:pPr lvl="1"/>
            <a:r>
              <a:rPr lang="en-US" sz="2600">
                <a:hlinkClick r:id="rId2"/>
              </a:rPr>
              <a:t>software.intel.com/oneAPI/training/certified-instructors</a:t>
            </a:r>
            <a:r>
              <a:rPr lang="en-US" sz="260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D7A2-9CAA-475E-B774-F1990D03B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0"/>
            <a:ext cx="10972800" cy="970437"/>
          </a:xfrm>
        </p:spPr>
        <p:txBody>
          <a:bodyPr/>
          <a:lstStyle/>
          <a:p>
            <a:r>
              <a:rPr lang="en-US"/>
              <a:t>Intel® Certified Instructors are endorsed by Intel to teach oneAPI topics creating a global network of oneAPI experts.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5D61BB-594F-406F-9CF4-B4E9124D0591}"/>
              </a:ext>
            </a:extLst>
          </p:cNvPr>
          <p:cNvSpPr txBox="1">
            <a:spLocks/>
          </p:cNvSpPr>
          <p:nvPr/>
        </p:nvSpPr>
        <p:spPr>
          <a:xfrm>
            <a:off x="324465" y="2458563"/>
            <a:ext cx="10972800" cy="97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Instructors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68B5"/>
                </a:solidFill>
                <a:effectLst/>
                <a:uLnTx/>
                <a:uFillTx/>
                <a:latin typeface="IntelOne Display Regular"/>
              </a:rPr>
              <a:t>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One Display Light"/>
              </a:rPr>
              <a:t>come from consulting companies &amp; solution providers in the Intel® oneAPI Technology Partner Program, academia and  the Software Innovator program.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34647-81AA-45AD-BF1F-B72C850B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782" y="143279"/>
            <a:ext cx="1315159" cy="13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D71576-0F90-487A-A977-A9DA0314AD29}"/>
              </a:ext>
            </a:extLst>
          </p:cNvPr>
          <p:cNvSpPr/>
          <p:nvPr/>
        </p:nvSpPr>
        <p:spPr>
          <a:xfrm>
            <a:off x="6704717" y="3429000"/>
            <a:ext cx="4880224" cy="27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BD12-8681-4280-AA1C-2B58AD8D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Intel® </a:t>
            </a:r>
            <a:r>
              <a:rPr lang="en-US" err="1"/>
              <a:t>oneAPI</a:t>
            </a:r>
            <a:r>
              <a:rPr lang="en-US"/>
              <a:t> Technology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F96B-F07E-4860-A39B-99C5F917F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0397" y="3429001"/>
            <a:ext cx="4880224" cy="26561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cap="all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PARTNER Qualifications: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Expertise in parallel programming for CPU &amp; GPU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Provide consulting &amp; services such as porting applications, coding, tuning, code-modernization,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>
                <a:solidFill>
                  <a:schemeClr val="bg1"/>
                </a:solidFill>
                <a:ea typeface="Intel Clear" panose="020B0604020203020204" pitchFamily="34" charset="0"/>
                <a:cs typeface="Intel Clear" panose="020B0604020203020204" pitchFamily="34" charset="0"/>
              </a:rPr>
              <a:t>Successful completion of training portal and technical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DEDC-BD54-437D-B71C-A46C1A9F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3113314"/>
            <a:ext cx="6268037" cy="3385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Connecting with an Intel® </a:t>
            </a:r>
            <a:r>
              <a:rPr lang="en-US" b="1" err="1"/>
              <a:t>oneAPI</a:t>
            </a:r>
            <a:r>
              <a:rPr lang="en-US" b="1"/>
              <a:t> Technology Partner:</a:t>
            </a:r>
          </a:p>
          <a:p>
            <a:r>
              <a:rPr lang="en-US"/>
              <a:t>19 companies in 10 countries </a:t>
            </a:r>
          </a:p>
          <a:p>
            <a:r>
              <a:rPr lang="en-US"/>
              <a:t>Certified on various programming models for HPC and AI using Intel </a:t>
            </a:r>
            <a:r>
              <a:rPr lang="en-US" err="1"/>
              <a:t>oneAPI</a:t>
            </a:r>
            <a:endParaRPr lang="en-US"/>
          </a:p>
          <a:p>
            <a:r>
              <a:rPr lang="en-US"/>
              <a:t>Find your local expert here:</a:t>
            </a:r>
          </a:p>
          <a:p>
            <a:pPr lvl="1"/>
            <a:r>
              <a:rPr lang="en-US" sz="2600"/>
              <a:t>software.intel.com/content/dam/develop/external/us/</a:t>
            </a:r>
            <a:r>
              <a:rPr lang="en-US" sz="2600" err="1"/>
              <a:t>en</a:t>
            </a:r>
            <a:r>
              <a:rPr lang="en-US" sz="2600"/>
              <a:t>/documents/pdf/intel-oneapi-tech-partners-v-1-0.pdf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D7A2-9CAA-475E-B774-F1990D03B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495360"/>
            <a:ext cx="11625943" cy="970437"/>
          </a:xfrm>
        </p:spPr>
        <p:txBody>
          <a:bodyPr/>
          <a:lstStyle/>
          <a:p>
            <a:r>
              <a:rPr lang="en-US"/>
              <a:t>Companies endorsed by Intel who provide services based on their Intel® </a:t>
            </a:r>
            <a:r>
              <a:rPr lang="en-US" err="1"/>
              <a:t>oneAPI</a:t>
            </a:r>
            <a:r>
              <a:rPr lang="en-US"/>
              <a:t> technical expertise to meet the business and technical needs of customers and the local developer community.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F1384-96FF-4E8D-913D-703595A6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447" y="143279"/>
            <a:ext cx="1352081" cy="13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39C-6F14-A441-8281-879773E0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72" y="2337173"/>
            <a:ext cx="10972801" cy="1091827"/>
          </a:xfrm>
        </p:spPr>
        <p:txBody>
          <a:bodyPr/>
          <a:lstStyle/>
          <a:p>
            <a:r>
              <a:rPr lang="en-US" sz="6000"/>
              <a:t>Priority Support &amp; Benefits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54AC5-3A61-42D4-BFE9-A9EC3ADEA62A}"/>
              </a:ext>
            </a:extLst>
          </p:cNvPr>
          <p:cNvSpPr txBox="1">
            <a:spLocks/>
          </p:cNvSpPr>
          <p:nvPr/>
        </p:nvSpPr>
        <p:spPr>
          <a:xfrm>
            <a:off x="5142881" y="5238139"/>
            <a:ext cx="6953639" cy="1233813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2133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867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C000"/>
                </a:solidFill>
              </a:rPr>
              <a:t>April 15, 2021</a:t>
            </a:r>
          </a:p>
          <a:p>
            <a:r>
              <a:rPr lang="en-US">
                <a:solidFill>
                  <a:srgbClr val="FFC000"/>
                </a:solidFill>
              </a:rPr>
              <a:t>Pranati Tewari, Mike Lee</a:t>
            </a:r>
          </a:p>
        </p:txBody>
      </p:sp>
    </p:spTree>
    <p:extLst>
      <p:ext uri="{BB962C8B-B14F-4D97-AF65-F5344CB8AC3E}">
        <p14:creationId xmlns:p14="http://schemas.microsoft.com/office/powerpoint/2010/main" val="24051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5" title="Innovation Leaders using Intel® oneAPI Cross-architecture Tools | Intel Software">
            <a:hlinkClick r:id="" action="ppaction://media"/>
            <a:extLst>
              <a:ext uri="{FF2B5EF4-FFF2-40B4-BE49-F238E27FC236}">
                <a16:creationId xmlns:a16="http://schemas.microsoft.com/office/drawing/2014/main" id="{7832CECA-DE10-40CA-A6D5-0774954499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081" y="0"/>
            <a:ext cx="11381590" cy="64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4338FE-E561-45AD-92F7-CAC2583BB49B}"/>
              </a:ext>
            </a:extLst>
          </p:cNvPr>
          <p:cNvSpPr txBox="1">
            <a:spLocks/>
          </p:cNvSpPr>
          <p:nvPr/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Get the Support You Need- We’re In This Together!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D722C02-740B-4E53-8CE3-093D7D4432A7}"/>
              </a:ext>
            </a:extLst>
          </p:cNvPr>
          <p:cNvSpPr/>
          <p:nvPr/>
        </p:nvSpPr>
        <p:spPr>
          <a:xfrm>
            <a:off x="262979" y="1691272"/>
            <a:ext cx="3857281" cy="4489191"/>
          </a:xfrm>
          <a:prstGeom prst="roundRect">
            <a:avLst>
              <a:gd name="adj" fmla="val 7545"/>
            </a:avLst>
          </a:prstGeom>
          <a:solidFill>
            <a:srgbClr val="004A86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Software Development is Challenging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Tools Usage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Best Known Methods for Optimization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Time to Results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Frequent product updates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EE3335F-E5E1-4B67-8202-44A0B14BE6F5}"/>
              </a:ext>
            </a:extLst>
          </p:cNvPr>
          <p:cNvSpPr/>
          <p:nvPr/>
        </p:nvSpPr>
        <p:spPr>
          <a:xfrm>
            <a:off x="5668533" y="1691272"/>
            <a:ext cx="5452946" cy="1988632"/>
          </a:xfrm>
          <a:prstGeom prst="roundRect">
            <a:avLst>
              <a:gd name="adj" fmla="val 7545"/>
            </a:avLst>
          </a:prstGeom>
          <a:solidFill>
            <a:srgbClr val="004A86"/>
          </a:solidFill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Community Forums 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Public / Open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Community Driven Solutions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3AFC8101-0981-4DC0-B6E4-1705242957CE}"/>
              </a:ext>
            </a:extLst>
          </p:cNvPr>
          <p:cNvSpPr/>
          <p:nvPr/>
        </p:nvSpPr>
        <p:spPr>
          <a:xfrm>
            <a:off x="5668532" y="3847174"/>
            <a:ext cx="5527291" cy="2333290"/>
          </a:xfrm>
          <a:prstGeom prst="roundRect">
            <a:avLst>
              <a:gd name="adj" fmla="val 7545"/>
            </a:avLst>
          </a:prstGeom>
          <a:solidFill>
            <a:srgbClr val="004A86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Priority Support 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Private/Confidential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Timely </a:t>
            </a:r>
          </a:p>
          <a:p>
            <a:pPr marL="457200" marR="0" lvl="0" indent="-457200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Intel Engineer Staffed</a:t>
            </a:r>
          </a:p>
        </p:txBody>
      </p:sp>
      <p:cxnSp>
        <p:nvCxnSpPr>
          <p:cNvPr id="7" name="Curved Connector 8">
            <a:extLst>
              <a:ext uri="{FF2B5EF4-FFF2-40B4-BE49-F238E27FC236}">
                <a16:creationId xmlns:a16="http://schemas.microsoft.com/office/drawing/2014/main" id="{F0C70445-EF2A-4DB5-BDAD-CFD7033B8C1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120260" y="2685588"/>
            <a:ext cx="1548273" cy="1250280"/>
          </a:xfrm>
          <a:prstGeom prst="curvedConnector3">
            <a:avLst/>
          </a:prstGeom>
          <a:noFill/>
          <a:ln w="57150" cap="flat" cmpd="sng" algn="ctr">
            <a:solidFill>
              <a:srgbClr val="004A86"/>
            </a:solidFill>
            <a:prstDash val="solid"/>
            <a:tailEnd type="triangle"/>
          </a:ln>
          <a:effectLst/>
        </p:spPr>
      </p:cxnSp>
      <p:cxnSp>
        <p:nvCxnSpPr>
          <p:cNvPr id="8" name="Curved Connector 9">
            <a:extLst>
              <a:ext uri="{FF2B5EF4-FFF2-40B4-BE49-F238E27FC236}">
                <a16:creationId xmlns:a16="http://schemas.microsoft.com/office/drawing/2014/main" id="{7B47D81D-13C8-4794-8AAB-13816632F811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120260" y="3935868"/>
            <a:ext cx="1548272" cy="1077951"/>
          </a:xfrm>
          <a:prstGeom prst="curvedConnector3">
            <a:avLst/>
          </a:prstGeom>
          <a:noFill/>
          <a:ln w="57150" cap="flat" cmpd="sng" algn="ctr">
            <a:solidFill>
              <a:srgbClr val="004A86"/>
            </a:solidFill>
            <a:prstDash val="solid"/>
            <a:tailEnd type="triangle"/>
          </a:ln>
          <a:effectLst/>
        </p:spPr>
      </p:cxnSp>
      <p:sp>
        <p:nvSpPr>
          <p:cNvPr id="9" name="Triangle 13">
            <a:extLst>
              <a:ext uri="{FF2B5EF4-FFF2-40B4-BE49-F238E27FC236}">
                <a16:creationId xmlns:a16="http://schemas.microsoft.com/office/drawing/2014/main" id="{CC6F8DCA-D006-496C-98F6-9C24AB9AFDB9}"/>
              </a:ext>
            </a:extLst>
          </p:cNvPr>
          <p:cNvSpPr/>
          <p:nvPr/>
        </p:nvSpPr>
        <p:spPr>
          <a:xfrm rot="5400000">
            <a:off x="10273576" y="4871639"/>
            <a:ext cx="2231072" cy="386577"/>
          </a:xfrm>
          <a:prstGeom prst="triangl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258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C1BA09-B49A-44D1-A50E-6A04AF1FFEFC}"/>
              </a:ext>
            </a:extLst>
          </p:cNvPr>
          <p:cNvSpPr/>
          <p:nvPr/>
        </p:nvSpPr>
        <p:spPr>
          <a:xfrm>
            <a:off x="1861851" y="5243585"/>
            <a:ext cx="8141465" cy="472087"/>
          </a:xfrm>
          <a:prstGeom prst="rect">
            <a:avLst/>
          </a:prstGeom>
          <a:solidFill>
            <a:srgbClr val="0068B5"/>
          </a:solidFill>
          <a:ln w="25400" cap="flat" cmpd="sng" algn="ctr">
            <a:solidFill>
              <a:srgbClr val="0068B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CEC1FB-0730-4294-AEBE-F89559BD18FD}"/>
              </a:ext>
            </a:extLst>
          </p:cNvPr>
          <p:cNvSpPr txBox="1">
            <a:spLocks/>
          </p:cNvSpPr>
          <p:nvPr/>
        </p:nvSpPr>
        <p:spPr>
          <a:xfrm>
            <a:off x="449613" y="29239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Priority Support Benefits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5806685-EAF1-4A75-8E02-5901C8D80BAD}"/>
              </a:ext>
            </a:extLst>
          </p:cNvPr>
          <p:cNvSpPr txBox="1">
            <a:spLocks/>
          </p:cNvSpPr>
          <p:nvPr/>
        </p:nvSpPr>
        <p:spPr>
          <a:xfrm>
            <a:off x="856033" y="1620812"/>
            <a:ext cx="9147283" cy="435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Download Access to &amp; Support for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new product updates and older versions 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Direct and private interaction with Intel’s Support Engineers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Accelerated Response time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Priority Solutions for escalated defects and feature requests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Access to a vast library of self-help documentation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Access to Intel public community forums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0" marR="0" lvl="0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On-site or online training and consultation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by Intel technical consulting engineers may be added at an additional cost</a:t>
            </a: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665E8-D84E-47C4-BB9D-5ADCA89A7F4B}"/>
              </a:ext>
            </a:extLst>
          </p:cNvPr>
          <p:cNvSpPr txBox="1"/>
          <p:nvPr/>
        </p:nvSpPr>
        <p:spPr>
          <a:xfrm>
            <a:off x="2109441" y="4867664"/>
            <a:ext cx="7712048" cy="7390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  <a:defRPr/>
            </a:pPr>
            <a:endParaRPr lang="en-US" sz="1600" u="sng" kern="0">
              <a:solidFill>
                <a:srgbClr val="FFFFFF"/>
              </a:solidFill>
              <a:latin typeface="Intel Clear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  <a:defRPr/>
            </a:pPr>
            <a:r>
              <a:rPr lang="en-US" sz="1600" u="sng" kern="0">
                <a:solidFill>
                  <a:srgbClr val="FFFFFF"/>
                </a:solidFill>
                <a:latin typeface="Intel Clear"/>
                <a:sym typeface="Helvetica Neue"/>
              </a:rPr>
              <a:t>https://software.intel.com/content/www/us/en/develop/tools/oneapi/support.html</a:t>
            </a:r>
          </a:p>
        </p:txBody>
      </p:sp>
    </p:spTree>
    <p:extLst>
      <p:ext uri="{BB962C8B-B14F-4D97-AF65-F5344CB8AC3E}">
        <p14:creationId xmlns:p14="http://schemas.microsoft.com/office/powerpoint/2010/main" val="237087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D1B2F33-31FC-4DEA-ACFE-D50C1DA9C370}"/>
              </a:ext>
            </a:extLst>
          </p:cNvPr>
          <p:cNvSpPr txBox="1">
            <a:spLocks/>
          </p:cNvSpPr>
          <p:nvPr/>
        </p:nvSpPr>
        <p:spPr>
          <a:xfrm>
            <a:off x="343888" y="242818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Commercially Supported Products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765D5-6C35-41D2-A4AD-A467C91B0997}"/>
              </a:ext>
            </a:extLst>
          </p:cNvPr>
          <p:cNvSpPr txBox="1">
            <a:spLocks/>
          </p:cNvSpPr>
          <p:nvPr/>
        </p:nvSpPr>
        <p:spPr>
          <a:xfrm>
            <a:off x="571498" y="1178068"/>
            <a:ext cx="10555679" cy="426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28600" marR="0" lvl="1" indent="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oneAPI ”Products” with Priority Support</a:t>
            </a:r>
          </a:p>
          <a:p>
            <a:pPr marL="431800" marR="0" lvl="1" indent="-2032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Toolkit</a:t>
            </a:r>
          </a:p>
          <a:p>
            <a:pPr marL="431800" marR="0" lvl="1" indent="-2032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HPC Toolkit</a:t>
            </a:r>
          </a:p>
          <a:p>
            <a:pPr marL="686594" marR="0" lvl="2" indent="-197644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HPC Toolkit Single-Node</a:t>
            </a:r>
          </a:p>
          <a:p>
            <a:pPr marL="686594" marR="0" lvl="2" indent="-197644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HPC Toolkit Multi-Node </a:t>
            </a:r>
          </a:p>
          <a:p>
            <a:pPr marL="431800" marR="0" lvl="1" indent="-2032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IoT Toolkit</a:t>
            </a:r>
          </a:p>
          <a:p>
            <a:pPr marL="431800" marR="0" lvl="1" indent="-2032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Rendering Toolkit</a:t>
            </a:r>
          </a:p>
          <a:p>
            <a:pPr marL="686594" marR="0" lvl="2" indent="-197644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Rendering Toolkit Single-Node</a:t>
            </a:r>
          </a:p>
          <a:p>
            <a:pPr marL="686594" marR="0" lvl="2" indent="-197644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Intel® oneAPI Base &amp; Rendering Toolkit Multi-Node </a:t>
            </a:r>
          </a:p>
          <a:p>
            <a:pPr marL="431800" marR="0" lvl="1" indent="-2032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  <a:p>
            <a:pPr marL="228600" marR="0" lvl="0" indent="-228600" algn="l" defTabSz="6096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0AB52-ED38-43CB-BFF0-0FC269AB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00" y="870409"/>
            <a:ext cx="808778" cy="995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18DD0-64B0-4B3F-8CB2-810777B1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7" y="2304483"/>
            <a:ext cx="797416" cy="1069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123E1-A928-4C4B-BC7D-933257078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051" y="2314356"/>
            <a:ext cx="797418" cy="1069701"/>
          </a:xfrm>
          <a:prstGeom prst="rect">
            <a:avLst/>
          </a:prstGeom>
        </p:spPr>
      </p:pic>
      <p:sp>
        <p:nvSpPr>
          <p:cNvPr id="8" name="Plus 47">
            <a:extLst>
              <a:ext uri="{FF2B5EF4-FFF2-40B4-BE49-F238E27FC236}">
                <a16:creationId xmlns:a16="http://schemas.microsoft.com/office/drawing/2014/main" id="{05546ED2-2CA8-47E6-9C98-8757BC5972D8}"/>
              </a:ext>
            </a:extLst>
          </p:cNvPr>
          <p:cNvSpPr/>
          <p:nvPr/>
        </p:nvSpPr>
        <p:spPr>
          <a:xfrm>
            <a:off x="9878557" y="2751273"/>
            <a:ext cx="254265" cy="325018"/>
          </a:xfrm>
          <a:prstGeom prst="mathPlus">
            <a:avLst/>
          </a:prstGeom>
          <a:solidFill>
            <a:srgbClr val="004A8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013912-EB03-47B5-ACE9-A196BD88E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6" y="3567372"/>
            <a:ext cx="774509" cy="1106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6CB9E-9F16-42FD-B819-9FABC4DC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68" y="3567372"/>
            <a:ext cx="755614" cy="1079573"/>
          </a:xfrm>
          <a:prstGeom prst="rect">
            <a:avLst/>
          </a:prstGeom>
        </p:spPr>
      </p:pic>
      <p:sp>
        <p:nvSpPr>
          <p:cNvPr id="11" name="Plus 51">
            <a:extLst>
              <a:ext uri="{FF2B5EF4-FFF2-40B4-BE49-F238E27FC236}">
                <a16:creationId xmlns:a16="http://schemas.microsoft.com/office/drawing/2014/main" id="{323BF5DB-3396-4A8E-BF45-CF1A17245531}"/>
              </a:ext>
            </a:extLst>
          </p:cNvPr>
          <p:cNvSpPr/>
          <p:nvPr/>
        </p:nvSpPr>
        <p:spPr>
          <a:xfrm>
            <a:off x="9885222" y="3934003"/>
            <a:ext cx="240935" cy="328018"/>
          </a:xfrm>
          <a:prstGeom prst="mathPlus">
            <a:avLst/>
          </a:prstGeom>
          <a:solidFill>
            <a:srgbClr val="004A8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C709F9-8701-4721-BA26-7B7DD1A6B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62" y="4867133"/>
            <a:ext cx="831226" cy="1127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299640-9ADF-44CD-9B75-68D5F37CB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147" y="4867132"/>
            <a:ext cx="831226" cy="1127507"/>
          </a:xfrm>
          <a:prstGeom prst="rect">
            <a:avLst/>
          </a:prstGeom>
        </p:spPr>
      </p:pic>
      <p:sp>
        <p:nvSpPr>
          <p:cNvPr id="14" name="Plus 55">
            <a:extLst>
              <a:ext uri="{FF2B5EF4-FFF2-40B4-BE49-F238E27FC236}">
                <a16:creationId xmlns:a16="http://schemas.microsoft.com/office/drawing/2014/main" id="{DABF5C8C-5278-4EC1-ACAC-0878001E5276}"/>
              </a:ext>
            </a:extLst>
          </p:cNvPr>
          <p:cNvSpPr/>
          <p:nvPr/>
        </p:nvSpPr>
        <p:spPr>
          <a:xfrm>
            <a:off x="9873167" y="5235701"/>
            <a:ext cx="265045" cy="342582"/>
          </a:xfrm>
          <a:prstGeom prst="mathPlus">
            <a:avLst/>
          </a:prstGeom>
          <a:solidFill>
            <a:srgbClr val="004A8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69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DA76A7-5F74-4C5D-B11D-5D50F3DA0516}"/>
              </a:ext>
            </a:extLst>
          </p:cNvPr>
          <p:cNvGrpSpPr/>
          <p:nvPr/>
        </p:nvGrpSpPr>
        <p:grpSpPr>
          <a:xfrm>
            <a:off x="481138" y="5263577"/>
            <a:ext cx="8141465" cy="832710"/>
            <a:chOff x="343888" y="5430885"/>
            <a:chExt cx="8141465" cy="8327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7C239D-D73F-417F-9E8B-3CF1FC630FDE}"/>
                </a:ext>
              </a:extLst>
            </p:cNvPr>
            <p:cNvSpPr/>
            <p:nvPr/>
          </p:nvSpPr>
          <p:spPr>
            <a:xfrm>
              <a:off x="343888" y="5791508"/>
              <a:ext cx="8141465" cy="472087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69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CDFC48-3C43-4773-BDFA-413CC73FD571}"/>
                </a:ext>
              </a:extLst>
            </p:cNvPr>
            <p:cNvSpPr txBox="1"/>
            <p:nvPr/>
          </p:nvSpPr>
          <p:spPr>
            <a:xfrm>
              <a:off x="558596" y="5430885"/>
              <a:ext cx="7712048" cy="73904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defTabSz="1219169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  <a:p>
              <a:pPr marL="0" marR="0" lvl="0" indent="0" defTabSz="1219169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https://software.intel.com/content/www/us/en/develop/tools/oneapi/support.html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90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2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12790C7E26544B649525D4182FB50" ma:contentTypeVersion="12" ma:contentTypeDescription="Create a new document." ma:contentTypeScope="" ma:versionID="f3862e83f4f935f8a180be9a21c87188">
  <xsd:schema xmlns:xsd="http://www.w3.org/2001/XMLSchema" xmlns:xs="http://www.w3.org/2001/XMLSchema" xmlns:p="http://schemas.microsoft.com/office/2006/metadata/properties" xmlns:ns2="7b137367-8d88-482d-9535-d9afaba6aa9f" xmlns:ns3="204fb1ac-67f2-4a91-8e8a-e75fa505d9a5" targetNamespace="http://schemas.microsoft.com/office/2006/metadata/properties" ma:root="true" ma:fieldsID="fd9afa2b768cc00073ebb3e71de2ad8d" ns2:_="" ns3:_="">
    <xsd:import namespace="7b137367-8d88-482d-9535-d9afaba6aa9f"/>
    <xsd:import namespace="204fb1ac-67f2-4a91-8e8a-e75fa505d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37367-8d88-482d-9535-d9afaba6a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fb1ac-67f2-4a91-8e8a-e75fa505d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A3E48-A5CF-4125-A5C3-2E46FC342A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33BC4D-38E4-41A2-A7BD-C1AEF0B9F2AB}">
  <ds:schemaRefs>
    <ds:schemaRef ds:uri="204fb1ac-67f2-4a91-8e8a-e75fa505d9a5"/>
    <ds:schemaRef ds:uri="7b137367-8d88-482d-9535-d9afaba6aa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C32B28-A2C3-4CA5-8388-F157A2BCA1C4}">
  <ds:schemaRefs>
    <ds:schemaRef ds:uri="204fb1ac-67f2-4a91-8e8a-e75fa505d9a5"/>
    <ds:schemaRef ds:uri="7b137367-8d88-482d-9535-d9afaba6aa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Widescreen</PresentationFormat>
  <Paragraphs>123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Helvetica Neue Medium</vt:lpstr>
      <vt:lpstr>Intel Clear</vt:lpstr>
      <vt:lpstr>Intel Clear Light</vt:lpstr>
      <vt:lpstr>Intel Clear Pro</vt:lpstr>
      <vt:lpstr>intel-clear</vt:lpstr>
      <vt:lpstr>IntelOne Display Light</vt:lpstr>
      <vt:lpstr>IntelOne Display Medium</vt:lpstr>
      <vt:lpstr>IntelOne Display Regular</vt:lpstr>
      <vt:lpstr>Wingdings</vt:lpstr>
      <vt:lpstr>Office Theme</vt:lpstr>
      <vt:lpstr>Int_PPT Template_ClearPro_16x9</vt:lpstr>
      <vt:lpstr>22_BasicWhite</vt:lpstr>
      <vt:lpstr>1_Office Theme</vt:lpstr>
      <vt:lpstr>Developer Summit at IWOCL 2021</vt:lpstr>
      <vt:lpstr>Introduction to Innovator Program (https://devmesh.intel.com-&gt; member Programs)</vt:lpstr>
      <vt:lpstr>Intel® Certified Instructors for oneAPI</vt:lpstr>
      <vt:lpstr>Intel® oneAPI Technology Partners</vt:lpstr>
      <vt:lpstr>Priority Support &amp;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 Summit at IWOCL 2021</dc:title>
  <dc:creator>Amoranto, Gabrielle</dc:creator>
  <cp:lastModifiedBy>Amoranto, Gabrielle</cp:lastModifiedBy>
  <cp:revision>2</cp:revision>
  <dcterms:created xsi:type="dcterms:W3CDTF">2021-04-06T21:41:45Z</dcterms:created>
  <dcterms:modified xsi:type="dcterms:W3CDTF">2021-04-27T15:39:42Z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0x01010082912790C7E26544B649525D4182FB50</vt:lpwstr>
  </property>
</Properties>
</file>