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Ubuntu"/>
      <p:regular r:id="rId32"/>
      <p:bold r:id="rId33"/>
      <p:italic r:id="rId34"/>
      <p:boldItalic r:id="rId35"/>
    </p:embeddedFont>
    <p:embeddedFont>
      <p:font typeface="Proxima Nova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6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Lato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Ubuntu-bold.fntdata"/><Relationship Id="rId10" Type="http://schemas.openxmlformats.org/officeDocument/2006/relationships/slide" Target="slides/slide6.xml"/><Relationship Id="rId32" Type="http://schemas.openxmlformats.org/officeDocument/2006/relationships/font" Target="fonts/Ubuntu-regular.fntdata"/><Relationship Id="rId13" Type="http://schemas.openxmlformats.org/officeDocument/2006/relationships/slide" Target="slides/slide9.xml"/><Relationship Id="rId35" Type="http://schemas.openxmlformats.org/officeDocument/2006/relationships/font" Target="fonts/Ubuntu-boldItalic.fntdata"/><Relationship Id="rId12" Type="http://schemas.openxmlformats.org/officeDocument/2006/relationships/slide" Target="slides/slide8.xml"/><Relationship Id="rId34" Type="http://schemas.openxmlformats.org/officeDocument/2006/relationships/font" Target="fonts/Ubuntu-italic.fntdata"/><Relationship Id="rId15" Type="http://schemas.openxmlformats.org/officeDocument/2006/relationships/slide" Target="slides/slide11.xml"/><Relationship Id="rId37" Type="http://schemas.openxmlformats.org/officeDocument/2006/relationships/font" Target="fonts/ProximaNova-bold.fntdata"/><Relationship Id="rId14" Type="http://schemas.openxmlformats.org/officeDocument/2006/relationships/slide" Target="slides/slide10.xml"/><Relationship Id="rId36" Type="http://schemas.openxmlformats.org/officeDocument/2006/relationships/font" Target="fonts/ProximaNova-regular.fntdata"/><Relationship Id="rId17" Type="http://schemas.openxmlformats.org/officeDocument/2006/relationships/slide" Target="slides/slide13.xml"/><Relationship Id="rId39" Type="http://schemas.openxmlformats.org/officeDocument/2006/relationships/font" Target="fonts/ProximaNova-boldItalic.fntdata"/><Relationship Id="rId16" Type="http://schemas.openxmlformats.org/officeDocument/2006/relationships/slide" Target="slides/slide12.xml"/><Relationship Id="rId38" Type="http://schemas.openxmlformats.org/officeDocument/2006/relationships/font" Target="fonts/ProximaNova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bf8e919dd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bf8e919dd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a0ff5f8c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a0ff5f8c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a0ff5f8cd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a0ff5f8cd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a0ff5f8c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a0ff5f8c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a0ff5f8c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a0ff5f8c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a0ff5f8cd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a0ff5f8c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a0ff5f8cd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a0ff5f8cd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a0ff5f8c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a0ff5f8c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a0ff5f8cd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a0ff5f8cd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a0ff5f8c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a0ff5f8c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a0ff5f8cd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a0ff5f8c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2d53dc8b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2d53dc8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a0ff5f8c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a0ff5f8c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298f215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298f215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a0ff5f8c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a0ff5f8c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a0ff5f8c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a0ff5f8c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386084dc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386084dc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bf8e919dd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bf8e919dd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386084dc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386084dc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bf8e919dd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bf8e919dd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bf8e919dd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bf8e919dd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a0ff5f8c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a0ff5f8c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a0ff5f8c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a0ff5f8c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a0ff5f8c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a0ff5f8c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a0ff5f8c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a0ff5f8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0ff5f8c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a0ff5f8c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a0ff5f8c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a0ff5f8c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4294967295" type="ctrTitle"/>
          </p:nvPr>
        </p:nvSpPr>
        <p:spPr>
          <a:xfrm>
            <a:off x="485550" y="1286475"/>
            <a:ext cx="82284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Migrating and Tuning a CUDA-based stencil computation to DPC++:</a:t>
            </a:r>
            <a:r>
              <a:rPr lang="en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lang="en">
                <a:solidFill>
                  <a:srgbClr val="BF9000"/>
                </a:solidFill>
                <a:latin typeface="Droid Serif"/>
                <a:ea typeface="Droid Serif"/>
                <a:cs typeface="Droid Serif"/>
                <a:sym typeface="Droid Serif"/>
              </a:rPr>
              <a:t>An experience of Using OneAPI Toolkit to speed up RTM finite-difference.</a:t>
            </a:r>
            <a:endParaRPr>
              <a:solidFill>
                <a:srgbClr val="BF9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60" name="Google Shape;60;p13"/>
          <p:cNvSpPr txBox="1"/>
          <p:nvPr>
            <p:ph idx="4294967295" type="subTitle"/>
          </p:nvPr>
        </p:nvSpPr>
        <p:spPr>
          <a:xfrm>
            <a:off x="193350" y="3159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Clícia Pinto, Lucas Batista, Pedro de Santana and Georgina González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Supercomputing Center SENAI/CIMATEC, Salvador, Brazil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525" y="4458625"/>
            <a:ext cx="2282450" cy="4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999" y="4313075"/>
            <a:ext cx="977879" cy="64482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0" y="19187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24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152475"/>
            <a:ext cx="40407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Cuda-based source code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4632400" y="2825500"/>
            <a:ext cx="4261500" cy="61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latin typeface="Consolas"/>
                <a:ea typeface="Consolas"/>
                <a:cs typeface="Consolas"/>
                <a:sym typeface="Consolas"/>
              </a:rPr>
              <a:t>q_ct1.memcpy(d_p, p[0], </a:t>
            </a: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length_p</a:t>
            </a:r>
            <a:r>
              <a:rPr lang="en" sz="850">
                <a:latin typeface="Consolas"/>
                <a:ea typeface="Consolas"/>
                <a:cs typeface="Consolas"/>
                <a:sym typeface="Consolas"/>
              </a:rPr>
              <a:t>).wait();</a:t>
            </a:r>
            <a:endParaRPr sz="85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latin typeface="Consolas"/>
                <a:ea typeface="Consolas"/>
                <a:cs typeface="Consolas"/>
                <a:sym typeface="Consolas"/>
              </a:rPr>
              <a:t>q_ct1.memcpy(d_pp, pp[0], </a:t>
            </a: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length_p</a:t>
            </a:r>
            <a:r>
              <a:rPr lang="en" sz="850">
                <a:latin typeface="Consolas"/>
                <a:ea typeface="Consolas"/>
                <a:cs typeface="Consolas"/>
                <a:sym typeface="Consolas"/>
              </a:rPr>
              <a:t>).wait();</a:t>
            </a:r>
            <a:endParaRPr sz="85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Consolas"/>
                <a:ea typeface="Consolas"/>
                <a:cs typeface="Consolas"/>
                <a:sym typeface="Consolas"/>
              </a:rPr>
              <a:t>q_ct1.memcpy(d_v2, v2[0], </a:t>
            </a: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length_v</a:t>
            </a:r>
            <a:r>
              <a:rPr lang="en" sz="850">
                <a:latin typeface="Consolas"/>
                <a:ea typeface="Consolas"/>
                <a:cs typeface="Consolas"/>
                <a:sym typeface="Consolas"/>
              </a:rPr>
              <a:t>).wait();</a:t>
            </a:r>
            <a:endParaRPr sz="85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197975" y="2825500"/>
            <a:ext cx="4154400" cy="68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cudaMemcpy(d_p, p[0], length_p, cudaMemcpyHostToDevice);</a:t>
            </a:r>
            <a:endParaRPr sz="85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cudaMemcpy(d_pp, pp[0], </a:t>
            </a: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length_p</a:t>
            </a: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cudaMemcpyHostToDevice);</a:t>
            </a:r>
            <a:endParaRPr sz="85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cudaMemcpy(d_v2, v2[0], </a:t>
            </a: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length_v</a:t>
            </a: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cudaMemcpyHostToDevice);</a:t>
            </a:r>
            <a:endParaRPr sz="85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4677900" y="1925950"/>
            <a:ext cx="4261500" cy="68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d_p = (float *)sycl::malloc_device(</a:t>
            </a: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length_p</a:t>
            </a: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q_ct1);</a:t>
            </a:r>
            <a:endParaRPr sz="85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d_pp = (float *)sycl::malloc_device(mtxBufferLength, q_ct1);</a:t>
            </a:r>
            <a:endParaRPr sz="85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d_v2 = (float *)sycl::malloc_device(length_p, q_ct1);</a:t>
            </a:r>
            <a:endParaRPr sz="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197975" y="1925950"/>
            <a:ext cx="4154400" cy="68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cudaMalloc((void **) &amp;d_p, mtxBufferLength);</a:t>
            </a:r>
            <a:endParaRPr sz="85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cudaMalloc((void **) &amp;d_pp, mtxBufferLength);</a:t>
            </a:r>
            <a:endParaRPr sz="85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cudaMalloc((void **) &amp;d_v2, mtxBufferLength);</a:t>
            </a:r>
            <a:endParaRPr sz="85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4632400" y="3726250"/>
            <a:ext cx="4261500" cy="71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sycl::free(d_p, q_ct1);</a:t>
            </a:r>
            <a:endParaRPr sz="90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sycl::free(d_pp, q_ct1);</a:t>
            </a:r>
            <a:endParaRPr sz="90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sycl::free(d_v2, q_ct1);</a:t>
            </a:r>
            <a:endParaRPr sz="90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197975" y="3726250"/>
            <a:ext cx="4154400" cy="71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cudaFree(d_p);</a:t>
            </a:r>
            <a:endParaRPr sz="90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cudaFree(d_pp);</a:t>
            </a:r>
            <a:endParaRPr sz="90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cudaFree(d_v2);</a:t>
            </a:r>
            <a:endParaRPr sz="850">
              <a:solidFill>
                <a:srgbClr val="24292E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4677900" y="1251800"/>
            <a:ext cx="42615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Migrated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source code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Migration Experience: First Experiments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11700" y="1000075"/>
            <a:ext cx="8520600" cy="33900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void fd_forward(int order, float **p, float **pp, float **v2, int nz, int nx, int nt, int is, int sz,  int *sx, float *srce, int propag)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//Grid and block definition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for (int it = 0; it &lt; nt; it++){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b_swap = b_pp;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b_pp = b_p;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b_p = b_swap;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kernel_tapper()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kernel_lap()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kernel_time()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" sz="1000">
                <a:solidFill>
                  <a:srgbClr val="000000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kernel_scr()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Migration Experience: First Experiments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11700" y="1000075"/>
            <a:ext cx="8520600" cy="33900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void fd_forward(int order, float **p, float **pp, float **v2, int nz, int nx, int nt, int is, int sz,  int *sx, float *srce, int propag)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//Grid and block definition    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for (int it = 0; it &lt; nt; it++){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b_swap = b_pp;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b_pp = b_p;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b_p = b_swap;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kernel_tapper()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kernel_lap()</a:t>
            </a:r>
            <a:endParaRPr sz="10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kernel_time()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" sz="1000">
                <a:solidFill>
                  <a:srgbClr val="000000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kernel_scr()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2797800" y="1683250"/>
            <a:ext cx="5724600" cy="2145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q_ct1.submit([&amp;](sycl::handler &amp;cgh) {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auto d_p_ct3 = d_p;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auto d_laplace_ct4 = d_laplace;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auto d_coefs_x_ct5 = d_coefs_x;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auto d_coefs_z_ct6 = d_coefs_z;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         cgh.parallel_for(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              sycl::nd_range&lt;3&gt;(dimGrid * dimBlock, dimBlock),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              </a:t>
            </a: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=](sycl::nd_item&lt;3&gt; item_ct1) {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kernel_lap(order, nx, nz, d_p_ct3,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    d_laplace_ct4, d_coefs_x_ct5,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    d_coefs_z_ct6, item_ct1);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      });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});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72" name="Google Shape;172;p24"/>
          <p:cNvCxnSpPr/>
          <p:nvPr/>
        </p:nvCxnSpPr>
        <p:spPr>
          <a:xfrm flipH="1" rot="10800000">
            <a:off x="1592250" y="2464125"/>
            <a:ext cx="1091700" cy="27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Migration Experience: First Experiments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095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Intuitive experience using DPCT;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Warnings displayed helped to deal with </a:t>
            </a:r>
            <a:r>
              <a:rPr lang="en" sz="1500">
                <a:solidFill>
                  <a:srgbClr val="43434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CUDA </a:t>
            </a: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include folder location;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DPCT annotations in the source code before each kernel call helped to adjust workgroup parameters;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DPCT generates migrated code with explicit data transfer;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Improvement opportunity found during the review stage;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Manual deployment of buffers and accessors to manage memory access;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For each shared data object: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➔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Buffer creation;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➔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Access definition;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➔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Data access request;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9562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➔"/>
            </a:pPr>
            <a:r>
              <a:rPr lang="en" sz="15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Buffer destruction.</a:t>
            </a:r>
            <a:endParaRPr sz="15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Migrating Experience: Review and Memory Management Improvements​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134F5C"/>
              </a:solidFill>
              <a:highlight>
                <a:srgbClr val="4308E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311700" y="1000075"/>
            <a:ext cx="8520600" cy="410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void fd_forward(int order, float **p, float **pp, float **v2, int nz, int nx, int nt, int is, int sz,  int *sx, float *srce, int propag)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//Grid and block definition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*b_p = new sycl::buffer&lt;float, 1&gt;(p[0], sycl::range&lt;1&gt;(nxe*nze));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*b_pp = new sycl::buffer&lt;float, 1&gt;(pp[0], sycl::range&lt;1&gt;(nxe*nze));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b_v2(v2[0], sycl::range&lt;1&gt;(nxe*nze));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b_coefs_x(coefs_x, sycl::range&lt;1&gt;(order+1));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b_coefs_z(coefs_z, sycl::range&lt;1&gt;(order+1));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b_taperx(taper_x, sycl::range&lt;1&gt;(nxb));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b_taperz(taper_z, sycl::range&lt;1&gt;(nxb));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*b_swap;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for (int it = 0; it &lt; nt; it++){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b_swap = b_pp;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b_pp = b_p;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b_p = b_swap;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kernel_tapper()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kernel_lap()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kernel_time()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" sz="1000">
                <a:solidFill>
                  <a:srgbClr val="000000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kernel_scr()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Migrating Experience: Review and Memory Management Improvements​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134F5C"/>
              </a:solidFill>
              <a:highlight>
                <a:srgbClr val="4308E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311700" y="1000075"/>
            <a:ext cx="8520600" cy="410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void fd_forward(int order, float **p, float **pp, float **v2, int nz, int nx, int nt, int is, int sz,  int *sx, float *srce, int propag)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//Grid and block definition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*b_p = new sycl::buffer&lt;float, 1&gt;(p[0], sycl::range&lt;1&gt;(nxe*nze));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*b_pp = new sycl::buffer&lt;float, 1&gt;(pp[0], sycl::range&lt;1&gt;(nxe*nze));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b_v2(v2[0], sycl::range&lt;1&gt;(nxe*nze));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b_coefs_x(coefs_x, sycl::range&lt;1&gt;(order+1));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b_coefs_z(coefs_z, sycl::range&lt;1&gt;(order+1));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b_taperx(taper_x, sycl::range&lt;1&gt;(nxb));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b_taperz(taper_z, sycl::range&lt;1&gt;(nxb));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sycl::buffer&lt;float, 1&gt; *b_swap;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for (int it = 0; it &lt; nt; it++){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b_swap = b_pp;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b_pp = b_p;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b_p = b_swap;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kernel_tapper()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kernel_lap()</a:t>
            </a:r>
            <a:endParaRPr sz="10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kernel_time()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" sz="1000">
                <a:solidFill>
                  <a:srgbClr val="000000"/>
                </a:solidFill>
                <a:highlight>
                  <a:srgbClr val="EFEFE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rgbClr val="000000"/>
                </a:solidFill>
                <a:highlight>
                  <a:srgbClr val="D9D9D9"/>
                </a:highlight>
                <a:latin typeface="Calibri"/>
                <a:ea typeface="Calibri"/>
                <a:cs typeface="Calibri"/>
                <a:sym typeface="Calibri"/>
              </a:rPr>
              <a:t>kernel_scr()</a:t>
            </a:r>
            <a:endParaRPr sz="1000">
              <a:solidFill>
                <a:srgbClr val="000000"/>
              </a:solidFill>
              <a:highlight>
                <a:srgbClr val="D9D9D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2797800" y="1683250"/>
            <a:ext cx="5724600" cy="2358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q_ct1.submit([&amp;](sycl::handler &amp;cgh) {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auto acc_p = b_p-&gt;get_access&lt;sycl::access::mode::read_write&gt;(cgh);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auto d_laplace_ct4 = d_laplace;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auto acc_coefs_x = b_coefs_x.get_access&lt;sycl::access::mode::read_write&gt;(cgh);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auto acc_coefs_z = b_coefs_z.get_access&lt;sycl::access::mode::read_write&gt;(cgh);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	cgh.parallel_for(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		sycl::nd_range&lt;3&gt;(dimGrid * dimBlock, dimBlock),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		[=](sycl::nd_item&lt;3&gt; item_ct1) {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			kernel_lap(order, nx, nz, acc_p,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					d_laplace_ct4, acc_coefs_x,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					acc_coefs_z, item_ct1);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	  	});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	});</a:t>
            </a:r>
            <a:endParaRPr sz="9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27"/>
          <p:cNvCxnSpPr/>
          <p:nvPr/>
        </p:nvCxnSpPr>
        <p:spPr>
          <a:xfrm flipH="1" rot="10800000">
            <a:off x="1584450" y="3154150"/>
            <a:ext cx="1160400" cy="74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2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Migrating Experience: Review and Memory Management Improvements​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134F5C"/>
              </a:solidFill>
              <a:highlight>
                <a:srgbClr val="4308E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Compare results provided by both CUDA-based and migrated source code;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Input parameters and Koslov velocity model: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0" y="2503212"/>
            <a:ext cx="2659926" cy="16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549" y="1770063"/>
            <a:ext cx="2171400" cy="30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Results: Seismic modeling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Seismic image generated by the complete CUDA- based RTM source code (left) and DPC++ migrated source code (right) considering a single snapshot: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900" y="1889825"/>
            <a:ext cx="2262201" cy="31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525" y="1889825"/>
            <a:ext cx="2262201" cy="31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Results: Seismic modeling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Seismic image generated by the complete CUDA- based RTM source code (left) and DPC++ migrated source code (right) considering the entire propagation: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699" y="2052550"/>
            <a:ext cx="4450601" cy="29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Results: Seismic modeling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311700" y="10000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Roofline view of the DPC++ version running on an Intel(R) Gen9 HD Graphics NEO using explicit data transfer;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738" y="1773325"/>
            <a:ext cx="4551425" cy="32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538325" y="2177200"/>
            <a:ext cx="35028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With a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reduced number of floating-point operations, we can expect low performance metrics;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Performance of 6,052 GFLOPS;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Arithmetic intensity (AI) of 3,617 FLOP/Byte.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Results: </a:t>
            </a:r>
            <a:r>
              <a:rPr lang="en" sz="24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Roofline analysis</a:t>
            </a:r>
            <a:endParaRPr sz="24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6" y="4708820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9104" y="4627425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865325"/>
            <a:ext cx="8520600" cy="3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RTM Overview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Objectives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Computational Environment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Migrating Experience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First Experiments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Review and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Memory Management Improvements​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Seismic modeling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Roofline analysis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Other research opportunities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idx="1" type="body"/>
          </p:nvPr>
        </p:nvSpPr>
        <p:spPr>
          <a:xfrm>
            <a:off x="311700" y="10000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Roofline view of the DPC++ version running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on an Intel(R) Gen9 HD Graphics NEO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using buffers/accessors memory management;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550" y="1699150"/>
            <a:ext cx="4613726" cy="335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 txBox="1"/>
          <p:nvPr/>
        </p:nvSpPr>
        <p:spPr>
          <a:xfrm>
            <a:off x="538325" y="2177200"/>
            <a:ext cx="35028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With a reduced number of floating-point operations, we can expect low performance metrics;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Performance of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12.246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GFLOPS;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Arithmetic intensity (AI) of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17,896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FLOP/Byte.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Results: Roofline analysis</a:t>
            </a:r>
            <a:endParaRPr sz="24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6" y="4708820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9104" y="4627425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Time spent on each step: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Reference code adjustments: 7 days;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Migration of the base code: 5 days;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Implementation of the buffered approach: 2 days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Comparative analysis: 5 days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Successful proof of concept in migrating and generating guidance to tuning RTM application using OneAPI functionalities;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Migrated source code is more readable and easier to maintain;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Unifies the algorithm execution flow for our application in a unique structure;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Review of migrated source code: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Simple memory management;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Performance 2x higher and an arithmetic intensity 4,9x higher.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4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4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Roofline analysis for complete RTM execution;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Exploration of CPU and FPGA execution for accelerated kernels;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Exploration of USM to achieve better memory management;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Conclusion: Other research opportunities 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5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Manufacturing and Technology Integrated Campus – SENAI CIMATEC</a:t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5" name="Google Shape;2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50" y="820325"/>
            <a:ext cx="7988548" cy="401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303" name="Google Shape;3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775" y="1466947"/>
            <a:ext cx="4621050" cy="259576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Manufacturing and Technology Integrated Campus – SENAI CIMATEC</a:t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311700" y="4197050"/>
            <a:ext cx="8520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See more at: www.senaicimatec.com.br</a:t>
            </a:r>
            <a:endParaRPr sz="1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">
            <a:off x="5963350" y="1891213"/>
            <a:ext cx="1559325" cy="18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6" name="Google Shape;316;p38"/>
          <p:cNvSpPr txBox="1"/>
          <p:nvPr/>
        </p:nvSpPr>
        <p:spPr>
          <a:xfrm>
            <a:off x="5568325" y="2291050"/>
            <a:ext cx="3300000" cy="17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" sz="18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vailable at: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https://devmesh.intel.com/projects/migrating-and-tuning-a-cuda-based-stencil-computation-to-dpc-using-oneapi</a:t>
            </a:r>
            <a:endParaRPr sz="13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27" y="1895600"/>
            <a:ext cx="2272100" cy="229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475" y="1625132"/>
            <a:ext cx="2272100" cy="101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7475" y="2751976"/>
            <a:ext cx="2272100" cy="179645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DevMesh Project</a:t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34F5C"/>
                </a:solidFill>
              </a:rPr>
              <a:t>Thank you</a:t>
            </a:r>
            <a:endParaRPr b="1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</a:rPr>
              <a:t>clicia.pinto@fieb.org.br</a:t>
            </a:r>
            <a:endParaRPr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Supercomputing Center SENAI/CIMATEC</a:t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329" name="Google Shape;3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800" y="4123725"/>
            <a:ext cx="1878650" cy="5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00" y="4028225"/>
            <a:ext cx="991775" cy="70552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9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152475"/>
            <a:ext cx="388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Reverse Time Migration (RTM) as a popular seismic imaging method;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Widely used in the oil and gas industry to generate images of subsurface structures;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37772" l="0" r="0" t="0"/>
          <a:stretch/>
        </p:blipFill>
        <p:spPr>
          <a:xfrm>
            <a:off x="4195900" y="1214475"/>
            <a:ext cx="4448175" cy="32007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Introduction: RTM Overview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406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6706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Finite-difference method (stencil computation) applied for the acoustic wave equation;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67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Two major bottlenecks: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67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high number of floating-point operations;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67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Wavefields storage;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67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RTM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algorithm: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67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forward time propagation;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67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Backward propagation and;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67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Cross-correlation of image condition;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Introduction: RTM Overview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5">
            <a:alphaModFix/>
          </a:blip>
          <a:srcRect b="37772" l="0" r="0" t="0"/>
          <a:stretch/>
        </p:blipFill>
        <p:spPr>
          <a:xfrm>
            <a:off x="4195900" y="1214475"/>
            <a:ext cx="4448175" cy="32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Optimization of RTM as an economic advantage for the well-drilling process;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GPU can be used to speed up timely steps: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025" y="1970650"/>
            <a:ext cx="6507949" cy="25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Introduction: RTM Overview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325" y="1152475"/>
            <a:ext cx="4940575" cy="36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Introduction: RTM Overview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Proposal: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Using OneAPI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functionalities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to migrate 2D-RTM developed by SENAI CIMATEC from CUDA to DPC++ and evaluate its performance;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Using DPC++ Compatibility Tool;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Evaluate migration process;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Using Intel Advisor;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Review migrated source code and propose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adjustments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 memory management.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Introduction: </a:t>
            </a: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11700" y="1152475"/>
            <a:ext cx="872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Initial Setup: Intel Dev-cloud environment;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DPC++ Compatibility Tool information: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➔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Intel(R) DPC++ Compatibility Tool Version: 2021.1-beta08 codebase:(e0b12aa57579014d41e1cd86ecbaaee7de878ce8);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List of available compute nodes and their properties: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375" y="3130900"/>
            <a:ext cx="5302051" cy="14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Introduction: </a:t>
            </a: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Computational Environment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1152475"/>
            <a:ext cx="819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Migration was structured in 3 stages: 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○"/>
            </a:pPr>
            <a:r>
              <a:rPr b="1"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- source code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adaptation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○"/>
            </a:pPr>
            <a:r>
              <a:rPr b="1"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Migration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output generation (migrated source code, logs and annotations);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○"/>
            </a:pPr>
            <a:r>
              <a:rPr b="1"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manual verification and adjustments;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4308E5"/>
                </a:solidFill>
                <a:latin typeface="Calibri"/>
                <a:ea typeface="Calibri"/>
                <a:cs typeface="Calibri"/>
                <a:sym typeface="Calibri"/>
              </a:rPr>
              <a:t>Migration Experience</a:t>
            </a:r>
            <a:endParaRPr sz="2200">
              <a:solidFill>
                <a:srgbClr val="4308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26" y="4716295"/>
            <a:ext cx="1199406" cy="2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704" y="4634900"/>
            <a:ext cx="513874" cy="36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30350" y="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b="1" lang="en" sz="900">
                <a:solidFill>
                  <a:srgbClr val="4308E5"/>
                </a:solidFill>
                <a:latin typeface="Lato"/>
                <a:ea typeface="Lato"/>
                <a:cs typeface="Lato"/>
                <a:sym typeface="Lato"/>
              </a:rPr>
              <a:t>oneAPI Developer Summit - IWOCL 2021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