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45"/>
  </p:notesMasterIdLst>
  <p:handoutMasterIdLst>
    <p:handoutMasterId r:id="rId46"/>
  </p:handoutMasterIdLst>
  <p:sldIdLst>
    <p:sldId id="256" r:id="rId5"/>
    <p:sldId id="2103813456" r:id="rId6"/>
    <p:sldId id="2144327874" r:id="rId7"/>
    <p:sldId id="2144327843" r:id="rId8"/>
    <p:sldId id="2144327844" r:id="rId9"/>
    <p:sldId id="2717" r:id="rId10"/>
    <p:sldId id="2719" r:id="rId11"/>
    <p:sldId id="2144327846" r:id="rId12"/>
    <p:sldId id="2729" r:id="rId13"/>
    <p:sldId id="2728" r:id="rId14"/>
    <p:sldId id="291" r:id="rId15"/>
    <p:sldId id="2144327860" r:id="rId16"/>
    <p:sldId id="2144327870" r:id="rId17"/>
    <p:sldId id="2144327858" r:id="rId18"/>
    <p:sldId id="2144327865" r:id="rId19"/>
    <p:sldId id="2144327866" r:id="rId20"/>
    <p:sldId id="350" r:id="rId21"/>
    <p:sldId id="2144327869" r:id="rId22"/>
    <p:sldId id="2144327875" r:id="rId23"/>
    <p:sldId id="388" r:id="rId24"/>
    <p:sldId id="338" r:id="rId25"/>
    <p:sldId id="381" r:id="rId26"/>
    <p:sldId id="334" r:id="rId27"/>
    <p:sldId id="343" r:id="rId28"/>
    <p:sldId id="346" r:id="rId29"/>
    <p:sldId id="344" r:id="rId30"/>
    <p:sldId id="352" r:id="rId31"/>
    <p:sldId id="353" r:id="rId32"/>
    <p:sldId id="367" r:id="rId33"/>
    <p:sldId id="368" r:id="rId34"/>
    <p:sldId id="2147308082" r:id="rId35"/>
    <p:sldId id="2147308078" r:id="rId36"/>
    <p:sldId id="369" r:id="rId37"/>
    <p:sldId id="371" r:id="rId38"/>
    <p:sldId id="2147308080" r:id="rId39"/>
    <p:sldId id="372" r:id="rId40"/>
    <p:sldId id="2147308054" r:id="rId41"/>
    <p:sldId id="374" r:id="rId42"/>
    <p:sldId id="2738" r:id="rId43"/>
    <p:sldId id="292" r:id="rId44"/>
  </p:sldIdLst>
  <p:sldSz cx="12192000" cy="6858000"/>
  <p:notesSz cx="6858000" cy="9144000"/>
  <p:defaultTex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l" defTabSz="1219169" rtl="0" fontAlgn="auto" latinLnBrk="0" hangingPunct="0">
      <a:lnSpc>
        <a:spcPct val="90000"/>
      </a:lnSpc>
      <a:spcBef>
        <a:spcPts val="225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1pPr>
    <a:lvl2pPr marL="0" marR="0" indent="0" algn="l" defTabSz="1219169" rtl="0" fontAlgn="auto" latinLnBrk="0" hangingPunct="0">
      <a:lnSpc>
        <a:spcPct val="90000"/>
      </a:lnSpc>
      <a:spcBef>
        <a:spcPts val="225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1219169" rtl="0" fontAlgn="auto" latinLnBrk="0" hangingPunct="0">
      <a:lnSpc>
        <a:spcPct val="90000"/>
      </a:lnSpc>
      <a:spcBef>
        <a:spcPts val="225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1219169" rtl="0" fontAlgn="auto" latinLnBrk="0" hangingPunct="0">
      <a:lnSpc>
        <a:spcPct val="90000"/>
      </a:lnSpc>
      <a:spcBef>
        <a:spcPts val="225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1219169" rtl="0" fontAlgn="auto" latinLnBrk="0" hangingPunct="0">
      <a:lnSpc>
        <a:spcPct val="90000"/>
      </a:lnSpc>
      <a:spcBef>
        <a:spcPts val="225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1219169" rtl="0" fontAlgn="auto" latinLnBrk="0" hangingPunct="0">
      <a:lnSpc>
        <a:spcPct val="90000"/>
      </a:lnSpc>
      <a:spcBef>
        <a:spcPts val="225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1219169" rtl="0" fontAlgn="auto" latinLnBrk="0" hangingPunct="0">
      <a:lnSpc>
        <a:spcPct val="90000"/>
      </a:lnSpc>
      <a:spcBef>
        <a:spcPts val="225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1219169" rtl="0" fontAlgn="auto" latinLnBrk="0" hangingPunct="0">
      <a:lnSpc>
        <a:spcPct val="90000"/>
      </a:lnSpc>
      <a:spcBef>
        <a:spcPts val="225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1219169" rtl="0" fontAlgn="auto" latinLnBrk="0" hangingPunct="0">
      <a:lnSpc>
        <a:spcPct val="90000"/>
      </a:lnSpc>
      <a:spcBef>
        <a:spcPts val="225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9pPr>
  </p:defaultTextStyle>
  <p:extLst>
    <p:ext uri="{521415D9-36F7-43E2-AB2F-B90AF26B5E84}">
      <p14:sectionLst xmlns:p14="http://schemas.microsoft.com/office/powerpoint/2010/main">
        <p14:section name="Default Section" id="{58DE636E-7582-49BD-BA4B-0EFE84258ED5}">
          <p14:sldIdLst>
            <p14:sldId id="256"/>
            <p14:sldId id="2103813456"/>
            <p14:sldId id="2144327874"/>
            <p14:sldId id="2144327843"/>
            <p14:sldId id="2144327844"/>
            <p14:sldId id="2717"/>
            <p14:sldId id="2719"/>
            <p14:sldId id="2144327846"/>
            <p14:sldId id="2729"/>
            <p14:sldId id="2728"/>
            <p14:sldId id="291"/>
            <p14:sldId id="2144327860"/>
            <p14:sldId id="2144327870"/>
            <p14:sldId id="2144327858"/>
            <p14:sldId id="2144327865"/>
            <p14:sldId id="2144327866"/>
            <p14:sldId id="350"/>
            <p14:sldId id="2144327869"/>
            <p14:sldId id="2144327875"/>
            <p14:sldId id="388"/>
            <p14:sldId id="338"/>
            <p14:sldId id="381"/>
            <p14:sldId id="334"/>
            <p14:sldId id="343"/>
            <p14:sldId id="346"/>
            <p14:sldId id="344"/>
            <p14:sldId id="352"/>
            <p14:sldId id="353"/>
            <p14:sldId id="367"/>
            <p14:sldId id="368"/>
            <p14:sldId id="2147308082"/>
            <p14:sldId id="2147308078"/>
            <p14:sldId id="369"/>
            <p14:sldId id="371"/>
            <p14:sldId id="2147308080"/>
            <p14:sldId id="372"/>
            <p14:sldId id="2147308054"/>
            <p14:sldId id="374"/>
            <p14:sldId id="2738"/>
          </p14:sldIdLst>
        </p14:section>
        <p14:section name="Backup" id="{987C0746-9D95-4686-A1CF-85B933D83FE6}">
          <p14:sldIdLst>
            <p14:sldId id="292"/>
          </p14:sldIdLst>
        </p14:section>
      </p14:sectionLst>
    </p:ext>
    <p:ext uri="{EFAFB233-063F-42B5-8137-9DF3F51BA10A}">
      <p15:sldGuideLst xmlns:p15="http://schemas.microsoft.com/office/powerpoint/2012/main">
        <p15:guide id="1" orient="horz" pos="4032" userDrawn="1">
          <p15:clr>
            <a:srgbClr val="A4A3A4"/>
          </p15:clr>
        </p15:guide>
        <p15:guide id="2" pos="739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72C5"/>
    <a:srgbClr val="525252"/>
    <a:srgbClr val="FFFFFF"/>
    <a:srgbClr val="00C7FD"/>
    <a:srgbClr val="0068B5"/>
    <a:srgbClr val="004A86"/>
    <a:srgbClr val="FC64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96" autoAdjust="0"/>
    <p:restoredTop sz="89160" autoAdjust="0"/>
  </p:normalViewPr>
  <p:slideViewPr>
    <p:cSldViewPr snapToGrid="0" snapToObjects="1">
      <p:cViewPr varScale="1">
        <p:scale>
          <a:sx n="153" d="100"/>
          <a:sy n="153" d="100"/>
        </p:scale>
        <p:origin x="112" y="120"/>
      </p:cViewPr>
      <p:guideLst>
        <p:guide orient="horz" pos="4032"/>
        <p:guide pos="739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4360"/>
    </p:cViewPr>
  </p:sorterViewPr>
  <p:notesViewPr>
    <p:cSldViewPr snapToGrid="0" snapToObjects="1">
      <p:cViewPr varScale="1">
        <p:scale>
          <a:sx n="59" d="100"/>
          <a:sy n="59" d="100"/>
        </p:scale>
        <p:origin x="1603" y="6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000000000000001E-3"/>
          <c:y val="5.0000000000000001E-3"/>
          <c:w val="0.99"/>
          <c:h val="0.85003499999999999"/>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4.1227E-2"/>
          <c:y val="0.95121999999999995"/>
          <c:w val="0.91754599999999997"/>
          <c:h val="4.8779599999999999E-2"/>
        </c:manualLayout>
      </c:layout>
      <c:overlay val="1"/>
      <c:spPr>
        <a:noFill/>
        <a:ln w="12700" cap="flat">
          <a:noFill/>
          <a:miter lim="400000"/>
        </a:ln>
        <a:effectLst/>
      </c:spPr>
      <c:txPr>
        <a:bodyPr rot="0"/>
        <a:lstStyle/>
        <a:p>
          <a:pPr>
            <a:defRPr sz="1800" b="0" i="0" u="none" strike="noStrike">
              <a:solidFill>
                <a:srgbClr val="000000"/>
              </a:solidFill>
              <a:latin typeface="Intel Clear"/>
            </a:defRPr>
          </a:pPr>
          <a:endParaRPr lang="en-US"/>
        </a:p>
      </c:txPr>
    </c:legend>
    <c:plotVisOnly val="1"/>
    <c:dispBlanksAs val="gap"/>
    <c:showDLblsOverMax val="1"/>
  </c:chart>
  <c:spPr>
    <a:noFill/>
    <a:ln>
      <a:noFill/>
    </a:ln>
    <a:effectLst/>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3A553E8-0470-1349-956C-3CB18694582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A67CBD2-00E1-E94C-B4F0-37C39C209DC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10B726A-C477-6444-83BF-F1538D69AD12}" type="datetimeFigureOut">
              <a:rPr lang="en-US" smtClean="0"/>
              <a:t>5/25/2021</a:t>
            </a:fld>
            <a:endParaRPr lang="en-US"/>
          </a:p>
        </p:txBody>
      </p:sp>
      <p:sp>
        <p:nvSpPr>
          <p:cNvPr id="4" name="Footer Placeholder 3">
            <a:extLst>
              <a:ext uri="{FF2B5EF4-FFF2-40B4-BE49-F238E27FC236}">
                <a16:creationId xmlns:a16="http://schemas.microsoft.com/office/drawing/2014/main" id="{447C31E5-3BC8-F849-AC60-6FCBD80D554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101290B-DD02-C147-B1CC-37C02F331DB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DCDB93-7126-8142-8B95-E87AEC48376D}" type="slidenum">
              <a:rPr lang="en-US" smtClean="0"/>
              <a:t>‹#›</a:t>
            </a:fld>
            <a:endParaRPr lang="en-US"/>
          </a:p>
        </p:txBody>
      </p:sp>
    </p:spTree>
    <p:extLst>
      <p:ext uri="{BB962C8B-B14F-4D97-AF65-F5344CB8AC3E}">
        <p14:creationId xmlns:p14="http://schemas.microsoft.com/office/powerpoint/2010/main" val="205622774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55" name="Shape 1055"/>
          <p:cNvSpPr>
            <a:spLocks noGrp="1" noRot="1" noChangeAspect="1"/>
          </p:cNvSpPr>
          <p:nvPr>
            <p:ph type="sldImg"/>
          </p:nvPr>
        </p:nvSpPr>
        <p:spPr>
          <a:xfrm>
            <a:off x="381000" y="685800"/>
            <a:ext cx="6096000" cy="3429000"/>
          </a:xfrm>
          <a:prstGeom prst="rect">
            <a:avLst/>
          </a:prstGeom>
        </p:spPr>
        <p:txBody>
          <a:bodyPr/>
          <a:lstStyle/>
          <a:p>
            <a:endParaRPr/>
          </a:p>
        </p:txBody>
      </p:sp>
      <p:sp>
        <p:nvSpPr>
          <p:cNvPr id="1056" name="Shape 105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hf hdr="0" dt="0"/>
  <p:notesStyle>
    <a:lvl1pPr defTabSz="228600" latinLnBrk="0">
      <a:lnSpc>
        <a:spcPct val="117999"/>
      </a:lnSpc>
      <a:defRPr sz="1100">
        <a:latin typeface="+mn-lt"/>
        <a:ea typeface="+mn-ea"/>
        <a:cs typeface="+mn-cs"/>
        <a:sym typeface="Helvetica Neue"/>
      </a:defRPr>
    </a:lvl1pPr>
    <a:lvl2pPr indent="114300" defTabSz="228600" latinLnBrk="0">
      <a:lnSpc>
        <a:spcPct val="117999"/>
      </a:lnSpc>
      <a:defRPr sz="1100">
        <a:latin typeface="+mn-lt"/>
        <a:ea typeface="+mn-ea"/>
        <a:cs typeface="+mn-cs"/>
        <a:sym typeface="Helvetica Neue"/>
      </a:defRPr>
    </a:lvl2pPr>
    <a:lvl3pPr indent="228600" defTabSz="228600" latinLnBrk="0">
      <a:lnSpc>
        <a:spcPct val="117999"/>
      </a:lnSpc>
      <a:defRPr sz="1100">
        <a:latin typeface="+mn-lt"/>
        <a:ea typeface="+mn-ea"/>
        <a:cs typeface="+mn-cs"/>
        <a:sym typeface="Helvetica Neue"/>
      </a:defRPr>
    </a:lvl3pPr>
    <a:lvl4pPr indent="342900" defTabSz="228600" latinLnBrk="0">
      <a:lnSpc>
        <a:spcPct val="117999"/>
      </a:lnSpc>
      <a:defRPr sz="1100">
        <a:latin typeface="+mn-lt"/>
        <a:ea typeface="+mn-ea"/>
        <a:cs typeface="+mn-cs"/>
        <a:sym typeface="Helvetica Neue"/>
      </a:defRPr>
    </a:lvl4pPr>
    <a:lvl5pPr indent="457200" defTabSz="228600" latinLnBrk="0">
      <a:lnSpc>
        <a:spcPct val="117999"/>
      </a:lnSpc>
      <a:defRPr sz="1100">
        <a:latin typeface="+mn-lt"/>
        <a:ea typeface="+mn-ea"/>
        <a:cs typeface="+mn-cs"/>
        <a:sym typeface="Helvetica Neue"/>
      </a:defRPr>
    </a:lvl5pPr>
    <a:lvl6pPr indent="571500" defTabSz="228600" latinLnBrk="0">
      <a:lnSpc>
        <a:spcPct val="117999"/>
      </a:lnSpc>
      <a:defRPr sz="1100">
        <a:latin typeface="+mn-lt"/>
        <a:ea typeface="+mn-ea"/>
        <a:cs typeface="+mn-cs"/>
        <a:sym typeface="Helvetica Neue"/>
      </a:defRPr>
    </a:lvl6pPr>
    <a:lvl7pPr indent="685800" defTabSz="228600" latinLnBrk="0">
      <a:lnSpc>
        <a:spcPct val="117999"/>
      </a:lnSpc>
      <a:defRPr sz="1100">
        <a:latin typeface="+mn-lt"/>
        <a:ea typeface="+mn-ea"/>
        <a:cs typeface="+mn-cs"/>
        <a:sym typeface="Helvetica Neue"/>
      </a:defRPr>
    </a:lvl7pPr>
    <a:lvl8pPr indent="800100" defTabSz="228600" latinLnBrk="0">
      <a:lnSpc>
        <a:spcPct val="117999"/>
      </a:lnSpc>
      <a:defRPr sz="1100">
        <a:latin typeface="+mn-lt"/>
        <a:ea typeface="+mn-ea"/>
        <a:cs typeface="+mn-cs"/>
        <a:sym typeface="Helvetica Neue"/>
      </a:defRPr>
    </a:lvl8pPr>
    <a:lvl9pPr indent="914400" defTabSz="228600" latinLnBrk="0">
      <a:lnSpc>
        <a:spcPct val="117999"/>
      </a:lnSpc>
      <a:defRPr sz="11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0275" y="417513"/>
            <a:ext cx="4673600" cy="2628900"/>
          </a:xfrm>
        </p:spPr>
      </p:sp>
      <p:sp>
        <p:nvSpPr>
          <p:cNvPr id="3" name="Notes Placeholder 2"/>
          <p:cNvSpPr>
            <a:spLocks noGrp="1"/>
          </p:cNvSpPr>
          <p:nvPr>
            <p:ph type="body" idx="1"/>
          </p:nvPr>
        </p:nvSpPr>
        <p:spPr>
          <a:xfrm>
            <a:off x="929640" y="3329940"/>
            <a:ext cx="6871335" cy="3154680"/>
          </a:xfrm>
        </p:spPr>
        <p:txBody>
          <a:bodyPr/>
          <a:lstStyle/>
          <a:p>
            <a:pPr marL="229708" lvl="2" indent="-174708">
              <a:spcBef>
                <a:spcPts val="611"/>
              </a:spcBef>
              <a:buClr>
                <a:schemeClr val="accent2"/>
              </a:buClr>
              <a:buFont typeface="Arial" panose="020B0604020202020204" pitchFamily="34" charset="0"/>
              <a:buChar char="•"/>
            </a:pPr>
            <a:r>
              <a:rPr lang="en-US" dirty="0"/>
              <a:t>High-level language designed for data parallel programming productivity</a:t>
            </a:r>
          </a:p>
          <a:p>
            <a:pPr marL="229708" lvl="2" indent="-174708">
              <a:spcBef>
                <a:spcPts val="611"/>
              </a:spcBef>
              <a:buClr>
                <a:schemeClr val="accent2"/>
              </a:buClr>
              <a:buFont typeface="Arial" panose="020B0604020202020204" pitchFamily="34" charset="0"/>
              <a:buChar char="•"/>
            </a:pPr>
            <a:r>
              <a:rPr lang="en-US" dirty="0"/>
              <a:t>Based on the C++ language for broad compatibility</a:t>
            </a:r>
          </a:p>
          <a:p>
            <a:pPr marL="229708" lvl="2" indent="-174708">
              <a:spcBef>
                <a:spcPts val="611"/>
              </a:spcBef>
              <a:buClr>
                <a:schemeClr val="accent2"/>
              </a:buClr>
              <a:buFont typeface="Arial" panose="020B0604020202020204" pitchFamily="34" charset="0"/>
              <a:buChar char="•"/>
            </a:pPr>
            <a:r>
              <a:rPr lang="en-US" dirty="0"/>
              <a:t>Provides full native high level language performance on par with standard C++</a:t>
            </a:r>
          </a:p>
          <a:p>
            <a:pPr marL="229708" lvl="2" indent="-174708">
              <a:spcBef>
                <a:spcPts val="611"/>
              </a:spcBef>
              <a:buClr>
                <a:schemeClr val="accent2"/>
              </a:buClr>
              <a:buFont typeface="Arial" panose="020B0604020202020204" pitchFamily="34" charset="0"/>
              <a:buChar char="•"/>
            </a:pPr>
            <a:r>
              <a:rPr lang="en-US" dirty="0"/>
              <a:t>Simplifies code migration from proprietary languages with a programming model familiar to GPU SW developers</a:t>
            </a:r>
          </a:p>
          <a:p>
            <a:pPr marL="229708" lvl="2" indent="-174708">
              <a:spcBef>
                <a:spcPts val="611"/>
              </a:spcBef>
              <a:buClr>
                <a:schemeClr val="accent2"/>
              </a:buClr>
              <a:buFont typeface="Arial" panose="020B0604020202020204" pitchFamily="34" charset="0"/>
              <a:buChar char="•"/>
            </a:pPr>
            <a:r>
              <a:rPr lang="en-US" dirty="0"/>
              <a:t>Starting point is SYCL* being developed under the industry consortium Khronos Group</a:t>
            </a:r>
          </a:p>
          <a:p>
            <a:pPr marL="229708" lvl="2" indent="-174708">
              <a:spcBef>
                <a:spcPts val="611"/>
              </a:spcBef>
              <a:buClr>
                <a:schemeClr val="accent2"/>
              </a:buClr>
              <a:buFont typeface="Arial" panose="020B0604020202020204" pitchFamily="34" charset="0"/>
              <a:buChar char="•"/>
            </a:pPr>
            <a:r>
              <a:rPr lang="en-US" dirty="0"/>
              <a:t>Intel is addressing gaps in language through extensions that we’ll drive into the standard</a:t>
            </a:r>
          </a:p>
          <a:p>
            <a:pPr marL="229708" lvl="2" indent="-174708">
              <a:spcBef>
                <a:spcPts val="611"/>
              </a:spcBef>
              <a:buClr>
                <a:schemeClr val="accent2"/>
              </a:buClr>
              <a:buFont typeface="Arial" panose="020B0604020202020204" pitchFamily="34" charset="0"/>
              <a:buChar char="•"/>
            </a:pPr>
            <a:r>
              <a:rPr lang="en-US" dirty="0"/>
              <a:t>Includes source code to source code compatibility tool to assist with migration of CUDA code to DPC++</a:t>
            </a:r>
          </a:p>
          <a:p>
            <a:pPr marL="229708" lvl="2" indent="-174708">
              <a:spcBef>
                <a:spcPts val="611"/>
              </a:spcBef>
              <a:buClr>
                <a:schemeClr val="accent2"/>
              </a:buClr>
              <a:buFont typeface="Arial" panose="020B0604020202020204" pitchFamily="34" charset="0"/>
              <a:buChar char="•"/>
            </a:pPr>
            <a:r>
              <a:rPr lang="en-US" dirty="0"/>
              <a:t>Leverages well-proven LLVM compiler technology as well as Intel’s history of compiler leadership</a:t>
            </a:r>
          </a:p>
          <a:p>
            <a:pPr marL="229708" lvl="2" indent="-174708">
              <a:spcBef>
                <a:spcPts val="611"/>
              </a:spcBef>
              <a:buClr>
                <a:schemeClr val="accent2"/>
              </a:buClr>
              <a:buFont typeface="Arial" panose="020B0604020202020204" pitchFamily="34" charset="0"/>
              <a:buChar char="•"/>
            </a:pPr>
            <a:r>
              <a:rPr lang="en-US" dirty="0"/>
              <a:t>There will still be a need to tune for each architecture</a:t>
            </a:r>
          </a:p>
          <a:p>
            <a:pPr marL="229708" lvl="2" indent="-174708">
              <a:spcBef>
                <a:spcPts val="611"/>
              </a:spcBef>
              <a:buClr>
                <a:schemeClr val="accent2"/>
              </a:buClr>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19126034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Figure shows how work-groups and sub-groups map to Intel Gen9 graphics hardware</a:t>
            </a:r>
          </a:p>
          <a:p>
            <a:pPr marL="171450" indent="-171450">
              <a:buFontTx/>
              <a:buChar char="-"/>
            </a:pPr>
            <a:r>
              <a:rPr lang="en-US"/>
              <a:t>work-groups maps to compute unit on graphics hardware</a:t>
            </a:r>
          </a:p>
          <a:p>
            <a:pPr marL="171450" indent="-171450">
              <a:buFontTx/>
              <a:buChar char="-"/>
            </a:pPr>
            <a:r>
              <a:rPr lang="en-US"/>
              <a:t>Sub-groups maps to vector hardware</a:t>
            </a:r>
          </a:p>
          <a:p>
            <a:endParaRPr lang="en-US"/>
          </a:p>
        </p:txBody>
      </p:sp>
    </p:spTree>
    <p:extLst>
      <p:ext uri="{BB962C8B-B14F-4D97-AF65-F5344CB8AC3E}">
        <p14:creationId xmlns:p14="http://schemas.microsoft.com/office/powerpoint/2010/main" val="36894381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228600" eaLnBrk="1" fontAlgn="auto" latinLnBrk="0" hangingPunct="1">
              <a:lnSpc>
                <a:spcPct val="117999"/>
              </a:lnSpc>
              <a:spcBef>
                <a:spcPts val="0"/>
              </a:spcBef>
              <a:spcAft>
                <a:spcPts val="0"/>
              </a:spcAft>
              <a:buClrTx/>
              <a:buSzTx/>
              <a:buFontTx/>
              <a:buNone/>
              <a:tabLst/>
              <a:defRPr/>
            </a:pPr>
            <a:r>
              <a:rPr lang="en-US"/>
              <a:t>Code walkthrough of a simple DPC++ application. Follow steps 1 to 6 to understand the building blocks of the DPC++ program</a:t>
            </a:r>
          </a:p>
          <a:p>
            <a:endParaRPr lang="en-US"/>
          </a:p>
        </p:txBody>
      </p:sp>
    </p:spTree>
    <p:extLst>
      <p:ext uri="{BB962C8B-B14F-4D97-AF65-F5344CB8AC3E}">
        <p14:creationId xmlns:p14="http://schemas.microsoft.com/office/powerpoint/2010/main" val="18237790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228600" rtl="0" eaLnBrk="1" fontAlgn="auto" latinLnBrk="0" hangingPunct="1">
              <a:lnSpc>
                <a:spcPct val="117999"/>
              </a:lnSpc>
              <a:spcBef>
                <a:spcPts val="0"/>
              </a:spcBef>
              <a:spcAft>
                <a:spcPts val="0"/>
              </a:spcAft>
              <a:buClrTx/>
              <a:buSzTx/>
              <a:buFontTx/>
              <a:buNone/>
              <a:tabLst/>
              <a:defRPr/>
            </a:pPr>
            <a:r>
              <a:rPr lang="en-US" dirty="0"/>
              <a:t>USM code flow, simple, define USM, host and device code can be reference with same</a:t>
            </a:r>
          </a:p>
          <a:p>
            <a:endParaRPr lang="en-US" dirty="0"/>
          </a:p>
        </p:txBody>
      </p:sp>
    </p:spTree>
    <p:extLst>
      <p:ext uri="{BB962C8B-B14F-4D97-AF65-F5344CB8AC3E}">
        <p14:creationId xmlns:p14="http://schemas.microsoft.com/office/powerpoint/2010/main" val="215584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USM types – device, host and shared allocations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Supports explicit and implicit movement of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Explicit for more controlled movement of data,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implicit for simplifying porting and get functionality quickly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endParaRPr lang="en-US" dirty="0"/>
          </a:p>
        </p:txBody>
      </p:sp>
    </p:spTree>
    <p:extLst>
      <p:ext uri="{BB962C8B-B14F-4D97-AF65-F5344CB8AC3E}">
        <p14:creationId xmlns:p14="http://schemas.microsoft.com/office/powerpoint/2010/main" val="4189543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USM Explicit Data Transfer using </a:t>
            </a:r>
            <a:r>
              <a:rPr lang="en-US" dirty="0" err="1"/>
              <a:t>malloc_device</a:t>
            </a:r>
            <a:r>
              <a:rPr lang="en-US" dirty="0"/>
              <a:t>, use explicit </a:t>
            </a:r>
            <a:r>
              <a:rPr lang="en-US" dirty="0" err="1"/>
              <a:t>memcpy</a:t>
            </a:r>
            <a:r>
              <a:rPr lang="en-US" dirty="0"/>
              <a:t>() to move data between host and device as required</a:t>
            </a:r>
          </a:p>
          <a:p>
            <a:endParaRPr lang="en-US" dirty="0"/>
          </a:p>
          <a:p>
            <a:endParaRPr lang="en-US" dirty="0"/>
          </a:p>
        </p:txBody>
      </p:sp>
    </p:spTree>
    <p:extLst>
      <p:ext uri="{BB962C8B-B14F-4D97-AF65-F5344CB8AC3E}">
        <p14:creationId xmlns:p14="http://schemas.microsoft.com/office/powerpoint/2010/main" val="3817220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USM Implicit Data Transfer using </a:t>
            </a:r>
            <a:r>
              <a:rPr lang="en-US" dirty="0" err="1"/>
              <a:t>malloc_shared</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Easy to get code running quickly</a:t>
            </a:r>
          </a:p>
          <a:p>
            <a:endParaRPr lang="en-US" dirty="0"/>
          </a:p>
          <a:p>
            <a:endParaRPr lang="en-US" dirty="0"/>
          </a:p>
        </p:txBody>
      </p:sp>
    </p:spTree>
    <p:extLst>
      <p:ext uri="{BB962C8B-B14F-4D97-AF65-F5344CB8AC3E}">
        <p14:creationId xmlns:p14="http://schemas.microsoft.com/office/powerpoint/2010/main" val="23801885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228600" eaLnBrk="1" fontAlgn="auto" latinLnBrk="0" hangingPunct="1">
              <a:lnSpc>
                <a:spcPct val="117999"/>
              </a:lnSpc>
              <a:spcBef>
                <a:spcPts val="0"/>
              </a:spcBef>
              <a:spcAft>
                <a:spcPts val="0"/>
              </a:spcAft>
              <a:buClrTx/>
              <a:buSzTx/>
              <a:buFontTx/>
              <a:buNone/>
              <a:tabLst/>
              <a:defRPr/>
            </a:pPr>
            <a:r>
              <a:rPr lang="en-US" dirty="0"/>
              <a:t>Since USM allocations can be accessed on host and device, data dependency must be explicitly specified using wait or </a:t>
            </a:r>
            <a:r>
              <a:rPr lang="en-US" dirty="0" err="1"/>
              <a:t>depends_on</a:t>
            </a:r>
            <a:r>
              <a:rPr lang="en-US" dirty="0"/>
              <a:t> or other methods,</a:t>
            </a:r>
          </a:p>
          <a:p>
            <a:endParaRPr lang="en-US" dirty="0"/>
          </a:p>
        </p:txBody>
      </p:sp>
    </p:spTree>
    <p:extLst>
      <p:ext uri="{BB962C8B-B14F-4D97-AF65-F5344CB8AC3E}">
        <p14:creationId xmlns:p14="http://schemas.microsoft.com/office/powerpoint/2010/main" val="8924130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Sub_group</a:t>
            </a:r>
            <a:r>
              <a:rPr lang="en-US" dirty="0"/>
              <a:t> definition and why use </a:t>
            </a:r>
            <a:r>
              <a:rPr lang="en-US" dirty="0" err="1"/>
              <a:t>sub_groups</a:t>
            </a:r>
            <a:endParaRPr lang="en-US" dirty="0"/>
          </a:p>
          <a:p>
            <a:pPr marL="171450" indent="-171450">
              <a:buFontTx/>
              <a:buChar char="-"/>
            </a:pPr>
            <a:r>
              <a:rPr lang="en-US" dirty="0"/>
              <a:t>Shuffle operations without explicit memory operations</a:t>
            </a:r>
          </a:p>
          <a:p>
            <a:pPr marL="171450" indent="-171450">
              <a:buFontTx/>
              <a:buChar char="-"/>
            </a:pPr>
            <a:r>
              <a:rPr lang="en-US" dirty="0"/>
              <a:t>Sub-group memory fences</a:t>
            </a:r>
          </a:p>
          <a:p>
            <a:pPr marL="171450" indent="-171450">
              <a:buFontTx/>
              <a:buChar char="-"/>
            </a:pPr>
            <a:r>
              <a:rPr lang="en-US" dirty="0"/>
              <a:t>Collectives for fast implementation of common functions</a:t>
            </a:r>
          </a:p>
          <a:p>
            <a:endParaRPr lang="en-US" dirty="0"/>
          </a:p>
        </p:txBody>
      </p:sp>
    </p:spTree>
    <p:extLst>
      <p:ext uri="{BB962C8B-B14F-4D97-AF65-F5344CB8AC3E}">
        <p14:creationId xmlns:p14="http://schemas.microsoft.com/office/powerpoint/2010/main" val="211658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228600" eaLnBrk="1" fontAlgn="auto" latinLnBrk="0" hangingPunct="1">
              <a:lnSpc>
                <a:spcPct val="117999"/>
              </a:lnSpc>
              <a:spcBef>
                <a:spcPts val="0"/>
              </a:spcBef>
              <a:spcAft>
                <a:spcPts val="0"/>
              </a:spcAft>
              <a:buClrTx/>
              <a:buSzTx/>
              <a:buFontTx/>
              <a:buNone/>
              <a:tabLst/>
              <a:defRPr/>
            </a:pPr>
            <a:r>
              <a:rPr lang="en-US" dirty="0"/>
              <a:t>Code snippets showing how to get </a:t>
            </a:r>
            <a:r>
              <a:rPr lang="en-US" dirty="0" err="1"/>
              <a:t>Sub_group</a:t>
            </a:r>
            <a:r>
              <a:rPr lang="en-US" dirty="0"/>
              <a:t> handle</a:t>
            </a:r>
          </a:p>
          <a:p>
            <a:endParaRPr lang="en-US" dirty="0"/>
          </a:p>
        </p:txBody>
      </p:sp>
    </p:spTree>
    <p:extLst>
      <p:ext uri="{BB962C8B-B14F-4D97-AF65-F5344CB8AC3E}">
        <p14:creationId xmlns:p14="http://schemas.microsoft.com/office/powerpoint/2010/main" val="2594918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Code snippets showing </a:t>
            </a:r>
            <a:r>
              <a:rPr lang="en-US" dirty="0" err="1"/>
              <a:t>Sub_group</a:t>
            </a:r>
            <a:r>
              <a:rPr lang="en-US" dirty="0"/>
              <a:t> shuffle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err="1">
                <a:solidFill>
                  <a:srgbClr val="001080"/>
                </a:solidFill>
                <a:latin typeface="Consolas" panose="020B0609020204030204" pitchFamily="49" charset="0"/>
              </a:rPr>
              <a:t>sg</a:t>
            </a:r>
            <a:r>
              <a:rPr lang="en-US" sz="1100" dirty="0" err="1">
                <a:solidFill>
                  <a:srgbClr val="000000"/>
                </a:solidFill>
                <a:latin typeface="Consolas" panose="020B0609020204030204" pitchFamily="49" charset="0"/>
              </a:rPr>
              <a:t>.</a:t>
            </a:r>
            <a:r>
              <a:rPr lang="en-US" sz="1100" dirty="0" err="1">
                <a:solidFill>
                  <a:srgbClr val="795E26"/>
                </a:solidFill>
                <a:latin typeface="Consolas" panose="020B0609020204030204" pitchFamily="49" charset="0"/>
              </a:rPr>
              <a:t>shuffle_xor</a:t>
            </a:r>
            <a:r>
              <a:rPr lang="en-US" sz="1100" dirty="0">
                <a:solidFill>
                  <a:srgbClr val="000000"/>
                </a:solidFill>
                <a:latin typeface="Consolas" panose="020B0609020204030204" pitchFamily="49" charset="0"/>
              </a:rPr>
              <a:t>(</a:t>
            </a:r>
            <a:r>
              <a:rPr lang="en-US" sz="1100" dirty="0">
                <a:solidFill>
                  <a:srgbClr val="001080"/>
                </a:solidFill>
                <a:latin typeface="Consolas" panose="020B0609020204030204" pitchFamily="49" charset="0"/>
              </a:rPr>
              <a:t>data</a:t>
            </a:r>
            <a:r>
              <a:rPr lang="en-US" sz="1100" dirty="0">
                <a:solidFill>
                  <a:srgbClr val="000000"/>
                </a:solidFill>
                <a:latin typeface="Consolas" panose="020B0609020204030204" pitchFamily="49" charset="0"/>
              </a:rPr>
              <a:t>[</a:t>
            </a:r>
            <a:r>
              <a:rPr lang="en-US" sz="1100" dirty="0" err="1">
                <a:solidFill>
                  <a:srgbClr val="000000"/>
                </a:solidFill>
                <a:latin typeface="Consolas" panose="020B0609020204030204" pitchFamily="49" charset="0"/>
              </a:rPr>
              <a:t>i</a:t>
            </a:r>
            <a:r>
              <a:rPr lang="en-US" sz="1100" dirty="0">
                <a:solidFill>
                  <a:srgbClr val="000000"/>
                </a:solidFill>
                <a:latin typeface="Consolas" panose="020B0609020204030204" pitchFamily="49" charset="0"/>
              </a:rPr>
              <a:t>], </a:t>
            </a:r>
            <a:r>
              <a:rPr lang="en-US" sz="1100" dirty="0">
                <a:solidFill>
                  <a:srgbClr val="098658"/>
                </a:solidFill>
                <a:latin typeface="Consolas" panose="020B0609020204030204" pitchFamily="49" charset="0"/>
              </a:rPr>
              <a:t>1</a:t>
            </a:r>
            <a:r>
              <a:rPr lang="en-US" sz="1100" dirty="0">
                <a:solidFill>
                  <a:srgbClr val="000000"/>
                </a:solidFill>
                <a:latin typeface="Consolas" panose="020B0609020204030204" pitchFamily="49" charset="0"/>
              </a:rPr>
              <a:t>);     -  this example will swap items in sub-group, like shown in picture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solidFill>
                <a:srgbClr val="000000"/>
              </a:solidFill>
              <a:latin typeface="Consolas" panose="020B0609020204030204" pitchFamily="49"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00"/>
                </a:solidFill>
                <a:latin typeface="Consolas" panose="020B0609020204030204" pitchFamily="49" charset="0"/>
              </a:rPr>
              <a:t>Similarly </a:t>
            </a:r>
            <a:r>
              <a:rPr lang="en-US" sz="1100" dirty="0" err="1">
                <a:solidFill>
                  <a:srgbClr val="000000"/>
                </a:solidFill>
                <a:latin typeface="Consolas" panose="020B0609020204030204" pitchFamily="49" charset="0"/>
              </a:rPr>
              <a:t>shuffle_up</a:t>
            </a:r>
            <a:r>
              <a:rPr lang="en-US" sz="1100" dirty="0">
                <a:solidFill>
                  <a:srgbClr val="000000"/>
                </a:solidFill>
                <a:latin typeface="Consolas" panose="020B0609020204030204" pitchFamily="49" charset="0"/>
              </a:rPr>
              <a:t>, </a:t>
            </a:r>
            <a:r>
              <a:rPr lang="en-US" sz="1100" dirty="0" err="1">
                <a:solidFill>
                  <a:srgbClr val="000000"/>
                </a:solidFill>
                <a:latin typeface="Consolas" panose="020B0609020204030204" pitchFamily="49" charset="0"/>
              </a:rPr>
              <a:t>shuffle_down</a:t>
            </a:r>
            <a:r>
              <a:rPr lang="en-US" sz="1100" dirty="0">
                <a:solidFill>
                  <a:srgbClr val="000000"/>
                </a:solidFill>
                <a:latin typeface="Consolas" panose="020B0609020204030204" pitchFamily="49" charset="0"/>
              </a:rPr>
              <a:t> or shuffle can be used, these operations will not use memory copies, this may improve performance depending on the usage.</a:t>
            </a:r>
          </a:p>
          <a:p>
            <a:endParaRPr lang="en-US" dirty="0"/>
          </a:p>
        </p:txBody>
      </p:sp>
    </p:spTree>
    <p:extLst>
      <p:ext uri="{BB962C8B-B14F-4D97-AF65-F5344CB8AC3E}">
        <p14:creationId xmlns:p14="http://schemas.microsoft.com/office/powerpoint/2010/main" val="1633982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dirty="0"/>
              <a:t>- Buffer wrappers; </a:t>
            </a:r>
            <a:r>
              <a:rPr lang="en-US" dirty="0" err="1"/>
              <a:t>scan_by_segment</a:t>
            </a:r>
            <a:r>
              <a:rPr lang="en-US" dirty="0"/>
              <a:t>, </a:t>
            </a:r>
            <a:r>
              <a:rPr lang="en-US" dirty="0" err="1"/>
              <a:t>reduce_by_segment</a:t>
            </a:r>
            <a:r>
              <a:rPr lang="en-US" dirty="0"/>
              <a:t>, lower/</a:t>
            </a:r>
            <a:r>
              <a:rPr lang="en-US" dirty="0" err="1"/>
              <a:t>upper_bound</a:t>
            </a:r>
            <a:endParaRPr lang="en-US" dirty="0"/>
          </a:p>
          <a:p>
            <a:r>
              <a:rPr lang="en-US" dirty="0"/>
              <a:t>- Boost: </a:t>
            </a:r>
            <a:r>
              <a:rPr lang="en-US" dirty="0" err="1"/>
              <a:t>zip_iterator</a:t>
            </a:r>
            <a:r>
              <a:rPr lang="en-US" dirty="0"/>
              <a:t> and </a:t>
            </a:r>
            <a:r>
              <a:rPr lang="en-US" dirty="0" err="1"/>
              <a:t>permutation_iterator</a:t>
            </a:r>
            <a:endParaRPr lang="en-US" dirty="0"/>
          </a:p>
        </p:txBody>
      </p:sp>
    </p:spTree>
    <p:extLst>
      <p:ext uri="{BB962C8B-B14F-4D97-AF65-F5344CB8AC3E}">
        <p14:creationId xmlns:p14="http://schemas.microsoft.com/office/powerpoint/2010/main" val="23358190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Code snippets showing </a:t>
            </a:r>
            <a:r>
              <a:rPr lang="en-US" dirty="0" err="1"/>
              <a:t>Sub_group</a:t>
            </a:r>
            <a:r>
              <a:rPr lang="en-US" dirty="0"/>
              <a:t> collectives</a:t>
            </a:r>
          </a:p>
          <a:p>
            <a:endParaRPr lang="en-US" dirty="0"/>
          </a:p>
          <a:p>
            <a:r>
              <a:rPr lang="it-IT" sz="1100" dirty="0">
                <a:solidFill>
                  <a:srgbClr val="001080"/>
                </a:solidFill>
                <a:latin typeface="Consolas" panose="020B0609020204030204" pitchFamily="49" charset="0"/>
              </a:rPr>
              <a:t>sg</a:t>
            </a:r>
            <a:r>
              <a:rPr lang="it-IT" sz="1100" dirty="0">
                <a:solidFill>
                  <a:srgbClr val="000000"/>
                </a:solidFill>
                <a:latin typeface="Consolas" panose="020B0609020204030204" pitchFamily="49" charset="0"/>
              </a:rPr>
              <a:t>.</a:t>
            </a:r>
            <a:r>
              <a:rPr lang="it-IT" sz="1100" dirty="0">
                <a:solidFill>
                  <a:srgbClr val="795E26"/>
                </a:solidFill>
                <a:latin typeface="Consolas" panose="020B0609020204030204" pitchFamily="49" charset="0"/>
              </a:rPr>
              <a:t>reduce</a:t>
            </a:r>
            <a:r>
              <a:rPr lang="it-IT" sz="1100" dirty="0">
                <a:solidFill>
                  <a:srgbClr val="000000"/>
                </a:solidFill>
                <a:latin typeface="Consolas" panose="020B0609020204030204" pitchFamily="49" charset="0"/>
              </a:rPr>
              <a:t>(</a:t>
            </a:r>
            <a:r>
              <a:rPr lang="it-IT" sz="1100" dirty="0">
                <a:solidFill>
                  <a:srgbClr val="001080"/>
                </a:solidFill>
                <a:latin typeface="Consolas" panose="020B0609020204030204" pitchFamily="49" charset="0"/>
              </a:rPr>
              <a:t>data</a:t>
            </a:r>
            <a:r>
              <a:rPr lang="it-IT" sz="1100" dirty="0">
                <a:solidFill>
                  <a:srgbClr val="000000"/>
                </a:solidFill>
                <a:latin typeface="Consolas" panose="020B0609020204030204" pitchFamily="49" charset="0"/>
              </a:rPr>
              <a:t>[i], </a:t>
            </a:r>
            <a:r>
              <a:rPr lang="it-IT" sz="1100" dirty="0">
                <a:solidFill>
                  <a:srgbClr val="267F99"/>
                </a:solidFill>
                <a:latin typeface="Consolas" panose="020B0609020204030204" pitchFamily="49" charset="0"/>
              </a:rPr>
              <a:t>ONEAPI</a:t>
            </a:r>
            <a:r>
              <a:rPr lang="it-IT" sz="1100" dirty="0">
                <a:solidFill>
                  <a:srgbClr val="000000"/>
                </a:solidFill>
                <a:latin typeface="Consolas" panose="020B0609020204030204" pitchFamily="49" charset="0"/>
              </a:rPr>
              <a:t>::</a:t>
            </a:r>
            <a:r>
              <a:rPr lang="it-IT" sz="1100" dirty="0">
                <a:solidFill>
                  <a:srgbClr val="795E26"/>
                </a:solidFill>
                <a:latin typeface="Consolas" panose="020B0609020204030204" pitchFamily="49" charset="0"/>
              </a:rPr>
              <a:t>plus</a:t>
            </a:r>
            <a:r>
              <a:rPr lang="it-IT" sz="1100" dirty="0">
                <a:solidFill>
                  <a:srgbClr val="000000"/>
                </a:solidFill>
                <a:latin typeface="Consolas" panose="020B0609020204030204" pitchFamily="49" charset="0"/>
              </a:rPr>
              <a:t>&lt;&gt;());       will add all items in the sub-group, </a:t>
            </a:r>
          </a:p>
          <a:p>
            <a:endParaRPr lang="it-IT" sz="1100" dirty="0">
              <a:solidFill>
                <a:srgbClr val="000000"/>
              </a:solidFill>
              <a:latin typeface="Consolas" panose="020B0609020204030204" pitchFamily="49" charset="0"/>
            </a:endParaRPr>
          </a:p>
          <a:p>
            <a:r>
              <a:rPr lang="it-IT" sz="1100" dirty="0">
                <a:solidFill>
                  <a:srgbClr val="000000"/>
                </a:solidFill>
                <a:latin typeface="Consolas" panose="020B0609020204030204" pitchFamily="49" charset="0"/>
              </a:rPr>
              <a:t>you can also use maximum to get max of all items in sub-group, or minumun </a:t>
            </a:r>
            <a:endParaRPr lang="en-US" dirty="0"/>
          </a:p>
          <a:p>
            <a:endParaRPr lang="en-US" dirty="0"/>
          </a:p>
        </p:txBody>
      </p:sp>
    </p:spTree>
    <p:extLst>
      <p:ext uri="{BB962C8B-B14F-4D97-AF65-F5344CB8AC3E}">
        <p14:creationId xmlns:p14="http://schemas.microsoft.com/office/powerpoint/2010/main" val="15168822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New naming convention to distinguish between two use-cases:</a:t>
            </a:r>
          </a:p>
          <a:p>
            <a:pPr marL="685800" lvl="1" indent="-457200">
              <a:buFont typeface="+mj-lt"/>
              <a:buAutoNum type="arabicPeriod"/>
            </a:pPr>
            <a:r>
              <a:rPr lang="en-US"/>
              <a:t>Applying algorithm to range in local or global memory</a:t>
            </a:r>
          </a:p>
          <a:p>
            <a:pPr marL="685800" lvl="1" indent="-457200">
              <a:buFont typeface="+mj-lt"/>
              <a:buAutoNum type="arabicPeriod"/>
            </a:pPr>
            <a:r>
              <a:rPr lang="en-US"/>
              <a:t>Applying algorithm directly to variables in private memory</a:t>
            </a:r>
          </a:p>
        </p:txBody>
      </p:sp>
    </p:spTree>
    <p:extLst>
      <p:ext uri="{BB962C8B-B14F-4D97-AF65-F5344CB8AC3E}">
        <p14:creationId xmlns:p14="http://schemas.microsoft.com/office/powerpoint/2010/main" val="28628431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Code shows reduction at work-group and </a:t>
            </a:r>
            <a:r>
              <a:rPr lang="en-US" dirty="0" err="1"/>
              <a:t>hten</a:t>
            </a:r>
            <a:r>
              <a:rPr lang="en-US" dirty="0"/>
              <a:t> used for-loop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better but still used 2-step approach of group reduction and then </a:t>
            </a:r>
            <a:r>
              <a:rPr lang="en-US" dirty="0" err="1"/>
              <a:t>single_task</a:t>
            </a:r>
            <a:r>
              <a:rPr lang="en-US" dirty="0"/>
              <a:t> </a:t>
            </a:r>
            <a:r>
              <a:rPr lang="en-US" dirty="0" err="1"/>
              <a:t>kernek</a:t>
            </a:r>
            <a:r>
              <a:rPr lang="en-US" dirty="0"/>
              <a:t> to reduce the work-group sums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also uses the ONEAPI::reduce() function to simplify reduction at </a:t>
            </a:r>
            <a:r>
              <a:rPr lang="en-US" dirty="0" err="1"/>
              <a:t>work_group</a:t>
            </a:r>
            <a:endParaRPr lang="en-US" dirty="0"/>
          </a:p>
          <a:p>
            <a:endParaRPr lang="en-US" dirty="0"/>
          </a:p>
        </p:txBody>
      </p:sp>
    </p:spTree>
    <p:extLst>
      <p:ext uri="{BB962C8B-B14F-4D97-AF65-F5344CB8AC3E}">
        <p14:creationId xmlns:p14="http://schemas.microsoft.com/office/powerpoint/2010/main" val="23461977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Code shows reduction at work-group and </a:t>
            </a:r>
            <a:r>
              <a:rPr lang="en-US" dirty="0" err="1"/>
              <a:t>hten</a:t>
            </a:r>
            <a:r>
              <a:rPr lang="en-US" dirty="0"/>
              <a:t> used for-loop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better but still used 2-step approach of group reduction and then </a:t>
            </a:r>
            <a:r>
              <a:rPr lang="en-US" dirty="0" err="1"/>
              <a:t>single_task</a:t>
            </a:r>
            <a:r>
              <a:rPr lang="en-US" dirty="0"/>
              <a:t> </a:t>
            </a:r>
            <a:r>
              <a:rPr lang="en-US" dirty="0" err="1"/>
              <a:t>kernek</a:t>
            </a:r>
            <a:r>
              <a:rPr lang="en-US" dirty="0"/>
              <a:t> to reduce the work-group sums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also uses the ONEAPI::reduce() function to simplify reduction at </a:t>
            </a:r>
            <a:r>
              <a:rPr lang="en-US" dirty="0" err="1"/>
              <a:t>work_group</a:t>
            </a:r>
            <a:endParaRPr lang="en-US" dirty="0"/>
          </a:p>
          <a:p>
            <a:endParaRPr lang="en-US" dirty="0"/>
          </a:p>
        </p:txBody>
      </p:sp>
    </p:spTree>
    <p:extLst>
      <p:ext uri="{BB962C8B-B14F-4D97-AF65-F5344CB8AC3E}">
        <p14:creationId xmlns:p14="http://schemas.microsoft.com/office/powerpoint/2010/main" val="11014487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228600" eaLnBrk="1" fontAlgn="auto" latinLnBrk="0" hangingPunct="1">
              <a:lnSpc>
                <a:spcPct val="117999"/>
              </a:lnSpc>
              <a:spcBef>
                <a:spcPts val="0"/>
              </a:spcBef>
              <a:spcAft>
                <a:spcPts val="0"/>
              </a:spcAft>
              <a:buClrTx/>
              <a:buSzTx/>
              <a:buFontTx/>
              <a:buNone/>
              <a:tabLst/>
              <a:defRPr/>
            </a:pPr>
            <a:r>
              <a:rPr lang="en-US" dirty="0"/>
              <a:t>The new ONEAPI::reduction object in </a:t>
            </a:r>
            <a:r>
              <a:rPr lang="en-US" dirty="0" err="1"/>
              <a:t>parallel_for</a:t>
            </a:r>
            <a:r>
              <a:rPr lang="en-US" dirty="0"/>
              <a:t> can be used simplify reduction</a:t>
            </a:r>
          </a:p>
          <a:p>
            <a:endParaRPr lang="en-US" dirty="0"/>
          </a:p>
        </p:txBody>
      </p:sp>
    </p:spTree>
    <p:extLst>
      <p:ext uri="{BB962C8B-B14F-4D97-AF65-F5344CB8AC3E}">
        <p14:creationId xmlns:p14="http://schemas.microsoft.com/office/powerpoint/2010/main" val="1390517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err="1"/>
              <a:t>Cuda</a:t>
            </a:r>
            <a:r>
              <a:rPr lang="en-US"/>
              <a:t> -&gt; DPC++</a:t>
            </a:r>
          </a:p>
          <a:p>
            <a:r>
              <a:rPr lang="en-US"/>
              <a:t>Bridge the gap between the languages</a:t>
            </a:r>
          </a:p>
          <a:p>
            <a:endParaRPr lang="en-US"/>
          </a:p>
          <a:p>
            <a:r>
              <a:rPr lang="en-US">
                <a:solidFill>
                  <a:schemeClr val="tx1"/>
                </a:solidFill>
              </a:rPr>
              <a:t>DPC++ Compatibility Tool to assist migrating CUDA apps to DPC++</a:t>
            </a:r>
          </a:p>
          <a:p>
            <a:r>
              <a:rPr lang="en-US">
                <a:solidFill>
                  <a:schemeClr val="tx1"/>
                </a:solidFill>
              </a:rPr>
              <a:t>Migrated DPC++ code includes</a:t>
            </a:r>
          </a:p>
          <a:p>
            <a:pPr lvl="1"/>
            <a:r>
              <a:rPr lang="en-US"/>
              <a:t>Pure DPC++</a:t>
            </a:r>
          </a:p>
          <a:p>
            <a:pPr lvl="1"/>
            <a:r>
              <a:rPr lang="en-US"/>
              <a:t>Compatibility API</a:t>
            </a:r>
          </a:p>
          <a:p>
            <a:pPr lvl="1"/>
            <a:r>
              <a:rPr lang="en-US"/>
              <a:t>Comments, unchanged CUDA code, and hints when feasible on how to migrate the rest manually</a:t>
            </a:r>
          </a:p>
          <a:p>
            <a:endParaRPr lang="ru-RU"/>
          </a:p>
        </p:txBody>
      </p:sp>
      <p:sp>
        <p:nvSpPr>
          <p:cNvPr id="4" name="Slide Number Placeholder 3"/>
          <p:cNvSpPr>
            <a:spLocks noGrp="1"/>
          </p:cNvSpPr>
          <p:nvPr>
            <p:ph type="sldNum" sz="quarter" idx="10"/>
          </p:nvPr>
        </p:nvSpPr>
        <p:spPr/>
        <p:txBody>
          <a:bodyPr/>
          <a:lstStyle/>
          <a:p>
            <a:pPr marL="0" marR="0" lvl="0" indent="0" algn="r" defTabSz="609630" rtl="0" eaLnBrk="1" fontAlgn="auto" latinLnBrk="0" hangingPunct="1">
              <a:lnSpc>
                <a:spcPct val="100000"/>
              </a:lnSpc>
              <a:spcBef>
                <a:spcPts val="0"/>
              </a:spcBef>
              <a:spcAft>
                <a:spcPts val="0"/>
              </a:spcAft>
              <a:buClrTx/>
              <a:buSzTx/>
              <a:buFontTx/>
              <a:buNone/>
              <a:tabLst/>
              <a:defRPr/>
            </a:pPr>
            <a:fld id="{D61C8689-8455-3546-ADF9-3B7273760F66}"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sym typeface="Helvetica Neue"/>
              </a:rPr>
              <a:pPr marL="0" marR="0" lvl="0" indent="0" algn="r" defTabSz="60963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sym typeface="Helvetica Neue"/>
            </a:endParaRPr>
          </a:p>
        </p:txBody>
      </p:sp>
    </p:spTree>
    <p:extLst>
      <p:ext uri="{BB962C8B-B14F-4D97-AF65-F5344CB8AC3E}">
        <p14:creationId xmlns:p14="http://schemas.microsoft.com/office/powerpoint/2010/main" val="1113245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don’t consider HIP to be a portability framework; it translates one proprietary programming model (CUDA) to another (</a:t>
            </a:r>
            <a:r>
              <a:rPr lang="en-US" dirty="0" err="1"/>
              <a:t>ROCm</a:t>
            </a:r>
            <a:r>
              <a:rPr lang="en-US" dirty="0"/>
              <a:t>).  If you use a feature of CUDA that AMD don’t support HIP won’t work, so NVIDIA have ultimate control over the ecosystem.</a:t>
            </a:r>
          </a:p>
        </p:txBody>
      </p:sp>
      <p:sp>
        <p:nvSpPr>
          <p:cNvPr id="4" name="Slide Number Placeholder 3"/>
          <p:cNvSpPr>
            <a:spLocks noGrp="1"/>
          </p:cNvSpPr>
          <p:nvPr>
            <p:ph type="sldNum" sz="quarter" idx="5"/>
          </p:nvPr>
        </p:nvSpPr>
        <p:spPr/>
        <p:txBody>
          <a:bodyPr/>
          <a:lstStyle/>
          <a:p>
            <a:fld id="{FF4D38D0-A397-47FC-AB35-E78346C7775C}" type="slidenum">
              <a:rPr lang="en-US" smtClean="0"/>
              <a:t>6</a:t>
            </a:fld>
            <a:endParaRPr lang="en-US"/>
          </a:p>
        </p:txBody>
      </p:sp>
    </p:spTree>
    <p:extLst>
      <p:ext uri="{BB962C8B-B14F-4D97-AF65-F5344CB8AC3E}">
        <p14:creationId xmlns:p14="http://schemas.microsoft.com/office/powerpoint/2010/main" val="1087679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Work underway to align our explicit SIMD extension with the std::</a:t>
            </a:r>
            <a:r>
              <a:rPr lang="en-US" dirty="0" err="1"/>
              <a:t>simd</a:t>
            </a:r>
            <a:r>
              <a:rPr lang="en-US" dirty="0"/>
              <a:t> proposal from standard 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Compilers that you’ll be using in the hands-on sessions do </a:t>
            </a:r>
            <a:r>
              <a:rPr lang="en-US" i="0" dirty="0"/>
              <a:t>not yet support SYCL 2020 features!  Compiler team is hard at work enabling the SYCL 2020 syntax, but for now we have to use the DPC++ version.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dirty="0"/>
              <a:t>Intel continuing to develop extensions and prototype features as part of the DPC++ compiler, then will take them to SYCL-Next.</a:t>
            </a:r>
            <a:endParaRPr lang="en-US" dirty="0"/>
          </a:p>
        </p:txBody>
      </p:sp>
      <p:sp>
        <p:nvSpPr>
          <p:cNvPr id="4" name="Slide Number Placeholder 3"/>
          <p:cNvSpPr>
            <a:spLocks noGrp="1"/>
          </p:cNvSpPr>
          <p:nvPr>
            <p:ph type="sldNum" sz="quarter" idx="5"/>
          </p:nvPr>
        </p:nvSpPr>
        <p:spPr/>
        <p:txBody>
          <a:bodyPr/>
          <a:lstStyle/>
          <a:p>
            <a:fld id="{FF4D38D0-A397-47FC-AB35-E78346C7775C}" type="slidenum">
              <a:rPr lang="en-US" smtClean="0"/>
              <a:t>7</a:t>
            </a:fld>
            <a:endParaRPr lang="en-US"/>
          </a:p>
        </p:txBody>
      </p:sp>
    </p:spTree>
    <p:extLst>
      <p:ext uri="{BB962C8B-B14F-4D97-AF65-F5344CB8AC3E}">
        <p14:creationId xmlns:p14="http://schemas.microsoft.com/office/powerpoint/2010/main" val="2833552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228600" eaLnBrk="1" fontAlgn="auto" latinLnBrk="0" hangingPunct="1">
              <a:lnSpc>
                <a:spcPct val="117999"/>
              </a:lnSpc>
              <a:spcBef>
                <a:spcPts val="0"/>
              </a:spcBef>
              <a:spcAft>
                <a:spcPts val="0"/>
              </a:spcAft>
              <a:buClrTx/>
              <a:buSzTx/>
              <a:buFontTx/>
              <a:buNone/>
              <a:tabLst/>
              <a:defRPr/>
            </a:pPr>
            <a:r>
              <a:rPr lang="en-US"/>
              <a:t>Code walkthrough of a simple DPC++ application. Follow steps 1 to 6 to understand the building blocks of the DPC++ program</a:t>
            </a:r>
          </a:p>
          <a:p>
            <a:endParaRPr lang="en-US"/>
          </a:p>
        </p:txBody>
      </p:sp>
    </p:spTree>
    <p:extLst>
      <p:ext uri="{BB962C8B-B14F-4D97-AF65-F5344CB8AC3E}">
        <p14:creationId xmlns:p14="http://schemas.microsoft.com/office/powerpoint/2010/main" val="2982586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Buffers are 1,2 or 3 dimensional array that is shared between host and devices. </a:t>
            </a:r>
          </a:p>
          <a:p>
            <a:r>
              <a:rPr lang="en-US"/>
              <a:t>Accessors access buffer data in the host or inside the kernel and also communicate data dependencies between the application and different kernels. </a:t>
            </a:r>
          </a:p>
          <a:p>
            <a:r>
              <a:rPr lang="en-US"/>
              <a:t>If two kernels use the same buffer, the second kernel needs to wait for the completion of the first kernel to avoid race conditions. </a:t>
            </a:r>
          </a:p>
          <a:p>
            <a:endParaRPr lang="en-US"/>
          </a:p>
        </p:txBody>
      </p:sp>
    </p:spTree>
    <p:extLst>
      <p:ext uri="{BB962C8B-B14F-4D97-AF65-F5344CB8AC3E}">
        <p14:creationId xmlns:p14="http://schemas.microsoft.com/office/powerpoint/2010/main" val="2760328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228600" eaLnBrk="1" fontAlgn="auto" latinLnBrk="0" hangingPunct="1">
              <a:lnSpc>
                <a:spcPct val="117999"/>
              </a:lnSpc>
              <a:spcBef>
                <a:spcPts val="0"/>
              </a:spcBef>
              <a:spcAft>
                <a:spcPts val="0"/>
              </a:spcAft>
              <a:buClrTx/>
              <a:buSzTx/>
              <a:buFontTx/>
              <a:buNone/>
              <a:tabLst/>
              <a:defRPr/>
            </a:pPr>
            <a:r>
              <a:rPr lang="en-US"/>
              <a:t>The example code shows the host code and the graph of kernel executions. The sample here enqueues kernel to the graph and keeps going but the graph is executed asynchronously to the host program </a:t>
            </a:r>
          </a:p>
          <a:p>
            <a:endParaRPr lang="en-US"/>
          </a:p>
        </p:txBody>
      </p:sp>
    </p:spTree>
    <p:extLst>
      <p:ext uri="{BB962C8B-B14F-4D97-AF65-F5344CB8AC3E}">
        <p14:creationId xmlns:p14="http://schemas.microsoft.com/office/powerpoint/2010/main" val="1736384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228600" eaLnBrk="1" fontAlgn="auto" latinLnBrk="0" hangingPunct="1">
              <a:lnSpc>
                <a:spcPct val="117999"/>
              </a:lnSpc>
              <a:spcBef>
                <a:spcPts val="0"/>
              </a:spcBef>
              <a:spcAft>
                <a:spcPts val="0"/>
              </a:spcAft>
              <a:buClrTx/>
              <a:buSzTx/>
              <a:buFontTx/>
              <a:buNone/>
              <a:tabLst/>
              <a:defRPr/>
            </a:pPr>
            <a:r>
              <a:rPr lang="en-US"/>
              <a:t>In this example we got 4 kernels submitted. Kernel 2 task is dependent on the completion of Kernel 1 task and waits till the first queue is completed. Kernel 4 task depends on completion of task 2 and task 3 are complete  and will till task 2 and 3 are complete</a:t>
            </a:r>
          </a:p>
          <a:p>
            <a:endParaRPr lang="en-US"/>
          </a:p>
        </p:txBody>
      </p:sp>
    </p:spTree>
    <p:extLst>
      <p:ext uri="{BB962C8B-B14F-4D97-AF65-F5344CB8AC3E}">
        <p14:creationId xmlns:p14="http://schemas.microsoft.com/office/powerpoint/2010/main" val="2758625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A">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0" name="Square"/>
          <p:cNvSpPr/>
          <p:nvPr/>
        </p:nvSpPr>
        <p:spPr>
          <a:xfrm>
            <a:off x="861107" y="5390896"/>
            <a:ext cx="607299" cy="607299"/>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1" name="Rectangle"/>
          <p:cNvSpPr/>
          <p:nvPr/>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2" name="Square"/>
          <p:cNvSpPr/>
          <p:nvPr/>
        </p:nvSpPr>
        <p:spPr>
          <a:xfrm>
            <a:off x="861107" y="4952474"/>
            <a:ext cx="157461" cy="1574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17" name="Text Placeholder 2">
            <a:extLst>
              <a:ext uri="{FF2B5EF4-FFF2-40B4-BE49-F238E27FC236}">
                <a16:creationId xmlns:a16="http://schemas.microsoft.com/office/drawing/2014/main" id="{75379059-B28C-483A-9CD1-B3EB81874AEC}"/>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BEFC1083-9176-4B55-B8AB-9F31A213ED26}"/>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grpSp>
        <p:nvGrpSpPr>
          <p:cNvPr id="9" name="Group 8">
            <a:extLst>
              <a:ext uri="{FF2B5EF4-FFF2-40B4-BE49-F238E27FC236}">
                <a16:creationId xmlns:a16="http://schemas.microsoft.com/office/drawing/2014/main" id="{698DF977-78B3-4C00-9E43-1223CD667932}"/>
              </a:ext>
            </a:extLst>
          </p:cNvPr>
          <p:cNvGrpSpPr/>
          <p:nvPr userDrawn="1"/>
        </p:nvGrpSpPr>
        <p:grpSpPr>
          <a:xfrm>
            <a:off x="1468406" y="5995719"/>
            <a:ext cx="1059754" cy="396801"/>
            <a:chOff x="1314450" y="6391094"/>
            <a:chExt cx="1123377" cy="420623"/>
          </a:xfrm>
        </p:grpSpPr>
        <p:sp>
          <p:nvSpPr>
            <p:cNvPr id="5" name="Freeform: Shape 4">
              <a:extLst>
                <a:ext uri="{FF2B5EF4-FFF2-40B4-BE49-F238E27FC236}">
                  <a16:creationId xmlns:a16="http://schemas.microsoft.com/office/drawing/2014/main" id="{78F73C8D-05B1-4270-85FA-B1FD37A25A06}"/>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6" name="Freeform: Shape 5">
              <a:extLst>
                <a:ext uri="{FF2B5EF4-FFF2-40B4-BE49-F238E27FC236}">
                  <a16:creationId xmlns:a16="http://schemas.microsoft.com/office/drawing/2014/main" id="{FC6580CA-6E37-4F04-8FAD-D6491FEE8CE6}"/>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1C614C49-972F-498A-9654-844CECF9AF64}"/>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922EBBE0-933B-4A65-BAAC-DC5972E3F9A4}"/>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679684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 Content &amp; Pictur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15046" y="0"/>
            <a:ext cx="5129422" cy="6416167"/>
          </a:xfrm>
        </p:spPr>
        <p:txBody>
          <a:bodyPr/>
          <a:lstStyle/>
          <a:p>
            <a:endParaRPr lang="en-US"/>
          </a:p>
        </p:txBody>
      </p:sp>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47107" cy="945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11" name="Content Placeholder 2">
            <a:extLst>
              <a:ext uri="{FF2B5EF4-FFF2-40B4-BE49-F238E27FC236}">
                <a16:creationId xmlns:a16="http://schemas.microsoft.com/office/drawing/2014/main" id="{7B7FB3F6-9C71-45A0-8236-12671533CA22}"/>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B1C73349-1E00-4922-970C-187F97CE06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3057877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mp; Full Page Pictur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AAD9210-5064-4050-9368-9292054D59F4}"/>
              </a:ext>
            </a:extLst>
          </p:cNvPr>
          <p:cNvSpPr>
            <a:spLocks noGrp="1"/>
          </p:cNvSpPr>
          <p:nvPr>
            <p:ph type="pic" sz="quarter" idx="10"/>
          </p:nvPr>
        </p:nvSpPr>
        <p:spPr>
          <a:xfrm>
            <a:off x="-11286" y="0"/>
            <a:ext cx="11744325" cy="6401797"/>
          </a:xfrm>
          <a:noFill/>
        </p:spPr>
        <p:txBody>
          <a:bodyPr/>
          <a:lstStyle/>
          <a:p>
            <a:endParaRPr lang="en-US"/>
          </a:p>
        </p:txBody>
      </p:sp>
      <p:sp>
        <p:nvSpPr>
          <p:cNvPr id="11" name="Title Text">
            <a:extLst>
              <a:ext uri="{FF2B5EF4-FFF2-40B4-BE49-F238E27FC236}">
                <a16:creationId xmlns:a16="http://schemas.microsoft.com/office/drawing/2014/main" id="{14AFAB66-6BED-5D47-B26F-D9C8808F3A18}"/>
              </a:ext>
            </a:extLst>
          </p:cNvPr>
          <p:cNvSpPr txBox="1">
            <a:spLocks noGrp="1"/>
          </p:cNvSpPr>
          <p:nvPr>
            <p:ph type="title" hasCustomPrompt="1"/>
          </p:nvPr>
        </p:nvSpPr>
        <p:spPr>
          <a:xfrm>
            <a:off x="571500" y="571500"/>
            <a:ext cx="11010899" cy="8763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a:defRPr sz="4000">
                <a:solidFill>
                  <a:schemeClr val="tx2"/>
                </a:solidFill>
              </a:defRPr>
            </a:lvl1pPr>
          </a:lstStyle>
          <a:p>
            <a:r>
              <a:rPr lang="en-US" dirty="0"/>
              <a:t>Full page Image, Delete Title if Necessary</a:t>
            </a:r>
          </a:p>
        </p:txBody>
      </p:sp>
    </p:spTree>
    <p:extLst>
      <p:ext uri="{BB962C8B-B14F-4D97-AF65-F5344CB8AC3E}">
        <p14:creationId xmlns:p14="http://schemas.microsoft.com/office/powerpoint/2010/main" val="498565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mp; Quote">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a:defRPr sz="4000">
                <a:solidFill>
                  <a:srgbClr val="525252"/>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2529"/>
            <a:ext cx="11010900" cy="3727184"/>
          </a:xfrm>
        </p:spPr>
        <p:txBody>
          <a:bodyPr>
            <a:normAutofit/>
          </a:bodyPr>
          <a:lstStyle>
            <a:lvl1pPr marL="0" indent="0">
              <a:buNone/>
              <a:defRPr sz="6000">
                <a:solidFill>
                  <a:schemeClr val="accent1"/>
                </a:solidFill>
              </a:defRPr>
            </a:lvl1pPr>
          </a:lstStyle>
          <a:p>
            <a:pPr lvl="0"/>
            <a:endParaRPr lang="en-US" dirty="0"/>
          </a:p>
        </p:txBody>
      </p:sp>
      <p:sp>
        <p:nvSpPr>
          <p:cNvPr id="9" name="Text Placeholder 3">
            <a:extLst>
              <a:ext uri="{FF2B5EF4-FFF2-40B4-BE49-F238E27FC236}">
                <a16:creationId xmlns:a16="http://schemas.microsoft.com/office/drawing/2014/main" id="{4E196E31-7238-4049-821C-D94FDEAEDC56}"/>
              </a:ext>
            </a:extLst>
          </p:cNvPr>
          <p:cNvSpPr>
            <a:spLocks noGrp="1"/>
          </p:cNvSpPr>
          <p:nvPr>
            <p:ph type="body" sz="quarter" idx="29"/>
          </p:nvPr>
        </p:nvSpPr>
        <p:spPr>
          <a:xfrm>
            <a:off x="571500" y="5461818"/>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985169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3_Chart Example">
    <p:bg>
      <p:bgPr>
        <a:solidFill>
          <a:schemeClr val="accent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7759918-59AA-4DFC-90DA-60CD5B2BD6B8}"/>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6" name="Square">
            <a:extLst>
              <a:ext uri="{FF2B5EF4-FFF2-40B4-BE49-F238E27FC236}">
                <a16:creationId xmlns:a16="http://schemas.microsoft.com/office/drawing/2014/main" id="{D4662ED0-432E-6C48-8B26-9A21EDA54E6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9" name="TextBox 28">
            <a:extLst>
              <a:ext uri="{FF2B5EF4-FFF2-40B4-BE49-F238E27FC236}">
                <a16:creationId xmlns:a16="http://schemas.microsoft.com/office/drawing/2014/main" id="{EFDF4199-9905-E94D-9EEB-E7016E48C0FC}"/>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a:defRPr sz="4000">
                <a:solidFill>
                  <a:schemeClr val="bg1"/>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9816"/>
            <a:ext cx="11010900" cy="3719897"/>
          </a:xfrm>
        </p:spPr>
        <p:txBody>
          <a:bodyPr>
            <a:normAutofit/>
          </a:bodyPr>
          <a:lstStyle>
            <a:lvl1pPr marL="0" indent="0">
              <a:buNone/>
              <a:defRPr sz="6000">
                <a:solidFill>
                  <a:schemeClr val="bg1"/>
                </a:solidFill>
              </a:defRPr>
            </a:lvl1pPr>
          </a:lstStyle>
          <a:p>
            <a:pPr lvl="0"/>
            <a:endParaRPr lang="en-US" dirty="0"/>
          </a:p>
        </p:txBody>
      </p:sp>
      <p:pic>
        <p:nvPicPr>
          <p:cNvPr id="11" name="Image" descr="Image">
            <a:extLst>
              <a:ext uri="{FF2B5EF4-FFF2-40B4-BE49-F238E27FC236}">
                <a16:creationId xmlns:a16="http://schemas.microsoft.com/office/drawing/2014/main" id="{B9FFF72B-62D2-4E22-9A98-EF3F6229F4AB}"/>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14" name="Text Placeholder 3">
            <a:extLst>
              <a:ext uri="{FF2B5EF4-FFF2-40B4-BE49-F238E27FC236}">
                <a16:creationId xmlns:a16="http://schemas.microsoft.com/office/drawing/2014/main" id="{222ECF1F-2453-406E-AC0D-F6E6614ECF80}"/>
              </a:ext>
            </a:extLst>
          </p:cNvPr>
          <p:cNvSpPr>
            <a:spLocks noGrp="1"/>
          </p:cNvSpPr>
          <p:nvPr>
            <p:ph type="body" sz="quarter" idx="29"/>
          </p:nvPr>
        </p:nvSpPr>
        <p:spPr>
          <a:xfrm>
            <a:off x="571500" y="5476099"/>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7" name="Rectangle 16">
            <a:extLst>
              <a:ext uri="{FF2B5EF4-FFF2-40B4-BE49-F238E27FC236}">
                <a16:creationId xmlns:a16="http://schemas.microsoft.com/office/drawing/2014/main" id="{16C53A36-6661-45AA-8054-02BA7512E621}"/>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659977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Break White">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56CA39C9-EAE4-4511-9CE8-BB4D4B47FC0C}"/>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nchorCtr="0">
            <a:noAutofit/>
          </a:bodyPr>
          <a:lstStyle>
            <a:lvl1pPr>
              <a:defRPr sz="4800">
                <a:solidFill>
                  <a:srgbClr val="525252"/>
                </a:solidFill>
              </a:defRPr>
            </a:lvl1pPr>
          </a:lstStyle>
          <a:p>
            <a:r>
              <a:rPr lang="en-US" dirty="0"/>
              <a:t>Section Break Text Goes Here</a:t>
            </a:r>
          </a:p>
        </p:txBody>
      </p:sp>
      <p:sp>
        <p:nvSpPr>
          <p:cNvPr id="8" name="Text Placeholder 3">
            <a:extLst>
              <a:ext uri="{FF2B5EF4-FFF2-40B4-BE49-F238E27FC236}">
                <a16:creationId xmlns:a16="http://schemas.microsoft.com/office/drawing/2014/main" id="{4B923F7B-306D-4D7E-9DB3-5B163B8D53FC}"/>
              </a:ext>
            </a:extLst>
          </p:cNvPr>
          <p:cNvSpPr>
            <a:spLocks noGrp="1"/>
          </p:cNvSpPr>
          <p:nvPr>
            <p:ph type="body" sz="quarter" idx="29"/>
          </p:nvPr>
        </p:nvSpPr>
        <p:spPr>
          <a:xfrm>
            <a:off x="571500" y="3939750"/>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66060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ection Break Blue">
    <p:bg>
      <p:bgPr>
        <a:solidFill>
          <a:schemeClr val="accent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8B5B8CD-DD94-44E8-9F69-C9075C2E0A93}"/>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721"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Rectangle 12">
            <a:extLst>
              <a:ext uri="{FF2B5EF4-FFF2-40B4-BE49-F238E27FC236}">
                <a16:creationId xmlns:a16="http://schemas.microsoft.com/office/drawing/2014/main" id="{ED4D76E8-466A-4C06-9261-BDE1AA914749}"/>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4" name="Rectangle 13">
            <a:extLst>
              <a:ext uri="{FF2B5EF4-FFF2-40B4-BE49-F238E27FC236}">
                <a16:creationId xmlns:a16="http://schemas.microsoft.com/office/drawing/2014/main" id="{2588B335-02FC-4504-AF46-DF56B2EC52E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6" name="Title Text">
            <a:extLst>
              <a:ext uri="{FF2B5EF4-FFF2-40B4-BE49-F238E27FC236}">
                <a16:creationId xmlns:a16="http://schemas.microsoft.com/office/drawing/2014/main" id="{38003A1C-51D1-4427-BFE8-8448E4C61D6B}"/>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0" name="Text Placeholder 3">
            <a:extLst>
              <a:ext uri="{FF2B5EF4-FFF2-40B4-BE49-F238E27FC236}">
                <a16:creationId xmlns:a16="http://schemas.microsoft.com/office/drawing/2014/main" id="{130F9DFC-5AE2-4BB1-822C-8EAEAE2CA5F2}"/>
              </a:ext>
            </a:extLst>
          </p:cNvPr>
          <p:cNvSpPr>
            <a:spLocks noGrp="1"/>
          </p:cNvSpPr>
          <p:nvPr>
            <p:ph type="body" sz="quarter" idx="29"/>
          </p:nvPr>
        </p:nvSpPr>
        <p:spPr>
          <a:xfrm>
            <a:off x="571500" y="3948942"/>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F82519BB-51CE-4A9C-AFEF-514971F5D779}"/>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11115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ection Break Light Blue">
    <p:bg>
      <p:bgPr>
        <a:solidFill>
          <a:schemeClr val="accent2">
            <a:lumMod val="7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7A2BC2-9250-4B6C-8674-1CD30F0A349F}"/>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Rectangle 13">
            <a:extLst>
              <a:ext uri="{FF2B5EF4-FFF2-40B4-BE49-F238E27FC236}">
                <a16:creationId xmlns:a16="http://schemas.microsoft.com/office/drawing/2014/main" id="{FE22C60C-8CBC-40B8-ABEA-44BF775A3581}"/>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5" name="Rectangle 14">
            <a:extLst>
              <a:ext uri="{FF2B5EF4-FFF2-40B4-BE49-F238E27FC236}">
                <a16:creationId xmlns:a16="http://schemas.microsoft.com/office/drawing/2014/main" id="{68A864FA-3818-4931-B452-798F1E7F5A67}"/>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6" name="Rectangle 15">
            <a:extLst>
              <a:ext uri="{FF2B5EF4-FFF2-40B4-BE49-F238E27FC236}">
                <a16:creationId xmlns:a16="http://schemas.microsoft.com/office/drawing/2014/main" id="{48FC8DFF-85CB-4435-B144-6A1DC409348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7" name="Title Text">
            <a:extLst>
              <a:ext uri="{FF2B5EF4-FFF2-40B4-BE49-F238E27FC236}">
                <a16:creationId xmlns:a16="http://schemas.microsoft.com/office/drawing/2014/main" id="{5844F860-03F8-4657-A6E6-4E8919DD4FFF}"/>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1" name="Text Placeholder 3">
            <a:extLst>
              <a:ext uri="{FF2B5EF4-FFF2-40B4-BE49-F238E27FC236}">
                <a16:creationId xmlns:a16="http://schemas.microsoft.com/office/drawing/2014/main" id="{ADACC9CB-1B2F-42BF-8D9F-62EC595FEA6C}"/>
              </a:ext>
            </a:extLst>
          </p:cNvPr>
          <p:cNvSpPr>
            <a:spLocks noGrp="1"/>
          </p:cNvSpPr>
          <p:nvPr>
            <p:ph type="body" sz="quarter" idx="29"/>
          </p:nvPr>
        </p:nvSpPr>
        <p:spPr>
          <a:xfrm>
            <a:off x="571500" y="3964420"/>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06913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4C58A6BF-BF0D-4749-B07B-7C0A27747D42}"/>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697" name="Square"/>
          <p:cNvSpPr/>
          <p:nvPr/>
        </p:nvSpPr>
        <p:spPr>
          <a:xfrm>
            <a:off x="709974" y="2295859"/>
            <a:ext cx="318638" cy="318638"/>
          </a:xfrm>
          <a:prstGeom prst="rect">
            <a:avLst/>
          </a:prstGeom>
          <a:solidFill>
            <a:srgbClr val="00C7FD"/>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98" name="Square"/>
          <p:cNvSpPr/>
          <p:nvPr/>
        </p:nvSpPr>
        <p:spPr>
          <a:xfrm>
            <a:off x="536812"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99" name="Square"/>
          <p:cNvSpPr/>
          <p:nvPr/>
        </p:nvSpPr>
        <p:spPr>
          <a:xfrm>
            <a:off x="709974"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700" name="Rectangle"/>
          <p:cNvSpPr/>
          <p:nvPr/>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705"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8" name="TextBox 17">
            <a:extLst>
              <a:ext uri="{FF2B5EF4-FFF2-40B4-BE49-F238E27FC236}">
                <a16:creationId xmlns:a16="http://schemas.microsoft.com/office/drawing/2014/main" id="{F5846515-4871-AA4D-B71A-1561CC2E370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Rectangle 18">
            <a:extLst>
              <a:ext uri="{FF2B5EF4-FFF2-40B4-BE49-F238E27FC236}">
                <a16:creationId xmlns:a16="http://schemas.microsoft.com/office/drawing/2014/main" id="{D5D8740F-FED9-4D14-9DF3-3BA84ADF820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1DEF55E0-947C-4281-8A2A-E59398C246AB}"/>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F192548-45E5-4F50-A32B-E61F6CFA996F}"/>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38703551-AC59-4BD9-8B3C-616B6DFB3DB4}"/>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929401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2">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3B808FDC-D2A2-42EB-B356-E69E4A048F8E}"/>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2" name="Rectangle">
            <a:extLst>
              <a:ext uri="{FF2B5EF4-FFF2-40B4-BE49-F238E27FC236}">
                <a16:creationId xmlns:a16="http://schemas.microsoft.com/office/drawing/2014/main" id="{8A1BD37C-2C85-4873-ABDD-4B358A87ED4B}"/>
              </a:ext>
            </a:extLst>
          </p:cNvPr>
          <p:cNvSpPr/>
          <p:nvPr userDrawn="1"/>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0" name="Square"/>
          <p:cNvSpPr/>
          <p:nvPr/>
        </p:nvSpPr>
        <p:spPr>
          <a:xfrm>
            <a:off x="707513" y="2295859"/>
            <a:ext cx="318638" cy="318638"/>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71" name="Square"/>
          <p:cNvSpPr/>
          <p:nvPr/>
        </p:nvSpPr>
        <p:spPr>
          <a:xfrm>
            <a:off x="533946" y="2122317"/>
            <a:ext cx="174318" cy="174318"/>
          </a:xfrm>
          <a:prstGeom prst="rect">
            <a:avLst/>
          </a:prstGeom>
          <a:solidFill>
            <a:srgbClr val="F6CB4B"/>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2" name="Square"/>
          <p:cNvSpPr/>
          <p:nvPr/>
        </p:nvSpPr>
        <p:spPr>
          <a:xfrm>
            <a:off x="707513" y="2023075"/>
            <a:ext cx="98724" cy="98723"/>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673"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9" name="TextBox 18">
            <a:extLst>
              <a:ext uri="{FF2B5EF4-FFF2-40B4-BE49-F238E27FC236}">
                <a16:creationId xmlns:a16="http://schemas.microsoft.com/office/drawing/2014/main" id="{C90FD0E6-78D1-5F44-A938-3A961F43FACD}"/>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25002A24-73D0-4602-A8A1-5D9281BAF934}"/>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a:extLst>
              <a:ext uri="{FF2B5EF4-FFF2-40B4-BE49-F238E27FC236}">
                <a16:creationId xmlns:a16="http://schemas.microsoft.com/office/drawing/2014/main" id="{431659E3-0873-4033-A7E2-31DB4A07B08A}"/>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C660C086-3964-411C-85AF-F720D5E83519}"/>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Title Text">
            <a:extLst>
              <a:ext uri="{FF2B5EF4-FFF2-40B4-BE49-F238E27FC236}">
                <a16:creationId xmlns:a16="http://schemas.microsoft.com/office/drawing/2014/main" id="{1F252960-CAAB-483D-8A6A-5882E4B6282A}"/>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AAFA146E-21CD-4BD6-A89D-E6C5A6850811}"/>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206316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p:bg>
      <p:bgPr>
        <a:solidFill>
          <a:schemeClr val="accent2"/>
        </a:solidFill>
        <a:effectLst/>
      </p:bgPr>
    </p:bg>
    <p:spTree>
      <p:nvGrpSpPr>
        <p:cNvPr id="1" name=""/>
        <p:cNvGrpSpPr/>
        <p:nvPr/>
      </p:nvGrpSpPr>
      <p:grpSpPr>
        <a:xfrm>
          <a:off x="0" y="0"/>
          <a:ext cx="0" cy="0"/>
          <a:chOff x="0" y="0"/>
          <a:chExt cx="0" cy="0"/>
        </a:xfrm>
      </p:grpSpPr>
      <p:sp>
        <p:nvSpPr>
          <p:cNvPr id="20" name="Square">
            <a:extLst>
              <a:ext uri="{FF2B5EF4-FFF2-40B4-BE49-F238E27FC236}">
                <a16:creationId xmlns:a16="http://schemas.microsoft.com/office/drawing/2014/main" id="{FE9A3852-307B-4677-A2E2-D7DC495E366A}"/>
              </a:ext>
            </a:extLst>
          </p:cNvPr>
          <p:cNvSpPr/>
          <p:nvPr userDrawn="1"/>
        </p:nvSpPr>
        <p:spPr>
          <a:xfrm>
            <a:off x="11741697" y="6405280"/>
            <a:ext cx="450068" cy="450068"/>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1" name="Rectangle">
            <a:extLst>
              <a:ext uri="{FF2B5EF4-FFF2-40B4-BE49-F238E27FC236}">
                <a16:creationId xmlns:a16="http://schemas.microsoft.com/office/drawing/2014/main" id="{1E9FE6C1-27FB-467A-8BF9-B80A0C35FEDB}"/>
              </a:ext>
            </a:extLst>
          </p:cNvPr>
          <p:cNvSpPr/>
          <p:nvPr userDrawn="1"/>
        </p:nvSpPr>
        <p:spPr>
          <a:xfrm>
            <a:off x="5814183" y="402558"/>
            <a:ext cx="5927511" cy="6003471"/>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1" name="Square">
            <a:extLst>
              <a:ext uri="{FF2B5EF4-FFF2-40B4-BE49-F238E27FC236}">
                <a16:creationId xmlns:a16="http://schemas.microsoft.com/office/drawing/2014/main" id="{C93C8C2E-66DD-E64F-BD60-42EBDC0E958E}"/>
              </a:ext>
            </a:extLst>
          </p:cNvPr>
          <p:cNvSpPr/>
          <p:nvPr userDrawn="1"/>
        </p:nvSpPr>
        <p:spPr>
          <a:xfrm>
            <a:off x="707513" y="2295859"/>
            <a:ext cx="318638" cy="318638"/>
          </a:xfrm>
          <a:prstGeom prst="rect">
            <a:avLst/>
          </a:prstGeom>
          <a:solidFill>
            <a:srgbClr val="004A86"/>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A14FBD-B953-BA4F-8F83-DE73E3C37290}"/>
              </a:ext>
            </a:extLst>
          </p:cNvPr>
          <p:cNvSpPr/>
          <p:nvPr userDrawn="1"/>
        </p:nvSpPr>
        <p:spPr>
          <a:xfrm>
            <a:off x="533946"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7" name="Square">
            <a:extLst>
              <a:ext uri="{FF2B5EF4-FFF2-40B4-BE49-F238E27FC236}">
                <a16:creationId xmlns:a16="http://schemas.microsoft.com/office/drawing/2014/main" id="{59044771-2E3B-C941-8593-8E508F542287}"/>
              </a:ext>
            </a:extLst>
          </p:cNvPr>
          <p:cNvSpPr/>
          <p:nvPr userDrawn="1"/>
        </p:nvSpPr>
        <p:spPr>
          <a:xfrm>
            <a:off x="707513"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a:extLst>
              <a:ext uri="{FF2B5EF4-FFF2-40B4-BE49-F238E27FC236}">
                <a16:creationId xmlns:a16="http://schemas.microsoft.com/office/drawing/2014/main" id="{5C1E74A4-2107-4448-BA31-9630404A452B}"/>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9" name="Rectangle 18">
            <a:extLst>
              <a:ext uri="{FF2B5EF4-FFF2-40B4-BE49-F238E27FC236}">
                <a16:creationId xmlns:a16="http://schemas.microsoft.com/office/drawing/2014/main" id="{1DABA887-D95E-434F-B1E9-73FC7AE8C2A8}"/>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E5861BF-901F-47D4-91BC-0B353503F232}"/>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8" name="Text Placeholder 3">
            <a:extLst>
              <a:ext uri="{FF2B5EF4-FFF2-40B4-BE49-F238E27FC236}">
                <a16:creationId xmlns:a16="http://schemas.microsoft.com/office/drawing/2014/main" id="{3BA33390-07D4-4E2C-BDA6-AE147B9075AE}"/>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848009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Blue B">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Text Placeholder 2">
            <a:extLst>
              <a:ext uri="{FF2B5EF4-FFF2-40B4-BE49-F238E27FC236}">
                <a16:creationId xmlns:a16="http://schemas.microsoft.com/office/drawing/2014/main" id="{6E706504-BEDA-1441-8BC1-243269FBBCB8}"/>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21" name="Text Placeholder 6">
            <a:extLst>
              <a:ext uri="{FF2B5EF4-FFF2-40B4-BE49-F238E27FC236}">
                <a16:creationId xmlns:a16="http://schemas.microsoft.com/office/drawing/2014/main" id="{71E0DDC0-B435-4D0B-837E-0E27121099BC}"/>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5F1BD0FC-D3B7-4D2E-989A-64ED187DAF99}"/>
              </a:ext>
            </a:extLst>
          </p:cNvPr>
          <p:cNvSpPr/>
          <p:nvPr userDrawn="1"/>
        </p:nvSpPr>
        <p:spPr>
          <a:xfrm>
            <a:off x="861107" y="5390896"/>
            <a:ext cx="607299" cy="607299"/>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3D2DE0DF-793A-4E90-BB4C-004CD646F4EF}"/>
              </a:ext>
            </a:extLst>
          </p:cNvPr>
          <p:cNvSpPr/>
          <p:nvPr userDrawn="1"/>
        </p:nvSpPr>
        <p:spPr>
          <a:xfrm>
            <a:off x="576067" y="5108797"/>
            <a:ext cx="286654" cy="282073"/>
          </a:xfrm>
          <a:prstGeom prst="rect">
            <a:avLst/>
          </a:prstGeom>
          <a:solidFill>
            <a:schemeClr val="accent3"/>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C39C59F8-1EBA-44B6-940C-E67247F76722}"/>
              </a:ext>
            </a:extLst>
          </p:cNvPr>
          <p:cNvSpPr/>
          <p:nvPr userDrawn="1"/>
        </p:nvSpPr>
        <p:spPr>
          <a:xfrm>
            <a:off x="861107" y="4952474"/>
            <a:ext cx="157461" cy="157461"/>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grpSp>
        <p:nvGrpSpPr>
          <p:cNvPr id="14" name="Group 13">
            <a:extLst>
              <a:ext uri="{FF2B5EF4-FFF2-40B4-BE49-F238E27FC236}">
                <a16:creationId xmlns:a16="http://schemas.microsoft.com/office/drawing/2014/main" id="{25251DAF-788D-46D0-84B3-34DFEE6262F3}"/>
              </a:ext>
            </a:extLst>
          </p:cNvPr>
          <p:cNvGrpSpPr/>
          <p:nvPr userDrawn="1"/>
        </p:nvGrpSpPr>
        <p:grpSpPr>
          <a:xfrm>
            <a:off x="1468406" y="5995719"/>
            <a:ext cx="1059754" cy="396801"/>
            <a:chOff x="1314450" y="6391094"/>
            <a:chExt cx="1123377" cy="420623"/>
          </a:xfrm>
        </p:grpSpPr>
        <p:sp>
          <p:nvSpPr>
            <p:cNvPr id="15" name="Freeform: Shape 14">
              <a:extLst>
                <a:ext uri="{FF2B5EF4-FFF2-40B4-BE49-F238E27FC236}">
                  <a16:creationId xmlns:a16="http://schemas.microsoft.com/office/drawing/2014/main" id="{A050DF4B-855E-41F4-9B0B-9B0BA01FB4FE}"/>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D5E76890-19E8-4E79-B88A-5E246700E0DB}"/>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1094D935-4B06-467E-ACD3-E78CD1B86EE3}"/>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C3E1BDA4-68F2-4FA3-BD91-CBC85BF15A79}"/>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885001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 Content Gray">
    <p:bg>
      <p:bgPr>
        <a:solidFill>
          <a:schemeClr val="bg1">
            <a:lumMod val="95000"/>
          </a:schemeClr>
        </a:solidFill>
        <a:effectLst/>
      </p:bgPr>
    </p:bg>
    <p:spTree>
      <p:nvGrpSpPr>
        <p:cNvPr id="1" name=""/>
        <p:cNvGrpSpPr/>
        <p:nvPr/>
      </p:nvGrpSpPr>
      <p:grpSpPr>
        <a:xfrm>
          <a:off x="0" y="0"/>
          <a:ext cx="0" cy="0"/>
          <a:chOff x="0" y="0"/>
          <a:chExt cx="0" cy="0"/>
        </a:xfrm>
      </p:grpSpPr>
      <p:sp>
        <p:nvSpPr>
          <p:cNvPr id="12" name="Square">
            <a:extLst>
              <a:ext uri="{FF2B5EF4-FFF2-40B4-BE49-F238E27FC236}">
                <a16:creationId xmlns:a16="http://schemas.microsoft.com/office/drawing/2014/main" id="{55D0C779-F23A-40CE-B4C7-842A10085F59}"/>
              </a:ext>
            </a:extLst>
          </p:cNvPr>
          <p:cNvSpPr/>
          <p:nvPr userDrawn="1"/>
        </p:nvSpPr>
        <p:spPr>
          <a:xfrm>
            <a:off x="11741697" y="6405280"/>
            <a:ext cx="450068" cy="450068"/>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9" name="Rectangle">
            <a:extLst>
              <a:ext uri="{FF2B5EF4-FFF2-40B4-BE49-F238E27FC236}">
                <a16:creationId xmlns:a16="http://schemas.microsoft.com/office/drawing/2014/main" id="{1EFAB719-B3C2-4520-AFF9-4A06F169DB2B}"/>
              </a:ext>
            </a:extLst>
          </p:cNvPr>
          <p:cNvSpPr/>
          <p:nvPr userDrawn="1"/>
        </p:nvSpPr>
        <p:spPr>
          <a:xfrm>
            <a:off x="5814183" y="402558"/>
            <a:ext cx="5927511" cy="6003471"/>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511" name="Rectangle"/>
          <p:cNvSpPr/>
          <p:nvPr/>
        </p:nvSpPr>
        <p:spPr>
          <a:xfrm>
            <a:off x="5815052" y="401865"/>
            <a:ext cx="5927511" cy="6003471"/>
          </a:xfrm>
          <a:prstGeom prst="rect">
            <a:avLst/>
          </a:prstGeom>
          <a:solidFill>
            <a:srgbClr val="FFFF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0" name="Content Placeholder 2">
            <a:extLst>
              <a:ext uri="{FF2B5EF4-FFF2-40B4-BE49-F238E27FC236}">
                <a16:creationId xmlns:a16="http://schemas.microsoft.com/office/drawing/2014/main" id="{D197FC80-1304-44AF-BD9E-CFB8D3B37C99}"/>
              </a:ext>
            </a:extLst>
          </p:cNvPr>
          <p:cNvSpPr>
            <a:spLocks noGrp="1"/>
          </p:cNvSpPr>
          <p:nvPr>
            <p:ph sz="quarter" idx="27"/>
          </p:nvPr>
        </p:nvSpPr>
        <p:spPr>
          <a:xfrm>
            <a:off x="6394450" y="1974850"/>
            <a:ext cx="4852988" cy="37036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Text">
            <a:extLst>
              <a:ext uri="{FF2B5EF4-FFF2-40B4-BE49-F238E27FC236}">
                <a16:creationId xmlns:a16="http://schemas.microsoft.com/office/drawing/2014/main" id="{1B60A262-0CE7-4C6B-B734-0B0EA0F1A4A3}"/>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2"/>
                </a:solidFill>
              </a:defRPr>
            </a:lvl1pPr>
          </a:lstStyle>
          <a:p>
            <a:r>
              <a:rPr lang="en-US" dirty="0"/>
              <a:t>Title Text Goes Here</a:t>
            </a:r>
          </a:p>
        </p:txBody>
      </p:sp>
      <p:sp>
        <p:nvSpPr>
          <p:cNvPr id="11" name="Text Placeholder 3">
            <a:extLst>
              <a:ext uri="{FF2B5EF4-FFF2-40B4-BE49-F238E27FC236}">
                <a16:creationId xmlns:a16="http://schemas.microsoft.com/office/drawing/2014/main" id="{7B80F0DD-816B-4E0B-8C85-8413DB8C70E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2"/>
                </a:solidFill>
                <a:latin typeface="+mn-lt"/>
              </a:defRPr>
            </a:lvl1pPr>
            <a:lvl2pPr marL="228600" indent="0">
              <a:buNone/>
              <a:defRPr/>
            </a:lvl2pPr>
          </a:lstStyle>
          <a:p>
            <a:pPr lvl="0"/>
            <a:r>
              <a:rPr lang="en-US" dirty="0"/>
              <a:t>Click to edit Master text styles</a:t>
            </a:r>
          </a:p>
        </p:txBody>
      </p:sp>
      <p:sp>
        <p:nvSpPr>
          <p:cNvPr id="13" name="TextBox 12">
            <a:extLst>
              <a:ext uri="{FF2B5EF4-FFF2-40B4-BE49-F238E27FC236}">
                <a16:creationId xmlns:a16="http://schemas.microsoft.com/office/drawing/2014/main" id="{4578484E-3DC4-4DF6-819B-FDDDA6F166CB}"/>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tx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tx2"/>
              </a:solidFill>
              <a:effectLst/>
              <a:uFillTx/>
              <a:latin typeface="+mn-lt"/>
              <a:ea typeface="+mn-ea"/>
              <a:cs typeface="+mn-cs"/>
              <a:sym typeface="Helvetica Neue"/>
            </a:endParaRPr>
          </a:p>
        </p:txBody>
      </p:sp>
    </p:spTree>
    <p:extLst>
      <p:ext uri="{BB962C8B-B14F-4D97-AF65-F5344CB8AC3E}">
        <p14:creationId xmlns:p14="http://schemas.microsoft.com/office/powerpoint/2010/main" val="2949666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3">
    <p:bg>
      <p:bgPr>
        <a:solidFill>
          <a:schemeClr val="accent1"/>
        </a:solidFill>
        <a:effectLst/>
      </p:bgPr>
    </p:bg>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Text">
            <a:extLst>
              <a:ext uri="{FF2B5EF4-FFF2-40B4-BE49-F238E27FC236}">
                <a16:creationId xmlns:a16="http://schemas.microsoft.com/office/drawing/2014/main" id="{72D74CEB-BA0A-43F1-82CE-384185B612C9}"/>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1" name="Text Placeholder 3">
            <a:extLst>
              <a:ext uri="{FF2B5EF4-FFF2-40B4-BE49-F238E27FC236}">
                <a16:creationId xmlns:a16="http://schemas.microsoft.com/office/drawing/2014/main" id="{50F55EEA-3D90-42F4-B8D0-30E0374D2A5B}"/>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84CCC3F4-FFF1-4AD9-8605-41A61B8926CF}"/>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Square">
            <a:extLst>
              <a:ext uri="{FF2B5EF4-FFF2-40B4-BE49-F238E27FC236}">
                <a16:creationId xmlns:a16="http://schemas.microsoft.com/office/drawing/2014/main" id="{C4A06178-9ACC-4082-8329-4A9A5992450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0" name="TextBox 19">
            <a:extLst>
              <a:ext uri="{FF2B5EF4-FFF2-40B4-BE49-F238E27FC236}">
                <a16:creationId xmlns:a16="http://schemas.microsoft.com/office/drawing/2014/main" id="{DC922DFF-5663-40DE-9B54-4149EDB7740E}"/>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22" name="Image" descr="Image">
            <a:extLst>
              <a:ext uri="{FF2B5EF4-FFF2-40B4-BE49-F238E27FC236}">
                <a16:creationId xmlns:a16="http://schemas.microsoft.com/office/drawing/2014/main" id="{E5997704-33EA-4D7D-8B55-E46DD2216814}"/>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3" name="Rectangle 22">
            <a:extLst>
              <a:ext uri="{FF2B5EF4-FFF2-40B4-BE49-F238E27FC236}">
                <a16:creationId xmlns:a16="http://schemas.microsoft.com/office/drawing/2014/main" id="{3C3544D4-6B59-4B11-BC0E-2FD48F693641}"/>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562FEA03-1122-4C36-ACD1-DA42FB8A03DC}"/>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373D4EB9-5CAF-4B81-91EA-AD490D0B13E4}"/>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721394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2">
    <p:bg>
      <p:bgPr>
        <a:solidFill>
          <a:schemeClr val="accent2">
            <a:lumMod val="75000"/>
          </a:schemeClr>
        </a:solidFill>
        <a:effectLst/>
      </p:bgPr>
    </p:bg>
    <p:spTree>
      <p:nvGrpSpPr>
        <p:cNvPr id="1" name=""/>
        <p:cNvGrpSpPr/>
        <p:nvPr/>
      </p:nvGrpSpPr>
      <p:grpSpPr>
        <a:xfrm>
          <a:off x="0" y="0"/>
          <a:ext cx="0" cy="0"/>
          <a:chOff x="0" y="0"/>
          <a:chExt cx="0" cy="0"/>
        </a:xfrm>
      </p:grpSpPr>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itle Text">
            <a:extLst>
              <a:ext uri="{FF2B5EF4-FFF2-40B4-BE49-F238E27FC236}">
                <a16:creationId xmlns:a16="http://schemas.microsoft.com/office/drawing/2014/main" id="{6A03358B-3D25-4A6D-85E6-54F235A943A8}"/>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2" name="Text Placeholder 3">
            <a:extLst>
              <a:ext uri="{FF2B5EF4-FFF2-40B4-BE49-F238E27FC236}">
                <a16:creationId xmlns:a16="http://schemas.microsoft.com/office/drawing/2014/main" id="{F8EBE803-6659-42A1-A094-94B9EF7ABC2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5" name="Rectangle 14">
            <a:extLst>
              <a:ext uri="{FF2B5EF4-FFF2-40B4-BE49-F238E27FC236}">
                <a16:creationId xmlns:a16="http://schemas.microsoft.com/office/drawing/2014/main" id="{DC0D4B91-0BAF-46EC-9A7C-9D57C3224A9C}"/>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7" name="TextBox 16">
            <a:extLst>
              <a:ext uri="{FF2B5EF4-FFF2-40B4-BE49-F238E27FC236}">
                <a16:creationId xmlns:a16="http://schemas.microsoft.com/office/drawing/2014/main" id="{4B30B67E-5DCD-4732-882C-64DE9CC86419}"/>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18" name="Image" descr="Image">
            <a:extLst>
              <a:ext uri="{FF2B5EF4-FFF2-40B4-BE49-F238E27FC236}">
                <a16:creationId xmlns:a16="http://schemas.microsoft.com/office/drawing/2014/main" id="{2F70C4FC-7A21-4AFA-8998-5EAB2E19CBCA}"/>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2" name="Rectangle 21">
            <a:extLst>
              <a:ext uri="{FF2B5EF4-FFF2-40B4-BE49-F238E27FC236}">
                <a16:creationId xmlns:a16="http://schemas.microsoft.com/office/drawing/2014/main" id="{8D716FF7-59F9-414F-85CD-8E23360D2B4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AD4273EB-E90B-42F7-8CE9-6A1713A08CA3}"/>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F98FFA5B-1C6A-486A-A0FE-02206FCDC54A}"/>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27547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mp; Sub White">
    <p:spTree>
      <p:nvGrpSpPr>
        <p:cNvPr id="1" name=""/>
        <p:cNvGrpSpPr/>
        <p:nvPr/>
      </p:nvGrpSpPr>
      <p:grpSpPr>
        <a:xfrm>
          <a:off x="0" y="0"/>
          <a:ext cx="0" cy="0"/>
          <a:chOff x="0" y="0"/>
          <a:chExt cx="0" cy="0"/>
        </a:xfrm>
      </p:grpSpPr>
      <p:graphicFrame>
        <p:nvGraphicFramePr>
          <p:cNvPr id="13" name="Chart 5">
            <a:extLst>
              <a:ext uri="{FF2B5EF4-FFF2-40B4-BE49-F238E27FC236}">
                <a16:creationId xmlns:a16="http://schemas.microsoft.com/office/drawing/2014/main" id="{F0529FEA-BEC4-644C-94EE-601D5BED26F3}"/>
              </a:ext>
            </a:extLst>
          </p:cNvPr>
          <p:cNvGraphicFramePr/>
          <p:nvPr userDrawn="1">
            <p:extLst>
              <p:ext uri="{D42A27DB-BD31-4B8C-83A1-F6EECF244321}">
                <p14:modId xmlns:p14="http://schemas.microsoft.com/office/powerpoint/2010/main" val="680995965"/>
              </p:ext>
            </p:extLst>
          </p:nvPr>
        </p:nvGraphicFramePr>
        <p:xfrm>
          <a:off x="7201593" y="1799047"/>
          <a:ext cx="3472287" cy="4025676"/>
        </p:xfrm>
        <a:graphic>
          <a:graphicData uri="http://schemas.openxmlformats.org/drawingml/2006/chart">
            <c:chart xmlns:c="http://schemas.openxmlformats.org/drawingml/2006/chart" xmlns:r="http://schemas.openxmlformats.org/officeDocument/2006/relationships" r:id="rId2"/>
          </a:graphicData>
        </a:graphic>
      </p:graphicFrame>
      <p:sp>
        <p:nvSpPr>
          <p:cNvPr id="10" name="Title Text">
            <a:extLst>
              <a:ext uri="{FF2B5EF4-FFF2-40B4-BE49-F238E27FC236}">
                <a16:creationId xmlns:a16="http://schemas.microsoft.com/office/drawing/2014/main" id="{0EA1A176-5931-41CA-86D5-15FC4398AA40}"/>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chorCtr="0">
            <a:noAutofit/>
          </a:bodyPr>
          <a:lstStyle>
            <a:lvl1pPr algn="ctr">
              <a:defRPr sz="4800">
                <a:solidFill>
                  <a:schemeClr val="accent1"/>
                </a:solidFill>
              </a:defRPr>
            </a:lvl1pPr>
          </a:lstStyle>
          <a:p>
            <a:r>
              <a:rPr lang="en-US" dirty="0"/>
              <a:t>48pt Intel Clear Light Body. For content that is not a section, but has a big idea in text only.</a:t>
            </a:r>
          </a:p>
        </p:txBody>
      </p:sp>
      <p:sp>
        <p:nvSpPr>
          <p:cNvPr id="8" name="Rectangle 7">
            <a:extLst>
              <a:ext uri="{FF2B5EF4-FFF2-40B4-BE49-F238E27FC236}">
                <a16:creationId xmlns:a16="http://schemas.microsoft.com/office/drawing/2014/main" id="{597652EB-8B2D-46CC-B147-89A4C26A2D8F}"/>
              </a:ext>
            </a:extLst>
          </p:cNvPr>
          <p:cNvSpPr/>
          <p:nvPr userDrawn="1"/>
        </p:nvSpPr>
        <p:spPr>
          <a:xfrm>
            <a:off x="0" y="0"/>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9" name="Rectangle 8">
            <a:extLst>
              <a:ext uri="{FF2B5EF4-FFF2-40B4-BE49-F238E27FC236}">
                <a16:creationId xmlns:a16="http://schemas.microsoft.com/office/drawing/2014/main" id="{571A480A-B7B4-498C-9868-A91E2651D429}"/>
              </a:ext>
            </a:extLst>
          </p:cNvPr>
          <p:cNvSpPr/>
          <p:nvPr userDrawn="1"/>
        </p:nvSpPr>
        <p:spPr>
          <a:xfrm rot="5400000">
            <a:off x="-2978450"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511187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amp; Sub Blue">
    <p:bg>
      <p:bgPr>
        <a:solidFill>
          <a:schemeClr val="tx2"/>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1"/>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0" name="Title Text">
            <a:extLst>
              <a:ext uri="{FF2B5EF4-FFF2-40B4-BE49-F238E27FC236}">
                <a16:creationId xmlns:a16="http://schemas.microsoft.com/office/drawing/2014/main" id="{E400EEBB-F912-40CA-A759-DEFE15164979}"/>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4037652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amp; Sub Light Blue">
    <p:bg>
      <p:bgPr>
        <a:solidFill>
          <a:srgbClr val="00C7FD"/>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2">
              <a:lumMod val="75000"/>
            </a:schemeClr>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8" name="Rectangle 7">
            <a:extLst>
              <a:ext uri="{FF2B5EF4-FFF2-40B4-BE49-F238E27FC236}">
                <a16:creationId xmlns:a16="http://schemas.microsoft.com/office/drawing/2014/main" id="{52E60B70-5DF3-4398-B558-301661292DF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9" name="Rectangle 8">
            <a:extLst>
              <a:ext uri="{FF2B5EF4-FFF2-40B4-BE49-F238E27FC236}">
                <a16:creationId xmlns:a16="http://schemas.microsoft.com/office/drawing/2014/main" id="{EC2CF38D-B95A-4CD5-8F7D-86EA9C709AD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0" name="Title Text">
            <a:extLst>
              <a:ext uri="{FF2B5EF4-FFF2-40B4-BE49-F238E27FC236}">
                <a16:creationId xmlns:a16="http://schemas.microsoft.com/office/drawing/2014/main" id="{93B25211-1805-4C17-8545-7E02A6786392}"/>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3163764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accent1"/>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BDA94F2D-B7BD-4CE9-A606-F00802F3131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99949" y="2409775"/>
            <a:ext cx="4080108" cy="1521396"/>
          </a:xfrm>
          <a:prstGeom prst="rect">
            <a:avLst/>
          </a:prstGeom>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6" name="Rectangle 5">
            <a:extLst>
              <a:ext uri="{FF2B5EF4-FFF2-40B4-BE49-F238E27FC236}">
                <a16:creationId xmlns:a16="http://schemas.microsoft.com/office/drawing/2014/main" id="{69112354-342E-49CE-8E3C-E078BBE1ADF7}"/>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7" name="Rectangle 6">
            <a:extLst>
              <a:ext uri="{FF2B5EF4-FFF2-40B4-BE49-F238E27FC236}">
                <a16:creationId xmlns:a16="http://schemas.microsoft.com/office/drawing/2014/main" id="{CD21D8AD-9194-4DBA-8221-7F294421810B}"/>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008318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Title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noAutofit/>
          </a:bodyPr>
          <a:lstStyle>
            <a:lvl1pPr>
              <a:defRPr lang="en-US" dirty="0">
                <a:solidFill>
                  <a:schemeClr val="bg2"/>
                </a:solidFill>
              </a:defRPr>
            </a:lvl1pPr>
          </a:lstStyle>
          <a:p>
            <a:pPr lvl="0"/>
            <a:r>
              <a:rPr lang="en-US"/>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1673402"/>
            <a:ext cx="5288525" cy="4584830"/>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46268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hite">
    <p:spTree>
      <p:nvGrpSpPr>
        <p:cNvPr id="1" name=""/>
        <p:cNvGrpSpPr/>
        <p:nvPr/>
      </p:nvGrpSpPr>
      <p:grpSpPr>
        <a:xfrm>
          <a:off x="0" y="0"/>
          <a:ext cx="0" cy="0"/>
          <a:chOff x="0" y="0"/>
          <a:chExt cx="0" cy="0"/>
        </a:xfrm>
      </p:grpSpPr>
      <p:sp>
        <p:nvSpPr>
          <p:cNvPr id="137" name="Rectangle"/>
          <p:cNvSpPr/>
          <p:nvPr/>
        </p:nvSpPr>
        <p:spPr>
          <a:xfrm>
            <a:off x="1466513" y="-28456"/>
            <a:ext cx="3430768" cy="5421617"/>
          </a:xfrm>
          <a:prstGeom prst="rect">
            <a:avLst/>
          </a:prstGeom>
          <a:solidFill>
            <a:srgbClr val="E7E7E7">
              <a:alpha val="39000"/>
            </a:srgb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22" name="Title Text">
            <a:extLst>
              <a:ext uri="{FF2B5EF4-FFF2-40B4-BE49-F238E27FC236}">
                <a16:creationId xmlns:a16="http://schemas.microsoft.com/office/drawing/2014/main" id="{82EC668F-6093-6548-B182-47568630A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7500">
                <a:solidFill>
                  <a:srgbClr val="525252"/>
                </a:solidFill>
              </a:defRPr>
            </a:lvl1pPr>
          </a:lstStyle>
          <a:p>
            <a:r>
              <a:rPr lang="en-US" dirty="0"/>
              <a:t>75 </a:t>
            </a:r>
            <a:r>
              <a:rPr lang="en-US" dirty="0" err="1"/>
              <a:t>pt</a:t>
            </a:r>
            <a:r>
              <a:rPr lang="en-US" dirty="0"/>
              <a:t> Intel Clear</a:t>
            </a:r>
            <a:endParaRPr dirty="0"/>
          </a:p>
        </p:txBody>
      </p:sp>
      <p:sp>
        <p:nvSpPr>
          <p:cNvPr id="15" name="Text Placeholder 2">
            <a:extLst>
              <a:ext uri="{FF2B5EF4-FFF2-40B4-BE49-F238E27FC236}">
                <a16:creationId xmlns:a16="http://schemas.microsoft.com/office/drawing/2014/main" id="{F87CC838-4D6E-4C99-A3F1-81F2913C62B3}"/>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chemeClr val="accent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00C3E650-A810-40D9-81A8-D3E73C9326E4}"/>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99F366F8-DC49-4E0B-B131-1FB92CC518E3}"/>
              </a:ext>
            </a:extLst>
          </p:cNvPr>
          <p:cNvSpPr/>
          <p:nvPr userDrawn="1"/>
        </p:nvSpPr>
        <p:spPr>
          <a:xfrm>
            <a:off x="861107" y="5390896"/>
            <a:ext cx="607299" cy="607299"/>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10443275-64C7-4249-92B8-990C3BB41279}"/>
              </a:ext>
            </a:extLst>
          </p:cNvPr>
          <p:cNvSpPr/>
          <p:nvPr userDrawn="1"/>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908D9A-1608-44B4-A0A3-FC9E665728CA}"/>
              </a:ext>
            </a:extLst>
          </p:cNvPr>
          <p:cNvSpPr/>
          <p:nvPr userDrawn="1"/>
        </p:nvSpPr>
        <p:spPr>
          <a:xfrm>
            <a:off x="861107" y="4952474"/>
            <a:ext cx="157461" cy="157461"/>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3" name="Graphic 2">
            <a:extLst>
              <a:ext uri="{FF2B5EF4-FFF2-40B4-BE49-F238E27FC236}">
                <a16:creationId xmlns:a16="http://schemas.microsoft.com/office/drawing/2014/main" id="{2952F383-4862-4271-B541-5612120030D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66513" y="5992753"/>
            <a:ext cx="1031758" cy="384723"/>
          </a:xfrm>
          <a:prstGeom prst="rect">
            <a:avLst/>
          </a:prstGeom>
        </p:spPr>
      </p:pic>
    </p:spTree>
    <p:extLst>
      <p:ext uri="{BB962C8B-B14F-4D97-AF65-F5344CB8AC3E}">
        <p14:creationId xmlns:p14="http://schemas.microsoft.com/office/powerpoint/2010/main" val="3672375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Tree>
    <p:extLst>
      <p:ext uri="{BB962C8B-B14F-4D97-AF65-F5344CB8AC3E}">
        <p14:creationId xmlns:p14="http://schemas.microsoft.com/office/powerpoint/2010/main" val="2554795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1673454"/>
            <a:ext cx="11010900" cy="457494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83255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2139953"/>
            <a:ext cx="11010900" cy="41084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D980C114-FE9A-4B63-B509-F59F1A2C55A5}"/>
              </a:ext>
            </a:extLst>
          </p:cNvPr>
          <p:cNvSpPr>
            <a:spLocks noGrp="1"/>
          </p:cNvSpPr>
          <p:nvPr>
            <p:ph type="body" sz="quarter" idx="29"/>
          </p:nvPr>
        </p:nvSpPr>
        <p:spPr>
          <a:xfrm>
            <a:off x="57137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906991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D4EEAA39-7062-4DCE-91B8-83056F818FA8}"/>
              </a:ext>
            </a:extLst>
          </p:cNvPr>
          <p:cNvSpPr>
            <a:spLocks noGrp="1"/>
          </p:cNvSpPr>
          <p:nvPr>
            <p:ph type="body" sz="quarter" idx="29"/>
          </p:nvPr>
        </p:nvSpPr>
        <p:spPr>
          <a:xfrm>
            <a:off x="57150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011918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93236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 Content &amp; 2 Pictures">
    <p:spTree>
      <p:nvGrpSpPr>
        <p:cNvPr id="1" name=""/>
        <p:cNvGrpSpPr/>
        <p:nvPr/>
      </p:nvGrpSpPr>
      <p:grpSpPr>
        <a:xfrm>
          <a:off x="0" y="0"/>
          <a:ext cx="0" cy="0"/>
          <a:chOff x="0" y="0"/>
          <a:chExt cx="0" cy="0"/>
        </a:xfrm>
      </p:grpSpPr>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55707" cy="945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25" name="Body Level One…">
            <a:extLst>
              <a:ext uri="{FF2B5EF4-FFF2-40B4-BE49-F238E27FC236}">
                <a16:creationId xmlns:a16="http://schemas.microsoft.com/office/drawing/2014/main" id="{6903F994-74B2-4D40-AA5F-7F3D24A00171}"/>
              </a:ext>
            </a:extLst>
          </p:cNvPr>
          <p:cNvSpPr txBox="1">
            <a:spLocks noGrp="1"/>
          </p:cNvSpPr>
          <p:nvPr>
            <p:ph idx="27" hasCustomPrompt="1"/>
          </p:nvPr>
        </p:nvSpPr>
        <p:spPr>
          <a:xfrm>
            <a:off x="6609331" y="2978828"/>
            <a:ext cx="4668837" cy="3453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26" name="Body Level One…">
            <a:extLst>
              <a:ext uri="{FF2B5EF4-FFF2-40B4-BE49-F238E27FC236}">
                <a16:creationId xmlns:a16="http://schemas.microsoft.com/office/drawing/2014/main" id="{BF74888E-798E-B543-94EF-279F3EA6E46B}"/>
              </a:ext>
            </a:extLst>
          </p:cNvPr>
          <p:cNvSpPr txBox="1">
            <a:spLocks noGrp="1"/>
          </p:cNvSpPr>
          <p:nvPr>
            <p:ph idx="28" hasCustomPrompt="1"/>
          </p:nvPr>
        </p:nvSpPr>
        <p:spPr>
          <a:xfrm>
            <a:off x="6609331" y="5929172"/>
            <a:ext cx="4668837" cy="3453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09331" y="571500"/>
            <a:ext cx="4668837" cy="2381250"/>
          </a:xfrm>
        </p:spPr>
        <p:txBody>
          <a:bodyPr/>
          <a:lstStyle/>
          <a:p>
            <a:endParaRPr lang="en-US"/>
          </a:p>
        </p:txBody>
      </p:sp>
      <p:sp>
        <p:nvSpPr>
          <p:cNvPr id="20" name="Picture Placeholder 4">
            <a:extLst>
              <a:ext uri="{FF2B5EF4-FFF2-40B4-BE49-F238E27FC236}">
                <a16:creationId xmlns:a16="http://schemas.microsoft.com/office/drawing/2014/main" id="{5CA48836-DAA2-4E4F-A22A-2F5682E12CEF}"/>
              </a:ext>
            </a:extLst>
          </p:cNvPr>
          <p:cNvSpPr>
            <a:spLocks noGrp="1"/>
          </p:cNvSpPr>
          <p:nvPr>
            <p:ph type="pic" sz="quarter" idx="31"/>
          </p:nvPr>
        </p:nvSpPr>
        <p:spPr>
          <a:xfrm>
            <a:off x="6609331" y="3537061"/>
            <a:ext cx="4668837" cy="2381250"/>
          </a:xfrm>
        </p:spPr>
        <p:txBody>
          <a:bodyPr/>
          <a:lstStyle/>
          <a:p>
            <a:endParaRPr lang="en-US"/>
          </a:p>
        </p:txBody>
      </p:sp>
      <p:sp>
        <p:nvSpPr>
          <p:cNvPr id="14" name="Content Placeholder 2">
            <a:extLst>
              <a:ext uri="{FF2B5EF4-FFF2-40B4-BE49-F238E27FC236}">
                <a16:creationId xmlns:a16="http://schemas.microsoft.com/office/drawing/2014/main" id="{DC0D3278-E8A7-4B14-A5ED-BE235CEC6F80}"/>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3">
            <a:extLst>
              <a:ext uri="{FF2B5EF4-FFF2-40B4-BE49-F238E27FC236}">
                <a16:creationId xmlns:a16="http://schemas.microsoft.com/office/drawing/2014/main" id="{403FD6E6-528D-49D5-BBAB-B26572C15F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610512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80E488-8534-4743-924A-62CA17A7A192}"/>
              </a:ext>
            </a:extLst>
          </p:cNvPr>
          <p:cNvSpPr/>
          <p:nvPr userDrawn="1"/>
        </p:nvSpPr>
        <p:spPr>
          <a:xfrm>
            <a:off x="0" y="6407451"/>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2" name="Rectangle 11">
            <a:extLst>
              <a:ext uri="{FF2B5EF4-FFF2-40B4-BE49-F238E27FC236}">
                <a16:creationId xmlns:a16="http://schemas.microsoft.com/office/drawing/2014/main" id="{5F27ABEE-91E1-420E-AD52-066ECB7CBDFC}"/>
              </a:ext>
            </a:extLst>
          </p:cNvPr>
          <p:cNvSpPr/>
          <p:nvPr userDrawn="1"/>
        </p:nvSpPr>
        <p:spPr>
          <a:xfrm rot="5400000">
            <a:off x="8758537"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Body Level One…"/>
          <p:cNvSpPr txBox="1">
            <a:spLocks noGrp="1"/>
          </p:cNvSpPr>
          <p:nvPr>
            <p:ph type="body" idx="1"/>
          </p:nvPr>
        </p:nvSpPr>
        <p:spPr>
          <a:xfrm>
            <a:off x="592915" y="1524000"/>
            <a:ext cx="10972801" cy="47244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r>
              <a:rPr lang="en-US" dirty="0"/>
              <a:t>Body copy Intel clear light 28 point</a:t>
            </a:r>
          </a:p>
          <a:p>
            <a:pPr lvl="1"/>
            <a:r>
              <a:rPr lang="en-US" dirty="0"/>
              <a:t>Sub Bullet one 24 point</a:t>
            </a:r>
          </a:p>
          <a:p>
            <a:pPr lvl="2"/>
            <a:r>
              <a:rPr lang="en-US" dirty="0"/>
              <a:t>Sub Bullet two 20 point</a:t>
            </a:r>
          </a:p>
          <a:p>
            <a:pPr lvl="3"/>
            <a:r>
              <a:rPr lang="en-US" dirty="0"/>
              <a:t>Sub Bullet three 18 point</a:t>
            </a:r>
          </a:p>
          <a:p>
            <a:pPr lvl="4"/>
            <a:r>
              <a:rPr lang="en-US" dirty="0"/>
              <a:t>Sub Bullet four 16 point</a:t>
            </a:r>
            <a:br>
              <a:rPr lang="en-US" dirty="0"/>
            </a:br>
            <a:endParaRPr lang="en-US" dirty="0"/>
          </a:p>
          <a:p>
            <a:pPr lvl="2"/>
            <a:endParaRPr dirty="0"/>
          </a:p>
        </p:txBody>
      </p:sp>
      <p:sp>
        <p:nvSpPr>
          <p:cNvPr id="4" name="Title Text"/>
          <p:cNvSpPr txBox="1">
            <a:spLocks noGrp="1"/>
          </p:cNvSpPr>
          <p:nvPr>
            <p:ph type="title"/>
          </p:nvPr>
        </p:nvSpPr>
        <p:spPr>
          <a:xfrm>
            <a:off x="592916" y="571500"/>
            <a:ext cx="10972801" cy="8836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p>
            <a:r>
              <a:rPr lang="en-US" dirty="0"/>
              <a:t>40pt Intel Clear Light Text Goes Here</a:t>
            </a:r>
            <a:endParaRPr dirty="0"/>
          </a:p>
        </p:txBody>
      </p:sp>
      <p:pic>
        <p:nvPicPr>
          <p:cNvPr id="6" name="Graphic 5">
            <a:extLst>
              <a:ext uri="{FF2B5EF4-FFF2-40B4-BE49-F238E27FC236}">
                <a16:creationId xmlns:a16="http://schemas.microsoft.com/office/drawing/2014/main" id="{DCACDBB0-BD96-446C-8F63-C56E4AA10FBD}"/>
              </a:ext>
            </a:extLst>
          </p:cNvPr>
          <p:cNvPicPr>
            <a:picLocks noChangeAspect="1"/>
          </p:cNvPicPr>
          <p:nvPr userDrawn="1"/>
        </p:nvPicPr>
        <p:blipFill>
          <a:blip r:embed="rId29">
            <a:extLst>
              <a:ext uri="{96DAC541-7B7A-43D3-8B79-37D633B846F1}">
                <asvg:svgBlip xmlns:asvg="http://schemas.microsoft.com/office/drawing/2016/SVG/main" r:embed="rId30"/>
              </a:ext>
            </a:extLst>
          </a:blip>
          <a:stretch>
            <a:fillRect/>
          </a:stretch>
        </p:blipFill>
        <p:spPr>
          <a:xfrm>
            <a:off x="11137466" y="6554735"/>
            <a:ext cx="476084" cy="177524"/>
          </a:xfrm>
          <a:prstGeom prst="rect">
            <a:avLst/>
          </a:prstGeom>
        </p:spPr>
      </p:pic>
      <p:sp>
        <p:nvSpPr>
          <p:cNvPr id="9" name="TextBox 8">
            <a:extLst>
              <a:ext uri="{FF2B5EF4-FFF2-40B4-BE49-F238E27FC236}">
                <a16:creationId xmlns:a16="http://schemas.microsoft.com/office/drawing/2014/main" id="{51520E06-BF98-49FF-91DB-15EBE855DD9E}"/>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bg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bg2"/>
              </a:solidFill>
              <a:effectLst/>
              <a:uFillTx/>
              <a:latin typeface="+mn-lt"/>
              <a:ea typeface="+mn-ea"/>
              <a:cs typeface="+mn-cs"/>
              <a:sym typeface="Helvetica Neue"/>
            </a:endParaRPr>
          </a:p>
        </p:txBody>
      </p:sp>
    </p:spTree>
  </p:cSld>
  <p:clrMap bg1="lt1" tx1="dk1" bg2="lt2" tx2="dk2" accent1="accent1" accent2="accent2" accent3="accent3" accent4="accent4" accent5="accent5" accent6="accent6" hlink="hlink" folHlink="folHlink"/>
  <p:sldLayoutIdLst>
    <p:sldLayoutId id="2147483719" r:id="rId1"/>
    <p:sldLayoutId id="2147483767" r:id="rId2"/>
    <p:sldLayoutId id="2147483766" r:id="rId3"/>
    <p:sldLayoutId id="2147483756" r:id="rId4"/>
    <p:sldLayoutId id="2147483759" r:id="rId5"/>
    <p:sldLayoutId id="2147483755" r:id="rId6"/>
    <p:sldLayoutId id="2147483722" r:id="rId7"/>
    <p:sldLayoutId id="2147483778" r:id="rId8"/>
    <p:sldLayoutId id="2147483724" r:id="rId9"/>
    <p:sldLayoutId id="2147483751" r:id="rId10"/>
    <p:sldLayoutId id="2147483730" r:id="rId11"/>
    <p:sldLayoutId id="2147483754" r:id="rId12"/>
    <p:sldLayoutId id="2147483761" r:id="rId13"/>
    <p:sldLayoutId id="2147483749" r:id="rId14"/>
    <p:sldLayoutId id="2147483746" r:id="rId15"/>
    <p:sldLayoutId id="2147483747" r:id="rId16"/>
    <p:sldLayoutId id="2147483769" r:id="rId17"/>
    <p:sldLayoutId id="2147483768" r:id="rId18"/>
    <p:sldLayoutId id="2147483723" r:id="rId19"/>
    <p:sldLayoutId id="2147483770" r:id="rId20"/>
    <p:sldLayoutId id="2147483771" r:id="rId21"/>
    <p:sldLayoutId id="2147483772" r:id="rId22"/>
    <p:sldLayoutId id="2147483745" r:id="rId23"/>
    <p:sldLayoutId id="2147483780" r:id="rId24"/>
    <p:sldLayoutId id="2147483744" r:id="rId25"/>
    <p:sldLayoutId id="2147483750" r:id="rId26"/>
    <p:sldLayoutId id="2147483781" r:id="rId2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marL="0" marR="0" indent="0" algn="l" defTabSz="609600" latinLnBrk="0">
        <a:lnSpc>
          <a:spcPct val="90000"/>
        </a:lnSpc>
        <a:spcBef>
          <a:spcPts val="0"/>
        </a:spcBef>
        <a:spcAft>
          <a:spcPts val="0"/>
        </a:spcAft>
        <a:buClrTx/>
        <a:buSzTx/>
        <a:buFontTx/>
        <a:buNone/>
        <a:tabLst/>
        <a:defRPr sz="40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2pPr>
      <a:lvl3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3pPr>
      <a:lvl4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4pPr>
      <a:lvl5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5pPr>
      <a:lvl6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6pPr>
      <a:lvl7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7pPr>
      <a:lvl8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8pPr>
      <a:lvl9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9pPr>
    </p:titleStyle>
    <p:body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p:bodyStyle>
    <p:otherStyle>
      <a:lvl1pPr marL="0" marR="0" indent="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1pPr>
      <a:lvl2pPr marL="0" marR="0" indent="228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2pPr>
      <a:lvl3pPr marL="0" marR="0" indent="457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3pPr>
      <a:lvl4pPr marL="0" marR="0" indent="685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4pPr>
      <a:lvl5pPr marL="0" marR="0" indent="9144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5pPr>
      <a:lvl6pPr marL="0" marR="0" indent="11430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6pPr>
      <a:lvl7pPr marL="0" marR="0" indent="1371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7pPr>
      <a:lvl8pPr marL="0" marR="0" indent="1600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8pPr>
      <a:lvl9pPr marL="0" marR="0" indent="1828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github.com/intel/llvm"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13.xml"/><Relationship Id="rId5" Type="http://schemas.openxmlformats.org/officeDocument/2006/relationships/image" Target="../media/image20.png"/><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7.xml"/><Relationship Id="rId4" Type="http://schemas.openxmlformats.org/officeDocument/2006/relationships/image" Target="../media/image9.sv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2" Type="http://schemas.openxmlformats.org/officeDocument/2006/relationships/hyperlink" Target="http://www.intel.com/benchmarks"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7.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github.com/intel/llvm/tree/sycl/sycl/doc/extensions"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www.apress.com/us/book/9781484255735"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79F4BE2-8E4A-4003-B816-9E34781F7E88}"/>
              </a:ext>
            </a:extLst>
          </p:cNvPr>
          <p:cNvSpPr>
            <a:spLocks noGrp="1"/>
          </p:cNvSpPr>
          <p:nvPr>
            <p:ph type="title"/>
          </p:nvPr>
        </p:nvSpPr>
        <p:spPr/>
        <p:txBody>
          <a:bodyPr/>
          <a:lstStyle/>
          <a:p>
            <a:r>
              <a:rPr lang="en-US" sz="4800" dirty="0"/>
              <a:t>DPC++ &amp; SYCL2020</a:t>
            </a:r>
          </a:p>
        </p:txBody>
      </p:sp>
    </p:spTree>
    <p:extLst>
      <p:ext uri="{BB962C8B-B14F-4D97-AF65-F5344CB8AC3E}">
        <p14:creationId xmlns:p14="http://schemas.microsoft.com/office/powerpoint/2010/main" val="20864007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797A6-5266-45F8-945E-BD1BC98168E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3DB3CCF-5E6D-40B2-AC81-8BFF1923C5F6}"/>
              </a:ext>
            </a:extLst>
          </p:cNvPr>
          <p:cNvSpPr>
            <a:spLocks noGrp="1"/>
          </p:cNvSpPr>
          <p:nvPr>
            <p:ph sz="quarter" idx="28"/>
          </p:nvPr>
        </p:nvSpPr>
        <p:spPr/>
        <p:txBody>
          <a:bodyPr/>
          <a:lstStyle/>
          <a:p>
            <a:r>
              <a:rPr lang="en-US" dirty="0">
                <a:latin typeface="+mn-lt"/>
              </a:rPr>
              <a:t>SYCL brings heterogeneous compute to C++</a:t>
            </a:r>
          </a:p>
          <a:p>
            <a:pPr lvl="1"/>
            <a:r>
              <a:rPr lang="en-US" dirty="0"/>
              <a:t>Khronos Group standard</a:t>
            </a:r>
          </a:p>
          <a:p>
            <a:pPr lvl="1"/>
            <a:r>
              <a:rPr lang="en-US" dirty="0"/>
              <a:t>Exposes the best features of OpenCL without any of the pain</a:t>
            </a:r>
          </a:p>
          <a:p>
            <a:pPr lvl="1"/>
            <a:r>
              <a:rPr lang="en-US" dirty="0"/>
              <a:t>Expect even more HPC-targeted features/extensions as ecosystem matures</a:t>
            </a:r>
          </a:p>
          <a:p>
            <a:pPr lvl="1"/>
            <a:endParaRPr lang="en-US" dirty="0"/>
          </a:p>
          <a:p>
            <a:r>
              <a:rPr lang="en-US" dirty="0">
                <a:latin typeface="+mn-lt"/>
              </a:rPr>
              <a:t>Intel is working on an open-source </a:t>
            </a:r>
            <a:r>
              <a:rPr lang="en-US">
                <a:latin typeface="+mn-lt"/>
              </a:rPr>
              <a:t>SYCL compiler (DPC++)</a:t>
            </a:r>
            <a:endParaRPr lang="en-US" dirty="0">
              <a:latin typeface="+mn-lt"/>
            </a:endParaRPr>
          </a:p>
          <a:p>
            <a:pPr lvl="1"/>
            <a:r>
              <a:rPr lang="en-US" dirty="0"/>
              <a:t>Hosted on GitHub at </a:t>
            </a:r>
            <a:r>
              <a:rPr lang="en-US" dirty="0">
                <a:hlinkClick r:id="rId2"/>
              </a:rPr>
              <a:t>https://github.com/intel/llvm</a:t>
            </a:r>
            <a:endParaRPr lang="en-US" dirty="0"/>
          </a:p>
          <a:p>
            <a:pPr lvl="1"/>
            <a:r>
              <a:rPr lang="en-US" dirty="0"/>
              <a:t>Goal is to upstream into Clang/LLVM</a:t>
            </a:r>
          </a:p>
        </p:txBody>
      </p:sp>
    </p:spTree>
    <p:extLst>
      <p:ext uri="{BB962C8B-B14F-4D97-AF65-F5344CB8AC3E}">
        <p14:creationId xmlns:p14="http://schemas.microsoft.com/office/powerpoint/2010/main" val="29774081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p:txBody>
          <a:bodyPr/>
          <a:lstStyle/>
          <a:p>
            <a:pPr algn="ctr"/>
            <a:r>
              <a:rPr lang="en-US">
                <a:latin typeface="+mj-lt"/>
              </a:rPr>
              <a:t>DPC++ Program Structure</a:t>
            </a:r>
          </a:p>
        </p:txBody>
      </p:sp>
      <p:sp>
        <p:nvSpPr>
          <p:cNvPr id="6" name="Text Placeholder 5">
            <a:extLst>
              <a:ext uri="{FF2B5EF4-FFF2-40B4-BE49-F238E27FC236}">
                <a16:creationId xmlns:a16="http://schemas.microsoft.com/office/drawing/2014/main" id="{C1F2B7AE-D7E6-4FB1-9D00-76CAC4F86577}"/>
              </a:ext>
            </a:extLst>
          </p:cNvPr>
          <p:cNvSpPr>
            <a:spLocks noGrp="1"/>
          </p:cNvSpPr>
          <p:nvPr>
            <p:ph type="body" sz="quarter" idx="10"/>
          </p:nvPr>
        </p:nvSpPr>
        <p:spPr>
          <a:xfrm>
            <a:off x="571500" y="1599815"/>
            <a:ext cx="11010900" cy="4809373"/>
          </a:xfrm>
        </p:spPr>
        <p:txBody>
          <a:bodyPr>
            <a:normAutofit/>
          </a:bodyPr>
          <a:lstStyle/>
          <a:p>
            <a:pPr marL="643459" lvl="1" indent="-342900" defTabSz="609585" rtl="0">
              <a:spcBef>
                <a:spcPts val="1600"/>
              </a:spcBef>
            </a:pPr>
            <a:r>
              <a:rPr lang="en-US" sz="3200" kern="1200" dirty="0">
                <a:solidFill>
                  <a:schemeClr val="accent3"/>
                </a:solidFill>
              </a:rPr>
              <a:t>Agenda</a:t>
            </a:r>
          </a:p>
          <a:p>
            <a:pPr marL="898253" lvl="2" indent="-342900"/>
            <a:r>
              <a:rPr lang="en-US" dirty="0">
                <a:solidFill>
                  <a:schemeClr val="bg1"/>
                </a:solidFill>
              </a:rPr>
              <a:t>Deciding where code is run</a:t>
            </a:r>
          </a:p>
          <a:p>
            <a:pPr marL="898253" lvl="2" indent="-342900"/>
            <a:r>
              <a:rPr lang="en-US" dirty="0">
                <a:solidFill>
                  <a:schemeClr val="bg1"/>
                </a:solidFill>
              </a:rPr>
              <a:t>Data transfers and synchronization</a:t>
            </a:r>
          </a:p>
          <a:p>
            <a:pPr marL="898253" lvl="2" indent="-342900"/>
            <a:r>
              <a:rPr lang="en-US" dirty="0">
                <a:solidFill>
                  <a:schemeClr val="bg1"/>
                </a:solidFill>
              </a:rPr>
              <a:t>DPC++ execution model and memory model</a:t>
            </a:r>
          </a:p>
          <a:p>
            <a:pPr marL="643459" lvl="1" indent="-342900" defTabSz="609585" rtl="0">
              <a:spcBef>
                <a:spcPts val="1600"/>
              </a:spcBef>
            </a:pPr>
            <a:r>
              <a:rPr lang="en-US" sz="3200" kern="1200" dirty="0">
                <a:solidFill>
                  <a:schemeClr val="accent3"/>
                </a:solidFill>
              </a:rPr>
              <a:t>Hands On</a:t>
            </a:r>
          </a:p>
          <a:p>
            <a:pPr marL="898253" lvl="2" indent="-342900"/>
            <a:r>
              <a:rPr lang="en-US" sz="2000" dirty="0">
                <a:solidFill>
                  <a:schemeClr val="bg1"/>
                </a:solidFill>
              </a:rPr>
              <a:t>Complex Multiplication</a:t>
            </a:r>
          </a:p>
        </p:txBody>
      </p:sp>
    </p:spTree>
    <p:extLst>
      <p:ext uri="{BB962C8B-B14F-4D97-AF65-F5344CB8AC3E}">
        <p14:creationId xmlns:p14="http://schemas.microsoft.com/office/powerpoint/2010/main" val="42244404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a:xfrm>
            <a:off x="571501" y="230682"/>
            <a:ext cx="11022060" cy="873744"/>
          </a:xfrm>
        </p:spPr>
        <p:txBody>
          <a:bodyPr/>
          <a:lstStyle/>
          <a:p>
            <a:pPr algn="ctr"/>
            <a:r>
              <a:rPr lang="en-US">
                <a:latin typeface="+mj-lt"/>
              </a:rPr>
              <a:t>DPC++ Code Anatomy</a:t>
            </a:r>
          </a:p>
        </p:txBody>
      </p:sp>
      <p:sp>
        <p:nvSpPr>
          <p:cNvPr id="14" name="TextBox 13">
            <a:extLst>
              <a:ext uri="{FF2B5EF4-FFF2-40B4-BE49-F238E27FC236}">
                <a16:creationId xmlns:a16="http://schemas.microsoft.com/office/drawing/2014/main" id="{13E37F7D-4BF0-49F6-8C64-1A9EAA2C2D13}"/>
              </a:ext>
            </a:extLst>
          </p:cNvPr>
          <p:cNvSpPr txBox="1"/>
          <p:nvPr/>
        </p:nvSpPr>
        <p:spPr>
          <a:xfrm>
            <a:off x="6554721" y="5808862"/>
            <a:ext cx="5556688" cy="388568"/>
          </a:xfrm>
          <a:prstGeom prst="rect">
            <a:avLst/>
          </a:prstGeom>
          <a:noFill/>
        </p:spPr>
        <p:txBody>
          <a:bodyPr vert="horz" wrap="square" lIns="0" tIns="0" rIns="0" bIns="0" rtlCol="0">
            <a:spAutoFit/>
          </a:bodyPr>
          <a:lstStyle>
            <a:defPPr>
              <a:defRPr lang="en-US"/>
            </a:defPPr>
            <a:lvl1pPr>
              <a:defRPr sz="2000">
                <a:solidFill>
                  <a:srgbClr val="003C71"/>
                </a:solidFill>
              </a:defRPr>
            </a:lvl1pPr>
          </a:lstStyle>
          <a:p>
            <a:pPr>
              <a:spcBef>
                <a:spcPts val="0"/>
              </a:spcBef>
            </a:pPr>
            <a:r>
              <a:rPr lang="en-US" sz="1400">
                <a:solidFill>
                  <a:schemeClr val="bg1"/>
                </a:solidFill>
              </a:rPr>
              <a:t>Done!</a:t>
            </a:r>
          </a:p>
          <a:p>
            <a:pPr>
              <a:spcBef>
                <a:spcPts val="0"/>
              </a:spcBef>
            </a:pPr>
            <a:r>
              <a:rPr lang="en-US" sz="1400">
                <a:solidFill>
                  <a:schemeClr val="bg1"/>
                </a:solidFill>
              </a:rPr>
              <a:t>The results are copied to vector </a:t>
            </a:r>
            <a:r>
              <a:rPr lang="en-US" sz="1400">
                <a:solidFill>
                  <a:schemeClr val="bg1"/>
                </a:solidFill>
                <a:latin typeface="Consolas" panose="020B0609020204030204" pitchFamily="49" charset="0"/>
              </a:rPr>
              <a:t>c</a:t>
            </a:r>
            <a:r>
              <a:rPr lang="en-US" sz="1400">
                <a:solidFill>
                  <a:schemeClr val="bg1"/>
                </a:solidFill>
              </a:rPr>
              <a:t> at </a:t>
            </a:r>
            <a:r>
              <a:rPr lang="en-US" sz="1400" err="1">
                <a:solidFill>
                  <a:schemeClr val="bg1"/>
                </a:solidFill>
                <a:latin typeface="Consolas" panose="020B0609020204030204" pitchFamily="49" charset="0"/>
              </a:rPr>
              <a:t>buf_c</a:t>
            </a:r>
            <a:r>
              <a:rPr lang="en-US" sz="1400">
                <a:solidFill>
                  <a:schemeClr val="bg1"/>
                </a:solidFill>
              </a:rPr>
              <a:t> buffer destruction</a:t>
            </a:r>
          </a:p>
        </p:txBody>
      </p:sp>
      <p:sp>
        <p:nvSpPr>
          <p:cNvPr id="15" name="TextBox 14">
            <a:extLst>
              <a:ext uri="{FF2B5EF4-FFF2-40B4-BE49-F238E27FC236}">
                <a16:creationId xmlns:a16="http://schemas.microsoft.com/office/drawing/2014/main" id="{4FF903EE-9881-41FF-BE60-B4FA990A0302}"/>
              </a:ext>
            </a:extLst>
          </p:cNvPr>
          <p:cNvSpPr txBox="1"/>
          <p:nvPr/>
        </p:nvSpPr>
        <p:spPr>
          <a:xfrm>
            <a:off x="8551858" y="1302046"/>
            <a:ext cx="3169015" cy="582467"/>
          </a:xfrm>
          <a:prstGeom prst="rect">
            <a:avLst/>
          </a:prstGeom>
          <a:noFill/>
        </p:spPr>
        <p:txBody>
          <a:bodyPr vert="horz" wrap="square" lIns="0" tIns="0" rIns="0" bIns="0" rtlCol="0">
            <a:spAutoFit/>
          </a:bodyPr>
          <a:lstStyle/>
          <a:p>
            <a:pPr>
              <a:spcBef>
                <a:spcPts val="0"/>
              </a:spcBef>
            </a:pPr>
            <a:r>
              <a:rPr lang="en-US" sz="1400">
                <a:solidFill>
                  <a:schemeClr val="accent3"/>
                </a:solidFill>
              </a:rPr>
              <a:t>Step 1: </a:t>
            </a:r>
            <a:r>
              <a:rPr lang="en-US" sz="1400">
                <a:solidFill>
                  <a:schemeClr val="bg1"/>
                </a:solidFill>
              </a:rPr>
              <a:t>create a device queue</a:t>
            </a:r>
          </a:p>
          <a:p>
            <a:pPr>
              <a:spcBef>
                <a:spcPts val="0"/>
              </a:spcBef>
            </a:pPr>
            <a:r>
              <a:rPr lang="en-US" sz="1400">
                <a:solidFill>
                  <a:schemeClr val="bg1"/>
                </a:solidFill>
              </a:rPr>
              <a:t>(developer can specify a device type via device selector or use default selector)</a:t>
            </a:r>
          </a:p>
        </p:txBody>
      </p:sp>
      <p:sp>
        <p:nvSpPr>
          <p:cNvPr id="16" name="TextBox 15">
            <a:extLst>
              <a:ext uri="{FF2B5EF4-FFF2-40B4-BE49-F238E27FC236}">
                <a16:creationId xmlns:a16="http://schemas.microsoft.com/office/drawing/2014/main" id="{CFF69034-E4C2-4359-AAD6-F85F361F484B}"/>
              </a:ext>
            </a:extLst>
          </p:cNvPr>
          <p:cNvSpPr txBox="1"/>
          <p:nvPr/>
        </p:nvSpPr>
        <p:spPr>
          <a:xfrm>
            <a:off x="8551858" y="2150728"/>
            <a:ext cx="2876385" cy="582467"/>
          </a:xfrm>
          <a:prstGeom prst="rect">
            <a:avLst/>
          </a:prstGeom>
          <a:noFill/>
        </p:spPr>
        <p:txBody>
          <a:bodyPr vert="horz" wrap="square" lIns="0" tIns="0" rIns="0" bIns="0" rtlCol="0">
            <a:spAutoFit/>
          </a:bodyPr>
          <a:lstStyle/>
          <a:p>
            <a:pPr>
              <a:spcBef>
                <a:spcPts val="0"/>
              </a:spcBef>
            </a:pPr>
            <a:r>
              <a:rPr lang="en-US" sz="1400">
                <a:solidFill>
                  <a:schemeClr val="accent3"/>
                </a:solidFill>
              </a:rPr>
              <a:t>Step 2: </a:t>
            </a:r>
            <a:r>
              <a:rPr lang="en-US" sz="1400">
                <a:solidFill>
                  <a:schemeClr val="bg1"/>
                </a:solidFill>
              </a:rPr>
              <a:t>create buffers</a:t>
            </a:r>
          </a:p>
          <a:p>
            <a:pPr>
              <a:spcBef>
                <a:spcPts val="0"/>
              </a:spcBef>
            </a:pPr>
            <a:r>
              <a:rPr lang="en-US" sz="1400">
                <a:solidFill>
                  <a:schemeClr val="bg1"/>
                </a:solidFill>
              </a:rPr>
              <a:t>(represent both host and </a:t>
            </a:r>
          </a:p>
          <a:p>
            <a:pPr>
              <a:spcBef>
                <a:spcPts val="0"/>
              </a:spcBef>
            </a:pPr>
            <a:r>
              <a:rPr lang="en-US" sz="1400">
                <a:solidFill>
                  <a:schemeClr val="bg1"/>
                </a:solidFill>
              </a:rPr>
              <a:t>device memory)</a:t>
            </a:r>
            <a:endParaRPr lang="ru-RU" sz="1400" err="1">
              <a:solidFill>
                <a:schemeClr val="bg1"/>
              </a:solidFill>
            </a:endParaRPr>
          </a:p>
        </p:txBody>
      </p:sp>
      <p:sp>
        <p:nvSpPr>
          <p:cNvPr id="17" name="TextBox 16">
            <a:extLst>
              <a:ext uri="{FF2B5EF4-FFF2-40B4-BE49-F238E27FC236}">
                <a16:creationId xmlns:a16="http://schemas.microsoft.com/office/drawing/2014/main" id="{FCEB3221-9C41-4A76-BCB0-A8CC6D525994}"/>
              </a:ext>
            </a:extLst>
          </p:cNvPr>
          <p:cNvSpPr txBox="1"/>
          <p:nvPr/>
        </p:nvSpPr>
        <p:spPr>
          <a:xfrm>
            <a:off x="8551858" y="2999410"/>
            <a:ext cx="3621327" cy="388568"/>
          </a:xfrm>
          <a:prstGeom prst="rect">
            <a:avLst/>
          </a:prstGeom>
          <a:noFill/>
        </p:spPr>
        <p:txBody>
          <a:bodyPr vert="horz" wrap="square" lIns="0" tIns="0" rIns="0" bIns="0" rtlCol="0">
            <a:spAutoFit/>
          </a:bodyPr>
          <a:lstStyle/>
          <a:p>
            <a:r>
              <a:rPr lang="en-US" sz="1400">
                <a:solidFill>
                  <a:schemeClr val="accent3"/>
                </a:solidFill>
              </a:rPr>
              <a:t>Step 3: </a:t>
            </a:r>
            <a:r>
              <a:rPr lang="en-US" sz="1400">
                <a:solidFill>
                  <a:schemeClr val="bg1"/>
                </a:solidFill>
              </a:rPr>
              <a:t>submit a command group for (asynchronous) execution</a:t>
            </a:r>
          </a:p>
        </p:txBody>
      </p:sp>
      <p:sp>
        <p:nvSpPr>
          <p:cNvPr id="18" name="TextBox 17">
            <a:extLst>
              <a:ext uri="{FF2B5EF4-FFF2-40B4-BE49-F238E27FC236}">
                <a16:creationId xmlns:a16="http://schemas.microsoft.com/office/drawing/2014/main" id="{54EEA47E-4C11-4533-B5F6-A4A624078DDE}"/>
              </a:ext>
            </a:extLst>
          </p:cNvPr>
          <p:cNvSpPr txBox="1"/>
          <p:nvPr/>
        </p:nvSpPr>
        <p:spPr>
          <a:xfrm>
            <a:off x="8551858" y="3654193"/>
            <a:ext cx="2642814" cy="582467"/>
          </a:xfrm>
          <a:prstGeom prst="rect">
            <a:avLst/>
          </a:prstGeom>
          <a:noFill/>
        </p:spPr>
        <p:txBody>
          <a:bodyPr vert="horz" wrap="square" lIns="0" tIns="0" rIns="0" bIns="0" rtlCol="0">
            <a:spAutoFit/>
          </a:bodyPr>
          <a:lstStyle/>
          <a:p>
            <a:r>
              <a:rPr lang="en-US" sz="1400">
                <a:solidFill>
                  <a:schemeClr val="accent3"/>
                </a:solidFill>
              </a:rPr>
              <a:t>Step 4: </a:t>
            </a:r>
            <a:r>
              <a:rPr lang="en-US" sz="1400">
                <a:solidFill>
                  <a:schemeClr val="bg1"/>
                </a:solidFill>
              </a:rPr>
              <a:t>create accessors describing how buffer is used on the device</a:t>
            </a:r>
          </a:p>
        </p:txBody>
      </p:sp>
      <p:sp>
        <p:nvSpPr>
          <p:cNvPr id="19" name="TextBox 18">
            <a:extLst>
              <a:ext uri="{FF2B5EF4-FFF2-40B4-BE49-F238E27FC236}">
                <a16:creationId xmlns:a16="http://schemas.microsoft.com/office/drawing/2014/main" id="{CE38EC12-107D-480E-941F-FCB885AB3528}"/>
              </a:ext>
            </a:extLst>
          </p:cNvPr>
          <p:cNvSpPr txBox="1"/>
          <p:nvPr/>
        </p:nvSpPr>
        <p:spPr>
          <a:xfrm>
            <a:off x="8551858" y="4502875"/>
            <a:ext cx="2845970" cy="388568"/>
          </a:xfrm>
          <a:prstGeom prst="rect">
            <a:avLst/>
          </a:prstGeom>
          <a:noFill/>
        </p:spPr>
        <p:txBody>
          <a:bodyPr vert="horz" wrap="square" lIns="0" tIns="0" rIns="0" bIns="0" rtlCol="0">
            <a:spAutoFit/>
          </a:bodyPr>
          <a:lstStyle/>
          <a:p>
            <a:r>
              <a:rPr lang="en-US" sz="1400">
                <a:solidFill>
                  <a:schemeClr val="accent3"/>
                </a:solidFill>
              </a:rPr>
              <a:t>Step 5: </a:t>
            </a:r>
            <a:r>
              <a:rPr lang="en-US" sz="1400">
                <a:solidFill>
                  <a:schemeClr val="bg1"/>
                </a:solidFill>
              </a:rPr>
              <a:t>specify kernel function and launch parameters (e.g. group size)</a:t>
            </a:r>
          </a:p>
        </p:txBody>
      </p:sp>
      <p:sp>
        <p:nvSpPr>
          <p:cNvPr id="20" name="TextBox 19">
            <a:extLst>
              <a:ext uri="{FF2B5EF4-FFF2-40B4-BE49-F238E27FC236}">
                <a16:creationId xmlns:a16="http://schemas.microsoft.com/office/drawing/2014/main" id="{3E9CC314-627F-43F7-A3D8-9C1049C864DB}"/>
              </a:ext>
            </a:extLst>
          </p:cNvPr>
          <p:cNvSpPr txBox="1"/>
          <p:nvPr/>
        </p:nvSpPr>
        <p:spPr>
          <a:xfrm>
            <a:off x="8551858" y="5157659"/>
            <a:ext cx="2449734" cy="388568"/>
          </a:xfrm>
          <a:prstGeom prst="rect">
            <a:avLst/>
          </a:prstGeom>
          <a:noFill/>
        </p:spPr>
        <p:txBody>
          <a:bodyPr vert="horz" wrap="square" lIns="0" tIns="0" rIns="0" bIns="0" rtlCol="0">
            <a:spAutoFit/>
          </a:bodyPr>
          <a:lstStyle/>
          <a:p>
            <a:r>
              <a:rPr lang="en-US" sz="1400">
                <a:solidFill>
                  <a:schemeClr val="accent3"/>
                </a:solidFill>
              </a:rPr>
              <a:t>Step 6: </a:t>
            </a:r>
            <a:r>
              <a:rPr lang="en-US" sz="1400">
                <a:solidFill>
                  <a:schemeClr val="bg1"/>
                </a:solidFill>
              </a:rPr>
              <a:t>specify code to run on the device</a:t>
            </a:r>
          </a:p>
        </p:txBody>
      </p:sp>
      <p:sp>
        <p:nvSpPr>
          <p:cNvPr id="21" name="TextBox 20">
            <a:extLst>
              <a:ext uri="{FF2B5EF4-FFF2-40B4-BE49-F238E27FC236}">
                <a16:creationId xmlns:a16="http://schemas.microsoft.com/office/drawing/2014/main" id="{B9AC3575-35FD-4DD1-8441-0FE977F9F3D0}"/>
              </a:ext>
            </a:extLst>
          </p:cNvPr>
          <p:cNvSpPr txBox="1"/>
          <p:nvPr/>
        </p:nvSpPr>
        <p:spPr>
          <a:xfrm>
            <a:off x="880231" y="5696139"/>
            <a:ext cx="1523062" cy="582467"/>
          </a:xfrm>
          <a:prstGeom prst="rect">
            <a:avLst/>
          </a:prstGeom>
          <a:noFill/>
        </p:spPr>
        <p:txBody>
          <a:bodyPr vert="horz" wrap="square" lIns="0" tIns="0" rIns="0" bIns="0" rtlCol="0">
            <a:spAutoFit/>
          </a:bodyPr>
          <a:lstStyle/>
          <a:p>
            <a:r>
              <a:rPr lang="en-US" sz="1400">
                <a:solidFill>
                  <a:schemeClr val="bg1"/>
                </a:solidFill>
              </a:rPr>
              <a:t>Kernel invocations are executed in parallel</a:t>
            </a:r>
          </a:p>
        </p:txBody>
      </p:sp>
      <p:sp>
        <p:nvSpPr>
          <p:cNvPr id="22" name="TextBox 21">
            <a:extLst>
              <a:ext uri="{FF2B5EF4-FFF2-40B4-BE49-F238E27FC236}">
                <a16:creationId xmlns:a16="http://schemas.microsoft.com/office/drawing/2014/main" id="{23D10AA7-81EE-4563-98C8-BF5966EC9FB7}"/>
              </a:ext>
            </a:extLst>
          </p:cNvPr>
          <p:cNvSpPr txBox="1"/>
          <p:nvPr/>
        </p:nvSpPr>
        <p:spPr>
          <a:xfrm>
            <a:off x="2747219" y="5700468"/>
            <a:ext cx="1585409" cy="582467"/>
          </a:xfrm>
          <a:prstGeom prst="rect">
            <a:avLst/>
          </a:prstGeom>
          <a:noFill/>
        </p:spPr>
        <p:txBody>
          <a:bodyPr vert="horz" wrap="square" lIns="0" tIns="0" rIns="0" bIns="0" rtlCol="0">
            <a:spAutoFit/>
          </a:bodyPr>
          <a:lstStyle/>
          <a:p>
            <a:r>
              <a:rPr lang="en-US" sz="1400">
                <a:solidFill>
                  <a:schemeClr val="bg1"/>
                </a:solidFill>
              </a:rPr>
              <a:t>Kernel is invoked for each element of the range</a:t>
            </a:r>
          </a:p>
        </p:txBody>
      </p:sp>
      <p:sp>
        <p:nvSpPr>
          <p:cNvPr id="23" name="TextBox 22">
            <a:extLst>
              <a:ext uri="{FF2B5EF4-FFF2-40B4-BE49-F238E27FC236}">
                <a16:creationId xmlns:a16="http://schemas.microsoft.com/office/drawing/2014/main" id="{A76C89E4-2D12-47DB-972F-143311D2F5AC}"/>
              </a:ext>
            </a:extLst>
          </p:cNvPr>
          <p:cNvSpPr txBox="1"/>
          <p:nvPr/>
        </p:nvSpPr>
        <p:spPr>
          <a:xfrm>
            <a:off x="4625386" y="5696228"/>
            <a:ext cx="1585409" cy="582467"/>
          </a:xfrm>
          <a:prstGeom prst="rect">
            <a:avLst/>
          </a:prstGeom>
          <a:noFill/>
        </p:spPr>
        <p:txBody>
          <a:bodyPr vert="horz" wrap="square" lIns="0" tIns="0" rIns="0" bIns="0" rtlCol="0">
            <a:spAutoFit/>
          </a:bodyPr>
          <a:lstStyle/>
          <a:p>
            <a:r>
              <a:rPr lang="en-US" sz="1400">
                <a:solidFill>
                  <a:schemeClr val="bg1"/>
                </a:solidFill>
              </a:rPr>
              <a:t>Kernel invocation has access to the invocation id</a:t>
            </a:r>
          </a:p>
        </p:txBody>
      </p:sp>
      <p:grpSp>
        <p:nvGrpSpPr>
          <p:cNvPr id="24" name="Group 23">
            <a:extLst>
              <a:ext uri="{FF2B5EF4-FFF2-40B4-BE49-F238E27FC236}">
                <a16:creationId xmlns:a16="http://schemas.microsoft.com/office/drawing/2014/main" id="{64D4642E-FDE8-46DC-853E-3AA97F77D833}"/>
              </a:ext>
            </a:extLst>
          </p:cNvPr>
          <p:cNvGrpSpPr/>
          <p:nvPr/>
        </p:nvGrpSpPr>
        <p:grpSpPr>
          <a:xfrm>
            <a:off x="383731" y="997509"/>
            <a:ext cx="7587304" cy="4626153"/>
            <a:chOff x="5537899" y="310898"/>
            <a:chExt cx="6105461" cy="7180060"/>
          </a:xfrm>
        </p:grpSpPr>
        <p:sp>
          <p:nvSpPr>
            <p:cNvPr id="25" name="Rectangle: Single Corner Snipped 24">
              <a:extLst>
                <a:ext uri="{FF2B5EF4-FFF2-40B4-BE49-F238E27FC236}">
                  <a16:creationId xmlns:a16="http://schemas.microsoft.com/office/drawing/2014/main" id="{D7720D6D-3A43-4B71-9562-4FB68374C9E2}"/>
                </a:ext>
              </a:extLst>
            </p:cNvPr>
            <p:cNvSpPr/>
            <p:nvPr/>
          </p:nvSpPr>
          <p:spPr>
            <a:xfrm>
              <a:off x="5537899" y="310898"/>
              <a:ext cx="6105461" cy="7180060"/>
            </a:xfrm>
            <a:prstGeom prst="snip1Rect">
              <a:avLst>
                <a:gd name="adj" fmla="val 2758"/>
              </a:avLst>
            </a:prstGeom>
            <a:solidFill>
              <a:schemeClr val="bg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4000"/>
            </a:p>
          </p:txBody>
        </p:sp>
        <p:sp>
          <p:nvSpPr>
            <p:cNvPr id="26" name="TextBox 25">
              <a:extLst>
                <a:ext uri="{FF2B5EF4-FFF2-40B4-BE49-F238E27FC236}">
                  <a16:creationId xmlns:a16="http://schemas.microsoft.com/office/drawing/2014/main" id="{E3B78BD6-52E7-4A28-89A9-549768B50B5C}"/>
                </a:ext>
              </a:extLst>
            </p:cNvPr>
            <p:cNvSpPr txBox="1"/>
            <p:nvPr/>
          </p:nvSpPr>
          <p:spPr>
            <a:xfrm>
              <a:off x="5695349" y="420339"/>
              <a:ext cx="5835791" cy="260570"/>
            </a:xfrm>
            <a:prstGeom prst="rect">
              <a:avLst/>
            </a:prstGeom>
            <a:noFill/>
          </p:spPr>
          <p:txBody>
            <a:bodyPr vert="horz" wrap="square" lIns="0" tIns="0" rIns="0" bIns="0" rtlCol="0">
              <a:spAutoFit/>
            </a:bodyPr>
            <a:lstStyle/>
            <a:p>
              <a:endParaRPr lang="en-US" sz="1333">
                <a:latin typeface="Consolas" panose="020B0609020204030204" pitchFamily="49" charset="0"/>
              </a:endParaRPr>
            </a:p>
          </p:txBody>
        </p:sp>
      </p:grpSp>
      <p:sp>
        <p:nvSpPr>
          <p:cNvPr id="27" name="Rectangle 26">
            <a:extLst>
              <a:ext uri="{FF2B5EF4-FFF2-40B4-BE49-F238E27FC236}">
                <a16:creationId xmlns:a16="http://schemas.microsoft.com/office/drawing/2014/main" id="{B6FDFD43-A676-4952-9B15-7584818EC61A}"/>
              </a:ext>
            </a:extLst>
          </p:cNvPr>
          <p:cNvSpPr/>
          <p:nvPr/>
        </p:nvSpPr>
        <p:spPr>
          <a:xfrm>
            <a:off x="780581" y="1151118"/>
            <a:ext cx="7174336" cy="4401205"/>
          </a:xfrm>
          <a:prstGeom prst="rect">
            <a:avLst/>
          </a:prstGeom>
          <a:ln>
            <a:noFill/>
          </a:ln>
        </p:spPr>
        <p:txBody>
          <a:bodyPr wrap="square">
            <a:spAutoFit/>
          </a:bodyPr>
          <a:lstStyle/>
          <a:p>
            <a:pPr>
              <a:lnSpc>
                <a:spcPct val="100000"/>
              </a:lnSpc>
              <a:spcBef>
                <a:spcPts val="0"/>
              </a:spcBef>
            </a:pPr>
            <a:r>
              <a:rPr lang="en-US" sz="1400">
                <a:solidFill>
                  <a:srgbClr val="0000FF"/>
                </a:solidFill>
                <a:latin typeface="Consolas" panose="020B0609020204030204" pitchFamily="49" charset="0"/>
              </a:rPr>
              <a:t>void</a:t>
            </a:r>
            <a:r>
              <a:rPr lang="en-US" sz="1400">
                <a:solidFill>
                  <a:srgbClr val="000000"/>
                </a:solidFill>
                <a:latin typeface="Consolas" panose="020B0609020204030204" pitchFamily="49" charset="0"/>
              </a:rPr>
              <a:t> </a:t>
            </a:r>
            <a:r>
              <a:rPr lang="en-US" sz="1400" err="1">
                <a:solidFill>
                  <a:srgbClr val="795E26"/>
                </a:solidFill>
                <a:latin typeface="Consolas" panose="020B0609020204030204" pitchFamily="49" charset="0"/>
              </a:rPr>
              <a:t>dpcpp_code</a:t>
            </a:r>
            <a:r>
              <a:rPr lang="en-US" sz="1400">
                <a:solidFill>
                  <a:srgbClr val="000000"/>
                </a:solidFill>
                <a:latin typeface="Consolas" panose="020B0609020204030204" pitchFamily="49" charset="0"/>
              </a:rPr>
              <a:t>(</a:t>
            </a:r>
            <a:r>
              <a:rPr lang="en-US" sz="1400">
                <a:solidFill>
                  <a:srgbClr val="0000FF"/>
                </a:solidFill>
                <a:latin typeface="Consolas" panose="020B0609020204030204" pitchFamily="49" charset="0"/>
              </a:rPr>
              <a:t>int*</a:t>
            </a:r>
            <a:r>
              <a:rPr lang="en-US" sz="1400">
                <a:solidFill>
                  <a:srgbClr val="000000"/>
                </a:solidFill>
                <a:latin typeface="Consolas" panose="020B0609020204030204" pitchFamily="49" charset="0"/>
              </a:rPr>
              <a:t> </a:t>
            </a:r>
            <a:r>
              <a:rPr lang="en-US" sz="1400">
                <a:solidFill>
                  <a:srgbClr val="001080"/>
                </a:solidFill>
                <a:latin typeface="Consolas" panose="020B0609020204030204" pitchFamily="49" charset="0"/>
              </a:rPr>
              <a:t>a</a:t>
            </a:r>
            <a:r>
              <a:rPr lang="en-US" sz="1400">
                <a:solidFill>
                  <a:srgbClr val="000000"/>
                </a:solidFill>
                <a:latin typeface="Consolas" panose="020B0609020204030204" pitchFamily="49" charset="0"/>
              </a:rPr>
              <a:t>, </a:t>
            </a:r>
            <a:r>
              <a:rPr lang="en-US" sz="1400">
                <a:solidFill>
                  <a:srgbClr val="0000FF"/>
                </a:solidFill>
                <a:latin typeface="Consolas" panose="020B0609020204030204" pitchFamily="49" charset="0"/>
              </a:rPr>
              <a:t>int*</a:t>
            </a:r>
            <a:r>
              <a:rPr lang="en-US" sz="1400">
                <a:solidFill>
                  <a:srgbClr val="000000"/>
                </a:solidFill>
                <a:latin typeface="Consolas" panose="020B0609020204030204" pitchFamily="49" charset="0"/>
              </a:rPr>
              <a:t> </a:t>
            </a:r>
            <a:r>
              <a:rPr lang="en-US" sz="1400">
                <a:solidFill>
                  <a:srgbClr val="001080"/>
                </a:solidFill>
                <a:latin typeface="Consolas" panose="020B0609020204030204" pitchFamily="49" charset="0"/>
              </a:rPr>
              <a:t>b</a:t>
            </a:r>
            <a:r>
              <a:rPr lang="en-US" sz="1400">
                <a:solidFill>
                  <a:srgbClr val="000000"/>
                </a:solidFill>
                <a:latin typeface="Consolas" panose="020B0609020204030204" pitchFamily="49" charset="0"/>
              </a:rPr>
              <a:t>, </a:t>
            </a:r>
            <a:r>
              <a:rPr lang="en-US" sz="1400">
                <a:solidFill>
                  <a:srgbClr val="0000FF"/>
                </a:solidFill>
                <a:latin typeface="Consolas" panose="020B0609020204030204" pitchFamily="49" charset="0"/>
              </a:rPr>
              <a:t>int*</a:t>
            </a:r>
            <a:r>
              <a:rPr lang="en-US" sz="1400">
                <a:solidFill>
                  <a:srgbClr val="000000"/>
                </a:solidFill>
                <a:latin typeface="Consolas" panose="020B0609020204030204" pitchFamily="49" charset="0"/>
              </a:rPr>
              <a:t> </a:t>
            </a:r>
            <a:r>
              <a:rPr lang="en-US" sz="1400">
                <a:solidFill>
                  <a:srgbClr val="001080"/>
                </a:solidFill>
                <a:latin typeface="Consolas" panose="020B0609020204030204" pitchFamily="49" charset="0"/>
              </a:rPr>
              <a:t>c</a:t>
            </a:r>
            <a:r>
              <a:rPr lang="en-US" sz="1400">
                <a:solidFill>
                  <a:srgbClr val="000000"/>
                </a:solidFill>
                <a:latin typeface="Consolas" panose="020B0609020204030204" pitchFamily="49" charset="0"/>
              </a:rPr>
              <a:t>) {</a:t>
            </a:r>
          </a:p>
          <a:p>
            <a:pPr>
              <a:lnSpc>
                <a:spcPct val="100000"/>
              </a:lnSpc>
              <a:spcBef>
                <a:spcPts val="0"/>
              </a:spcBef>
            </a:pPr>
            <a:r>
              <a:rPr lang="en-US" sz="1400">
                <a:solidFill>
                  <a:srgbClr val="008000"/>
                </a:solidFill>
                <a:latin typeface="Consolas" panose="020B0609020204030204" pitchFamily="49" charset="0"/>
              </a:rPr>
              <a:t>  // Setting up a device queue</a:t>
            </a:r>
            <a:endParaRPr lang="en-US" sz="1400">
              <a:solidFill>
                <a:srgbClr val="000000"/>
              </a:solidFill>
              <a:latin typeface="Consolas" panose="020B0609020204030204" pitchFamily="49" charset="0"/>
            </a:endParaRPr>
          </a:p>
          <a:p>
            <a:pPr>
              <a:lnSpc>
                <a:spcPct val="100000"/>
              </a:lnSpc>
              <a:spcBef>
                <a:spcPts val="0"/>
              </a:spcBef>
            </a:pPr>
            <a:r>
              <a:rPr lang="en-US" sz="1400">
                <a:solidFill>
                  <a:srgbClr val="000000"/>
                </a:solidFill>
                <a:latin typeface="Consolas" panose="020B0609020204030204" pitchFamily="49" charset="0"/>
              </a:rPr>
              <a:t>  queue q;</a:t>
            </a:r>
          </a:p>
          <a:p>
            <a:pPr>
              <a:lnSpc>
                <a:spcPct val="100000"/>
              </a:lnSpc>
              <a:spcBef>
                <a:spcPts val="0"/>
              </a:spcBef>
            </a:pPr>
            <a:r>
              <a:rPr lang="en-US" sz="1400">
                <a:solidFill>
                  <a:srgbClr val="008000"/>
                </a:solidFill>
                <a:latin typeface="Consolas" panose="020B0609020204030204" pitchFamily="49" charset="0"/>
              </a:rPr>
              <a:t>  // Setup buffers for input and output vectors</a:t>
            </a:r>
            <a:endParaRPr lang="en-US" sz="1400">
              <a:solidFill>
                <a:srgbClr val="000000"/>
              </a:solidFill>
              <a:latin typeface="Consolas" panose="020B0609020204030204" pitchFamily="49" charset="0"/>
            </a:endParaRPr>
          </a:p>
          <a:p>
            <a:pPr>
              <a:lnSpc>
                <a:spcPct val="100000"/>
              </a:lnSpc>
              <a:spcBef>
                <a:spcPts val="0"/>
              </a:spcBef>
            </a:pPr>
            <a:r>
              <a:rPr lang="en-US" sz="1400">
                <a:solidFill>
                  <a:srgbClr val="000000"/>
                </a:solidFill>
                <a:latin typeface="Consolas" panose="020B0609020204030204" pitchFamily="49" charset="0"/>
              </a:rPr>
              <a:t>  buffer </a:t>
            </a:r>
            <a:r>
              <a:rPr lang="en-US" sz="1400" err="1">
                <a:solidFill>
                  <a:srgbClr val="795E26"/>
                </a:solidFill>
                <a:latin typeface="Consolas" panose="020B0609020204030204" pitchFamily="49" charset="0"/>
              </a:rPr>
              <a:t>buf_a</a:t>
            </a:r>
            <a:r>
              <a:rPr lang="en-US" sz="1400">
                <a:solidFill>
                  <a:srgbClr val="000000"/>
                </a:solidFill>
                <a:latin typeface="Consolas" panose="020B0609020204030204" pitchFamily="49" charset="0"/>
              </a:rPr>
              <a:t>(a, </a:t>
            </a:r>
            <a:r>
              <a:rPr lang="en-US" sz="1400">
                <a:solidFill>
                  <a:srgbClr val="795E26"/>
                </a:solidFill>
                <a:latin typeface="Consolas" panose="020B0609020204030204" pitchFamily="49" charset="0"/>
              </a:rPr>
              <a:t>range</a:t>
            </a:r>
            <a:r>
              <a:rPr lang="en-US" sz="1400">
                <a:solidFill>
                  <a:srgbClr val="000000"/>
                </a:solidFill>
                <a:latin typeface="Consolas" panose="020B0609020204030204" pitchFamily="49" charset="0"/>
              </a:rPr>
              <a:t>&lt;</a:t>
            </a:r>
            <a:r>
              <a:rPr lang="en-US" sz="1400">
                <a:solidFill>
                  <a:srgbClr val="098658"/>
                </a:solidFill>
                <a:latin typeface="Consolas" panose="020B0609020204030204" pitchFamily="49" charset="0"/>
              </a:rPr>
              <a:t>1</a:t>
            </a:r>
            <a:r>
              <a:rPr lang="en-US" sz="1400">
                <a:solidFill>
                  <a:srgbClr val="000000"/>
                </a:solidFill>
                <a:latin typeface="Consolas" panose="020B0609020204030204" pitchFamily="49" charset="0"/>
              </a:rPr>
              <a:t>&gt;(N));</a:t>
            </a:r>
          </a:p>
          <a:p>
            <a:pPr>
              <a:lnSpc>
                <a:spcPct val="100000"/>
              </a:lnSpc>
              <a:spcBef>
                <a:spcPts val="0"/>
              </a:spcBef>
            </a:pPr>
            <a:r>
              <a:rPr lang="en-US" sz="1400">
                <a:solidFill>
                  <a:srgbClr val="000000"/>
                </a:solidFill>
                <a:latin typeface="Consolas" panose="020B0609020204030204" pitchFamily="49" charset="0"/>
              </a:rPr>
              <a:t>  buffer </a:t>
            </a:r>
            <a:r>
              <a:rPr lang="en-US" sz="1400" err="1">
                <a:solidFill>
                  <a:srgbClr val="795E26"/>
                </a:solidFill>
                <a:latin typeface="Consolas" panose="020B0609020204030204" pitchFamily="49" charset="0"/>
              </a:rPr>
              <a:t>buf_b</a:t>
            </a:r>
            <a:r>
              <a:rPr lang="en-US" sz="1400">
                <a:solidFill>
                  <a:srgbClr val="000000"/>
                </a:solidFill>
                <a:latin typeface="Consolas" panose="020B0609020204030204" pitchFamily="49" charset="0"/>
              </a:rPr>
              <a:t>(b, </a:t>
            </a:r>
            <a:r>
              <a:rPr lang="en-US" sz="1400">
                <a:solidFill>
                  <a:srgbClr val="795E26"/>
                </a:solidFill>
                <a:latin typeface="Consolas" panose="020B0609020204030204" pitchFamily="49" charset="0"/>
              </a:rPr>
              <a:t>range</a:t>
            </a:r>
            <a:r>
              <a:rPr lang="en-US" sz="1400">
                <a:solidFill>
                  <a:srgbClr val="000000"/>
                </a:solidFill>
                <a:latin typeface="Consolas" panose="020B0609020204030204" pitchFamily="49" charset="0"/>
              </a:rPr>
              <a:t>&lt;</a:t>
            </a:r>
            <a:r>
              <a:rPr lang="en-US" sz="1400">
                <a:solidFill>
                  <a:srgbClr val="098658"/>
                </a:solidFill>
                <a:latin typeface="Consolas" panose="020B0609020204030204" pitchFamily="49" charset="0"/>
              </a:rPr>
              <a:t>1</a:t>
            </a:r>
            <a:r>
              <a:rPr lang="en-US" sz="1400">
                <a:solidFill>
                  <a:srgbClr val="000000"/>
                </a:solidFill>
                <a:latin typeface="Consolas" panose="020B0609020204030204" pitchFamily="49" charset="0"/>
              </a:rPr>
              <a:t>&gt;(N));</a:t>
            </a:r>
          </a:p>
          <a:p>
            <a:pPr>
              <a:lnSpc>
                <a:spcPct val="100000"/>
              </a:lnSpc>
              <a:spcBef>
                <a:spcPts val="0"/>
              </a:spcBef>
            </a:pPr>
            <a:r>
              <a:rPr lang="en-US" sz="1400">
                <a:solidFill>
                  <a:srgbClr val="000000"/>
                </a:solidFill>
                <a:latin typeface="Consolas" panose="020B0609020204030204" pitchFamily="49" charset="0"/>
              </a:rPr>
              <a:t>  buffer </a:t>
            </a:r>
            <a:r>
              <a:rPr lang="en-US" sz="1400" err="1">
                <a:solidFill>
                  <a:srgbClr val="795E26"/>
                </a:solidFill>
                <a:latin typeface="Consolas" panose="020B0609020204030204" pitchFamily="49" charset="0"/>
              </a:rPr>
              <a:t>buf_c</a:t>
            </a:r>
            <a:r>
              <a:rPr lang="en-US" sz="1400">
                <a:solidFill>
                  <a:srgbClr val="000000"/>
                </a:solidFill>
                <a:latin typeface="Consolas" panose="020B0609020204030204" pitchFamily="49" charset="0"/>
              </a:rPr>
              <a:t>(c, </a:t>
            </a:r>
            <a:r>
              <a:rPr lang="en-US" sz="1400">
                <a:solidFill>
                  <a:srgbClr val="795E26"/>
                </a:solidFill>
                <a:latin typeface="Consolas" panose="020B0609020204030204" pitchFamily="49" charset="0"/>
              </a:rPr>
              <a:t>range</a:t>
            </a:r>
            <a:r>
              <a:rPr lang="en-US" sz="1400">
                <a:solidFill>
                  <a:srgbClr val="000000"/>
                </a:solidFill>
                <a:latin typeface="Consolas" panose="020B0609020204030204" pitchFamily="49" charset="0"/>
              </a:rPr>
              <a:t>&lt;</a:t>
            </a:r>
            <a:r>
              <a:rPr lang="en-US" sz="1400">
                <a:solidFill>
                  <a:srgbClr val="098658"/>
                </a:solidFill>
                <a:latin typeface="Consolas" panose="020B0609020204030204" pitchFamily="49" charset="0"/>
              </a:rPr>
              <a:t>1</a:t>
            </a:r>
            <a:r>
              <a:rPr lang="en-US" sz="1400">
                <a:solidFill>
                  <a:srgbClr val="000000"/>
                </a:solidFill>
                <a:latin typeface="Consolas" panose="020B0609020204030204" pitchFamily="49" charset="0"/>
              </a:rPr>
              <a:t>&gt;(N));</a:t>
            </a:r>
          </a:p>
          <a:p>
            <a:pPr>
              <a:lnSpc>
                <a:spcPct val="100000"/>
              </a:lnSpc>
              <a:spcBef>
                <a:spcPts val="0"/>
              </a:spcBef>
            </a:pPr>
            <a:r>
              <a:rPr lang="en-US" sz="1400">
                <a:solidFill>
                  <a:srgbClr val="008000"/>
                </a:solidFill>
                <a:latin typeface="Consolas" panose="020B0609020204030204" pitchFamily="49" charset="0"/>
              </a:rPr>
              <a:t>  //Submit command group function object to the queue</a:t>
            </a:r>
            <a:endParaRPr lang="en-US" sz="1400">
              <a:solidFill>
                <a:srgbClr val="000000"/>
              </a:solidFill>
              <a:latin typeface="Consolas" panose="020B0609020204030204" pitchFamily="49" charset="0"/>
            </a:endParaRPr>
          </a:p>
          <a:p>
            <a:pPr>
              <a:lnSpc>
                <a:spcPct val="100000"/>
              </a:lnSpc>
              <a:spcBef>
                <a:spcPts val="0"/>
              </a:spcBef>
            </a:pPr>
            <a:r>
              <a:rPr lang="en-US" sz="1400">
                <a:solidFill>
                  <a:srgbClr val="000000"/>
                </a:solidFill>
                <a:latin typeface="Consolas" panose="020B0609020204030204" pitchFamily="49" charset="0"/>
              </a:rPr>
              <a:t>  </a:t>
            </a:r>
            <a:r>
              <a:rPr lang="en-US" sz="1400" err="1">
                <a:solidFill>
                  <a:srgbClr val="001080"/>
                </a:solidFill>
                <a:latin typeface="Consolas" panose="020B0609020204030204" pitchFamily="49" charset="0"/>
              </a:rPr>
              <a:t>q</a:t>
            </a:r>
            <a:r>
              <a:rPr lang="en-US" sz="1400" err="1">
                <a:solidFill>
                  <a:srgbClr val="000000"/>
                </a:solidFill>
                <a:latin typeface="Consolas" panose="020B0609020204030204" pitchFamily="49" charset="0"/>
              </a:rPr>
              <a:t>.</a:t>
            </a:r>
            <a:r>
              <a:rPr lang="en-US" sz="1400" err="1">
                <a:solidFill>
                  <a:srgbClr val="795E26"/>
                </a:solidFill>
                <a:latin typeface="Consolas" panose="020B0609020204030204" pitchFamily="49" charset="0"/>
              </a:rPr>
              <a:t>submit</a:t>
            </a:r>
            <a:r>
              <a:rPr lang="en-US" sz="1400">
                <a:solidFill>
                  <a:srgbClr val="000000"/>
                </a:solidFill>
                <a:latin typeface="Consolas" panose="020B0609020204030204" pitchFamily="49" charset="0"/>
              </a:rPr>
              <a:t>([&amp;](</a:t>
            </a:r>
            <a:r>
              <a:rPr lang="en-US" sz="1400">
                <a:solidFill>
                  <a:srgbClr val="267F99"/>
                </a:solidFill>
                <a:latin typeface="Consolas" panose="020B0609020204030204" pitchFamily="49" charset="0"/>
              </a:rPr>
              <a:t>handler</a:t>
            </a:r>
            <a:r>
              <a:rPr lang="en-US" sz="1400">
                <a:solidFill>
                  <a:srgbClr val="000000"/>
                </a:solidFill>
                <a:latin typeface="Consolas" panose="020B0609020204030204" pitchFamily="49" charset="0"/>
              </a:rPr>
              <a:t> </a:t>
            </a:r>
            <a:r>
              <a:rPr lang="en-US" sz="1400">
                <a:solidFill>
                  <a:srgbClr val="0000FF"/>
                </a:solidFill>
                <a:latin typeface="Consolas" panose="020B0609020204030204" pitchFamily="49" charset="0"/>
              </a:rPr>
              <a:t>&amp;</a:t>
            </a:r>
            <a:r>
              <a:rPr lang="en-US" sz="1400">
                <a:solidFill>
                  <a:srgbClr val="001080"/>
                </a:solidFill>
                <a:latin typeface="Consolas" panose="020B0609020204030204" pitchFamily="49" charset="0"/>
              </a:rPr>
              <a:t>h</a:t>
            </a:r>
            <a:r>
              <a:rPr lang="en-US" sz="1400">
                <a:solidFill>
                  <a:srgbClr val="000000"/>
                </a:solidFill>
                <a:latin typeface="Consolas" panose="020B0609020204030204" pitchFamily="49" charset="0"/>
              </a:rPr>
              <a:t>){</a:t>
            </a:r>
          </a:p>
          <a:p>
            <a:pPr>
              <a:lnSpc>
                <a:spcPct val="100000"/>
              </a:lnSpc>
              <a:spcBef>
                <a:spcPts val="0"/>
              </a:spcBef>
            </a:pPr>
            <a:r>
              <a:rPr lang="en-US" sz="1400">
                <a:solidFill>
                  <a:srgbClr val="008000"/>
                </a:solidFill>
                <a:latin typeface="Consolas" panose="020B0609020204030204" pitchFamily="49" charset="0"/>
              </a:rPr>
              <a:t>    //Create device accessors to buffers allocated in global memory</a:t>
            </a:r>
            <a:endParaRPr lang="en-US" sz="1400">
              <a:solidFill>
                <a:srgbClr val="000000"/>
              </a:solidFill>
              <a:latin typeface="Consolas" panose="020B0609020204030204" pitchFamily="49" charset="0"/>
            </a:endParaRPr>
          </a:p>
          <a:p>
            <a:pPr>
              <a:lnSpc>
                <a:spcPct val="100000"/>
              </a:lnSpc>
              <a:spcBef>
                <a:spcPts val="0"/>
              </a:spcBef>
            </a:pPr>
            <a:r>
              <a:rPr lang="en-US" sz="1400">
                <a:solidFill>
                  <a:srgbClr val="000000"/>
                </a:solidFill>
                <a:latin typeface="Consolas" panose="020B0609020204030204" pitchFamily="49" charset="0"/>
              </a:rPr>
              <a:t>    </a:t>
            </a:r>
            <a:r>
              <a:rPr lang="en-US" sz="1400">
                <a:solidFill>
                  <a:srgbClr val="0000FF"/>
                </a:solidFill>
                <a:latin typeface="Consolas" panose="020B0609020204030204" pitchFamily="49" charset="0"/>
              </a:rPr>
              <a:t>accessor </a:t>
            </a:r>
            <a:r>
              <a:rPr lang="en-US" sz="1400">
                <a:solidFill>
                  <a:schemeClr val="tx1"/>
                </a:solidFill>
                <a:latin typeface="Consolas" panose="020B0609020204030204" pitchFamily="49" charset="0"/>
              </a:rPr>
              <a:t>A(</a:t>
            </a:r>
            <a:r>
              <a:rPr lang="en-US" sz="1400" err="1">
                <a:solidFill>
                  <a:schemeClr val="tx1"/>
                </a:solidFill>
                <a:latin typeface="Consolas" panose="020B0609020204030204" pitchFamily="49" charset="0"/>
              </a:rPr>
              <a:t>buf_a</a:t>
            </a:r>
            <a:r>
              <a:rPr lang="en-US" sz="1400">
                <a:solidFill>
                  <a:srgbClr val="000000"/>
                </a:solidFill>
                <a:latin typeface="Consolas" panose="020B0609020204030204" pitchFamily="49" charset="0"/>
              </a:rPr>
              <a:t>, h, </a:t>
            </a:r>
            <a:r>
              <a:rPr lang="en-US" sz="1400" err="1">
                <a:solidFill>
                  <a:srgbClr val="000000"/>
                </a:solidFill>
                <a:latin typeface="Consolas" panose="020B0609020204030204" pitchFamily="49" charset="0"/>
              </a:rPr>
              <a:t>read_only</a:t>
            </a:r>
            <a:r>
              <a:rPr lang="en-US" sz="1400">
                <a:solidFill>
                  <a:srgbClr val="000000"/>
                </a:solidFill>
                <a:latin typeface="Consolas" panose="020B0609020204030204" pitchFamily="49" charset="0"/>
              </a:rPr>
              <a:t>);</a:t>
            </a:r>
          </a:p>
          <a:p>
            <a:pPr>
              <a:lnSpc>
                <a:spcPct val="100000"/>
              </a:lnSpc>
              <a:spcBef>
                <a:spcPts val="0"/>
              </a:spcBef>
            </a:pPr>
            <a:r>
              <a:rPr lang="en-US" sz="1400">
                <a:solidFill>
                  <a:srgbClr val="000000"/>
                </a:solidFill>
                <a:latin typeface="Consolas" panose="020B0609020204030204" pitchFamily="49" charset="0"/>
              </a:rPr>
              <a:t>    </a:t>
            </a:r>
            <a:r>
              <a:rPr lang="en-US" sz="1400">
                <a:solidFill>
                  <a:srgbClr val="0000FF"/>
                </a:solidFill>
                <a:latin typeface="Consolas" panose="020B0609020204030204" pitchFamily="49" charset="0"/>
              </a:rPr>
              <a:t>accessor</a:t>
            </a:r>
            <a:r>
              <a:rPr lang="en-US" sz="1400">
                <a:solidFill>
                  <a:srgbClr val="000000"/>
                </a:solidFill>
                <a:latin typeface="Consolas" panose="020B0609020204030204" pitchFamily="49" charset="0"/>
              </a:rPr>
              <a:t> </a:t>
            </a:r>
            <a:r>
              <a:rPr lang="en-US" sz="1400">
                <a:solidFill>
                  <a:schemeClr val="tx1"/>
                </a:solidFill>
                <a:latin typeface="Consolas" panose="020B0609020204030204" pitchFamily="49" charset="0"/>
              </a:rPr>
              <a:t>B(</a:t>
            </a:r>
            <a:r>
              <a:rPr lang="en-US" sz="1400" err="1">
                <a:solidFill>
                  <a:schemeClr val="tx1"/>
                </a:solidFill>
                <a:latin typeface="Consolas" panose="020B0609020204030204" pitchFamily="49" charset="0"/>
              </a:rPr>
              <a:t>buf_b</a:t>
            </a:r>
            <a:r>
              <a:rPr lang="en-US" sz="1400">
                <a:solidFill>
                  <a:srgbClr val="000000"/>
                </a:solidFill>
                <a:latin typeface="Consolas" panose="020B0609020204030204" pitchFamily="49" charset="0"/>
              </a:rPr>
              <a:t>, h, </a:t>
            </a:r>
            <a:r>
              <a:rPr lang="en-US" sz="1400" err="1">
                <a:solidFill>
                  <a:srgbClr val="000000"/>
                </a:solidFill>
                <a:latin typeface="Consolas" panose="020B0609020204030204" pitchFamily="49" charset="0"/>
              </a:rPr>
              <a:t>read_only</a:t>
            </a:r>
            <a:r>
              <a:rPr lang="en-US" sz="1400">
                <a:solidFill>
                  <a:srgbClr val="000000"/>
                </a:solidFill>
                <a:latin typeface="Consolas" panose="020B0609020204030204" pitchFamily="49" charset="0"/>
              </a:rPr>
              <a:t>);</a:t>
            </a:r>
          </a:p>
          <a:p>
            <a:pPr>
              <a:lnSpc>
                <a:spcPct val="100000"/>
              </a:lnSpc>
              <a:spcBef>
                <a:spcPts val="0"/>
              </a:spcBef>
            </a:pPr>
            <a:r>
              <a:rPr lang="en-US" sz="1400">
                <a:solidFill>
                  <a:srgbClr val="000000"/>
                </a:solidFill>
                <a:latin typeface="Consolas" panose="020B0609020204030204" pitchFamily="49" charset="0"/>
              </a:rPr>
              <a:t>    </a:t>
            </a:r>
            <a:r>
              <a:rPr lang="en-US" sz="1400">
                <a:solidFill>
                  <a:srgbClr val="0000FF"/>
                </a:solidFill>
                <a:latin typeface="Consolas" panose="020B0609020204030204" pitchFamily="49" charset="0"/>
              </a:rPr>
              <a:t>accessor</a:t>
            </a:r>
            <a:r>
              <a:rPr lang="en-US" sz="1400">
                <a:solidFill>
                  <a:srgbClr val="000000"/>
                </a:solidFill>
                <a:latin typeface="Consolas" panose="020B0609020204030204" pitchFamily="49" charset="0"/>
              </a:rPr>
              <a:t> C(</a:t>
            </a:r>
            <a:r>
              <a:rPr lang="en-US" sz="1400" err="1">
                <a:solidFill>
                  <a:srgbClr val="000000"/>
                </a:solidFill>
                <a:latin typeface="Consolas" panose="020B0609020204030204" pitchFamily="49" charset="0"/>
              </a:rPr>
              <a:t>buf_c</a:t>
            </a:r>
            <a:r>
              <a:rPr lang="en-US" sz="1400">
                <a:solidFill>
                  <a:srgbClr val="000000"/>
                </a:solidFill>
                <a:latin typeface="Consolas" panose="020B0609020204030204" pitchFamily="49" charset="0"/>
              </a:rPr>
              <a:t>, h, </a:t>
            </a:r>
            <a:r>
              <a:rPr lang="en-US" sz="1400" err="1">
                <a:solidFill>
                  <a:srgbClr val="000000"/>
                </a:solidFill>
                <a:latin typeface="Consolas" panose="020B0609020204030204" pitchFamily="49" charset="0"/>
              </a:rPr>
              <a:t>write_only</a:t>
            </a:r>
            <a:r>
              <a:rPr lang="en-US" sz="1400">
                <a:solidFill>
                  <a:srgbClr val="000000"/>
                </a:solidFill>
                <a:latin typeface="Consolas" panose="020B0609020204030204" pitchFamily="49" charset="0"/>
              </a:rPr>
              <a:t>);</a:t>
            </a:r>
          </a:p>
          <a:p>
            <a:pPr>
              <a:lnSpc>
                <a:spcPct val="100000"/>
              </a:lnSpc>
              <a:spcBef>
                <a:spcPts val="0"/>
              </a:spcBef>
            </a:pPr>
            <a:r>
              <a:rPr lang="en-US" sz="1400">
                <a:solidFill>
                  <a:srgbClr val="008000"/>
                </a:solidFill>
                <a:latin typeface="Consolas" panose="020B0609020204030204" pitchFamily="49" charset="0"/>
              </a:rPr>
              <a:t>    //Specify the device kernel body as a lambda function</a:t>
            </a:r>
            <a:endParaRPr lang="en-US" sz="1400">
              <a:solidFill>
                <a:srgbClr val="000000"/>
              </a:solidFill>
              <a:latin typeface="Consolas" panose="020B0609020204030204" pitchFamily="49" charset="0"/>
            </a:endParaRPr>
          </a:p>
          <a:p>
            <a:pPr>
              <a:lnSpc>
                <a:spcPct val="100000"/>
              </a:lnSpc>
              <a:spcBef>
                <a:spcPts val="0"/>
              </a:spcBef>
            </a:pPr>
            <a:r>
              <a:rPr lang="en-US" sz="1400">
                <a:solidFill>
                  <a:srgbClr val="000000"/>
                </a:solidFill>
                <a:latin typeface="Consolas" panose="020B0609020204030204" pitchFamily="49" charset="0"/>
              </a:rPr>
              <a:t>    </a:t>
            </a:r>
            <a:r>
              <a:rPr lang="en-US" sz="1400" err="1">
                <a:solidFill>
                  <a:srgbClr val="001080"/>
                </a:solidFill>
                <a:latin typeface="Consolas" panose="020B0609020204030204" pitchFamily="49" charset="0"/>
              </a:rPr>
              <a:t>h</a:t>
            </a:r>
            <a:r>
              <a:rPr lang="en-US" sz="1400" err="1">
                <a:solidFill>
                  <a:srgbClr val="000000"/>
                </a:solidFill>
                <a:latin typeface="Consolas" panose="020B0609020204030204" pitchFamily="49" charset="0"/>
              </a:rPr>
              <a:t>.</a:t>
            </a:r>
            <a:r>
              <a:rPr lang="en-US" sz="1400" err="1">
                <a:solidFill>
                  <a:srgbClr val="795E26"/>
                </a:solidFill>
                <a:latin typeface="Consolas" panose="020B0609020204030204" pitchFamily="49" charset="0"/>
              </a:rPr>
              <a:t>parallel_for</a:t>
            </a:r>
            <a:r>
              <a:rPr lang="en-US" sz="1400">
                <a:solidFill>
                  <a:srgbClr val="000000"/>
                </a:solidFill>
                <a:latin typeface="Consolas" panose="020B0609020204030204" pitchFamily="49" charset="0"/>
              </a:rPr>
              <a:t>(</a:t>
            </a:r>
            <a:r>
              <a:rPr lang="en-US" sz="1400">
                <a:solidFill>
                  <a:srgbClr val="795E26"/>
                </a:solidFill>
                <a:latin typeface="Consolas" panose="020B0609020204030204" pitchFamily="49" charset="0"/>
              </a:rPr>
              <a:t>range</a:t>
            </a:r>
            <a:r>
              <a:rPr lang="en-US" sz="1400">
                <a:solidFill>
                  <a:srgbClr val="000000"/>
                </a:solidFill>
                <a:latin typeface="Consolas" panose="020B0609020204030204" pitchFamily="49" charset="0"/>
              </a:rPr>
              <a:t>&lt;</a:t>
            </a:r>
            <a:r>
              <a:rPr lang="en-US" sz="1400">
                <a:solidFill>
                  <a:srgbClr val="098658"/>
                </a:solidFill>
                <a:latin typeface="Consolas" panose="020B0609020204030204" pitchFamily="49" charset="0"/>
              </a:rPr>
              <a:t>1</a:t>
            </a:r>
            <a:r>
              <a:rPr lang="en-US" sz="1400">
                <a:solidFill>
                  <a:srgbClr val="000000"/>
                </a:solidFill>
                <a:latin typeface="Consolas" panose="020B0609020204030204" pitchFamily="49" charset="0"/>
              </a:rPr>
              <a:t>&gt;(N), [=](</a:t>
            </a:r>
            <a:r>
              <a:rPr lang="en-US" sz="1400">
                <a:solidFill>
                  <a:srgbClr val="267F99"/>
                </a:solidFill>
                <a:latin typeface="Consolas" panose="020B0609020204030204" pitchFamily="49" charset="0"/>
              </a:rPr>
              <a:t>auto</a:t>
            </a:r>
            <a:r>
              <a:rPr lang="en-US" sz="1400">
                <a:solidFill>
                  <a:srgbClr val="000000"/>
                </a:solidFill>
                <a:latin typeface="Consolas" panose="020B0609020204030204" pitchFamily="49" charset="0"/>
              </a:rPr>
              <a:t> </a:t>
            </a:r>
            <a:r>
              <a:rPr lang="en-US" sz="1400">
                <a:solidFill>
                  <a:srgbClr val="001080"/>
                </a:solidFill>
                <a:latin typeface="Consolas" panose="020B0609020204030204" pitchFamily="49" charset="0"/>
              </a:rPr>
              <a:t>i</a:t>
            </a:r>
            <a:r>
              <a:rPr lang="en-US" sz="1400">
                <a:solidFill>
                  <a:srgbClr val="000000"/>
                </a:solidFill>
                <a:latin typeface="Consolas" panose="020B0609020204030204" pitchFamily="49" charset="0"/>
              </a:rPr>
              <a:t>){</a:t>
            </a:r>
          </a:p>
          <a:p>
            <a:pPr>
              <a:lnSpc>
                <a:spcPct val="100000"/>
              </a:lnSpc>
              <a:spcBef>
                <a:spcPts val="0"/>
              </a:spcBef>
            </a:pPr>
            <a:r>
              <a:rPr lang="en-US" sz="1400">
                <a:solidFill>
                  <a:srgbClr val="000000"/>
                </a:solidFill>
                <a:latin typeface="Consolas" panose="020B0609020204030204" pitchFamily="49" charset="0"/>
              </a:rPr>
              <a:t>      </a:t>
            </a:r>
            <a:r>
              <a:rPr lang="en-US" sz="1400">
                <a:solidFill>
                  <a:srgbClr val="001080"/>
                </a:solidFill>
                <a:latin typeface="Consolas" panose="020B0609020204030204" pitchFamily="49" charset="0"/>
              </a:rPr>
              <a:t>C</a:t>
            </a:r>
            <a:r>
              <a:rPr lang="en-US" sz="1400">
                <a:solidFill>
                  <a:srgbClr val="000000"/>
                </a:solidFill>
                <a:latin typeface="Consolas" panose="020B0609020204030204" pitchFamily="49" charset="0"/>
              </a:rPr>
              <a:t>[i] = </a:t>
            </a:r>
            <a:r>
              <a:rPr lang="en-US" sz="1400">
                <a:solidFill>
                  <a:srgbClr val="001080"/>
                </a:solidFill>
                <a:latin typeface="Consolas" panose="020B0609020204030204" pitchFamily="49" charset="0"/>
              </a:rPr>
              <a:t>A</a:t>
            </a:r>
            <a:r>
              <a:rPr lang="en-US" sz="1400">
                <a:solidFill>
                  <a:srgbClr val="000000"/>
                </a:solidFill>
                <a:latin typeface="Consolas" panose="020B0609020204030204" pitchFamily="49" charset="0"/>
              </a:rPr>
              <a:t>[i] + </a:t>
            </a:r>
            <a:r>
              <a:rPr lang="en-US" sz="1400">
                <a:solidFill>
                  <a:srgbClr val="001080"/>
                </a:solidFill>
                <a:latin typeface="Consolas" panose="020B0609020204030204" pitchFamily="49" charset="0"/>
              </a:rPr>
              <a:t>B</a:t>
            </a:r>
            <a:r>
              <a:rPr lang="en-US" sz="1400">
                <a:solidFill>
                  <a:srgbClr val="000000"/>
                </a:solidFill>
                <a:latin typeface="Consolas" panose="020B0609020204030204" pitchFamily="49" charset="0"/>
              </a:rPr>
              <a:t>[i];</a:t>
            </a:r>
          </a:p>
          <a:p>
            <a:pPr>
              <a:lnSpc>
                <a:spcPct val="100000"/>
              </a:lnSpc>
              <a:spcBef>
                <a:spcPts val="0"/>
              </a:spcBef>
            </a:pPr>
            <a:r>
              <a:rPr lang="en-US" sz="1400">
                <a:solidFill>
                  <a:srgbClr val="000000"/>
                </a:solidFill>
                <a:latin typeface="Consolas" panose="020B0609020204030204" pitchFamily="49" charset="0"/>
              </a:rPr>
              <a:t>    });</a:t>
            </a:r>
          </a:p>
          <a:p>
            <a:pPr>
              <a:lnSpc>
                <a:spcPct val="100000"/>
              </a:lnSpc>
              <a:spcBef>
                <a:spcPts val="0"/>
              </a:spcBef>
            </a:pPr>
            <a:r>
              <a:rPr lang="en-US" sz="1400">
                <a:solidFill>
                  <a:srgbClr val="000000"/>
                </a:solidFill>
                <a:latin typeface="Consolas" panose="020B0609020204030204" pitchFamily="49" charset="0"/>
              </a:rPr>
              <a:t>  });</a:t>
            </a:r>
          </a:p>
          <a:p>
            <a:pPr>
              <a:lnSpc>
                <a:spcPct val="100000"/>
              </a:lnSpc>
              <a:spcBef>
                <a:spcPts val="0"/>
              </a:spcBef>
            </a:pPr>
            <a:r>
              <a:rPr lang="en-US" sz="1400">
                <a:solidFill>
                  <a:srgbClr val="000000"/>
                </a:solidFill>
                <a:latin typeface="Consolas" panose="020B0609020204030204" pitchFamily="49" charset="0"/>
              </a:rPr>
              <a:t>}</a:t>
            </a:r>
          </a:p>
          <a:p>
            <a:pPr>
              <a:lnSpc>
                <a:spcPct val="100000"/>
              </a:lnSpc>
              <a:spcBef>
                <a:spcPts val="0"/>
              </a:spcBef>
            </a:pPr>
            <a:endParaRPr lang="en-US" sz="1400"/>
          </a:p>
        </p:txBody>
      </p:sp>
      <p:sp>
        <p:nvSpPr>
          <p:cNvPr id="28" name="Rectangle: Rounded Corners 27">
            <a:extLst>
              <a:ext uri="{FF2B5EF4-FFF2-40B4-BE49-F238E27FC236}">
                <a16:creationId xmlns:a16="http://schemas.microsoft.com/office/drawing/2014/main" id="{C3ACFFB5-465E-47EA-87C5-25E9C6EEC3DD}"/>
              </a:ext>
            </a:extLst>
          </p:cNvPr>
          <p:cNvSpPr/>
          <p:nvPr/>
        </p:nvSpPr>
        <p:spPr>
          <a:xfrm>
            <a:off x="1026771" y="1624086"/>
            <a:ext cx="999348" cy="223630"/>
          </a:xfrm>
          <a:prstGeom prst="roundRect">
            <a:avLst>
              <a:gd name="adj" fmla="val 6871"/>
            </a:avLst>
          </a:prstGeom>
          <a:noFill/>
          <a:ln w="1905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500"/>
          </a:p>
        </p:txBody>
      </p:sp>
      <p:sp>
        <p:nvSpPr>
          <p:cNvPr id="29" name="Rectangle: Rounded Corners 28">
            <a:extLst>
              <a:ext uri="{FF2B5EF4-FFF2-40B4-BE49-F238E27FC236}">
                <a16:creationId xmlns:a16="http://schemas.microsoft.com/office/drawing/2014/main" id="{6F96180D-CF01-4B9E-A746-87F5578BF1A9}"/>
              </a:ext>
            </a:extLst>
          </p:cNvPr>
          <p:cNvSpPr/>
          <p:nvPr/>
        </p:nvSpPr>
        <p:spPr>
          <a:xfrm>
            <a:off x="1026770" y="2029860"/>
            <a:ext cx="3088030" cy="662530"/>
          </a:xfrm>
          <a:prstGeom prst="roundRect">
            <a:avLst>
              <a:gd name="adj" fmla="val 6871"/>
            </a:avLst>
          </a:prstGeom>
          <a:noFill/>
          <a:ln w="1905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500"/>
          </a:p>
        </p:txBody>
      </p:sp>
      <p:sp>
        <p:nvSpPr>
          <p:cNvPr id="30" name="Rectangle: Rounded Corners 29">
            <a:extLst>
              <a:ext uri="{FF2B5EF4-FFF2-40B4-BE49-F238E27FC236}">
                <a16:creationId xmlns:a16="http://schemas.microsoft.com/office/drawing/2014/main" id="{86F084D5-2756-435C-9352-EA041A2FA02D}"/>
              </a:ext>
            </a:extLst>
          </p:cNvPr>
          <p:cNvSpPr/>
          <p:nvPr/>
        </p:nvSpPr>
        <p:spPr>
          <a:xfrm>
            <a:off x="1026770" y="2889486"/>
            <a:ext cx="2746333" cy="258077"/>
          </a:xfrm>
          <a:prstGeom prst="roundRect">
            <a:avLst>
              <a:gd name="adj" fmla="val 6871"/>
            </a:avLst>
          </a:prstGeom>
          <a:noFill/>
          <a:ln w="1905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500"/>
          </a:p>
        </p:txBody>
      </p:sp>
      <p:sp>
        <p:nvSpPr>
          <p:cNvPr id="31" name="Rectangle: Rounded Corners 30">
            <a:extLst>
              <a:ext uri="{FF2B5EF4-FFF2-40B4-BE49-F238E27FC236}">
                <a16:creationId xmlns:a16="http://schemas.microsoft.com/office/drawing/2014/main" id="{651792EE-3631-4CA0-947B-99668BE79FB7}"/>
              </a:ext>
            </a:extLst>
          </p:cNvPr>
          <p:cNvSpPr/>
          <p:nvPr/>
        </p:nvSpPr>
        <p:spPr>
          <a:xfrm>
            <a:off x="1164657" y="3310585"/>
            <a:ext cx="3402530" cy="662530"/>
          </a:xfrm>
          <a:prstGeom prst="roundRect">
            <a:avLst>
              <a:gd name="adj" fmla="val 6871"/>
            </a:avLst>
          </a:prstGeom>
          <a:noFill/>
          <a:ln w="1905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500"/>
          </a:p>
        </p:txBody>
      </p:sp>
      <p:sp>
        <p:nvSpPr>
          <p:cNvPr id="32" name="Rectangle: Rounded Corners 31">
            <a:extLst>
              <a:ext uri="{FF2B5EF4-FFF2-40B4-BE49-F238E27FC236}">
                <a16:creationId xmlns:a16="http://schemas.microsoft.com/office/drawing/2014/main" id="{87C9CB2D-25F6-40AC-8C72-04AD03530BE5}"/>
              </a:ext>
            </a:extLst>
          </p:cNvPr>
          <p:cNvSpPr/>
          <p:nvPr/>
        </p:nvSpPr>
        <p:spPr>
          <a:xfrm>
            <a:off x="1164657" y="4173660"/>
            <a:ext cx="4162926" cy="662529"/>
          </a:xfrm>
          <a:prstGeom prst="roundRect">
            <a:avLst>
              <a:gd name="adj" fmla="val 6871"/>
            </a:avLst>
          </a:prstGeom>
          <a:noFill/>
          <a:ln w="1905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500"/>
          </a:p>
        </p:txBody>
      </p:sp>
      <p:sp>
        <p:nvSpPr>
          <p:cNvPr id="33" name="Rectangle: Rounded Corners 32">
            <a:extLst>
              <a:ext uri="{FF2B5EF4-FFF2-40B4-BE49-F238E27FC236}">
                <a16:creationId xmlns:a16="http://schemas.microsoft.com/office/drawing/2014/main" id="{5D8A6B1A-B6E6-4B2A-98C4-7704473F6B55}"/>
              </a:ext>
            </a:extLst>
          </p:cNvPr>
          <p:cNvSpPr/>
          <p:nvPr/>
        </p:nvSpPr>
        <p:spPr>
          <a:xfrm>
            <a:off x="1400481" y="4408369"/>
            <a:ext cx="1987608" cy="229329"/>
          </a:xfrm>
          <a:prstGeom prst="roundRect">
            <a:avLst>
              <a:gd name="adj" fmla="val 6871"/>
            </a:avLst>
          </a:prstGeom>
          <a:noFill/>
          <a:ln w="1905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500"/>
          </a:p>
        </p:txBody>
      </p:sp>
      <p:cxnSp>
        <p:nvCxnSpPr>
          <p:cNvPr id="34" name="Elbow Connector 2">
            <a:extLst>
              <a:ext uri="{FF2B5EF4-FFF2-40B4-BE49-F238E27FC236}">
                <a16:creationId xmlns:a16="http://schemas.microsoft.com/office/drawing/2014/main" id="{F4F30DD8-1D01-4EA0-8EFA-7B7C8A4B3D6F}"/>
              </a:ext>
            </a:extLst>
          </p:cNvPr>
          <p:cNvCxnSpPr>
            <a:cxnSpLocks/>
          </p:cNvCxnSpPr>
          <p:nvPr/>
        </p:nvCxnSpPr>
        <p:spPr>
          <a:xfrm flipV="1">
            <a:off x="1512339" y="4568853"/>
            <a:ext cx="0" cy="1054809"/>
          </a:xfrm>
          <a:prstGeom prst="straightConnector1">
            <a:avLst/>
          </a:prstGeom>
          <a:ln w="19050">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5" name="Elbow Connector 2">
            <a:extLst>
              <a:ext uri="{FF2B5EF4-FFF2-40B4-BE49-F238E27FC236}">
                <a16:creationId xmlns:a16="http://schemas.microsoft.com/office/drawing/2014/main" id="{05D3946E-8A11-499C-87B9-6BEFCCF1D344}"/>
              </a:ext>
            </a:extLst>
          </p:cNvPr>
          <p:cNvCxnSpPr>
            <a:cxnSpLocks/>
          </p:cNvCxnSpPr>
          <p:nvPr/>
        </p:nvCxnSpPr>
        <p:spPr>
          <a:xfrm flipV="1">
            <a:off x="3486027" y="4378137"/>
            <a:ext cx="0" cy="1245525"/>
          </a:xfrm>
          <a:prstGeom prst="straightConnector1">
            <a:avLst/>
          </a:prstGeom>
          <a:ln w="19050">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6" name="Elbow Connector 2">
            <a:extLst>
              <a:ext uri="{FF2B5EF4-FFF2-40B4-BE49-F238E27FC236}">
                <a16:creationId xmlns:a16="http://schemas.microsoft.com/office/drawing/2014/main" id="{DDE6678F-22B9-4E2B-816E-F06D2CDF4A21}"/>
              </a:ext>
            </a:extLst>
          </p:cNvPr>
          <p:cNvCxnSpPr>
            <a:cxnSpLocks/>
          </p:cNvCxnSpPr>
          <p:nvPr/>
        </p:nvCxnSpPr>
        <p:spPr>
          <a:xfrm flipV="1">
            <a:off x="4762590" y="4408369"/>
            <a:ext cx="0" cy="1215294"/>
          </a:xfrm>
          <a:prstGeom prst="straightConnector1">
            <a:avLst/>
          </a:prstGeom>
          <a:ln w="19050">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942748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subTnLst>
                                    <p:set>
                                      <p:cBhvr override="childStyle">
                                        <p:cTn dur="1" fill="hold" display="0" masterRel="nextClick" afterEffect="1"/>
                                        <p:tgtEl>
                                          <p:spTgt spid="28"/>
                                        </p:tgtEl>
                                        <p:attrNameLst>
                                          <p:attrName>style.visibility</p:attrName>
                                        </p:attrNameLst>
                                      </p:cBhvr>
                                      <p:to>
                                        <p:strVal val="hidden"/>
                                      </p:to>
                                    </p:set>
                                  </p:sub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subTnLst>
                                    <p:animClr clrSpc="rgb" dir="cw">
                                      <p:cBhvr override="childStyle">
                                        <p:cTn dur="1" fill="hold" display="0" masterRel="nextClick" afterEffect="1"/>
                                        <p:tgtEl>
                                          <p:spTgt spid="15"/>
                                        </p:tgtEl>
                                        <p:attrNameLst>
                                          <p:attrName>ppt_c</p:attrName>
                                        </p:attrNameLst>
                                      </p:cBhvr>
                                      <p:to>
                                        <a:schemeClr val="bg2"/>
                                      </p:to>
                                    </p:animClr>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9"/>
                                        </p:tgtEl>
                                        <p:attrNameLst>
                                          <p:attrName>style.visibility</p:attrName>
                                        </p:attrNameLst>
                                      </p:cBhvr>
                                      <p:to>
                                        <p:strVal val="visible"/>
                                      </p:to>
                                    </p:set>
                                  </p:childTnLst>
                                  <p:subTnLst>
                                    <p:set>
                                      <p:cBhvr override="childStyle">
                                        <p:cTn dur="1" fill="hold" display="0" masterRel="nextClick" afterEffect="1"/>
                                        <p:tgtEl>
                                          <p:spTgt spid="29"/>
                                        </p:tgtEl>
                                        <p:attrNameLst>
                                          <p:attrName>style.visibility</p:attrName>
                                        </p:attrNameLst>
                                      </p:cBhvr>
                                      <p:to>
                                        <p:strVal val="hidden"/>
                                      </p:to>
                                    </p:set>
                                  </p:sub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subTnLst>
                                    <p:animClr clrSpc="rgb" dir="cw">
                                      <p:cBhvr override="childStyle">
                                        <p:cTn dur="1" fill="hold" display="0" masterRel="nextClick" afterEffect="1"/>
                                        <p:tgtEl>
                                          <p:spTgt spid="16"/>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subTnLst>
                                    <p:set>
                                      <p:cBhvr override="childStyle">
                                        <p:cTn dur="1" fill="hold" display="0" masterRel="nextClick" afterEffect="1"/>
                                        <p:tgtEl>
                                          <p:spTgt spid="30"/>
                                        </p:tgtEl>
                                        <p:attrNameLst>
                                          <p:attrName>style.visibility</p:attrName>
                                        </p:attrNameLst>
                                      </p:cBhvr>
                                      <p:to>
                                        <p:strVal val="hidden"/>
                                      </p:to>
                                    </p:set>
                                  </p:sub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subTnLst>
                                    <p:animClr clrSpc="rgb" dir="cw">
                                      <p:cBhvr override="childStyle">
                                        <p:cTn dur="1" fill="hold" display="0" masterRel="nextClick" afterEffect="1"/>
                                        <p:tgtEl>
                                          <p:spTgt spid="17"/>
                                        </p:tgtEl>
                                        <p:attrNameLst>
                                          <p:attrName>ppt_c</p:attrName>
                                        </p:attrNameLst>
                                      </p:cBhvr>
                                      <p:to>
                                        <a:schemeClr val="bg2"/>
                                      </p:to>
                                    </p:animClr>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childTnLst>
                                  <p:subTnLst>
                                    <p:set>
                                      <p:cBhvr override="childStyle">
                                        <p:cTn dur="1" fill="hold" display="0" masterRel="nextClick" afterEffect="1"/>
                                        <p:tgtEl>
                                          <p:spTgt spid="31"/>
                                        </p:tgtEl>
                                        <p:attrNameLst>
                                          <p:attrName>style.visibility</p:attrName>
                                        </p:attrNameLst>
                                      </p:cBhvr>
                                      <p:to>
                                        <p:strVal val="hidden"/>
                                      </p:to>
                                    </p:set>
                                  </p:sub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subTnLst>
                                    <p:animClr clrSpc="rgb" dir="cw">
                                      <p:cBhvr override="childStyle">
                                        <p:cTn dur="1" fill="hold" display="0" masterRel="nextClick" afterEffect="1"/>
                                        <p:tgtEl>
                                          <p:spTgt spid="18"/>
                                        </p:tgtEl>
                                        <p:attrNameLst>
                                          <p:attrName>ppt_c</p:attrName>
                                        </p:attrNameLst>
                                      </p:cBhvr>
                                      <p:to>
                                        <a:schemeClr val="bg2"/>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childTnLst>
                                  <p:subTnLst>
                                    <p:set>
                                      <p:cBhvr override="childStyle">
                                        <p:cTn dur="1" fill="hold" display="0" masterRel="nextClick" afterEffect="1"/>
                                        <p:tgtEl>
                                          <p:spTgt spid="32"/>
                                        </p:tgtEl>
                                        <p:attrNameLst>
                                          <p:attrName>style.visibility</p:attrName>
                                        </p:attrNameLst>
                                      </p:cBhvr>
                                      <p:to>
                                        <p:strVal val="hidden"/>
                                      </p:to>
                                    </p:set>
                                  </p:sub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subTnLst>
                                    <p:animClr clrSpc="rgb" dir="cw">
                                      <p:cBhvr override="childStyle">
                                        <p:cTn dur="1" fill="hold" display="0" masterRel="nextClick" afterEffect="1"/>
                                        <p:tgtEl>
                                          <p:spTgt spid="19"/>
                                        </p:tgtEl>
                                        <p:attrNameLst>
                                          <p:attrName>ppt_c</p:attrName>
                                        </p:attrNameLst>
                                      </p:cBhvr>
                                      <p:to>
                                        <a:schemeClr val="bg2"/>
                                      </p:to>
                                    </p:animClr>
                                  </p:sub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3"/>
                                        </p:tgtEl>
                                        <p:attrNameLst>
                                          <p:attrName>style.visibility</p:attrName>
                                        </p:attrNameLst>
                                      </p:cBhvr>
                                      <p:to>
                                        <p:strVal val="visible"/>
                                      </p:to>
                                    </p:set>
                                  </p:childTnLst>
                                  <p:subTnLst>
                                    <p:set>
                                      <p:cBhvr override="childStyle">
                                        <p:cTn dur="1" fill="hold" display="0" masterRel="nextClick" afterEffect="1"/>
                                        <p:tgtEl>
                                          <p:spTgt spid="33"/>
                                        </p:tgtEl>
                                        <p:attrNameLst>
                                          <p:attrName>style.visibility</p:attrName>
                                        </p:attrNameLst>
                                      </p:cBhvr>
                                      <p:to>
                                        <p:strVal val="hidden"/>
                                      </p:to>
                                    </p:set>
                                  </p:subTnLst>
                                </p:cTn>
                              </p:par>
                              <p:par>
                                <p:cTn id="37" presetID="1"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subTnLst>
                                    <p:animClr clrSpc="rgb" dir="cw">
                                      <p:cBhvr override="childStyle">
                                        <p:cTn dur="1" fill="hold" display="0" masterRel="nextClick" afterEffect="1"/>
                                        <p:tgtEl>
                                          <p:spTgt spid="20"/>
                                        </p:tgtEl>
                                        <p:attrNameLst>
                                          <p:attrName>ppt_c</p:attrName>
                                        </p:attrNameLst>
                                      </p:cBhvr>
                                      <p:to>
                                        <a:schemeClr val="bg2"/>
                                      </p:to>
                                    </p:animClr>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subTnLst>
                                    <p:set>
                                      <p:cBhvr override="childStyle">
                                        <p:cTn dur="1" fill="hold" display="0" masterRel="nextClick" afterEffect="1"/>
                                        <p:tgtEl>
                                          <p:spTgt spid="34"/>
                                        </p:tgtEl>
                                        <p:attrNameLst>
                                          <p:attrName>style.visibility</p:attrName>
                                        </p:attrNameLst>
                                      </p:cBhvr>
                                      <p:to>
                                        <p:strVal val="hidden"/>
                                      </p:to>
                                    </p:set>
                                  </p:subTnLst>
                                </p:cTn>
                              </p:par>
                              <p:par>
                                <p:cTn id="43" presetID="1" presetClass="entr" presetSubtype="0" fill="hold" grpId="0"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subTnLst>
                                    <p:animClr clrSpc="rgb" dir="cw">
                                      <p:cBhvr override="childStyle">
                                        <p:cTn dur="1" fill="hold" display="0" masterRel="nextClick" afterEffect="1"/>
                                        <p:tgtEl>
                                          <p:spTgt spid="21"/>
                                        </p:tgtEl>
                                        <p:attrNameLst>
                                          <p:attrName>ppt_c</p:attrName>
                                        </p:attrNameLst>
                                      </p:cBhvr>
                                      <p:to>
                                        <a:schemeClr val="bg2"/>
                                      </p:to>
                                    </p:animClr>
                                  </p:sub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5"/>
                                        </p:tgtEl>
                                        <p:attrNameLst>
                                          <p:attrName>style.visibility</p:attrName>
                                        </p:attrNameLst>
                                      </p:cBhvr>
                                      <p:to>
                                        <p:strVal val="visible"/>
                                      </p:to>
                                    </p:set>
                                  </p:childTnLst>
                                  <p:subTnLst>
                                    <p:set>
                                      <p:cBhvr override="childStyle">
                                        <p:cTn dur="1" fill="hold" display="0" masterRel="nextClick" afterEffect="1"/>
                                        <p:tgtEl>
                                          <p:spTgt spid="35"/>
                                        </p:tgtEl>
                                        <p:attrNameLst>
                                          <p:attrName>style.visibility</p:attrName>
                                        </p:attrNameLst>
                                      </p:cBhvr>
                                      <p:to>
                                        <p:strVal val="hidden"/>
                                      </p:to>
                                    </p:set>
                                  </p:subTnLst>
                                </p:cTn>
                              </p:par>
                              <p:par>
                                <p:cTn id="49" presetID="1"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childTnLst>
                                  <p:subTnLst>
                                    <p:animClr clrSpc="rgb" dir="cw">
                                      <p:cBhvr override="childStyle">
                                        <p:cTn dur="1" fill="hold" display="0" masterRel="nextClick" afterEffect="1"/>
                                        <p:tgtEl>
                                          <p:spTgt spid="22"/>
                                        </p:tgtEl>
                                        <p:attrNameLst>
                                          <p:attrName>ppt_c</p:attrName>
                                        </p:attrNameLst>
                                      </p:cBhvr>
                                      <p:to>
                                        <a:schemeClr val="bg2"/>
                                      </p:to>
                                    </p:animClr>
                                  </p:sub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6"/>
                                        </p:tgtEl>
                                        <p:attrNameLst>
                                          <p:attrName>style.visibility</p:attrName>
                                        </p:attrNameLst>
                                      </p:cBhvr>
                                      <p:to>
                                        <p:strVal val="visible"/>
                                      </p:to>
                                    </p:set>
                                  </p:childTnLst>
                                  <p:subTnLst>
                                    <p:set>
                                      <p:cBhvr override="childStyle">
                                        <p:cTn dur="1" fill="hold" display="0" masterRel="nextClick" afterEffect="1"/>
                                        <p:tgtEl>
                                          <p:spTgt spid="36"/>
                                        </p:tgtEl>
                                        <p:attrNameLst>
                                          <p:attrName>style.visibility</p:attrName>
                                        </p:attrNameLst>
                                      </p:cBhvr>
                                      <p:to>
                                        <p:strVal val="hidden"/>
                                      </p:to>
                                    </p:set>
                                  </p:subTnLst>
                                </p:cTn>
                              </p:par>
                              <p:par>
                                <p:cTn id="55" presetID="1" presetClass="entr" presetSubtype="0"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childTnLst>
                                  <p:subTnLst>
                                    <p:animClr clrSpc="rgb" dir="cw">
                                      <p:cBhvr override="childStyle">
                                        <p:cTn dur="1" fill="hold" display="0" masterRel="nextClick" afterEffect="1"/>
                                        <p:tgtEl>
                                          <p:spTgt spid="23"/>
                                        </p:tgtEl>
                                        <p:attrNameLst>
                                          <p:attrName>ppt_c</p:attrName>
                                        </p:attrNameLst>
                                      </p:cBhvr>
                                      <p:to>
                                        <a:schemeClr val="bg2"/>
                                      </p:to>
                                    </p:animClr>
                                  </p:sub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19" grpId="0"/>
      <p:bldP spid="20" grpId="0"/>
      <p:bldP spid="21" grpId="0"/>
      <p:bldP spid="22" grpId="0"/>
      <p:bldP spid="23" grpId="0"/>
      <p:bldP spid="28" grpId="0" animBg="1"/>
      <p:bldP spid="29" grpId="0" animBg="1"/>
      <p:bldP spid="30" grpId="0" animBg="1"/>
      <p:bldP spid="31" grpId="0" animBg="1"/>
      <p:bldP spid="32" grpId="0" animBg="1"/>
      <p:bldP spid="3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p:txBody>
          <a:bodyPr/>
          <a:lstStyle/>
          <a:p>
            <a:pPr algn="ctr"/>
            <a:r>
              <a:rPr lang="en-US" dirty="0">
                <a:latin typeface="+mj-lt"/>
              </a:rPr>
              <a:t>Submitting to a Device</a:t>
            </a:r>
          </a:p>
        </p:txBody>
      </p:sp>
      <p:sp>
        <p:nvSpPr>
          <p:cNvPr id="6" name="Text Placeholder 5">
            <a:extLst>
              <a:ext uri="{FF2B5EF4-FFF2-40B4-BE49-F238E27FC236}">
                <a16:creationId xmlns:a16="http://schemas.microsoft.com/office/drawing/2014/main" id="{C1F2B7AE-D7E6-4FB1-9D00-76CAC4F86577}"/>
              </a:ext>
            </a:extLst>
          </p:cNvPr>
          <p:cNvSpPr>
            <a:spLocks noGrp="1"/>
          </p:cNvSpPr>
          <p:nvPr>
            <p:ph type="body" sz="quarter" idx="10"/>
          </p:nvPr>
        </p:nvSpPr>
        <p:spPr>
          <a:xfrm>
            <a:off x="571500" y="1599815"/>
            <a:ext cx="11010900" cy="1724639"/>
          </a:xfrm>
        </p:spPr>
        <p:txBody>
          <a:bodyPr>
            <a:normAutofit/>
          </a:bodyPr>
          <a:lstStyle/>
          <a:p>
            <a:pPr marL="643459" lvl="1" indent="-342900" defTabSz="609585" rtl="0">
              <a:spcBef>
                <a:spcPts val="1600"/>
              </a:spcBef>
            </a:pPr>
            <a:r>
              <a:rPr lang="en-US" sz="2000" dirty="0">
                <a:solidFill>
                  <a:schemeClr val="bg1"/>
                </a:solidFill>
              </a:rPr>
              <a:t>A </a:t>
            </a:r>
            <a:r>
              <a:rPr lang="en-US" sz="2000" dirty="0">
                <a:solidFill>
                  <a:schemeClr val="accent3"/>
                </a:solidFill>
                <a:latin typeface="Consolas" panose="020B0609020204030204" pitchFamily="49" charset="0"/>
              </a:rPr>
              <a:t>device</a:t>
            </a:r>
            <a:r>
              <a:rPr lang="en-US" sz="2000" dirty="0">
                <a:solidFill>
                  <a:schemeClr val="bg1"/>
                </a:solidFill>
              </a:rPr>
              <a:t> represents a specific accelerator in the system.</a:t>
            </a:r>
          </a:p>
          <a:p>
            <a:pPr marL="643459" lvl="1" indent="-342900" defTabSz="609585" rtl="0">
              <a:spcBef>
                <a:spcPts val="1600"/>
              </a:spcBef>
            </a:pPr>
            <a:r>
              <a:rPr lang="en-US" sz="2000" dirty="0">
                <a:solidFill>
                  <a:schemeClr val="bg1"/>
                </a:solidFill>
              </a:rPr>
              <a:t>Work is not submitted to devices directly, but to a </a:t>
            </a:r>
            <a:r>
              <a:rPr lang="en-US" sz="2000" dirty="0">
                <a:solidFill>
                  <a:schemeClr val="accent3"/>
                </a:solidFill>
                <a:latin typeface="Consolas" panose="020B0609020204030204" pitchFamily="49" charset="0"/>
              </a:rPr>
              <a:t>queue</a:t>
            </a:r>
            <a:r>
              <a:rPr lang="en-US" sz="2000" dirty="0">
                <a:solidFill>
                  <a:schemeClr val="bg1"/>
                </a:solidFill>
              </a:rPr>
              <a:t> associated with the device.</a:t>
            </a:r>
          </a:p>
          <a:p>
            <a:pPr marL="643459" lvl="1" indent="-342900" defTabSz="609585" rtl="0">
              <a:spcBef>
                <a:spcPts val="1600"/>
              </a:spcBef>
            </a:pPr>
            <a:r>
              <a:rPr lang="en-US" sz="2000" dirty="0">
                <a:solidFill>
                  <a:schemeClr val="bg1"/>
                </a:solidFill>
              </a:rPr>
              <a:t>Creating a queue for a specific device requires a </a:t>
            </a:r>
            <a:r>
              <a:rPr lang="en-US" sz="2000" dirty="0" err="1">
                <a:solidFill>
                  <a:schemeClr val="accent3"/>
                </a:solidFill>
                <a:latin typeface="Consolas" panose="020B0609020204030204" pitchFamily="49" charset="0"/>
              </a:rPr>
              <a:t>device_selector</a:t>
            </a:r>
            <a:r>
              <a:rPr lang="en-US" sz="2000" dirty="0">
                <a:solidFill>
                  <a:schemeClr val="bg1"/>
                </a:solidFill>
              </a:rPr>
              <a:t>.</a:t>
            </a:r>
          </a:p>
        </p:txBody>
      </p:sp>
      <p:grpSp>
        <p:nvGrpSpPr>
          <p:cNvPr id="8" name="Group 7">
            <a:extLst>
              <a:ext uri="{FF2B5EF4-FFF2-40B4-BE49-F238E27FC236}">
                <a16:creationId xmlns:a16="http://schemas.microsoft.com/office/drawing/2014/main" id="{64B7D715-6AE6-4310-A51C-FC3BF1C8D10B}"/>
              </a:ext>
            </a:extLst>
          </p:cNvPr>
          <p:cNvGrpSpPr/>
          <p:nvPr/>
        </p:nvGrpSpPr>
        <p:grpSpPr>
          <a:xfrm>
            <a:off x="1251283" y="3588636"/>
            <a:ext cx="8516171" cy="1883073"/>
            <a:chOff x="5242990" y="505096"/>
            <a:chExt cx="5621213" cy="6257626"/>
          </a:xfrm>
        </p:grpSpPr>
        <p:sp>
          <p:nvSpPr>
            <p:cNvPr id="9" name="Rectangle: Single Corner Snipped 8">
              <a:extLst>
                <a:ext uri="{FF2B5EF4-FFF2-40B4-BE49-F238E27FC236}">
                  <a16:creationId xmlns:a16="http://schemas.microsoft.com/office/drawing/2014/main" id="{AA2624E3-A732-4BEB-9F31-71262564469C}"/>
                </a:ext>
              </a:extLst>
            </p:cNvPr>
            <p:cNvSpPr/>
            <p:nvPr/>
          </p:nvSpPr>
          <p:spPr>
            <a:xfrm>
              <a:off x="5242990" y="505096"/>
              <a:ext cx="5621213" cy="6257626"/>
            </a:xfrm>
            <a:prstGeom prst="snip1Rect">
              <a:avLst>
                <a:gd name="adj" fmla="val 2758"/>
              </a:avLst>
            </a:prstGeom>
            <a:solidFill>
              <a:schemeClr val="bg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4000" b="1" dirty="0"/>
            </a:p>
          </p:txBody>
        </p:sp>
        <p:sp>
          <p:nvSpPr>
            <p:cNvPr id="10" name="TextBox 9">
              <a:extLst>
                <a:ext uri="{FF2B5EF4-FFF2-40B4-BE49-F238E27FC236}">
                  <a16:creationId xmlns:a16="http://schemas.microsoft.com/office/drawing/2014/main" id="{6AEA3EC0-7808-4FF4-A1F3-5DADE81C249B}"/>
                </a:ext>
              </a:extLst>
            </p:cNvPr>
            <p:cNvSpPr txBox="1"/>
            <p:nvPr/>
          </p:nvSpPr>
          <p:spPr>
            <a:xfrm>
              <a:off x="5390906" y="611429"/>
              <a:ext cx="5473297" cy="298260"/>
            </a:xfrm>
            <a:prstGeom prst="rect">
              <a:avLst/>
            </a:prstGeom>
            <a:noFill/>
          </p:spPr>
          <p:txBody>
            <a:bodyPr vert="horz" wrap="square" lIns="0" tIns="0" rIns="0" bIns="0" rtlCol="0">
              <a:spAutoFit/>
            </a:bodyPr>
            <a:lstStyle/>
            <a:p>
              <a:endParaRPr lang="en-US" sz="1600" dirty="0">
                <a:solidFill>
                  <a:srgbClr val="000000"/>
                </a:solidFill>
                <a:latin typeface="Consolas" panose="020B0609020204030204" pitchFamily="49" charset="0"/>
              </a:endParaRPr>
            </a:p>
          </p:txBody>
        </p:sp>
      </p:grpSp>
      <p:sp>
        <p:nvSpPr>
          <p:cNvPr id="11" name="Rectangle 10">
            <a:extLst>
              <a:ext uri="{FF2B5EF4-FFF2-40B4-BE49-F238E27FC236}">
                <a16:creationId xmlns:a16="http://schemas.microsoft.com/office/drawing/2014/main" id="{7BB6E469-F7CC-48C3-9331-548365DF8EE9}"/>
              </a:ext>
            </a:extLst>
          </p:cNvPr>
          <p:cNvSpPr/>
          <p:nvPr/>
        </p:nvSpPr>
        <p:spPr>
          <a:xfrm>
            <a:off x="1611796" y="3652846"/>
            <a:ext cx="8357152" cy="1724639"/>
          </a:xfrm>
          <a:prstGeom prst="rect">
            <a:avLst/>
          </a:prstGeom>
        </p:spPr>
        <p:txBody>
          <a:bodyPr wrap="square">
            <a:spAutoFit/>
          </a:bodyPr>
          <a:lstStyle/>
          <a:p>
            <a:pPr>
              <a:lnSpc>
                <a:spcPct val="150000"/>
              </a:lnSpc>
              <a:spcBef>
                <a:spcPts val="0"/>
              </a:spcBef>
            </a:pPr>
            <a:r>
              <a:rPr lang="en-US" sz="1200" dirty="0" err="1">
                <a:solidFill>
                  <a:srgbClr val="000000"/>
                </a:solidFill>
                <a:latin typeface="Consolas" panose="020B0609020204030204" pitchFamily="49" charset="0"/>
              </a:rPr>
              <a:t>default_selector</a:t>
            </a:r>
            <a:r>
              <a:rPr lang="en-US" sz="1200" dirty="0">
                <a:solidFill>
                  <a:srgbClr val="000000"/>
                </a:solidFill>
                <a:latin typeface="Consolas" panose="020B0609020204030204" pitchFamily="49" charset="0"/>
              </a:rPr>
              <a:t> selector;</a:t>
            </a:r>
          </a:p>
          <a:p>
            <a:pPr>
              <a:lnSpc>
                <a:spcPct val="150000"/>
              </a:lnSpc>
              <a:spcBef>
                <a:spcPts val="0"/>
              </a:spcBef>
            </a:pPr>
            <a:r>
              <a:rPr lang="en-US" sz="1200" dirty="0">
                <a:solidFill>
                  <a:srgbClr val="008000"/>
                </a:solidFill>
                <a:latin typeface="Consolas" panose="020B0609020204030204" pitchFamily="49" charset="0"/>
              </a:rPr>
              <a:t>// </a:t>
            </a:r>
            <a:r>
              <a:rPr lang="en-US" sz="1200" dirty="0" err="1">
                <a:solidFill>
                  <a:srgbClr val="008000"/>
                </a:solidFill>
                <a:latin typeface="Consolas" panose="020B0609020204030204" pitchFamily="49" charset="0"/>
              </a:rPr>
              <a:t>host_selector</a:t>
            </a:r>
            <a:r>
              <a:rPr lang="en-US" sz="1200" dirty="0">
                <a:solidFill>
                  <a:srgbClr val="008000"/>
                </a:solidFill>
                <a:latin typeface="Consolas" panose="020B0609020204030204" pitchFamily="49" charset="0"/>
              </a:rPr>
              <a:t> selector;</a:t>
            </a:r>
            <a:endParaRPr lang="en-US" sz="1200" dirty="0">
              <a:solidFill>
                <a:srgbClr val="000000"/>
              </a:solidFill>
              <a:latin typeface="Consolas" panose="020B0609020204030204" pitchFamily="49" charset="0"/>
            </a:endParaRPr>
          </a:p>
          <a:p>
            <a:pPr>
              <a:lnSpc>
                <a:spcPct val="150000"/>
              </a:lnSpc>
              <a:spcBef>
                <a:spcPts val="0"/>
              </a:spcBef>
            </a:pPr>
            <a:r>
              <a:rPr lang="en-US" sz="1200" dirty="0">
                <a:solidFill>
                  <a:srgbClr val="008000"/>
                </a:solidFill>
                <a:latin typeface="Consolas" panose="020B0609020204030204" pitchFamily="49" charset="0"/>
              </a:rPr>
              <a:t>// </a:t>
            </a:r>
            <a:r>
              <a:rPr lang="en-US" sz="1200" dirty="0" err="1">
                <a:solidFill>
                  <a:srgbClr val="008000"/>
                </a:solidFill>
                <a:latin typeface="Consolas" panose="020B0609020204030204" pitchFamily="49" charset="0"/>
              </a:rPr>
              <a:t>cpu_selector</a:t>
            </a:r>
            <a:r>
              <a:rPr lang="en-US" sz="1200" dirty="0">
                <a:solidFill>
                  <a:srgbClr val="008000"/>
                </a:solidFill>
                <a:latin typeface="Consolas" panose="020B0609020204030204" pitchFamily="49" charset="0"/>
              </a:rPr>
              <a:t> selector;</a:t>
            </a:r>
            <a:endParaRPr lang="en-US" sz="1200" dirty="0">
              <a:solidFill>
                <a:srgbClr val="000000"/>
              </a:solidFill>
              <a:latin typeface="Consolas" panose="020B0609020204030204" pitchFamily="49" charset="0"/>
            </a:endParaRPr>
          </a:p>
          <a:p>
            <a:pPr>
              <a:lnSpc>
                <a:spcPct val="150000"/>
              </a:lnSpc>
              <a:spcBef>
                <a:spcPts val="0"/>
              </a:spcBef>
            </a:pPr>
            <a:r>
              <a:rPr lang="en-US" sz="1200" dirty="0">
                <a:solidFill>
                  <a:srgbClr val="008000"/>
                </a:solidFill>
                <a:latin typeface="Consolas" panose="020B0609020204030204" pitchFamily="49" charset="0"/>
              </a:rPr>
              <a:t>// </a:t>
            </a:r>
            <a:r>
              <a:rPr lang="en-US" sz="1200" dirty="0" err="1">
                <a:solidFill>
                  <a:srgbClr val="008000"/>
                </a:solidFill>
                <a:latin typeface="Consolas" panose="020B0609020204030204" pitchFamily="49" charset="0"/>
              </a:rPr>
              <a:t>gpu_selector</a:t>
            </a:r>
            <a:r>
              <a:rPr lang="en-US" sz="1200" dirty="0">
                <a:solidFill>
                  <a:srgbClr val="008000"/>
                </a:solidFill>
                <a:latin typeface="Consolas" panose="020B0609020204030204" pitchFamily="49" charset="0"/>
              </a:rPr>
              <a:t> selector;</a:t>
            </a:r>
            <a:endParaRPr lang="en-US" sz="1200" dirty="0">
              <a:solidFill>
                <a:srgbClr val="000000"/>
              </a:solidFill>
              <a:latin typeface="Consolas" panose="020B0609020204030204" pitchFamily="49" charset="0"/>
            </a:endParaRPr>
          </a:p>
          <a:p>
            <a:pPr>
              <a:lnSpc>
                <a:spcPct val="150000"/>
              </a:lnSpc>
              <a:spcBef>
                <a:spcPts val="0"/>
              </a:spcBef>
            </a:pPr>
            <a:r>
              <a:rPr lang="en-US" sz="1200" dirty="0">
                <a:solidFill>
                  <a:srgbClr val="267F99"/>
                </a:solidFill>
                <a:latin typeface="Consolas" panose="020B0609020204030204" pitchFamily="49" charset="0"/>
              </a:rPr>
              <a:t>queue</a:t>
            </a:r>
            <a:r>
              <a:rPr lang="en-US" sz="1200" dirty="0">
                <a:solidFill>
                  <a:srgbClr val="000000"/>
                </a:solidFill>
                <a:latin typeface="Consolas" panose="020B0609020204030204" pitchFamily="49" charset="0"/>
              </a:rPr>
              <a:t> </a:t>
            </a:r>
            <a:r>
              <a:rPr lang="en-US" sz="1200" dirty="0">
                <a:solidFill>
                  <a:srgbClr val="795E26"/>
                </a:solidFill>
                <a:latin typeface="Consolas" panose="020B0609020204030204" pitchFamily="49" charset="0"/>
              </a:rPr>
              <a:t>q</a:t>
            </a:r>
            <a:r>
              <a:rPr lang="en-US" sz="1200" dirty="0">
                <a:solidFill>
                  <a:srgbClr val="000000"/>
                </a:solidFill>
                <a:latin typeface="Consolas" panose="020B0609020204030204" pitchFamily="49" charset="0"/>
              </a:rPr>
              <a:t>(</a:t>
            </a:r>
            <a:r>
              <a:rPr lang="en-US" sz="1200" dirty="0">
                <a:solidFill>
                  <a:srgbClr val="267F99"/>
                </a:solidFill>
                <a:latin typeface="Consolas" panose="020B0609020204030204" pitchFamily="49" charset="0"/>
              </a:rPr>
              <a:t>selector</a:t>
            </a:r>
            <a:r>
              <a:rPr lang="en-US" sz="1200" dirty="0">
                <a:solidFill>
                  <a:srgbClr val="000000"/>
                </a:solidFill>
                <a:latin typeface="Consolas" panose="020B0609020204030204" pitchFamily="49" charset="0"/>
              </a:rPr>
              <a:t>);</a:t>
            </a:r>
          </a:p>
          <a:p>
            <a:pPr>
              <a:lnSpc>
                <a:spcPct val="150000"/>
              </a:lnSpc>
              <a:spcBef>
                <a:spcPts val="0"/>
              </a:spcBef>
            </a:pPr>
            <a:r>
              <a:rPr lang="en-US" sz="1200" dirty="0">
                <a:solidFill>
                  <a:srgbClr val="267F99"/>
                </a:solidFill>
                <a:latin typeface="Consolas" panose="020B0609020204030204" pitchFamily="49" charset="0"/>
              </a:rPr>
              <a:t>std</a:t>
            </a:r>
            <a:r>
              <a:rPr lang="en-US" sz="1200" dirty="0">
                <a:solidFill>
                  <a:srgbClr val="000000"/>
                </a:solidFill>
                <a:latin typeface="Consolas" panose="020B0609020204030204" pitchFamily="49" charset="0"/>
              </a:rPr>
              <a:t>::cout &lt;&lt; </a:t>
            </a:r>
            <a:r>
              <a:rPr lang="en-US" sz="1200" dirty="0">
                <a:solidFill>
                  <a:srgbClr val="A31515"/>
                </a:solidFill>
                <a:latin typeface="Consolas" panose="020B0609020204030204" pitchFamily="49" charset="0"/>
              </a:rPr>
              <a:t>"Device: "</a:t>
            </a:r>
            <a:r>
              <a:rPr lang="en-US" sz="1200" dirty="0">
                <a:solidFill>
                  <a:srgbClr val="000000"/>
                </a:solidFill>
                <a:latin typeface="Consolas" panose="020B0609020204030204" pitchFamily="49" charset="0"/>
              </a:rPr>
              <a:t> &lt;&lt; </a:t>
            </a:r>
            <a:r>
              <a:rPr lang="en-US" sz="1200" dirty="0">
                <a:solidFill>
                  <a:srgbClr val="001080"/>
                </a:solidFill>
                <a:latin typeface="Consolas" panose="020B0609020204030204" pitchFamily="49" charset="0"/>
              </a:rPr>
              <a:t>q</a:t>
            </a:r>
            <a:r>
              <a:rPr lang="en-US" sz="1200" dirty="0">
                <a:solidFill>
                  <a:srgbClr val="000000"/>
                </a:solidFill>
                <a:latin typeface="Consolas" panose="020B0609020204030204" pitchFamily="49" charset="0"/>
              </a:rPr>
              <a:t>.</a:t>
            </a:r>
            <a:r>
              <a:rPr lang="en-US" sz="1200" dirty="0">
                <a:solidFill>
                  <a:srgbClr val="795E26"/>
                </a:solidFill>
                <a:latin typeface="Consolas" panose="020B0609020204030204" pitchFamily="49" charset="0"/>
              </a:rPr>
              <a:t>get_device</a:t>
            </a:r>
            <a:r>
              <a:rPr lang="en-US" sz="1200" dirty="0">
                <a:solidFill>
                  <a:srgbClr val="000000"/>
                </a:solidFill>
                <a:latin typeface="Consolas" panose="020B0609020204030204" pitchFamily="49" charset="0"/>
              </a:rPr>
              <a:t>().</a:t>
            </a:r>
            <a:r>
              <a:rPr lang="en-US" sz="1200" dirty="0">
                <a:solidFill>
                  <a:srgbClr val="001080"/>
                </a:solidFill>
                <a:latin typeface="Consolas" panose="020B0609020204030204" pitchFamily="49" charset="0"/>
              </a:rPr>
              <a:t>get_info</a:t>
            </a:r>
            <a:r>
              <a:rPr lang="en-US" sz="1200" dirty="0">
                <a:solidFill>
                  <a:srgbClr val="000000"/>
                </a:solidFill>
                <a:latin typeface="Consolas" panose="020B0609020204030204" pitchFamily="49" charset="0"/>
              </a:rPr>
              <a:t>&lt;</a:t>
            </a:r>
            <a:r>
              <a:rPr lang="en-US" sz="1200" dirty="0">
                <a:solidFill>
                  <a:srgbClr val="267F99"/>
                </a:solidFill>
                <a:latin typeface="Consolas" panose="020B0609020204030204" pitchFamily="49" charset="0"/>
              </a:rPr>
              <a:t>info</a:t>
            </a:r>
            <a:r>
              <a:rPr lang="en-US" sz="1200" dirty="0">
                <a:solidFill>
                  <a:srgbClr val="000000"/>
                </a:solidFill>
                <a:latin typeface="Consolas" panose="020B0609020204030204" pitchFamily="49" charset="0"/>
              </a:rPr>
              <a:t>::</a:t>
            </a:r>
            <a:r>
              <a:rPr lang="en-US" sz="1200" dirty="0">
                <a:solidFill>
                  <a:srgbClr val="267F99"/>
                </a:solidFill>
                <a:latin typeface="Consolas" panose="020B0609020204030204" pitchFamily="49" charset="0"/>
              </a:rPr>
              <a:t>device</a:t>
            </a:r>
            <a:r>
              <a:rPr lang="en-US" sz="1200" dirty="0">
                <a:solidFill>
                  <a:srgbClr val="000000"/>
                </a:solidFill>
                <a:latin typeface="Consolas" panose="020B0609020204030204" pitchFamily="49" charset="0"/>
              </a:rPr>
              <a:t>::name&gt;() &lt;&lt; </a:t>
            </a:r>
            <a:r>
              <a:rPr lang="en-US" sz="1200" dirty="0">
                <a:solidFill>
                  <a:srgbClr val="267F99"/>
                </a:solidFill>
                <a:latin typeface="Consolas" panose="020B0609020204030204" pitchFamily="49" charset="0"/>
              </a:rPr>
              <a:t>std</a:t>
            </a:r>
            <a:r>
              <a:rPr lang="en-US" sz="1200" dirty="0">
                <a:solidFill>
                  <a:srgbClr val="000000"/>
                </a:solidFill>
                <a:latin typeface="Consolas" panose="020B0609020204030204" pitchFamily="49" charset="0"/>
              </a:rPr>
              <a:t>::</a:t>
            </a:r>
            <a:r>
              <a:rPr lang="en-US" sz="1200" dirty="0" err="1">
                <a:solidFill>
                  <a:srgbClr val="000000"/>
                </a:solidFill>
                <a:latin typeface="Consolas" panose="020B0609020204030204" pitchFamily="49" charset="0"/>
              </a:rPr>
              <a:t>endl</a:t>
            </a:r>
            <a:r>
              <a:rPr lang="en-US" sz="1200" dirty="0">
                <a:solidFill>
                  <a:srgbClr val="000000"/>
                </a:solidFill>
                <a:latin typeface="Consolas" panose="020B0609020204030204" pitchFamily="49" charset="0"/>
              </a:rPr>
              <a:t>;</a:t>
            </a:r>
          </a:p>
        </p:txBody>
      </p:sp>
    </p:spTree>
    <p:extLst>
      <p:ext uri="{BB962C8B-B14F-4D97-AF65-F5344CB8AC3E}">
        <p14:creationId xmlns:p14="http://schemas.microsoft.com/office/powerpoint/2010/main" val="22929873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a:xfrm>
            <a:off x="571501" y="409403"/>
            <a:ext cx="11022060" cy="873744"/>
          </a:xfrm>
        </p:spPr>
        <p:txBody>
          <a:bodyPr/>
          <a:lstStyle/>
          <a:p>
            <a:pPr algn="ctr"/>
            <a:r>
              <a:rPr lang="en-US"/>
              <a:t>Buffer Memory Model</a:t>
            </a:r>
            <a:endParaRPr lang="en-US">
              <a:latin typeface="+mn-lt"/>
            </a:endParaRPr>
          </a:p>
        </p:txBody>
      </p:sp>
      <p:sp>
        <p:nvSpPr>
          <p:cNvPr id="27" name="Content Placeholder 2">
            <a:extLst>
              <a:ext uri="{FF2B5EF4-FFF2-40B4-BE49-F238E27FC236}">
                <a16:creationId xmlns:a16="http://schemas.microsoft.com/office/drawing/2014/main" id="{4C63971A-DEF8-45F9-9F93-D3BAFA483A80}"/>
              </a:ext>
            </a:extLst>
          </p:cNvPr>
          <p:cNvSpPr txBox="1">
            <a:spLocks/>
          </p:cNvSpPr>
          <p:nvPr/>
        </p:nvSpPr>
        <p:spPr>
          <a:xfrm>
            <a:off x="607484" y="1367469"/>
            <a:ext cx="4658629" cy="4800511"/>
          </a:xfrm>
          <a:prstGeom prst="rect">
            <a:avLst/>
          </a:prstGeom>
        </p:spPr>
        <p:txBody>
          <a:bodyPr/>
          <a:lstStyle>
            <a:lvl1pPr marL="0" indent="0" algn="ctr" defTabSz="609585" rtl="0" eaLnBrk="1" latinLnBrk="0" hangingPunct="1">
              <a:spcBef>
                <a:spcPts val="1600"/>
              </a:spcBef>
              <a:spcAft>
                <a:spcPts val="0"/>
              </a:spcAft>
              <a:buFont typeface="Wingdings" panose="05000000000000000000" pitchFamily="2" charset="2"/>
              <a:buNone/>
              <a:defRPr sz="2400" b="0" kern="1200">
                <a:solidFill>
                  <a:schemeClr val="bg1"/>
                </a:solidFill>
                <a:latin typeface="+mn-lt"/>
                <a:ea typeface="+mn-ea"/>
                <a:cs typeface="Intel Clear" panose="020B0604020203020204" pitchFamily="34" charset="0"/>
              </a:defRPr>
            </a:lvl1pPr>
            <a:lvl2pPr marL="300559" indent="-300559" algn="ctr" defTabSz="609585" rtl="0" eaLnBrk="1" latinLnBrk="0" hangingPunct="1">
              <a:spcBef>
                <a:spcPts val="1600"/>
              </a:spcBef>
              <a:buFont typeface="Wingdings" charset="2"/>
              <a:buChar char="§"/>
              <a:defRPr sz="2400" kern="1200" baseline="0">
                <a:solidFill>
                  <a:schemeClr val="bg1"/>
                </a:solidFill>
                <a:latin typeface="+mn-lt"/>
                <a:ea typeface="+mn-ea"/>
                <a:cs typeface="Intel Clear" panose="020B0604020203020204" pitchFamily="34" charset="0"/>
              </a:defRPr>
            </a:lvl2pPr>
            <a:lvl3pPr marL="761981" indent="-304792" algn="ctr" defTabSz="609585" rtl="0" eaLnBrk="1" latinLnBrk="0" hangingPunct="1">
              <a:spcBef>
                <a:spcPts val="1067"/>
              </a:spcBef>
              <a:buFont typeface="Intel Clear" panose="020B0604020203020204" pitchFamily="34" charset="0"/>
              <a:buChar char="–"/>
              <a:defRPr sz="2400" kern="1200">
                <a:solidFill>
                  <a:schemeClr val="bg1"/>
                </a:solidFill>
                <a:latin typeface="+mn-lt"/>
                <a:ea typeface="+mn-ea"/>
                <a:cs typeface="Intel Clear" panose="020B0604020203020204" pitchFamily="34" charset="0"/>
              </a:defRPr>
            </a:lvl3pPr>
            <a:lvl4pPr marL="1293252" indent="-304792" algn="ctr" defTabSz="609585" rtl="0" eaLnBrk="1" latinLnBrk="0" hangingPunct="1">
              <a:spcBef>
                <a:spcPct val="20000"/>
              </a:spcBef>
              <a:buFont typeface="Arial"/>
              <a:buChar char="–"/>
              <a:defRPr sz="2133" kern="1200">
                <a:solidFill>
                  <a:schemeClr val="bg1"/>
                </a:solidFill>
                <a:latin typeface="+mn-lt"/>
                <a:ea typeface="+mn-ea"/>
                <a:cs typeface="Intel Clear" panose="020B0604020203020204" pitchFamily="34" charset="0"/>
              </a:defRPr>
            </a:lvl4pPr>
            <a:lvl5pPr marL="1758907" indent="-304792" algn="ctr" defTabSz="609585" rtl="0" eaLnBrk="1" latinLnBrk="0" hangingPunct="1">
              <a:spcBef>
                <a:spcPct val="20000"/>
              </a:spcBef>
              <a:buFont typeface="Intel Clear" panose="020B0604020203020204" pitchFamily="34" charset="0"/>
              <a:buChar char="–"/>
              <a:defRPr sz="1867" kern="1200">
                <a:solidFill>
                  <a:schemeClr val="bg1"/>
                </a:solidFill>
                <a:latin typeface="+mn-lt"/>
                <a:ea typeface="+mn-ea"/>
                <a:cs typeface="Intel Clear" panose="020B0604020203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lvl="0" algn="l">
              <a:lnSpc>
                <a:spcPct val="100000"/>
              </a:lnSpc>
            </a:pPr>
            <a:r>
              <a:rPr lang="en-US">
                <a:solidFill>
                  <a:schemeClr val="accent3"/>
                </a:solidFill>
                <a:latin typeface="+mj-lt"/>
              </a:rPr>
              <a:t>Buffers</a:t>
            </a:r>
            <a:r>
              <a:rPr lang="en-US">
                <a:solidFill>
                  <a:srgbClr val="FFC000"/>
                </a:solidFill>
                <a:latin typeface="+mj-lt"/>
              </a:rPr>
              <a:t> </a:t>
            </a:r>
            <a:r>
              <a:rPr lang="en-US">
                <a:latin typeface="+mj-lt"/>
              </a:rPr>
              <a:t>e</a:t>
            </a:r>
            <a:r>
              <a:rPr lang="en-US">
                <a:solidFill>
                  <a:prstClr val="white"/>
                </a:solidFill>
                <a:latin typeface="+mj-lt"/>
              </a:rPr>
              <a:t>ncapsulate data shared between host and device.</a:t>
            </a:r>
          </a:p>
          <a:p>
            <a:pPr lvl="0" algn="l">
              <a:lnSpc>
                <a:spcPct val="100000"/>
              </a:lnSpc>
            </a:pPr>
            <a:endParaRPr lang="en-US" sz="2000">
              <a:solidFill>
                <a:prstClr val="white"/>
              </a:solidFill>
              <a:latin typeface="+mj-lt"/>
            </a:endParaRPr>
          </a:p>
          <a:p>
            <a:pPr lvl="0" algn="l">
              <a:lnSpc>
                <a:spcPct val="100000"/>
              </a:lnSpc>
            </a:pPr>
            <a:r>
              <a:rPr lang="en-US">
                <a:solidFill>
                  <a:schemeClr val="accent3"/>
                </a:solidFill>
                <a:latin typeface="+mj-lt"/>
              </a:rPr>
              <a:t>Accessors</a:t>
            </a:r>
            <a:r>
              <a:rPr lang="en-US">
                <a:solidFill>
                  <a:prstClr val="white"/>
                </a:solidFill>
                <a:latin typeface="+mj-lt"/>
              </a:rPr>
              <a:t> provide access to data stored in buffers and create data dependences in the graph.</a:t>
            </a:r>
          </a:p>
          <a:p>
            <a:pPr lvl="0" algn="l">
              <a:lnSpc>
                <a:spcPct val="100000"/>
              </a:lnSpc>
            </a:pPr>
            <a:endParaRPr lang="en-US">
              <a:solidFill>
                <a:prstClr val="white"/>
              </a:solidFill>
              <a:latin typeface="+mj-lt"/>
            </a:endParaRPr>
          </a:p>
          <a:p>
            <a:pPr lvl="0" algn="l">
              <a:lnSpc>
                <a:spcPct val="100000"/>
              </a:lnSpc>
            </a:pPr>
            <a:r>
              <a:rPr lang="en-US">
                <a:solidFill>
                  <a:schemeClr val="accent3"/>
                </a:solidFill>
                <a:latin typeface="+mj-lt"/>
              </a:rPr>
              <a:t>Unified Shared Memory (USM)</a:t>
            </a:r>
            <a:r>
              <a:rPr lang="en-US">
                <a:solidFill>
                  <a:prstClr val="white"/>
                </a:solidFill>
                <a:latin typeface="+mj-lt"/>
              </a:rPr>
              <a:t> provides an alternative pointer-based mechanism for managing memory; </a:t>
            </a:r>
            <a:r>
              <a:rPr lang="en-US" u="sng">
                <a:solidFill>
                  <a:prstClr val="white"/>
                </a:solidFill>
                <a:latin typeface="+mj-lt"/>
              </a:rPr>
              <a:t>we’ll cover this later.</a:t>
            </a:r>
          </a:p>
          <a:p>
            <a:pPr lvl="0" algn="l">
              <a:lnSpc>
                <a:spcPct val="100000"/>
              </a:lnSpc>
            </a:pPr>
            <a:endParaRPr lang="en-US">
              <a:solidFill>
                <a:prstClr val="white"/>
              </a:solidFill>
              <a:latin typeface="+mj-lt"/>
            </a:endParaRPr>
          </a:p>
        </p:txBody>
      </p:sp>
      <p:grpSp>
        <p:nvGrpSpPr>
          <p:cNvPr id="59" name="Group 58">
            <a:extLst>
              <a:ext uri="{FF2B5EF4-FFF2-40B4-BE49-F238E27FC236}">
                <a16:creationId xmlns:a16="http://schemas.microsoft.com/office/drawing/2014/main" id="{B66C3710-E4A7-48A7-B6F2-0908F8646EE4}"/>
              </a:ext>
            </a:extLst>
          </p:cNvPr>
          <p:cNvGrpSpPr/>
          <p:nvPr/>
        </p:nvGrpSpPr>
        <p:grpSpPr>
          <a:xfrm>
            <a:off x="5473334" y="1534171"/>
            <a:ext cx="6152017" cy="4292209"/>
            <a:chOff x="5242989" y="505096"/>
            <a:chExt cx="5621214" cy="6257626"/>
          </a:xfrm>
        </p:grpSpPr>
        <p:sp>
          <p:nvSpPr>
            <p:cNvPr id="60" name="Rectangle: Single Corner Snipped 59">
              <a:extLst>
                <a:ext uri="{FF2B5EF4-FFF2-40B4-BE49-F238E27FC236}">
                  <a16:creationId xmlns:a16="http://schemas.microsoft.com/office/drawing/2014/main" id="{62E7AAE9-60EA-4ED6-9E59-CC3FA8958854}"/>
                </a:ext>
              </a:extLst>
            </p:cNvPr>
            <p:cNvSpPr/>
            <p:nvPr/>
          </p:nvSpPr>
          <p:spPr>
            <a:xfrm>
              <a:off x="5242989" y="505096"/>
              <a:ext cx="5621213" cy="6257626"/>
            </a:xfrm>
            <a:prstGeom prst="snip1Rect">
              <a:avLst>
                <a:gd name="adj" fmla="val 2758"/>
              </a:avLst>
            </a:prstGeom>
            <a:solidFill>
              <a:schemeClr val="bg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4000" b="1"/>
            </a:p>
          </p:txBody>
        </p:sp>
        <p:sp>
          <p:nvSpPr>
            <p:cNvPr id="61" name="TextBox 60">
              <a:extLst>
                <a:ext uri="{FF2B5EF4-FFF2-40B4-BE49-F238E27FC236}">
                  <a16:creationId xmlns:a16="http://schemas.microsoft.com/office/drawing/2014/main" id="{BF25264B-991C-438E-A08C-C46307D9C608}"/>
                </a:ext>
              </a:extLst>
            </p:cNvPr>
            <p:cNvSpPr txBox="1"/>
            <p:nvPr/>
          </p:nvSpPr>
          <p:spPr>
            <a:xfrm>
              <a:off x="5390906" y="611430"/>
              <a:ext cx="5473297" cy="5865275"/>
            </a:xfrm>
            <a:prstGeom prst="rect">
              <a:avLst/>
            </a:prstGeom>
            <a:noFill/>
          </p:spPr>
          <p:txBody>
            <a:bodyPr vert="horz" wrap="square" lIns="0" tIns="0" rIns="0" bIns="0" rtlCol="0">
              <a:spAutoFit/>
            </a:bodyPr>
            <a:lstStyle/>
            <a:p>
              <a:pPr>
                <a:lnSpc>
                  <a:spcPct val="150000"/>
                </a:lnSpc>
                <a:spcBef>
                  <a:spcPts val="0"/>
                </a:spcBef>
              </a:pPr>
              <a:r>
                <a:rPr lang="en-US" sz="1600">
                  <a:latin typeface="Consolas" panose="020B0609020204030204" pitchFamily="49" charset="0"/>
                </a:rPr>
                <a:t>queue </a:t>
              </a:r>
              <a:r>
                <a:rPr lang="en-US" sz="1600">
                  <a:solidFill>
                    <a:srgbClr val="001080"/>
                  </a:solidFill>
                  <a:latin typeface="Consolas" panose="020B0609020204030204" pitchFamily="49" charset="0"/>
                </a:rPr>
                <a:t>q</a:t>
              </a:r>
              <a:r>
                <a:rPr lang="en-US" sz="1600">
                  <a:latin typeface="Consolas" panose="020B0609020204030204" pitchFamily="49" charset="0"/>
                </a:rPr>
                <a:t>;</a:t>
              </a:r>
            </a:p>
            <a:p>
              <a:pPr>
                <a:lnSpc>
                  <a:spcPct val="150000"/>
                </a:lnSpc>
                <a:spcBef>
                  <a:spcPts val="0"/>
                </a:spcBef>
              </a:pPr>
              <a:r>
                <a:rPr lang="en-US" sz="1600">
                  <a:solidFill>
                    <a:srgbClr val="267F99"/>
                  </a:solidFill>
                  <a:latin typeface="Consolas" panose="020B0609020204030204" pitchFamily="49" charset="0"/>
                </a:rPr>
                <a:t>std</a:t>
              </a:r>
              <a:r>
                <a:rPr lang="en-US" sz="1600">
                  <a:solidFill>
                    <a:srgbClr val="001080"/>
                  </a:solidFill>
                  <a:latin typeface="Consolas" panose="020B0609020204030204" pitchFamily="49" charset="0"/>
                </a:rPr>
                <a:t>::v</a:t>
              </a:r>
              <a:r>
                <a:rPr lang="en-US" sz="1600">
                  <a:solidFill>
                    <a:srgbClr val="267F99"/>
                  </a:solidFill>
                  <a:latin typeface="Consolas" panose="020B0609020204030204" pitchFamily="49" charset="0"/>
                </a:rPr>
                <a:t>ector</a:t>
              </a:r>
              <a:r>
                <a:rPr lang="en-US" sz="1600">
                  <a:latin typeface="Consolas" panose="020B0609020204030204" pitchFamily="49" charset="0"/>
                </a:rPr>
                <a:t>&lt;</a:t>
              </a:r>
              <a:r>
                <a:rPr lang="en-US" sz="1600">
                  <a:solidFill>
                    <a:srgbClr val="0000FF"/>
                  </a:solidFill>
                  <a:latin typeface="Consolas" panose="020B0609020204030204" pitchFamily="49" charset="0"/>
                </a:rPr>
                <a:t>int</a:t>
              </a:r>
              <a:r>
                <a:rPr lang="en-US" sz="1600">
                  <a:latin typeface="Consolas" panose="020B0609020204030204" pitchFamily="49" charset="0"/>
                </a:rPr>
                <a:t>&gt; </a:t>
              </a:r>
              <a:r>
                <a:rPr lang="en-US" sz="1600">
                  <a:solidFill>
                    <a:srgbClr val="795E26"/>
                  </a:solidFill>
                  <a:latin typeface="Consolas" panose="020B0609020204030204" pitchFamily="49" charset="0"/>
                </a:rPr>
                <a:t>v</a:t>
              </a:r>
              <a:r>
                <a:rPr lang="en-US" sz="1600">
                  <a:latin typeface="Consolas" panose="020B0609020204030204" pitchFamily="49" charset="0"/>
                </a:rPr>
                <a:t>(</a:t>
              </a:r>
              <a:r>
                <a:rPr lang="en-US" sz="1600">
                  <a:solidFill>
                    <a:srgbClr val="267F99"/>
                  </a:solidFill>
                  <a:latin typeface="Consolas" panose="020B0609020204030204" pitchFamily="49" charset="0"/>
                </a:rPr>
                <a:t>N</a:t>
              </a:r>
              <a:r>
                <a:rPr lang="en-US" sz="1600">
                  <a:latin typeface="Consolas" panose="020B0609020204030204" pitchFamily="49" charset="0"/>
                </a:rPr>
                <a:t>, </a:t>
              </a:r>
              <a:r>
                <a:rPr lang="en-US" sz="1600">
                  <a:solidFill>
                    <a:srgbClr val="098658"/>
                  </a:solidFill>
                  <a:latin typeface="Consolas" panose="020B0609020204030204" pitchFamily="49" charset="0"/>
                </a:rPr>
                <a:t>10</a:t>
              </a:r>
              <a:r>
                <a:rPr lang="en-US" sz="1600">
                  <a:latin typeface="Consolas" panose="020B0609020204030204" pitchFamily="49" charset="0"/>
                </a:rPr>
                <a:t>);</a:t>
              </a:r>
            </a:p>
            <a:p>
              <a:pPr>
                <a:lnSpc>
                  <a:spcPct val="150000"/>
                </a:lnSpc>
                <a:spcBef>
                  <a:spcPts val="0"/>
                </a:spcBef>
              </a:pPr>
              <a:r>
                <a:rPr lang="en-US" sz="1600">
                  <a:latin typeface="Consolas" panose="020B0609020204030204" pitchFamily="49" charset="0"/>
                </a:rPr>
                <a:t>{</a:t>
              </a:r>
              <a:br>
                <a:rPr lang="en-US" sz="1600">
                  <a:latin typeface="Consolas" panose="020B0609020204030204" pitchFamily="49" charset="0"/>
                </a:rPr>
              </a:br>
              <a:r>
                <a:rPr lang="en-US" sz="1600">
                  <a:latin typeface="Consolas" panose="020B0609020204030204" pitchFamily="49" charset="0"/>
                </a:rPr>
                <a:t>  buffer </a:t>
              </a:r>
              <a:r>
                <a:rPr lang="en-US" sz="1600" err="1">
                  <a:solidFill>
                    <a:srgbClr val="795E26"/>
                  </a:solidFill>
                  <a:latin typeface="Consolas" panose="020B0609020204030204" pitchFamily="49" charset="0"/>
                </a:rPr>
                <a:t>buf</a:t>
              </a:r>
              <a:r>
                <a:rPr lang="en-US" sz="1600">
                  <a:latin typeface="Consolas" panose="020B0609020204030204" pitchFamily="49" charset="0"/>
                </a:rPr>
                <a:t>(v);</a:t>
              </a:r>
            </a:p>
            <a:p>
              <a:pPr>
                <a:lnSpc>
                  <a:spcPct val="150000"/>
                </a:lnSpc>
                <a:spcBef>
                  <a:spcPts val="0"/>
                </a:spcBef>
              </a:pPr>
              <a:r>
                <a:rPr lang="en-US" sz="1600">
                  <a:latin typeface="Consolas" panose="020B0609020204030204" pitchFamily="49" charset="0"/>
                </a:rPr>
                <a:t>  </a:t>
              </a:r>
              <a:r>
                <a:rPr lang="en-US" sz="1600" err="1">
                  <a:solidFill>
                    <a:srgbClr val="001080"/>
                  </a:solidFill>
                  <a:latin typeface="Consolas" panose="020B0609020204030204" pitchFamily="49" charset="0"/>
                </a:rPr>
                <a:t>q</a:t>
              </a:r>
              <a:r>
                <a:rPr lang="en-US" sz="1600" err="1">
                  <a:latin typeface="Consolas" panose="020B0609020204030204" pitchFamily="49" charset="0"/>
                </a:rPr>
                <a:t>.</a:t>
              </a:r>
              <a:r>
                <a:rPr lang="en-US" sz="1600" err="1">
                  <a:solidFill>
                    <a:srgbClr val="795E26"/>
                  </a:solidFill>
                  <a:latin typeface="Consolas" panose="020B0609020204030204" pitchFamily="49" charset="0"/>
                </a:rPr>
                <a:t>submit</a:t>
              </a:r>
              <a:r>
                <a:rPr lang="en-US" sz="1600">
                  <a:latin typeface="Consolas" panose="020B0609020204030204" pitchFamily="49" charset="0"/>
                </a:rPr>
                <a:t>([&amp;](</a:t>
              </a:r>
              <a:r>
                <a:rPr lang="en-US" sz="1600">
                  <a:solidFill>
                    <a:srgbClr val="267F99"/>
                  </a:solidFill>
                  <a:latin typeface="Consolas" panose="020B0609020204030204" pitchFamily="49" charset="0"/>
                </a:rPr>
                <a:t>handler</a:t>
              </a:r>
              <a:r>
                <a:rPr lang="en-US" sz="1600">
                  <a:solidFill>
                    <a:srgbClr val="0000FF"/>
                  </a:solidFill>
                  <a:latin typeface="Consolas" panose="020B0609020204030204" pitchFamily="49" charset="0"/>
                </a:rPr>
                <a:t>&amp;</a:t>
              </a:r>
              <a:r>
                <a:rPr lang="en-US" sz="1600">
                  <a:latin typeface="Consolas" panose="020B0609020204030204" pitchFamily="49" charset="0"/>
                </a:rPr>
                <a:t> </a:t>
              </a:r>
              <a:r>
                <a:rPr lang="en-US" sz="1600">
                  <a:solidFill>
                    <a:srgbClr val="001080"/>
                  </a:solidFill>
                  <a:latin typeface="Consolas" panose="020B0609020204030204" pitchFamily="49" charset="0"/>
                </a:rPr>
                <a:t>h</a:t>
              </a:r>
              <a:r>
                <a:rPr lang="en-US" sz="1600">
                  <a:latin typeface="Consolas" panose="020B0609020204030204" pitchFamily="49" charset="0"/>
                </a:rPr>
                <a:t>) {</a:t>
              </a:r>
            </a:p>
            <a:p>
              <a:pPr>
                <a:lnSpc>
                  <a:spcPct val="150000"/>
                </a:lnSpc>
                <a:spcBef>
                  <a:spcPts val="0"/>
                </a:spcBef>
              </a:pPr>
              <a:r>
                <a:rPr lang="en-US" sz="1600">
                  <a:latin typeface="Consolas" panose="020B0609020204030204" pitchFamily="49" charset="0"/>
                </a:rPr>
                <a:t>    </a:t>
              </a:r>
              <a:r>
                <a:rPr lang="en-US" sz="1600">
                  <a:solidFill>
                    <a:srgbClr val="267F99"/>
                  </a:solidFill>
                  <a:latin typeface="Consolas" panose="020B0609020204030204" pitchFamily="49" charset="0"/>
                </a:rPr>
                <a:t>accessor</a:t>
              </a:r>
              <a:r>
                <a:rPr lang="en-US" sz="1600">
                  <a:latin typeface="Consolas" panose="020B0609020204030204" pitchFamily="49" charset="0"/>
                </a:rPr>
                <a:t> </a:t>
              </a:r>
              <a:r>
                <a:rPr lang="en-US" sz="1600">
                  <a:solidFill>
                    <a:srgbClr val="795E26"/>
                  </a:solidFill>
                  <a:latin typeface="Consolas" panose="020B0609020204030204" pitchFamily="49" charset="0"/>
                </a:rPr>
                <a:t>a</a:t>
              </a:r>
              <a:r>
                <a:rPr lang="en-US" sz="1600">
                  <a:latin typeface="Consolas" panose="020B0609020204030204" pitchFamily="49" charset="0"/>
                </a:rPr>
                <a:t>(</a:t>
              </a:r>
              <a:r>
                <a:rPr lang="en-US" sz="1600" err="1">
                  <a:solidFill>
                    <a:srgbClr val="267F99"/>
                  </a:solidFill>
                  <a:latin typeface="Consolas" panose="020B0609020204030204" pitchFamily="49" charset="0"/>
                </a:rPr>
                <a:t>buf</a:t>
              </a:r>
              <a:r>
                <a:rPr lang="en-US" sz="1600">
                  <a:latin typeface="Consolas" panose="020B0609020204030204" pitchFamily="49" charset="0"/>
                </a:rPr>
                <a:t>, </a:t>
              </a:r>
              <a:r>
                <a:rPr lang="en-US" sz="1600">
                  <a:solidFill>
                    <a:srgbClr val="267F99"/>
                  </a:solidFill>
                  <a:latin typeface="Consolas" panose="020B0609020204030204" pitchFamily="49" charset="0"/>
                </a:rPr>
                <a:t>h</a:t>
              </a:r>
              <a:r>
                <a:rPr lang="en-US" sz="1600">
                  <a:latin typeface="Consolas" panose="020B0609020204030204" pitchFamily="49" charset="0"/>
                </a:rPr>
                <a:t> , </a:t>
              </a:r>
              <a:r>
                <a:rPr lang="en-US" sz="1600" err="1">
                  <a:solidFill>
                    <a:srgbClr val="267F99"/>
                  </a:solidFill>
                  <a:latin typeface="Consolas" panose="020B0609020204030204" pitchFamily="49" charset="0"/>
                </a:rPr>
                <a:t>write_only</a:t>
              </a:r>
              <a:r>
                <a:rPr lang="en-US" sz="1600">
                  <a:latin typeface="Consolas" panose="020B0609020204030204" pitchFamily="49" charset="0"/>
                </a:rPr>
                <a:t>);</a:t>
              </a:r>
            </a:p>
            <a:p>
              <a:pPr>
                <a:lnSpc>
                  <a:spcPct val="150000"/>
                </a:lnSpc>
                <a:spcBef>
                  <a:spcPts val="0"/>
                </a:spcBef>
              </a:pPr>
              <a:r>
                <a:rPr lang="en-US" sz="1600">
                  <a:latin typeface="Consolas" panose="020B0609020204030204" pitchFamily="49" charset="0"/>
                </a:rPr>
                <a:t>    </a:t>
              </a:r>
              <a:r>
                <a:rPr lang="en-US" sz="1600" err="1">
                  <a:solidFill>
                    <a:srgbClr val="001080"/>
                  </a:solidFill>
                  <a:latin typeface="Consolas" panose="020B0609020204030204" pitchFamily="49" charset="0"/>
                </a:rPr>
                <a:t>h</a:t>
              </a:r>
              <a:r>
                <a:rPr lang="en-US" sz="1600" err="1">
                  <a:latin typeface="Consolas" panose="020B0609020204030204" pitchFamily="49" charset="0"/>
                </a:rPr>
                <a:t>.</a:t>
              </a:r>
              <a:r>
                <a:rPr lang="en-US" sz="1600" err="1">
                  <a:solidFill>
                    <a:srgbClr val="795E26"/>
                  </a:solidFill>
                  <a:latin typeface="Consolas" panose="020B0609020204030204" pitchFamily="49" charset="0"/>
                </a:rPr>
                <a:t>parallel_for</a:t>
              </a:r>
              <a:r>
                <a:rPr lang="en-US" sz="1600">
                  <a:latin typeface="Consolas" panose="020B0609020204030204" pitchFamily="49" charset="0"/>
                </a:rPr>
                <a:t>(N, [=](</a:t>
              </a:r>
              <a:r>
                <a:rPr lang="en-US" sz="1600">
                  <a:solidFill>
                    <a:srgbClr val="0000FF"/>
                  </a:solidFill>
                  <a:latin typeface="Consolas" panose="020B0609020204030204" pitchFamily="49" charset="0"/>
                </a:rPr>
                <a:t>auto</a:t>
              </a:r>
              <a:r>
                <a:rPr lang="en-US" sz="1600">
                  <a:latin typeface="Consolas" panose="020B0609020204030204" pitchFamily="49" charset="0"/>
                </a:rPr>
                <a:t> </a:t>
              </a:r>
              <a:r>
                <a:rPr lang="en-US" sz="1600" err="1">
                  <a:solidFill>
                    <a:srgbClr val="001080"/>
                  </a:solidFill>
                  <a:latin typeface="Consolas" panose="020B0609020204030204" pitchFamily="49" charset="0"/>
                </a:rPr>
                <a:t>i</a:t>
              </a:r>
              <a:r>
                <a:rPr lang="en-US" sz="1600">
                  <a:latin typeface="Consolas" panose="020B0609020204030204" pitchFamily="49" charset="0"/>
                </a:rPr>
                <a:t>) { </a:t>
              </a:r>
              <a:r>
                <a:rPr lang="en-US" sz="1600">
                  <a:solidFill>
                    <a:srgbClr val="001080"/>
                  </a:solidFill>
                  <a:latin typeface="Consolas" panose="020B0609020204030204" pitchFamily="49" charset="0"/>
                </a:rPr>
                <a:t>a</a:t>
              </a:r>
              <a:r>
                <a:rPr lang="en-US" sz="1600">
                  <a:latin typeface="Consolas" panose="020B0609020204030204" pitchFamily="49" charset="0"/>
                </a:rPr>
                <a:t>[</a:t>
              </a:r>
              <a:r>
                <a:rPr lang="en-US" sz="1600" err="1">
                  <a:latin typeface="Consolas" panose="020B0609020204030204" pitchFamily="49" charset="0"/>
                </a:rPr>
                <a:t>i</a:t>
              </a:r>
              <a:r>
                <a:rPr lang="en-US" sz="1600">
                  <a:latin typeface="Consolas" panose="020B0609020204030204" pitchFamily="49" charset="0"/>
                </a:rPr>
                <a:t>] = </a:t>
              </a:r>
              <a:r>
                <a:rPr lang="en-US" sz="1600">
                  <a:solidFill>
                    <a:srgbClr val="098658"/>
                  </a:solidFill>
                  <a:latin typeface="Consolas" panose="020B0609020204030204" pitchFamily="49" charset="0"/>
                </a:rPr>
                <a:t>i</a:t>
              </a:r>
              <a:r>
                <a:rPr lang="en-US" sz="1600">
                  <a:latin typeface="Consolas" panose="020B0609020204030204" pitchFamily="49" charset="0"/>
                </a:rPr>
                <a:t>; });</a:t>
              </a:r>
            </a:p>
            <a:p>
              <a:pPr>
                <a:lnSpc>
                  <a:spcPct val="150000"/>
                </a:lnSpc>
                <a:spcBef>
                  <a:spcPts val="0"/>
                </a:spcBef>
              </a:pPr>
              <a:r>
                <a:rPr lang="en-US" sz="1600">
                  <a:latin typeface="Consolas" panose="020B0609020204030204" pitchFamily="49" charset="0"/>
                </a:rPr>
                <a:t>  });</a:t>
              </a:r>
            </a:p>
            <a:p>
              <a:pPr>
                <a:lnSpc>
                  <a:spcPct val="150000"/>
                </a:lnSpc>
                <a:spcBef>
                  <a:spcPts val="0"/>
                </a:spcBef>
              </a:pPr>
              <a:r>
                <a:rPr lang="en-US" sz="1600">
                  <a:latin typeface="Consolas" panose="020B0609020204030204" pitchFamily="49" charset="0"/>
                </a:rPr>
                <a:t>}</a:t>
              </a:r>
            </a:p>
            <a:p>
              <a:pPr>
                <a:lnSpc>
                  <a:spcPct val="150000"/>
                </a:lnSpc>
                <a:spcBef>
                  <a:spcPts val="0"/>
                </a:spcBef>
              </a:pPr>
              <a:r>
                <a:rPr lang="en-US" sz="1600">
                  <a:solidFill>
                    <a:srgbClr val="AF00DB"/>
                  </a:solidFill>
                  <a:latin typeface="Consolas" panose="020B0609020204030204" pitchFamily="49" charset="0"/>
                </a:rPr>
                <a:t>for</a:t>
              </a:r>
              <a:r>
                <a:rPr lang="en-US" sz="1600">
                  <a:latin typeface="Consolas" panose="020B0609020204030204" pitchFamily="49" charset="0"/>
                </a:rPr>
                <a:t> (</a:t>
              </a:r>
              <a:r>
                <a:rPr lang="en-US" sz="1600">
                  <a:solidFill>
                    <a:srgbClr val="0000FF"/>
                  </a:solidFill>
                  <a:latin typeface="Consolas" panose="020B0609020204030204" pitchFamily="49" charset="0"/>
                </a:rPr>
                <a:t>int</a:t>
              </a:r>
              <a:r>
                <a:rPr lang="en-US" sz="1600">
                  <a:latin typeface="Consolas" panose="020B0609020204030204" pitchFamily="49" charset="0"/>
                </a:rPr>
                <a:t> </a:t>
              </a:r>
              <a:r>
                <a:rPr lang="en-US" sz="1600" err="1">
                  <a:latin typeface="Consolas" panose="020B0609020204030204" pitchFamily="49" charset="0"/>
                </a:rPr>
                <a:t>i</a:t>
              </a:r>
              <a:r>
                <a:rPr lang="en-US" sz="1600">
                  <a:latin typeface="Consolas" panose="020B0609020204030204" pitchFamily="49" charset="0"/>
                </a:rPr>
                <a:t> = </a:t>
              </a:r>
              <a:r>
                <a:rPr lang="en-US" sz="1600">
                  <a:solidFill>
                    <a:srgbClr val="098658"/>
                  </a:solidFill>
                  <a:latin typeface="Consolas" panose="020B0609020204030204" pitchFamily="49" charset="0"/>
                </a:rPr>
                <a:t>0</a:t>
              </a:r>
              <a:r>
                <a:rPr lang="en-US" sz="1600">
                  <a:latin typeface="Consolas" panose="020B0609020204030204" pitchFamily="49" charset="0"/>
                </a:rPr>
                <a:t>; </a:t>
              </a:r>
              <a:r>
                <a:rPr lang="en-US" sz="1600" err="1">
                  <a:latin typeface="Consolas" panose="020B0609020204030204" pitchFamily="49" charset="0"/>
                </a:rPr>
                <a:t>i</a:t>
              </a:r>
              <a:r>
                <a:rPr lang="en-US" sz="1600">
                  <a:latin typeface="Consolas" panose="020B0609020204030204" pitchFamily="49" charset="0"/>
                </a:rPr>
                <a:t> &lt; N; </a:t>
              </a:r>
              <a:r>
                <a:rPr lang="en-US" sz="1600" err="1">
                  <a:latin typeface="Consolas" panose="020B0609020204030204" pitchFamily="49" charset="0"/>
                </a:rPr>
                <a:t>i</a:t>
              </a:r>
              <a:r>
                <a:rPr lang="en-US" sz="1600">
                  <a:latin typeface="Consolas" panose="020B0609020204030204" pitchFamily="49" charset="0"/>
                </a:rPr>
                <a:t>++) </a:t>
              </a:r>
              <a:r>
                <a:rPr lang="en-US" sz="1600">
                  <a:solidFill>
                    <a:srgbClr val="267F99"/>
                  </a:solidFill>
                  <a:latin typeface="Consolas" panose="020B0609020204030204" pitchFamily="49" charset="0"/>
                </a:rPr>
                <a:t>std</a:t>
              </a:r>
              <a:r>
                <a:rPr lang="en-US" sz="1600">
                  <a:latin typeface="Consolas" panose="020B0609020204030204" pitchFamily="49" charset="0"/>
                </a:rPr>
                <a:t>::</a:t>
              </a:r>
              <a:r>
                <a:rPr lang="en-US" sz="1600" err="1">
                  <a:latin typeface="Consolas" panose="020B0609020204030204" pitchFamily="49" charset="0"/>
                </a:rPr>
                <a:t>cout</a:t>
              </a:r>
              <a:r>
                <a:rPr lang="en-US" sz="1600">
                  <a:latin typeface="Consolas" panose="020B0609020204030204" pitchFamily="49" charset="0"/>
                </a:rPr>
                <a:t> &lt;&lt; </a:t>
              </a:r>
              <a:r>
                <a:rPr lang="en-US" sz="1600">
                  <a:solidFill>
                    <a:srgbClr val="001080"/>
                  </a:solidFill>
                  <a:latin typeface="Consolas" panose="020B0609020204030204" pitchFamily="49" charset="0"/>
                </a:rPr>
                <a:t>v</a:t>
              </a:r>
              <a:r>
                <a:rPr lang="en-US" sz="1600">
                  <a:latin typeface="Consolas" panose="020B0609020204030204" pitchFamily="49" charset="0"/>
                </a:rPr>
                <a:t>[</a:t>
              </a:r>
              <a:r>
                <a:rPr lang="en-US" sz="1600" err="1">
                  <a:latin typeface="Consolas" panose="020B0609020204030204" pitchFamily="49" charset="0"/>
                </a:rPr>
                <a:t>i</a:t>
              </a:r>
              <a:r>
                <a:rPr lang="en-US" sz="1600">
                  <a:latin typeface="Consolas" panose="020B0609020204030204" pitchFamily="49" charset="0"/>
                </a:rPr>
                <a:t>] &lt;&lt; </a:t>
              </a:r>
              <a:r>
                <a:rPr lang="en-US" sz="1600">
                  <a:solidFill>
                    <a:srgbClr val="A31515"/>
                  </a:solidFill>
                  <a:latin typeface="Consolas" panose="020B0609020204030204" pitchFamily="49" charset="0"/>
                </a:rPr>
                <a:t>" "</a:t>
              </a:r>
              <a:r>
                <a:rPr lang="en-US" sz="1600">
                  <a:latin typeface="Consolas" panose="020B0609020204030204" pitchFamily="49" charset="0"/>
                </a:rPr>
                <a:t>;</a:t>
              </a:r>
            </a:p>
            <a:p>
              <a:pPr>
                <a:lnSpc>
                  <a:spcPct val="150000"/>
                </a:lnSpc>
                <a:spcBef>
                  <a:spcPts val="0"/>
                </a:spcBef>
              </a:pPr>
              <a:endParaRPr lang="en-US" sz="1600">
                <a:solidFill>
                  <a:srgbClr val="000000"/>
                </a:solidFill>
                <a:latin typeface="Consolas" panose="020B0609020204030204" pitchFamily="49" charset="0"/>
              </a:endParaRPr>
            </a:p>
          </p:txBody>
        </p:sp>
      </p:grpSp>
    </p:spTree>
    <p:extLst>
      <p:ext uri="{BB962C8B-B14F-4D97-AF65-F5344CB8AC3E}">
        <p14:creationId xmlns:p14="http://schemas.microsoft.com/office/powerpoint/2010/main" val="4451380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a:xfrm>
            <a:off x="571501" y="230682"/>
            <a:ext cx="11022060" cy="873744"/>
          </a:xfrm>
        </p:spPr>
        <p:txBody>
          <a:bodyPr/>
          <a:lstStyle/>
          <a:p>
            <a:pPr algn="ctr"/>
            <a:r>
              <a:rPr lang="en-US">
                <a:latin typeface="+mj-lt"/>
              </a:rPr>
              <a:t>Asynchronous Execution</a:t>
            </a:r>
          </a:p>
        </p:txBody>
      </p:sp>
      <p:grpSp>
        <p:nvGrpSpPr>
          <p:cNvPr id="7" name="Group 6">
            <a:extLst>
              <a:ext uri="{FF2B5EF4-FFF2-40B4-BE49-F238E27FC236}">
                <a16:creationId xmlns:a16="http://schemas.microsoft.com/office/drawing/2014/main" id="{3F330890-BD31-49E4-8460-BD21B6507970}"/>
              </a:ext>
            </a:extLst>
          </p:cNvPr>
          <p:cNvGrpSpPr/>
          <p:nvPr/>
        </p:nvGrpSpPr>
        <p:grpSpPr>
          <a:xfrm>
            <a:off x="3585424" y="1350134"/>
            <a:ext cx="5533313" cy="4808846"/>
            <a:chOff x="5242990" y="505096"/>
            <a:chExt cx="5537950" cy="6257626"/>
          </a:xfrm>
        </p:grpSpPr>
        <p:sp>
          <p:nvSpPr>
            <p:cNvPr id="8" name="Rectangle: Single Corner Snipped 7">
              <a:extLst>
                <a:ext uri="{FF2B5EF4-FFF2-40B4-BE49-F238E27FC236}">
                  <a16:creationId xmlns:a16="http://schemas.microsoft.com/office/drawing/2014/main" id="{CEB1C63A-FE6E-43F0-9B35-14AA82315532}"/>
                </a:ext>
              </a:extLst>
            </p:cNvPr>
            <p:cNvSpPr/>
            <p:nvPr/>
          </p:nvSpPr>
          <p:spPr>
            <a:xfrm>
              <a:off x="5242990" y="505096"/>
              <a:ext cx="5537950" cy="6257626"/>
            </a:xfrm>
            <a:prstGeom prst="snip1Rect">
              <a:avLst>
                <a:gd name="adj" fmla="val 2758"/>
              </a:avLst>
            </a:prstGeom>
            <a:solidFill>
              <a:schemeClr val="bg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4000" b="1"/>
            </a:p>
          </p:txBody>
        </p:sp>
        <p:sp>
          <p:nvSpPr>
            <p:cNvPr id="9" name="TextBox 8">
              <a:extLst>
                <a:ext uri="{FF2B5EF4-FFF2-40B4-BE49-F238E27FC236}">
                  <a16:creationId xmlns:a16="http://schemas.microsoft.com/office/drawing/2014/main" id="{E4F0C67A-B62E-42E5-A0EA-E00455B1821B}"/>
                </a:ext>
              </a:extLst>
            </p:cNvPr>
            <p:cNvSpPr txBox="1"/>
            <p:nvPr/>
          </p:nvSpPr>
          <p:spPr>
            <a:xfrm>
              <a:off x="5390905" y="611431"/>
              <a:ext cx="5390034" cy="5446822"/>
            </a:xfrm>
            <a:prstGeom prst="rect">
              <a:avLst/>
            </a:prstGeom>
            <a:noFill/>
          </p:spPr>
          <p:txBody>
            <a:bodyPr vert="horz" wrap="square" lIns="0" tIns="0" rIns="0" bIns="0" rtlCol="0">
              <a:spAutoFit/>
            </a:bodyPr>
            <a:lstStyle/>
            <a:p>
              <a:pPr>
                <a:lnSpc>
                  <a:spcPct val="100000"/>
                </a:lnSpc>
                <a:spcBef>
                  <a:spcPts val="0"/>
                </a:spcBef>
              </a:pPr>
              <a:r>
                <a:rPr lang="en-US" sz="1600">
                  <a:solidFill>
                    <a:srgbClr val="AF00DB"/>
                  </a:solidFill>
                  <a:latin typeface="Consolas" panose="020B0609020204030204" pitchFamily="49" charset="0"/>
                </a:rPr>
                <a:t>#include</a:t>
              </a:r>
              <a:r>
                <a:rPr lang="en-US" sz="1600">
                  <a:solidFill>
                    <a:srgbClr val="0000FF"/>
                  </a:solidFill>
                  <a:latin typeface="Consolas" panose="020B0609020204030204" pitchFamily="49" charset="0"/>
                </a:rPr>
                <a:t> </a:t>
              </a:r>
              <a:r>
                <a:rPr lang="en-US" sz="1600">
                  <a:solidFill>
                    <a:srgbClr val="A31515"/>
                  </a:solidFill>
                  <a:latin typeface="Consolas" panose="020B0609020204030204" pitchFamily="49" charset="0"/>
                </a:rPr>
                <a:t>&lt;CL/sycl.hpp&gt;</a:t>
              </a:r>
              <a:endParaRPr lang="en-US" sz="1600">
                <a:latin typeface="Consolas" panose="020B0609020204030204" pitchFamily="49" charset="0"/>
              </a:endParaRPr>
            </a:p>
            <a:p>
              <a:pPr>
                <a:lnSpc>
                  <a:spcPct val="100000"/>
                </a:lnSpc>
                <a:spcBef>
                  <a:spcPts val="0"/>
                </a:spcBef>
              </a:pPr>
              <a:r>
                <a:rPr lang="en-US" sz="1600" err="1">
                  <a:solidFill>
                    <a:srgbClr val="0000FF"/>
                  </a:solidFill>
                  <a:latin typeface="Consolas" panose="020B0609020204030204" pitchFamily="49" charset="0"/>
                </a:rPr>
                <a:t>constexpr</a:t>
              </a:r>
              <a:r>
                <a:rPr lang="en-US" sz="1600">
                  <a:latin typeface="Consolas" panose="020B0609020204030204" pitchFamily="49" charset="0"/>
                </a:rPr>
                <a:t> </a:t>
              </a:r>
              <a:r>
                <a:rPr lang="en-US" sz="1600">
                  <a:solidFill>
                    <a:srgbClr val="0000FF"/>
                  </a:solidFill>
                  <a:latin typeface="Consolas" panose="020B0609020204030204" pitchFamily="49" charset="0"/>
                </a:rPr>
                <a:t>int</a:t>
              </a:r>
              <a:r>
                <a:rPr lang="en-US" sz="1600">
                  <a:latin typeface="Consolas" panose="020B0609020204030204" pitchFamily="49" charset="0"/>
                </a:rPr>
                <a:t> </a:t>
              </a:r>
              <a:r>
                <a:rPr lang="en-US" sz="1600">
                  <a:solidFill>
                    <a:srgbClr val="001080"/>
                  </a:solidFill>
                  <a:latin typeface="Consolas" panose="020B0609020204030204" pitchFamily="49" charset="0"/>
                </a:rPr>
                <a:t>N</a:t>
              </a:r>
              <a:r>
                <a:rPr lang="en-US" sz="1600">
                  <a:latin typeface="Consolas" panose="020B0609020204030204" pitchFamily="49" charset="0"/>
                </a:rPr>
                <a:t>=</a:t>
              </a:r>
              <a:r>
                <a:rPr lang="en-US" sz="1600">
                  <a:solidFill>
                    <a:srgbClr val="098658"/>
                  </a:solidFill>
                  <a:latin typeface="Consolas" panose="020B0609020204030204" pitchFamily="49" charset="0"/>
                </a:rPr>
                <a:t>16</a:t>
              </a:r>
              <a:r>
                <a:rPr lang="en-US" sz="1600">
                  <a:latin typeface="Consolas" panose="020B0609020204030204" pitchFamily="49" charset="0"/>
                </a:rPr>
                <a:t>;</a:t>
              </a:r>
            </a:p>
            <a:p>
              <a:pPr>
                <a:lnSpc>
                  <a:spcPct val="100000"/>
                </a:lnSpc>
                <a:spcBef>
                  <a:spcPts val="0"/>
                </a:spcBef>
              </a:pPr>
              <a:r>
                <a:rPr lang="en-US" sz="1600">
                  <a:solidFill>
                    <a:srgbClr val="AF00DB"/>
                  </a:solidFill>
                  <a:latin typeface="Consolas" panose="020B0609020204030204" pitchFamily="49" charset="0"/>
                </a:rPr>
                <a:t>using</a:t>
              </a:r>
              <a:r>
                <a:rPr lang="en-US" sz="1600">
                  <a:latin typeface="Consolas" panose="020B0609020204030204" pitchFamily="49" charset="0"/>
                </a:rPr>
                <a:t> </a:t>
              </a:r>
              <a:r>
                <a:rPr lang="en-US" sz="1600">
                  <a:solidFill>
                    <a:srgbClr val="0000FF"/>
                  </a:solidFill>
                  <a:latin typeface="Consolas" panose="020B0609020204030204" pitchFamily="49" charset="0"/>
                </a:rPr>
                <a:t>namespace</a:t>
              </a:r>
              <a:r>
                <a:rPr lang="en-US" sz="1600">
                  <a:latin typeface="Consolas" panose="020B0609020204030204" pitchFamily="49" charset="0"/>
                </a:rPr>
                <a:t> </a:t>
              </a:r>
              <a:r>
                <a:rPr lang="en-US" sz="1600" err="1">
                  <a:solidFill>
                    <a:srgbClr val="267F99"/>
                  </a:solidFill>
                  <a:latin typeface="Consolas" panose="020B0609020204030204" pitchFamily="49" charset="0"/>
                </a:rPr>
                <a:t>sycl</a:t>
              </a:r>
              <a:r>
                <a:rPr lang="en-US" sz="1600">
                  <a:latin typeface="Consolas" panose="020B0609020204030204" pitchFamily="49" charset="0"/>
                </a:rPr>
                <a:t>;</a:t>
              </a:r>
            </a:p>
            <a:p>
              <a:pPr>
                <a:lnSpc>
                  <a:spcPct val="100000"/>
                </a:lnSpc>
                <a:spcBef>
                  <a:spcPts val="0"/>
                </a:spcBef>
              </a:pPr>
              <a:r>
                <a:rPr lang="en-US" sz="1600">
                  <a:solidFill>
                    <a:srgbClr val="0000FF"/>
                  </a:solidFill>
                  <a:latin typeface="Consolas" panose="020B0609020204030204" pitchFamily="49" charset="0"/>
                </a:rPr>
                <a:t>int</a:t>
              </a:r>
              <a:r>
                <a:rPr lang="en-US" sz="1600">
                  <a:latin typeface="Consolas" panose="020B0609020204030204" pitchFamily="49" charset="0"/>
                </a:rPr>
                <a:t> </a:t>
              </a:r>
              <a:r>
                <a:rPr lang="en-US" sz="1600">
                  <a:solidFill>
                    <a:srgbClr val="795E26"/>
                  </a:solidFill>
                  <a:latin typeface="Consolas" panose="020B0609020204030204" pitchFamily="49" charset="0"/>
                </a:rPr>
                <a:t>main</a:t>
              </a:r>
              <a:r>
                <a:rPr lang="en-US" sz="1600">
                  <a:latin typeface="Consolas" panose="020B0609020204030204" pitchFamily="49" charset="0"/>
                </a:rPr>
                <a:t>() {</a:t>
              </a:r>
            </a:p>
            <a:p>
              <a:pPr>
                <a:lnSpc>
                  <a:spcPct val="100000"/>
                </a:lnSpc>
                <a:spcBef>
                  <a:spcPts val="0"/>
                </a:spcBef>
              </a:pPr>
              <a:r>
                <a:rPr lang="en-US" sz="1600">
                  <a:latin typeface="Consolas" panose="020B0609020204030204" pitchFamily="49" charset="0"/>
                </a:rPr>
                <a:t>  </a:t>
              </a:r>
              <a:r>
                <a:rPr lang="en-US" sz="1600">
                  <a:solidFill>
                    <a:srgbClr val="267F99"/>
                  </a:solidFill>
                  <a:latin typeface="Consolas" panose="020B0609020204030204" pitchFamily="49" charset="0"/>
                </a:rPr>
                <a:t>std</a:t>
              </a:r>
              <a:r>
                <a:rPr lang="en-US" sz="1600">
                  <a:latin typeface="Consolas" panose="020B0609020204030204" pitchFamily="49" charset="0"/>
                </a:rPr>
                <a:t>::vector&lt;</a:t>
              </a:r>
              <a:r>
                <a:rPr lang="en-US" sz="1600">
                  <a:solidFill>
                    <a:srgbClr val="0000FF"/>
                  </a:solidFill>
                  <a:latin typeface="Consolas" panose="020B0609020204030204" pitchFamily="49" charset="0"/>
                </a:rPr>
                <a:t>int</a:t>
              </a:r>
              <a:r>
                <a:rPr lang="en-US" sz="1600">
                  <a:latin typeface="Consolas" panose="020B0609020204030204" pitchFamily="49" charset="0"/>
                </a:rPr>
                <a:t>&gt; </a:t>
              </a:r>
              <a:r>
                <a:rPr lang="en-US" sz="1600">
                  <a:solidFill>
                    <a:srgbClr val="795E26"/>
                  </a:solidFill>
                  <a:latin typeface="Consolas" panose="020B0609020204030204" pitchFamily="49" charset="0"/>
                </a:rPr>
                <a:t>data</a:t>
              </a:r>
              <a:r>
                <a:rPr lang="en-US" sz="1600">
                  <a:latin typeface="Consolas" panose="020B0609020204030204" pitchFamily="49" charset="0"/>
                </a:rPr>
                <a:t>(</a:t>
              </a:r>
              <a:r>
                <a:rPr lang="en-US" sz="1600">
                  <a:solidFill>
                    <a:srgbClr val="001080"/>
                  </a:solidFill>
                  <a:latin typeface="Consolas" panose="020B0609020204030204" pitchFamily="49" charset="0"/>
                </a:rPr>
                <a:t>N</a:t>
              </a:r>
              <a:r>
                <a:rPr lang="en-US" sz="1600">
                  <a:latin typeface="Consolas" panose="020B0609020204030204" pitchFamily="49" charset="0"/>
                </a:rPr>
                <a:t>);</a:t>
              </a:r>
            </a:p>
            <a:p>
              <a:pPr>
                <a:lnSpc>
                  <a:spcPct val="100000"/>
                </a:lnSpc>
                <a:spcBef>
                  <a:spcPts val="0"/>
                </a:spcBef>
              </a:pPr>
              <a:r>
                <a:rPr lang="en-US" sz="1600">
                  <a:latin typeface="Consolas" panose="020B0609020204030204" pitchFamily="49" charset="0"/>
                </a:rPr>
                <a:t>  {</a:t>
              </a:r>
            </a:p>
            <a:p>
              <a:pPr>
                <a:lnSpc>
                  <a:spcPct val="100000"/>
                </a:lnSpc>
                <a:spcBef>
                  <a:spcPts val="0"/>
                </a:spcBef>
              </a:pPr>
              <a:r>
                <a:rPr lang="en-US" sz="1600">
                  <a:latin typeface="Consolas" panose="020B0609020204030204" pitchFamily="49" charset="0"/>
                </a:rPr>
                <a:t>    buffer </a:t>
              </a:r>
              <a:r>
                <a:rPr lang="en-US" sz="1600">
                  <a:solidFill>
                    <a:srgbClr val="001080"/>
                  </a:solidFill>
                  <a:latin typeface="Consolas" panose="020B0609020204030204" pitchFamily="49" charset="0"/>
                </a:rPr>
                <a:t>A</a:t>
              </a:r>
              <a:r>
                <a:rPr lang="en-US" sz="1600">
                  <a:latin typeface="Consolas" panose="020B0609020204030204" pitchFamily="49" charset="0"/>
                </a:rPr>
                <a:t>(data);</a:t>
              </a:r>
            </a:p>
            <a:p>
              <a:pPr>
                <a:lnSpc>
                  <a:spcPct val="100000"/>
                </a:lnSpc>
                <a:spcBef>
                  <a:spcPts val="0"/>
                </a:spcBef>
              </a:pPr>
              <a:r>
                <a:rPr lang="en-US" sz="1600">
                  <a:latin typeface="Consolas" panose="020B0609020204030204" pitchFamily="49" charset="0"/>
                </a:rPr>
                <a:t>    queue </a:t>
              </a:r>
              <a:r>
                <a:rPr lang="en-US" sz="1600">
                  <a:solidFill>
                    <a:srgbClr val="001080"/>
                  </a:solidFill>
                  <a:latin typeface="Consolas" panose="020B0609020204030204" pitchFamily="49" charset="0"/>
                </a:rPr>
                <a:t>q</a:t>
              </a:r>
              <a:r>
                <a:rPr lang="en-US" sz="1600">
                  <a:latin typeface="Consolas" panose="020B0609020204030204" pitchFamily="49" charset="0"/>
                </a:rPr>
                <a:t>; </a:t>
              </a:r>
            </a:p>
            <a:p>
              <a:pPr>
                <a:lnSpc>
                  <a:spcPct val="100000"/>
                </a:lnSpc>
                <a:spcBef>
                  <a:spcPts val="0"/>
                </a:spcBef>
              </a:pPr>
              <a:r>
                <a:rPr lang="en-US" sz="1600">
                  <a:solidFill>
                    <a:srgbClr val="001080"/>
                  </a:solidFill>
                  <a:latin typeface="Consolas" panose="020B0609020204030204" pitchFamily="49" charset="0"/>
                </a:rPr>
                <a:t>    </a:t>
              </a:r>
              <a:r>
                <a:rPr lang="en-US" sz="1600" err="1">
                  <a:solidFill>
                    <a:srgbClr val="001080"/>
                  </a:solidFill>
                  <a:latin typeface="Consolas" panose="020B0609020204030204" pitchFamily="49" charset="0"/>
                </a:rPr>
                <a:t>q</a:t>
              </a:r>
              <a:r>
                <a:rPr lang="en-US" sz="1600" err="1">
                  <a:latin typeface="Consolas" panose="020B0609020204030204" pitchFamily="49" charset="0"/>
                </a:rPr>
                <a:t>.</a:t>
              </a:r>
              <a:r>
                <a:rPr lang="en-US" sz="1600" err="1">
                  <a:solidFill>
                    <a:srgbClr val="795E26"/>
                  </a:solidFill>
                  <a:latin typeface="Consolas" panose="020B0609020204030204" pitchFamily="49" charset="0"/>
                </a:rPr>
                <a:t>submit</a:t>
              </a:r>
              <a:r>
                <a:rPr lang="en-US" sz="1600">
                  <a:latin typeface="Consolas" panose="020B0609020204030204" pitchFamily="49" charset="0"/>
                </a:rPr>
                <a:t>([&amp;](</a:t>
              </a:r>
              <a:r>
                <a:rPr lang="en-US" sz="1600">
                  <a:solidFill>
                    <a:srgbClr val="267F99"/>
                  </a:solidFill>
                  <a:latin typeface="Consolas" panose="020B0609020204030204" pitchFamily="49" charset="0"/>
                </a:rPr>
                <a:t>handler</a:t>
              </a:r>
              <a:r>
                <a:rPr lang="en-US" sz="1600">
                  <a:solidFill>
                    <a:srgbClr val="0000FF"/>
                  </a:solidFill>
                  <a:latin typeface="Consolas" panose="020B0609020204030204" pitchFamily="49" charset="0"/>
                </a:rPr>
                <a:t>&amp;</a:t>
              </a:r>
              <a:r>
                <a:rPr lang="en-US" sz="1600">
                  <a:latin typeface="Consolas" panose="020B0609020204030204" pitchFamily="49" charset="0"/>
                </a:rPr>
                <a:t> </a:t>
              </a:r>
              <a:r>
                <a:rPr lang="en-US" sz="1600">
                  <a:solidFill>
                    <a:srgbClr val="001080"/>
                  </a:solidFill>
                  <a:latin typeface="Consolas" panose="020B0609020204030204" pitchFamily="49" charset="0"/>
                </a:rPr>
                <a:t>h</a:t>
              </a:r>
              <a:r>
                <a:rPr lang="en-US" sz="1600">
                  <a:latin typeface="Consolas" panose="020B0609020204030204" pitchFamily="49" charset="0"/>
                </a:rPr>
                <a:t>) {</a:t>
              </a:r>
            </a:p>
            <a:p>
              <a:pPr>
                <a:lnSpc>
                  <a:spcPct val="100000"/>
                </a:lnSpc>
                <a:spcBef>
                  <a:spcPts val="0"/>
                </a:spcBef>
              </a:pPr>
              <a:r>
                <a:rPr lang="en-US" sz="1600">
                  <a:latin typeface="Consolas" panose="020B0609020204030204" pitchFamily="49" charset="0"/>
                </a:rPr>
                <a:t>      </a:t>
              </a:r>
              <a:r>
                <a:rPr lang="en-US" sz="1600">
                  <a:solidFill>
                    <a:srgbClr val="267F99"/>
                  </a:solidFill>
                  <a:latin typeface="Consolas" panose="020B0609020204030204" pitchFamily="49" charset="0"/>
                </a:rPr>
                <a:t>accessor</a:t>
              </a:r>
              <a:r>
                <a:rPr lang="en-US" sz="1600">
                  <a:latin typeface="Consolas" panose="020B0609020204030204" pitchFamily="49" charset="0"/>
                </a:rPr>
                <a:t> </a:t>
              </a:r>
              <a:r>
                <a:rPr lang="en-US" sz="1600">
                  <a:solidFill>
                    <a:srgbClr val="001080"/>
                  </a:solidFill>
                  <a:latin typeface="Consolas" panose="020B0609020204030204" pitchFamily="49" charset="0"/>
                </a:rPr>
                <a:t>out</a:t>
              </a:r>
              <a:r>
                <a:rPr lang="en-US" sz="1600">
                  <a:latin typeface="Consolas" panose="020B0609020204030204" pitchFamily="49" charset="0"/>
                </a:rPr>
                <a:t>(</a:t>
              </a:r>
              <a:r>
                <a:rPr lang="en-US" sz="1600">
                  <a:solidFill>
                    <a:srgbClr val="001080"/>
                  </a:solidFill>
                  <a:latin typeface="Consolas" panose="020B0609020204030204" pitchFamily="49" charset="0"/>
                </a:rPr>
                <a:t>A</a:t>
              </a:r>
              <a:r>
                <a:rPr lang="en-US" sz="1600">
                  <a:latin typeface="Consolas" panose="020B0609020204030204" pitchFamily="49" charset="0"/>
                </a:rPr>
                <a:t>, </a:t>
              </a:r>
              <a:r>
                <a:rPr lang="en-US" sz="1600">
                  <a:solidFill>
                    <a:srgbClr val="001080"/>
                  </a:solidFill>
                  <a:latin typeface="Consolas" panose="020B0609020204030204" pitchFamily="49" charset="0"/>
                </a:rPr>
                <a:t>h</a:t>
              </a:r>
              <a:r>
                <a:rPr lang="en-US" sz="1600">
                  <a:latin typeface="Consolas" panose="020B0609020204030204" pitchFamily="49" charset="0"/>
                </a:rPr>
                <a:t>, </a:t>
              </a:r>
              <a:r>
                <a:rPr lang="en-US" sz="1600" err="1">
                  <a:solidFill>
                    <a:srgbClr val="267F99"/>
                  </a:solidFill>
                  <a:latin typeface="Consolas" panose="020B0609020204030204" pitchFamily="49" charset="0"/>
                </a:rPr>
                <a:t>write_only</a:t>
              </a:r>
              <a:r>
                <a:rPr lang="en-US" sz="1600">
                  <a:latin typeface="Consolas" panose="020B0609020204030204" pitchFamily="49" charset="0"/>
                </a:rPr>
                <a:t>);</a:t>
              </a:r>
            </a:p>
            <a:p>
              <a:pPr>
                <a:lnSpc>
                  <a:spcPct val="100000"/>
                </a:lnSpc>
                <a:spcBef>
                  <a:spcPts val="0"/>
                </a:spcBef>
              </a:pPr>
              <a:r>
                <a:rPr lang="en-US" sz="1600">
                  <a:latin typeface="Consolas" panose="020B0609020204030204" pitchFamily="49" charset="0"/>
                </a:rPr>
                <a:t>      </a:t>
              </a:r>
              <a:r>
                <a:rPr lang="en-US" sz="1600" err="1">
                  <a:solidFill>
                    <a:srgbClr val="001080"/>
                  </a:solidFill>
                  <a:latin typeface="Consolas" panose="020B0609020204030204" pitchFamily="49" charset="0"/>
                </a:rPr>
                <a:t>h</a:t>
              </a:r>
              <a:r>
                <a:rPr lang="en-US" sz="1600" err="1">
                  <a:latin typeface="Consolas" panose="020B0609020204030204" pitchFamily="49" charset="0"/>
                </a:rPr>
                <a:t>.</a:t>
              </a:r>
              <a:r>
                <a:rPr lang="en-US" sz="1600" err="1">
                  <a:solidFill>
                    <a:srgbClr val="795E26"/>
                  </a:solidFill>
                  <a:latin typeface="Consolas" panose="020B0609020204030204" pitchFamily="49" charset="0"/>
                </a:rPr>
                <a:t>parallel_for</a:t>
              </a:r>
              <a:r>
                <a:rPr lang="en-US" sz="1600">
                  <a:latin typeface="Consolas" panose="020B0609020204030204" pitchFamily="49" charset="0"/>
                </a:rPr>
                <a:t>(</a:t>
              </a:r>
              <a:r>
                <a:rPr lang="en-US" sz="1600">
                  <a:solidFill>
                    <a:srgbClr val="001080"/>
                  </a:solidFill>
                  <a:latin typeface="Consolas" panose="020B0609020204030204" pitchFamily="49" charset="0"/>
                </a:rPr>
                <a:t>N</a:t>
              </a:r>
              <a:r>
                <a:rPr lang="en-US" sz="1600">
                  <a:latin typeface="Consolas" panose="020B0609020204030204" pitchFamily="49" charset="0"/>
                </a:rPr>
                <a:t>, [=](</a:t>
              </a:r>
              <a:r>
                <a:rPr lang="en-US" sz="1600">
                  <a:solidFill>
                    <a:srgbClr val="0000FF"/>
                  </a:solidFill>
                  <a:latin typeface="Consolas" panose="020B0609020204030204" pitchFamily="49" charset="0"/>
                </a:rPr>
                <a:t>auto</a:t>
              </a:r>
              <a:r>
                <a:rPr lang="en-US" sz="1600">
                  <a:latin typeface="Consolas" panose="020B0609020204030204" pitchFamily="49" charset="0"/>
                </a:rPr>
                <a:t> </a:t>
              </a:r>
              <a:r>
                <a:rPr lang="en-US" sz="1600">
                  <a:solidFill>
                    <a:srgbClr val="001080"/>
                  </a:solidFill>
                  <a:latin typeface="Consolas" panose="020B0609020204030204" pitchFamily="49" charset="0"/>
                </a:rPr>
                <a:t>i</a:t>
              </a:r>
              <a:r>
                <a:rPr lang="en-US" sz="1600">
                  <a:latin typeface="Consolas" panose="020B0609020204030204" pitchFamily="49" charset="0"/>
                </a:rPr>
                <a:t>) {</a:t>
              </a:r>
            </a:p>
            <a:p>
              <a:pPr>
                <a:lnSpc>
                  <a:spcPct val="100000"/>
                </a:lnSpc>
                <a:spcBef>
                  <a:spcPts val="0"/>
                </a:spcBef>
              </a:pPr>
              <a:r>
                <a:rPr lang="en-US" sz="1600">
                  <a:latin typeface="Consolas" panose="020B0609020204030204" pitchFamily="49" charset="0"/>
                </a:rPr>
                <a:t>        </a:t>
              </a:r>
              <a:r>
                <a:rPr lang="en-US" sz="1600">
                  <a:solidFill>
                    <a:srgbClr val="001080"/>
                  </a:solidFill>
                  <a:latin typeface="Consolas" panose="020B0609020204030204" pitchFamily="49" charset="0"/>
                </a:rPr>
                <a:t>out</a:t>
              </a:r>
              <a:r>
                <a:rPr lang="en-US" sz="1600">
                  <a:latin typeface="Consolas" panose="020B0609020204030204" pitchFamily="49" charset="0"/>
                </a:rPr>
                <a:t>[</a:t>
              </a:r>
              <a:r>
                <a:rPr lang="en-US" sz="1600">
                  <a:solidFill>
                    <a:srgbClr val="001080"/>
                  </a:solidFill>
                  <a:latin typeface="Consolas" panose="020B0609020204030204" pitchFamily="49" charset="0"/>
                </a:rPr>
                <a:t>i</a:t>
              </a:r>
              <a:r>
                <a:rPr lang="en-US" sz="1600">
                  <a:latin typeface="Consolas" panose="020B0609020204030204" pitchFamily="49" charset="0"/>
                </a:rPr>
                <a:t>] = </a:t>
              </a:r>
              <a:r>
                <a:rPr lang="en-US" sz="1600">
                  <a:solidFill>
                    <a:srgbClr val="001080"/>
                  </a:solidFill>
                  <a:latin typeface="Consolas" panose="020B0609020204030204" pitchFamily="49" charset="0"/>
                </a:rPr>
                <a:t>i</a:t>
              </a:r>
              <a:r>
                <a:rPr lang="en-US" sz="1600">
                  <a:latin typeface="Consolas" panose="020B0609020204030204" pitchFamily="49" charset="0"/>
                </a:rPr>
                <a:t>;</a:t>
              </a:r>
            </a:p>
            <a:p>
              <a:pPr>
                <a:lnSpc>
                  <a:spcPct val="100000"/>
                </a:lnSpc>
                <a:spcBef>
                  <a:spcPts val="0"/>
                </a:spcBef>
              </a:pPr>
              <a:r>
                <a:rPr lang="en-US" sz="1600">
                  <a:latin typeface="Consolas" panose="020B0609020204030204" pitchFamily="49" charset="0"/>
                </a:rPr>
                <a:t>      });</a:t>
              </a:r>
            </a:p>
            <a:p>
              <a:pPr>
                <a:lnSpc>
                  <a:spcPct val="100000"/>
                </a:lnSpc>
                <a:spcBef>
                  <a:spcPts val="0"/>
                </a:spcBef>
              </a:pPr>
              <a:r>
                <a:rPr lang="en-US" sz="1600">
                  <a:latin typeface="Consolas" panose="020B0609020204030204" pitchFamily="49" charset="0"/>
                </a:rPr>
                <a:t>    });</a:t>
              </a:r>
            </a:p>
            <a:p>
              <a:pPr>
                <a:lnSpc>
                  <a:spcPct val="100000"/>
                </a:lnSpc>
                <a:spcBef>
                  <a:spcPts val="0"/>
                </a:spcBef>
              </a:pPr>
              <a:r>
                <a:rPr lang="en-US" sz="1600">
                  <a:latin typeface="Consolas" panose="020B0609020204030204" pitchFamily="49" charset="0"/>
                </a:rPr>
                <a:t>  }</a:t>
              </a:r>
            </a:p>
            <a:p>
              <a:pPr>
                <a:lnSpc>
                  <a:spcPct val="100000"/>
                </a:lnSpc>
                <a:spcBef>
                  <a:spcPts val="0"/>
                </a:spcBef>
              </a:pPr>
              <a:r>
                <a:rPr lang="en-US" sz="1600">
                  <a:latin typeface="Consolas" panose="020B0609020204030204" pitchFamily="49" charset="0"/>
                </a:rPr>
                <a:t>  </a:t>
              </a:r>
              <a:r>
                <a:rPr lang="en-US" sz="1600">
                  <a:solidFill>
                    <a:srgbClr val="AF00DB"/>
                  </a:solidFill>
                  <a:latin typeface="Consolas" panose="020B0609020204030204" pitchFamily="49" charset="0"/>
                </a:rPr>
                <a:t>for</a:t>
              </a:r>
              <a:r>
                <a:rPr lang="en-US" sz="1600">
                  <a:latin typeface="Consolas" panose="020B0609020204030204" pitchFamily="49" charset="0"/>
                </a:rPr>
                <a:t> (</a:t>
              </a:r>
              <a:r>
                <a:rPr lang="en-US" sz="1600">
                  <a:solidFill>
                    <a:srgbClr val="0000FF"/>
                  </a:solidFill>
                  <a:latin typeface="Consolas" panose="020B0609020204030204" pitchFamily="49" charset="0"/>
                </a:rPr>
                <a:t>int</a:t>
              </a:r>
              <a:r>
                <a:rPr lang="en-US" sz="1600">
                  <a:latin typeface="Consolas" panose="020B0609020204030204" pitchFamily="49" charset="0"/>
                </a:rPr>
                <a:t> </a:t>
              </a:r>
              <a:r>
                <a:rPr lang="en-US" sz="1600">
                  <a:solidFill>
                    <a:srgbClr val="001080"/>
                  </a:solidFill>
                  <a:latin typeface="Consolas" panose="020B0609020204030204" pitchFamily="49" charset="0"/>
                </a:rPr>
                <a:t>i</a:t>
              </a:r>
              <a:r>
                <a:rPr lang="en-US" sz="1600">
                  <a:latin typeface="Consolas" panose="020B0609020204030204" pitchFamily="49" charset="0"/>
                </a:rPr>
                <a:t>=</a:t>
              </a:r>
              <a:r>
                <a:rPr lang="en-US" sz="1600">
                  <a:solidFill>
                    <a:srgbClr val="098658"/>
                  </a:solidFill>
                  <a:latin typeface="Consolas" panose="020B0609020204030204" pitchFamily="49" charset="0"/>
                </a:rPr>
                <a:t>0</a:t>
              </a:r>
              <a:r>
                <a:rPr lang="en-US" sz="1600">
                  <a:latin typeface="Consolas" panose="020B0609020204030204" pitchFamily="49" charset="0"/>
                </a:rPr>
                <a:t>; </a:t>
              </a:r>
              <a:r>
                <a:rPr lang="en-US" sz="1600">
                  <a:solidFill>
                    <a:srgbClr val="001080"/>
                  </a:solidFill>
                  <a:latin typeface="Consolas" panose="020B0609020204030204" pitchFamily="49" charset="0"/>
                </a:rPr>
                <a:t>i</a:t>
              </a:r>
              <a:r>
                <a:rPr lang="en-US" sz="1600">
                  <a:latin typeface="Consolas" panose="020B0609020204030204" pitchFamily="49" charset="0"/>
                </a:rPr>
                <a:t>&lt;</a:t>
              </a:r>
              <a:r>
                <a:rPr lang="en-US" sz="1600">
                  <a:solidFill>
                    <a:srgbClr val="001080"/>
                  </a:solidFill>
                  <a:latin typeface="Consolas" panose="020B0609020204030204" pitchFamily="49" charset="0"/>
                </a:rPr>
                <a:t>N</a:t>
              </a:r>
              <a:r>
                <a:rPr lang="en-US" sz="1600">
                  <a:latin typeface="Consolas" panose="020B0609020204030204" pitchFamily="49" charset="0"/>
                </a:rPr>
                <a:t>; ++</a:t>
              </a:r>
              <a:r>
                <a:rPr lang="en-US" sz="1600">
                  <a:solidFill>
                    <a:srgbClr val="001080"/>
                  </a:solidFill>
                  <a:latin typeface="Consolas" panose="020B0609020204030204" pitchFamily="49" charset="0"/>
                </a:rPr>
                <a:t>i</a:t>
              </a:r>
              <a:r>
                <a:rPr lang="en-US" sz="1600">
                  <a:latin typeface="Consolas" panose="020B0609020204030204" pitchFamily="49" charset="0"/>
                </a:rPr>
                <a:t>) </a:t>
              </a:r>
              <a:r>
                <a:rPr lang="en-US" sz="1600">
                  <a:solidFill>
                    <a:srgbClr val="267F99"/>
                  </a:solidFill>
                  <a:latin typeface="Consolas" panose="020B0609020204030204" pitchFamily="49" charset="0"/>
                </a:rPr>
                <a:t>std</a:t>
              </a:r>
              <a:r>
                <a:rPr lang="en-US" sz="1600">
                  <a:latin typeface="Consolas" panose="020B0609020204030204" pitchFamily="49" charset="0"/>
                </a:rPr>
                <a:t>::</a:t>
              </a:r>
              <a:r>
                <a:rPr lang="en-US" sz="1600" err="1">
                  <a:latin typeface="Consolas" panose="020B0609020204030204" pitchFamily="49" charset="0"/>
                </a:rPr>
                <a:t>cout</a:t>
              </a:r>
              <a:r>
                <a:rPr lang="en-US" sz="1600">
                  <a:latin typeface="Consolas" panose="020B0609020204030204" pitchFamily="49" charset="0"/>
                </a:rPr>
                <a:t> &lt;&lt; </a:t>
              </a:r>
              <a:r>
                <a:rPr lang="en-US" sz="1600">
                  <a:solidFill>
                    <a:srgbClr val="001080"/>
                  </a:solidFill>
                  <a:latin typeface="Consolas" panose="020B0609020204030204" pitchFamily="49" charset="0"/>
                </a:rPr>
                <a:t>data</a:t>
              </a:r>
              <a:r>
                <a:rPr lang="en-US" sz="1600">
                  <a:latin typeface="Consolas" panose="020B0609020204030204" pitchFamily="49" charset="0"/>
                </a:rPr>
                <a:t>[</a:t>
              </a:r>
              <a:r>
                <a:rPr lang="en-US" sz="1600">
                  <a:solidFill>
                    <a:srgbClr val="001080"/>
                  </a:solidFill>
                  <a:latin typeface="Consolas" panose="020B0609020204030204" pitchFamily="49" charset="0"/>
                </a:rPr>
                <a:t>i</a:t>
              </a:r>
              <a:r>
                <a:rPr lang="en-US" sz="1600">
                  <a:latin typeface="Consolas" panose="020B0609020204030204" pitchFamily="49" charset="0"/>
                </a:rPr>
                <a:t>];</a:t>
              </a:r>
            </a:p>
            <a:p>
              <a:pPr>
                <a:lnSpc>
                  <a:spcPct val="100000"/>
                </a:lnSpc>
                <a:spcBef>
                  <a:spcPts val="0"/>
                </a:spcBef>
              </a:pPr>
              <a:r>
                <a:rPr lang="en-US" sz="1600">
                  <a:latin typeface="Consolas" panose="020B0609020204030204" pitchFamily="49" charset="0"/>
                </a:rPr>
                <a:t>}</a:t>
              </a:r>
            </a:p>
          </p:txBody>
        </p:sp>
      </p:grpSp>
      <p:sp>
        <p:nvSpPr>
          <p:cNvPr id="10" name="Arrow: Down 9">
            <a:extLst>
              <a:ext uri="{FF2B5EF4-FFF2-40B4-BE49-F238E27FC236}">
                <a16:creationId xmlns:a16="http://schemas.microsoft.com/office/drawing/2014/main" id="{573819EF-5E1D-4E5C-B7F4-AA416FABB129}"/>
              </a:ext>
            </a:extLst>
          </p:cNvPr>
          <p:cNvSpPr/>
          <p:nvPr/>
        </p:nvSpPr>
        <p:spPr>
          <a:xfrm>
            <a:off x="2525531" y="2612555"/>
            <a:ext cx="756580" cy="1295914"/>
          </a:xfrm>
          <a:prstGeom prst="downArrow">
            <a:avLst/>
          </a:prstGeom>
          <a:solidFill>
            <a:srgbClr val="00B050"/>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500"/>
          </a:p>
        </p:txBody>
      </p:sp>
      <p:sp>
        <p:nvSpPr>
          <p:cNvPr id="11" name="Arrow: Down 10">
            <a:extLst>
              <a:ext uri="{FF2B5EF4-FFF2-40B4-BE49-F238E27FC236}">
                <a16:creationId xmlns:a16="http://schemas.microsoft.com/office/drawing/2014/main" id="{8CC8462F-0E32-4120-8C43-F941199D4B1D}"/>
              </a:ext>
            </a:extLst>
          </p:cNvPr>
          <p:cNvSpPr/>
          <p:nvPr/>
        </p:nvSpPr>
        <p:spPr>
          <a:xfrm>
            <a:off x="2525531" y="4673870"/>
            <a:ext cx="756580" cy="1295914"/>
          </a:xfrm>
          <a:prstGeom prst="downArrow">
            <a:avLst/>
          </a:prstGeom>
          <a:solidFill>
            <a:srgbClr val="00B050"/>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500"/>
          </a:p>
        </p:txBody>
      </p:sp>
      <p:sp>
        <p:nvSpPr>
          <p:cNvPr id="12" name="Arrow: Curved Right 11">
            <a:extLst>
              <a:ext uri="{FF2B5EF4-FFF2-40B4-BE49-F238E27FC236}">
                <a16:creationId xmlns:a16="http://schemas.microsoft.com/office/drawing/2014/main" id="{38DDE605-97C0-4B50-A841-581926655406}"/>
              </a:ext>
            </a:extLst>
          </p:cNvPr>
          <p:cNvSpPr/>
          <p:nvPr/>
        </p:nvSpPr>
        <p:spPr>
          <a:xfrm>
            <a:off x="2231482" y="3908467"/>
            <a:ext cx="452129" cy="841055"/>
          </a:xfrm>
          <a:prstGeom prst="curvedRightArrow">
            <a:avLst/>
          </a:prstGeom>
          <a:solidFill>
            <a:srgbClr val="00B050"/>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500">
              <a:solidFill>
                <a:schemeClr val="tx1"/>
              </a:solidFill>
            </a:endParaRPr>
          </a:p>
        </p:txBody>
      </p:sp>
      <p:sp>
        <p:nvSpPr>
          <p:cNvPr id="13" name="TextBox 12">
            <a:extLst>
              <a:ext uri="{FF2B5EF4-FFF2-40B4-BE49-F238E27FC236}">
                <a16:creationId xmlns:a16="http://schemas.microsoft.com/office/drawing/2014/main" id="{3384A277-FAEE-43EB-874C-2EAA3EEBDF29}"/>
              </a:ext>
            </a:extLst>
          </p:cNvPr>
          <p:cNvSpPr txBox="1"/>
          <p:nvPr/>
        </p:nvSpPr>
        <p:spPr>
          <a:xfrm>
            <a:off x="2419403" y="1961763"/>
            <a:ext cx="1155520" cy="462755"/>
          </a:xfrm>
          <a:prstGeom prst="rect">
            <a:avLst/>
          </a:prstGeom>
          <a:noFill/>
        </p:spPr>
        <p:txBody>
          <a:bodyPr vert="horz" wrap="square" lIns="0" tIns="0" rIns="0" bIns="0" rtlCol="0">
            <a:spAutoFit/>
          </a:bodyPr>
          <a:lstStyle/>
          <a:p>
            <a:r>
              <a:rPr lang="en-US" sz="1667">
                <a:solidFill>
                  <a:schemeClr val="bg1"/>
                </a:solidFill>
              </a:rPr>
              <a:t>Host code execution</a:t>
            </a:r>
          </a:p>
        </p:txBody>
      </p:sp>
      <p:sp>
        <p:nvSpPr>
          <p:cNvPr id="14" name="TextBox 13">
            <a:extLst>
              <a:ext uri="{FF2B5EF4-FFF2-40B4-BE49-F238E27FC236}">
                <a16:creationId xmlns:a16="http://schemas.microsoft.com/office/drawing/2014/main" id="{E51DBA63-34E4-44E4-83EF-7D5315EBD9B3}"/>
              </a:ext>
            </a:extLst>
          </p:cNvPr>
          <p:cNvSpPr txBox="1"/>
          <p:nvPr/>
        </p:nvSpPr>
        <p:spPr>
          <a:xfrm>
            <a:off x="998507" y="3687794"/>
            <a:ext cx="1155520" cy="924548"/>
          </a:xfrm>
          <a:prstGeom prst="rect">
            <a:avLst/>
          </a:prstGeom>
          <a:noFill/>
        </p:spPr>
        <p:txBody>
          <a:bodyPr vert="horz" wrap="square" lIns="0" tIns="0" rIns="0" bIns="0" rtlCol="0">
            <a:spAutoFit/>
          </a:bodyPr>
          <a:lstStyle/>
          <a:p>
            <a:r>
              <a:rPr lang="en-US" sz="1667">
                <a:solidFill>
                  <a:schemeClr val="bg1"/>
                </a:solidFill>
              </a:rPr>
              <a:t>Enqueues kernel to graph, and keeps going</a:t>
            </a:r>
          </a:p>
        </p:txBody>
      </p:sp>
      <p:cxnSp>
        <p:nvCxnSpPr>
          <p:cNvPr id="15" name="Straight Connector 14">
            <a:extLst>
              <a:ext uri="{FF2B5EF4-FFF2-40B4-BE49-F238E27FC236}">
                <a16:creationId xmlns:a16="http://schemas.microsoft.com/office/drawing/2014/main" id="{0F408832-F1F7-4B21-9912-00DF42FD5AB3}"/>
              </a:ext>
            </a:extLst>
          </p:cNvPr>
          <p:cNvCxnSpPr>
            <a:cxnSpLocks/>
          </p:cNvCxnSpPr>
          <p:nvPr/>
        </p:nvCxnSpPr>
        <p:spPr>
          <a:xfrm>
            <a:off x="3165928" y="3972764"/>
            <a:ext cx="1143000" cy="0"/>
          </a:xfrm>
          <a:prstGeom prst="line">
            <a:avLst/>
          </a:prstGeom>
          <a:ln w="19050">
            <a:solidFill>
              <a:srgbClr val="C0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774B5CC-C512-4895-81E2-D8282EB8883E}"/>
              </a:ext>
            </a:extLst>
          </p:cNvPr>
          <p:cNvCxnSpPr>
            <a:cxnSpLocks/>
          </p:cNvCxnSpPr>
          <p:nvPr/>
        </p:nvCxnSpPr>
        <p:spPr>
          <a:xfrm>
            <a:off x="3165928" y="4607764"/>
            <a:ext cx="1143000" cy="0"/>
          </a:xfrm>
          <a:prstGeom prst="line">
            <a:avLst/>
          </a:prstGeom>
          <a:ln w="19050">
            <a:solidFill>
              <a:srgbClr val="C00000"/>
            </a:solidFill>
            <a:prstDash val="dash"/>
          </a:ln>
          <a:effectLst/>
        </p:spPr>
        <p:style>
          <a:lnRef idx="2">
            <a:schemeClr val="accent1"/>
          </a:lnRef>
          <a:fillRef idx="0">
            <a:schemeClr val="accent1"/>
          </a:fillRef>
          <a:effectRef idx="1">
            <a:schemeClr val="accent1"/>
          </a:effectRef>
          <a:fontRef idx="minor">
            <a:schemeClr val="tx1"/>
          </a:fontRef>
        </p:style>
      </p:cxnSp>
      <p:sp>
        <p:nvSpPr>
          <p:cNvPr id="17" name="Oval 16">
            <a:extLst>
              <a:ext uri="{FF2B5EF4-FFF2-40B4-BE49-F238E27FC236}">
                <a16:creationId xmlns:a16="http://schemas.microsoft.com/office/drawing/2014/main" id="{9619A812-1097-4717-9EF3-E0E1033B50AF}"/>
              </a:ext>
            </a:extLst>
          </p:cNvPr>
          <p:cNvSpPr/>
          <p:nvPr/>
        </p:nvSpPr>
        <p:spPr>
          <a:xfrm>
            <a:off x="9648326" y="3830737"/>
            <a:ext cx="1621932" cy="843132"/>
          </a:xfrm>
          <a:prstGeom prst="ellipse">
            <a:avLst/>
          </a:prstGeom>
          <a:solidFill>
            <a:srgbClr val="C00000"/>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333" b="1">
                <a:solidFill>
                  <a:schemeClr val="bg1"/>
                </a:solidFill>
              </a:rPr>
              <a:t>Kernel</a:t>
            </a:r>
          </a:p>
        </p:txBody>
      </p:sp>
      <p:sp>
        <p:nvSpPr>
          <p:cNvPr id="18" name="TextBox 17">
            <a:extLst>
              <a:ext uri="{FF2B5EF4-FFF2-40B4-BE49-F238E27FC236}">
                <a16:creationId xmlns:a16="http://schemas.microsoft.com/office/drawing/2014/main" id="{B54DDDC7-16DC-4D4C-BE6B-28B1331BEFA0}"/>
              </a:ext>
            </a:extLst>
          </p:cNvPr>
          <p:cNvSpPr txBox="1"/>
          <p:nvPr/>
        </p:nvSpPr>
        <p:spPr>
          <a:xfrm>
            <a:off x="10563915" y="4711287"/>
            <a:ext cx="236264" cy="230832"/>
          </a:xfrm>
          <a:prstGeom prst="rect">
            <a:avLst/>
          </a:prstGeom>
          <a:noFill/>
        </p:spPr>
        <p:txBody>
          <a:bodyPr vert="horz" wrap="square" lIns="0" tIns="0" rIns="0" bIns="0" rtlCol="0">
            <a:spAutoFit/>
          </a:bodyPr>
          <a:lstStyle/>
          <a:p>
            <a:pPr algn="ctr" defTabSz="571477">
              <a:defRPr/>
            </a:pPr>
            <a:r>
              <a:rPr lang="en-US" sz="1500" b="1">
                <a:solidFill>
                  <a:schemeClr val="bg1"/>
                </a:solidFill>
                <a:latin typeface="Intel Clear"/>
              </a:rPr>
              <a:t>A</a:t>
            </a:r>
            <a:endParaRPr lang="en-US" sz="1500" b="1">
              <a:solidFill>
                <a:schemeClr val="bg1"/>
              </a:solidFill>
              <a:latin typeface="Consolas" panose="020B0609020204030204" pitchFamily="49" charset="0"/>
            </a:endParaRPr>
          </a:p>
        </p:txBody>
      </p:sp>
      <p:cxnSp>
        <p:nvCxnSpPr>
          <p:cNvPr id="19" name="Straight Arrow Connector 18">
            <a:extLst>
              <a:ext uri="{FF2B5EF4-FFF2-40B4-BE49-F238E27FC236}">
                <a16:creationId xmlns:a16="http://schemas.microsoft.com/office/drawing/2014/main" id="{7689B05A-D2F5-4C7B-911C-9231AE7643BD}"/>
              </a:ext>
            </a:extLst>
          </p:cNvPr>
          <p:cNvCxnSpPr>
            <a:cxnSpLocks/>
          </p:cNvCxnSpPr>
          <p:nvPr/>
        </p:nvCxnSpPr>
        <p:spPr>
          <a:xfrm>
            <a:off x="10459897" y="4684293"/>
            <a:ext cx="0" cy="297955"/>
          </a:xfrm>
          <a:prstGeom prst="straightConnector1">
            <a:avLst/>
          </a:prstGeom>
          <a:ln w="38100">
            <a:solidFill>
              <a:schemeClr val="bg1"/>
            </a:solidFill>
            <a:tailEnd type="triangle"/>
          </a:ln>
          <a:effectLst/>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F33831AA-170A-478C-B16B-2C5C1F6211F6}"/>
              </a:ext>
            </a:extLst>
          </p:cNvPr>
          <p:cNvSpPr txBox="1"/>
          <p:nvPr/>
        </p:nvSpPr>
        <p:spPr>
          <a:xfrm>
            <a:off x="10561704" y="3554234"/>
            <a:ext cx="236264" cy="230832"/>
          </a:xfrm>
          <a:prstGeom prst="rect">
            <a:avLst/>
          </a:prstGeom>
          <a:noFill/>
        </p:spPr>
        <p:txBody>
          <a:bodyPr vert="horz" wrap="square" lIns="0" tIns="0" rIns="0" bIns="0" rtlCol="0">
            <a:spAutoFit/>
          </a:bodyPr>
          <a:lstStyle/>
          <a:p>
            <a:pPr algn="ctr" defTabSz="571477">
              <a:defRPr/>
            </a:pPr>
            <a:r>
              <a:rPr lang="en-US" sz="1500" b="1">
                <a:solidFill>
                  <a:schemeClr val="bg1"/>
                </a:solidFill>
                <a:latin typeface="Intel Clear"/>
              </a:rPr>
              <a:t>A</a:t>
            </a:r>
            <a:endParaRPr lang="en-US" sz="1500" b="1">
              <a:solidFill>
                <a:schemeClr val="bg1"/>
              </a:solidFill>
              <a:latin typeface="Consolas" panose="020B0609020204030204" pitchFamily="49" charset="0"/>
            </a:endParaRPr>
          </a:p>
        </p:txBody>
      </p:sp>
      <p:cxnSp>
        <p:nvCxnSpPr>
          <p:cNvPr id="21" name="Straight Arrow Connector 20">
            <a:extLst>
              <a:ext uri="{FF2B5EF4-FFF2-40B4-BE49-F238E27FC236}">
                <a16:creationId xmlns:a16="http://schemas.microsoft.com/office/drawing/2014/main" id="{9B20E088-70AD-4D70-8A5A-3975E14ED519}"/>
              </a:ext>
            </a:extLst>
          </p:cNvPr>
          <p:cNvCxnSpPr>
            <a:cxnSpLocks/>
          </p:cNvCxnSpPr>
          <p:nvPr/>
        </p:nvCxnSpPr>
        <p:spPr>
          <a:xfrm flipH="1">
            <a:off x="10474259" y="3580415"/>
            <a:ext cx="1" cy="248441"/>
          </a:xfrm>
          <a:prstGeom prst="straightConnector1">
            <a:avLst/>
          </a:prstGeom>
          <a:ln w="38100">
            <a:solidFill>
              <a:schemeClr val="bg1"/>
            </a:solidFill>
            <a:tailEnd type="triangle"/>
          </a:ln>
          <a:effectLst/>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id="{8EDCFF85-93E9-45FA-A970-D3C5FBBC2E8F}"/>
              </a:ext>
            </a:extLst>
          </p:cNvPr>
          <p:cNvSpPr txBox="1"/>
          <p:nvPr/>
        </p:nvSpPr>
        <p:spPr>
          <a:xfrm>
            <a:off x="9750746" y="2032362"/>
            <a:ext cx="1621916" cy="693651"/>
          </a:xfrm>
          <a:prstGeom prst="rect">
            <a:avLst/>
          </a:prstGeom>
          <a:noFill/>
        </p:spPr>
        <p:txBody>
          <a:bodyPr vert="horz" wrap="square" lIns="0" tIns="0" rIns="0" bIns="0" rtlCol="0">
            <a:spAutoFit/>
          </a:bodyPr>
          <a:lstStyle/>
          <a:p>
            <a:r>
              <a:rPr lang="en-US" sz="1667">
                <a:solidFill>
                  <a:schemeClr val="bg1"/>
                </a:solidFill>
              </a:rPr>
              <a:t>Graph executes asynchronously to host program</a:t>
            </a:r>
          </a:p>
        </p:txBody>
      </p:sp>
      <p:sp>
        <p:nvSpPr>
          <p:cNvPr id="23" name="Right Brace 22">
            <a:extLst>
              <a:ext uri="{FF2B5EF4-FFF2-40B4-BE49-F238E27FC236}">
                <a16:creationId xmlns:a16="http://schemas.microsoft.com/office/drawing/2014/main" id="{67C328A7-E45F-4AB6-80E4-6A1E82E25000}"/>
              </a:ext>
            </a:extLst>
          </p:cNvPr>
          <p:cNvSpPr/>
          <p:nvPr/>
        </p:nvSpPr>
        <p:spPr>
          <a:xfrm>
            <a:off x="7847954" y="4092001"/>
            <a:ext cx="238532" cy="320606"/>
          </a:xfrm>
          <a:prstGeom prst="rightBrace">
            <a:avLst>
              <a:gd name="adj1" fmla="val 16594"/>
              <a:gd name="adj2" fmla="val 50000"/>
            </a:avLst>
          </a:prstGeom>
          <a:ln w="3810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333"/>
          </a:p>
        </p:txBody>
      </p:sp>
      <p:cxnSp>
        <p:nvCxnSpPr>
          <p:cNvPr id="24" name="Straight Arrow Connector 23">
            <a:extLst>
              <a:ext uri="{FF2B5EF4-FFF2-40B4-BE49-F238E27FC236}">
                <a16:creationId xmlns:a16="http://schemas.microsoft.com/office/drawing/2014/main" id="{3AB407D2-5E11-40C0-9F53-E2D81E8B4CAD}"/>
              </a:ext>
            </a:extLst>
          </p:cNvPr>
          <p:cNvCxnSpPr>
            <a:cxnSpLocks/>
          </p:cNvCxnSpPr>
          <p:nvPr/>
        </p:nvCxnSpPr>
        <p:spPr>
          <a:xfrm>
            <a:off x="8128000" y="4252303"/>
            <a:ext cx="1143000" cy="0"/>
          </a:xfrm>
          <a:prstGeom prst="straightConnector1">
            <a:avLst/>
          </a:prstGeom>
          <a:ln w="5715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32605D75-2E95-4151-AA95-5563B3ED15EC}"/>
              </a:ext>
            </a:extLst>
          </p:cNvPr>
          <p:cNvSpPr txBox="1"/>
          <p:nvPr/>
        </p:nvSpPr>
        <p:spPr>
          <a:xfrm>
            <a:off x="1871607" y="1153740"/>
            <a:ext cx="719749" cy="551561"/>
          </a:xfrm>
          <a:prstGeom prst="rect">
            <a:avLst/>
          </a:prstGeom>
          <a:noFill/>
        </p:spPr>
        <p:txBody>
          <a:bodyPr vert="horz" wrap="none" lIns="0" tIns="0" rIns="0" bIns="0" rtlCol="0">
            <a:spAutoFit/>
          </a:bodyPr>
          <a:lstStyle/>
          <a:p>
            <a:pPr algn="ctr"/>
            <a:r>
              <a:rPr lang="en-US" sz="2667" u="sng">
                <a:solidFill>
                  <a:schemeClr val="bg1"/>
                </a:solidFill>
              </a:rPr>
              <a:t>Host</a:t>
            </a:r>
          </a:p>
          <a:p>
            <a:pPr algn="ctr"/>
            <a:r>
              <a:rPr lang="en-US" sz="917" u="sng">
                <a:solidFill>
                  <a:srgbClr val="003C71"/>
                </a:solidFill>
              </a:rPr>
              <a:t> </a:t>
            </a:r>
          </a:p>
        </p:txBody>
      </p:sp>
      <p:sp>
        <p:nvSpPr>
          <p:cNvPr id="26" name="TextBox 25">
            <a:extLst>
              <a:ext uri="{FF2B5EF4-FFF2-40B4-BE49-F238E27FC236}">
                <a16:creationId xmlns:a16="http://schemas.microsoft.com/office/drawing/2014/main" id="{857F57CB-D0B1-47AF-8638-4FD2E9909CC7}"/>
              </a:ext>
            </a:extLst>
          </p:cNvPr>
          <p:cNvSpPr txBox="1"/>
          <p:nvPr/>
        </p:nvSpPr>
        <p:spPr>
          <a:xfrm>
            <a:off x="9985603" y="1153740"/>
            <a:ext cx="947375" cy="551561"/>
          </a:xfrm>
          <a:prstGeom prst="rect">
            <a:avLst/>
          </a:prstGeom>
          <a:noFill/>
        </p:spPr>
        <p:txBody>
          <a:bodyPr vert="horz" wrap="none" lIns="0" tIns="0" rIns="0" bIns="0" rtlCol="0">
            <a:spAutoFit/>
          </a:bodyPr>
          <a:lstStyle/>
          <a:p>
            <a:pPr algn="ctr"/>
            <a:r>
              <a:rPr lang="en-US" sz="2667" u="sng">
                <a:solidFill>
                  <a:schemeClr val="bg1"/>
                </a:solidFill>
              </a:rPr>
              <a:t>Graph</a:t>
            </a:r>
          </a:p>
          <a:p>
            <a:pPr algn="ctr"/>
            <a:endParaRPr lang="en-US" sz="917">
              <a:solidFill>
                <a:srgbClr val="003C71"/>
              </a:solidFill>
            </a:endParaRPr>
          </a:p>
        </p:txBody>
      </p:sp>
    </p:spTree>
    <p:extLst>
      <p:ext uri="{BB962C8B-B14F-4D97-AF65-F5344CB8AC3E}">
        <p14:creationId xmlns:p14="http://schemas.microsoft.com/office/powerpoint/2010/main" val="6089202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a:xfrm>
            <a:off x="571501" y="230682"/>
            <a:ext cx="11022060" cy="873744"/>
          </a:xfrm>
        </p:spPr>
        <p:txBody>
          <a:bodyPr/>
          <a:lstStyle/>
          <a:p>
            <a:pPr algn="ctr"/>
            <a:r>
              <a:rPr lang="en-US">
                <a:latin typeface="+mj-lt"/>
              </a:rPr>
              <a:t>Asynchronous Execution</a:t>
            </a:r>
          </a:p>
        </p:txBody>
      </p:sp>
      <p:cxnSp>
        <p:nvCxnSpPr>
          <p:cNvPr id="3" name="Straight Arrow Connector 2">
            <a:extLst>
              <a:ext uri="{FF2B5EF4-FFF2-40B4-BE49-F238E27FC236}">
                <a16:creationId xmlns:a16="http://schemas.microsoft.com/office/drawing/2014/main" id="{CC352C98-135F-4A2D-9370-1AE568253B3A}"/>
              </a:ext>
            </a:extLst>
          </p:cNvPr>
          <p:cNvCxnSpPr>
            <a:cxnSpLocks/>
          </p:cNvCxnSpPr>
          <p:nvPr/>
        </p:nvCxnSpPr>
        <p:spPr>
          <a:xfrm flipH="1">
            <a:off x="10273127" y="4775220"/>
            <a:ext cx="1" cy="248441"/>
          </a:xfrm>
          <a:prstGeom prst="straightConnector1">
            <a:avLst/>
          </a:prstGeom>
          <a:ln w="38100">
            <a:solidFill>
              <a:schemeClr val="bg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 name="Straight Arrow Connector 3">
            <a:extLst>
              <a:ext uri="{FF2B5EF4-FFF2-40B4-BE49-F238E27FC236}">
                <a16:creationId xmlns:a16="http://schemas.microsoft.com/office/drawing/2014/main" id="{56E881B0-A282-417B-A8F0-098AC3FD9328}"/>
              </a:ext>
            </a:extLst>
          </p:cNvPr>
          <p:cNvCxnSpPr>
            <a:cxnSpLocks/>
            <a:stCxn id="27" idx="4"/>
          </p:cNvCxnSpPr>
          <p:nvPr/>
        </p:nvCxnSpPr>
        <p:spPr>
          <a:xfrm>
            <a:off x="7965254" y="4321837"/>
            <a:ext cx="413403" cy="599323"/>
          </a:xfrm>
          <a:prstGeom prst="straightConnector1">
            <a:avLst/>
          </a:prstGeom>
          <a:ln w="38100">
            <a:solidFill>
              <a:schemeClr val="bg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 name="Straight Arrow Connector 4">
            <a:extLst>
              <a:ext uri="{FF2B5EF4-FFF2-40B4-BE49-F238E27FC236}">
                <a16:creationId xmlns:a16="http://schemas.microsoft.com/office/drawing/2014/main" id="{FE5515E7-0216-43BD-8965-716DE28FC473}"/>
              </a:ext>
            </a:extLst>
          </p:cNvPr>
          <p:cNvCxnSpPr>
            <a:cxnSpLocks/>
            <a:stCxn id="26" idx="4"/>
          </p:cNvCxnSpPr>
          <p:nvPr/>
        </p:nvCxnSpPr>
        <p:spPr>
          <a:xfrm flipH="1">
            <a:off x="9233398" y="3628536"/>
            <a:ext cx="555858" cy="1251477"/>
          </a:xfrm>
          <a:prstGeom prst="straightConnector1">
            <a:avLst/>
          </a:prstGeom>
          <a:ln w="38100">
            <a:solidFill>
              <a:schemeClr val="bg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6" name="Straight Arrow Connector 5">
            <a:extLst>
              <a:ext uri="{FF2B5EF4-FFF2-40B4-BE49-F238E27FC236}">
                <a16:creationId xmlns:a16="http://schemas.microsoft.com/office/drawing/2014/main" id="{1E5332C1-18F4-466C-8B96-F576D3CF0ED5}"/>
              </a:ext>
            </a:extLst>
          </p:cNvPr>
          <p:cNvCxnSpPr/>
          <p:nvPr/>
        </p:nvCxnSpPr>
        <p:spPr>
          <a:xfrm flipH="1">
            <a:off x="8862741" y="5695650"/>
            <a:ext cx="1" cy="248441"/>
          </a:xfrm>
          <a:prstGeom prst="straightConnector1">
            <a:avLst/>
          </a:prstGeom>
          <a:ln w="38100">
            <a:solidFill>
              <a:schemeClr val="bg1"/>
            </a:solidFill>
            <a:tailEnd type="triangle"/>
          </a:ln>
          <a:effectLst/>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20B05831-EF7C-4181-A1DC-08DA81A760A8}"/>
              </a:ext>
            </a:extLst>
          </p:cNvPr>
          <p:cNvSpPr txBox="1"/>
          <p:nvPr/>
        </p:nvSpPr>
        <p:spPr>
          <a:xfrm>
            <a:off x="8256842" y="5944090"/>
            <a:ext cx="1211799" cy="461665"/>
          </a:xfrm>
          <a:prstGeom prst="rect">
            <a:avLst/>
          </a:prstGeom>
          <a:noFill/>
        </p:spPr>
        <p:txBody>
          <a:bodyPr vert="horz" wrap="square" lIns="0" tIns="0" rIns="0" bIns="0" rtlCol="0">
            <a:spAutoFit/>
          </a:bodyPr>
          <a:lstStyle/>
          <a:p>
            <a:pPr algn="ctr" defTabSz="571477">
              <a:defRPr/>
            </a:pPr>
            <a:r>
              <a:rPr lang="en-US" sz="1500">
                <a:solidFill>
                  <a:schemeClr val="bg1"/>
                </a:solidFill>
                <a:latin typeface="Intel Clear"/>
              </a:rPr>
              <a:t>Program completion</a:t>
            </a:r>
            <a:endParaRPr lang="en-US" sz="1500">
              <a:solidFill>
                <a:schemeClr val="bg1"/>
              </a:solidFill>
              <a:latin typeface="Consolas" panose="020B0609020204030204" pitchFamily="49" charset="0"/>
            </a:endParaRPr>
          </a:p>
        </p:txBody>
      </p:sp>
      <p:sp>
        <p:nvSpPr>
          <p:cNvPr id="8" name="TextBox 7">
            <a:extLst>
              <a:ext uri="{FF2B5EF4-FFF2-40B4-BE49-F238E27FC236}">
                <a16:creationId xmlns:a16="http://schemas.microsoft.com/office/drawing/2014/main" id="{D2B83DEE-62A1-46A0-A960-9FE3DFF0ECEF}"/>
              </a:ext>
            </a:extLst>
          </p:cNvPr>
          <p:cNvSpPr txBox="1"/>
          <p:nvPr/>
        </p:nvSpPr>
        <p:spPr>
          <a:xfrm>
            <a:off x="8069272" y="3207745"/>
            <a:ext cx="236264" cy="230832"/>
          </a:xfrm>
          <a:prstGeom prst="rect">
            <a:avLst/>
          </a:prstGeom>
          <a:noFill/>
        </p:spPr>
        <p:txBody>
          <a:bodyPr vert="horz" wrap="square" lIns="0" tIns="0" rIns="0" bIns="0" rtlCol="0">
            <a:spAutoFit/>
          </a:bodyPr>
          <a:lstStyle/>
          <a:p>
            <a:pPr algn="ctr" defTabSz="571477">
              <a:defRPr/>
            </a:pPr>
            <a:r>
              <a:rPr lang="en-US" sz="1500" b="1">
                <a:solidFill>
                  <a:schemeClr val="bg1"/>
                </a:solidFill>
                <a:latin typeface="Intel Clear"/>
              </a:rPr>
              <a:t>A</a:t>
            </a:r>
            <a:endParaRPr lang="en-US" sz="1500" b="1">
              <a:solidFill>
                <a:schemeClr val="bg1"/>
              </a:solidFill>
              <a:latin typeface="Consolas" panose="020B0609020204030204" pitchFamily="49" charset="0"/>
            </a:endParaRPr>
          </a:p>
        </p:txBody>
      </p:sp>
      <p:cxnSp>
        <p:nvCxnSpPr>
          <p:cNvPr id="9" name="Straight Arrow Connector 8">
            <a:extLst>
              <a:ext uri="{FF2B5EF4-FFF2-40B4-BE49-F238E27FC236}">
                <a16:creationId xmlns:a16="http://schemas.microsoft.com/office/drawing/2014/main" id="{A35FAEA5-5F75-421E-A632-FCD4BF7B1DBA}"/>
              </a:ext>
            </a:extLst>
          </p:cNvPr>
          <p:cNvCxnSpPr>
            <a:cxnSpLocks/>
            <a:endCxn id="27" idx="0"/>
          </p:cNvCxnSpPr>
          <p:nvPr/>
        </p:nvCxnSpPr>
        <p:spPr>
          <a:xfrm>
            <a:off x="7965254" y="3180751"/>
            <a:ext cx="0" cy="297955"/>
          </a:xfrm>
          <a:prstGeom prst="straightConnector1">
            <a:avLst/>
          </a:prstGeom>
          <a:ln w="38100">
            <a:solidFill>
              <a:schemeClr val="bg1"/>
            </a:solidFill>
            <a:tailEnd type="triangle"/>
          </a:ln>
          <a:effectLst/>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DEA8A1EF-04A5-4B0A-97BF-BB6AB1BAB83F}"/>
              </a:ext>
            </a:extLst>
          </p:cNvPr>
          <p:cNvSpPr txBox="1"/>
          <p:nvPr/>
        </p:nvSpPr>
        <p:spPr>
          <a:xfrm>
            <a:off x="8278047" y="4414542"/>
            <a:ext cx="236264" cy="230832"/>
          </a:xfrm>
          <a:prstGeom prst="rect">
            <a:avLst/>
          </a:prstGeom>
          <a:noFill/>
        </p:spPr>
        <p:txBody>
          <a:bodyPr vert="horz" wrap="square" lIns="0" tIns="0" rIns="0" bIns="0" rtlCol="0">
            <a:spAutoFit/>
          </a:bodyPr>
          <a:lstStyle/>
          <a:p>
            <a:pPr algn="ctr" defTabSz="571477">
              <a:defRPr/>
            </a:pPr>
            <a:r>
              <a:rPr lang="en-US" sz="1500" b="1">
                <a:solidFill>
                  <a:schemeClr val="bg1"/>
                </a:solidFill>
                <a:latin typeface="Intel Clear"/>
              </a:rPr>
              <a:t>A</a:t>
            </a:r>
            <a:endParaRPr lang="en-US" sz="1500" b="1">
              <a:solidFill>
                <a:schemeClr val="bg1"/>
              </a:solidFill>
              <a:latin typeface="Consolas" panose="020B0609020204030204" pitchFamily="49" charset="0"/>
            </a:endParaRPr>
          </a:p>
        </p:txBody>
      </p:sp>
      <p:sp>
        <p:nvSpPr>
          <p:cNvPr id="11" name="TextBox 10">
            <a:extLst>
              <a:ext uri="{FF2B5EF4-FFF2-40B4-BE49-F238E27FC236}">
                <a16:creationId xmlns:a16="http://schemas.microsoft.com/office/drawing/2014/main" id="{5998611F-F071-41E7-A62B-A6511D3E4B9E}"/>
              </a:ext>
            </a:extLst>
          </p:cNvPr>
          <p:cNvSpPr txBox="1"/>
          <p:nvPr/>
        </p:nvSpPr>
        <p:spPr>
          <a:xfrm>
            <a:off x="9588034" y="4144483"/>
            <a:ext cx="236264" cy="230832"/>
          </a:xfrm>
          <a:prstGeom prst="rect">
            <a:avLst/>
          </a:prstGeom>
          <a:noFill/>
        </p:spPr>
        <p:txBody>
          <a:bodyPr vert="horz" wrap="square" lIns="0" tIns="0" rIns="0" bIns="0" rtlCol="0">
            <a:spAutoFit/>
          </a:bodyPr>
          <a:lstStyle/>
          <a:p>
            <a:pPr algn="ctr" defTabSz="571477">
              <a:defRPr/>
            </a:pPr>
            <a:r>
              <a:rPr lang="en-US" sz="1500" b="1">
                <a:solidFill>
                  <a:schemeClr val="bg1"/>
                </a:solidFill>
                <a:latin typeface="Intel Clear"/>
              </a:rPr>
              <a:t>B</a:t>
            </a:r>
            <a:endParaRPr lang="en-US" sz="1500" b="1">
              <a:solidFill>
                <a:schemeClr val="bg1"/>
              </a:solidFill>
              <a:latin typeface="Consolas" panose="020B0609020204030204" pitchFamily="49" charset="0"/>
            </a:endParaRPr>
          </a:p>
        </p:txBody>
      </p:sp>
      <p:sp>
        <p:nvSpPr>
          <p:cNvPr id="12" name="TextBox 11">
            <a:extLst>
              <a:ext uri="{FF2B5EF4-FFF2-40B4-BE49-F238E27FC236}">
                <a16:creationId xmlns:a16="http://schemas.microsoft.com/office/drawing/2014/main" id="{9CCB5974-E619-4451-9102-261FB98E6B93}"/>
              </a:ext>
            </a:extLst>
          </p:cNvPr>
          <p:cNvSpPr txBox="1"/>
          <p:nvPr/>
        </p:nvSpPr>
        <p:spPr>
          <a:xfrm>
            <a:off x="8067061" y="2050691"/>
            <a:ext cx="236264" cy="230832"/>
          </a:xfrm>
          <a:prstGeom prst="rect">
            <a:avLst/>
          </a:prstGeom>
          <a:noFill/>
        </p:spPr>
        <p:txBody>
          <a:bodyPr vert="horz" wrap="square" lIns="0" tIns="0" rIns="0" bIns="0" rtlCol="0">
            <a:spAutoFit/>
          </a:bodyPr>
          <a:lstStyle/>
          <a:p>
            <a:pPr algn="ctr" defTabSz="571477">
              <a:defRPr/>
            </a:pPr>
            <a:r>
              <a:rPr lang="en-US" sz="1500" b="1">
                <a:solidFill>
                  <a:schemeClr val="bg1"/>
                </a:solidFill>
                <a:latin typeface="Intel Clear"/>
              </a:rPr>
              <a:t>A</a:t>
            </a:r>
            <a:endParaRPr lang="en-US" sz="1500" b="1">
              <a:solidFill>
                <a:schemeClr val="bg1"/>
              </a:solidFill>
              <a:latin typeface="Consolas" panose="020B0609020204030204" pitchFamily="49" charset="0"/>
            </a:endParaRPr>
          </a:p>
        </p:txBody>
      </p:sp>
      <p:cxnSp>
        <p:nvCxnSpPr>
          <p:cNvPr id="13" name="Straight Arrow Connector 12">
            <a:extLst>
              <a:ext uri="{FF2B5EF4-FFF2-40B4-BE49-F238E27FC236}">
                <a16:creationId xmlns:a16="http://schemas.microsoft.com/office/drawing/2014/main" id="{B3A6A88C-FEF6-4F22-93B9-FF1B9F8F3C8C}"/>
              </a:ext>
            </a:extLst>
          </p:cNvPr>
          <p:cNvCxnSpPr>
            <a:cxnSpLocks/>
          </p:cNvCxnSpPr>
          <p:nvPr/>
        </p:nvCxnSpPr>
        <p:spPr>
          <a:xfrm flipH="1">
            <a:off x="7979616" y="2076873"/>
            <a:ext cx="1" cy="248441"/>
          </a:xfrm>
          <a:prstGeom prst="straightConnector1">
            <a:avLst/>
          </a:prstGeom>
          <a:ln w="38100">
            <a:solidFill>
              <a:schemeClr val="bg1"/>
            </a:solidFill>
            <a:tailEnd type="triangle"/>
          </a:ln>
          <a:effectLst/>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a16="http://schemas.microsoft.com/office/drawing/2014/main" id="{1F10B10C-2DA9-448D-AD6F-17E093E6E3E5}"/>
              </a:ext>
            </a:extLst>
          </p:cNvPr>
          <p:cNvSpPr txBox="1"/>
          <p:nvPr/>
        </p:nvSpPr>
        <p:spPr>
          <a:xfrm>
            <a:off x="9906495" y="2518612"/>
            <a:ext cx="236264" cy="230832"/>
          </a:xfrm>
          <a:prstGeom prst="rect">
            <a:avLst/>
          </a:prstGeom>
          <a:noFill/>
        </p:spPr>
        <p:txBody>
          <a:bodyPr vert="horz" wrap="square" lIns="0" tIns="0" rIns="0" bIns="0" rtlCol="0">
            <a:spAutoFit/>
          </a:bodyPr>
          <a:lstStyle/>
          <a:p>
            <a:pPr algn="ctr" defTabSz="571477">
              <a:defRPr/>
            </a:pPr>
            <a:r>
              <a:rPr lang="en-US" sz="1500" b="1">
                <a:solidFill>
                  <a:schemeClr val="bg1"/>
                </a:solidFill>
                <a:latin typeface="Intel Clear"/>
              </a:rPr>
              <a:t>B</a:t>
            </a:r>
            <a:endParaRPr lang="en-US" sz="1500" b="1">
              <a:solidFill>
                <a:schemeClr val="bg1"/>
              </a:solidFill>
              <a:latin typeface="Consolas" panose="020B0609020204030204" pitchFamily="49" charset="0"/>
            </a:endParaRPr>
          </a:p>
        </p:txBody>
      </p:sp>
      <p:cxnSp>
        <p:nvCxnSpPr>
          <p:cNvPr id="15" name="Straight Arrow Connector 14">
            <a:extLst>
              <a:ext uri="{FF2B5EF4-FFF2-40B4-BE49-F238E27FC236}">
                <a16:creationId xmlns:a16="http://schemas.microsoft.com/office/drawing/2014/main" id="{A1497C83-1AFB-4A26-885A-E64677FF8FE3}"/>
              </a:ext>
            </a:extLst>
          </p:cNvPr>
          <p:cNvCxnSpPr>
            <a:cxnSpLocks/>
          </p:cNvCxnSpPr>
          <p:nvPr/>
        </p:nvCxnSpPr>
        <p:spPr>
          <a:xfrm flipH="1">
            <a:off x="9824299" y="2526653"/>
            <a:ext cx="1" cy="248441"/>
          </a:xfrm>
          <a:prstGeom prst="straightConnector1">
            <a:avLst/>
          </a:prstGeom>
          <a:ln w="38100">
            <a:solidFill>
              <a:schemeClr val="bg1"/>
            </a:solidFill>
            <a:tailEnd type="triangle"/>
          </a:ln>
          <a:effectLst/>
        </p:spPr>
        <p:style>
          <a:lnRef idx="2">
            <a:schemeClr val="accent1"/>
          </a:lnRef>
          <a:fillRef idx="0">
            <a:schemeClr val="accent1"/>
          </a:fillRef>
          <a:effectRef idx="1">
            <a:schemeClr val="accent1"/>
          </a:effectRef>
          <a:fontRef idx="minor">
            <a:schemeClr val="tx1"/>
          </a:fontRef>
        </p:style>
      </p:cxnSp>
      <p:grpSp>
        <p:nvGrpSpPr>
          <p:cNvPr id="22" name="Group 21">
            <a:extLst>
              <a:ext uri="{FF2B5EF4-FFF2-40B4-BE49-F238E27FC236}">
                <a16:creationId xmlns:a16="http://schemas.microsoft.com/office/drawing/2014/main" id="{2569453B-A9D1-442E-8007-3FA956975D94}"/>
              </a:ext>
            </a:extLst>
          </p:cNvPr>
          <p:cNvGrpSpPr/>
          <p:nvPr/>
        </p:nvGrpSpPr>
        <p:grpSpPr>
          <a:xfrm>
            <a:off x="928124" y="905132"/>
            <a:ext cx="5149308" cy="5652161"/>
            <a:chOff x="5537899" y="310898"/>
            <a:chExt cx="6105461" cy="7180060"/>
          </a:xfrm>
          <a:solidFill>
            <a:schemeClr val="bg2">
              <a:lumMod val="20000"/>
              <a:lumOff val="80000"/>
            </a:schemeClr>
          </a:solidFill>
        </p:grpSpPr>
        <p:sp>
          <p:nvSpPr>
            <p:cNvPr id="23" name="Rectangle: Single Corner Snipped 22">
              <a:extLst>
                <a:ext uri="{FF2B5EF4-FFF2-40B4-BE49-F238E27FC236}">
                  <a16:creationId xmlns:a16="http://schemas.microsoft.com/office/drawing/2014/main" id="{7C766940-5E59-492C-9E51-46E3E1FC629B}"/>
                </a:ext>
              </a:extLst>
            </p:cNvPr>
            <p:cNvSpPr/>
            <p:nvPr/>
          </p:nvSpPr>
          <p:spPr>
            <a:xfrm>
              <a:off x="5537899" y="310898"/>
              <a:ext cx="6105461" cy="7180060"/>
            </a:xfrm>
            <a:prstGeom prst="snip1Rect">
              <a:avLst>
                <a:gd name="adj" fmla="val 2758"/>
              </a:avLst>
            </a:prstGeom>
            <a:grp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4000"/>
            </a:p>
          </p:txBody>
        </p:sp>
        <p:sp>
          <p:nvSpPr>
            <p:cNvPr id="24" name="TextBox 23">
              <a:extLst>
                <a:ext uri="{FF2B5EF4-FFF2-40B4-BE49-F238E27FC236}">
                  <a16:creationId xmlns:a16="http://schemas.microsoft.com/office/drawing/2014/main" id="{920F5FD7-FB93-4746-B93A-0BB0948E6930}"/>
                </a:ext>
              </a:extLst>
            </p:cNvPr>
            <p:cNvSpPr txBox="1"/>
            <p:nvPr/>
          </p:nvSpPr>
          <p:spPr>
            <a:xfrm>
              <a:off x="5695349" y="420339"/>
              <a:ext cx="5835791" cy="6774784"/>
            </a:xfrm>
            <a:prstGeom prst="rect">
              <a:avLst/>
            </a:prstGeom>
            <a:grpFill/>
          </p:spPr>
          <p:txBody>
            <a:bodyPr vert="horz" wrap="square" lIns="0" tIns="0" rIns="0" bIns="0" rtlCol="0">
              <a:spAutoFit/>
            </a:bodyPr>
            <a:lstStyle/>
            <a:p>
              <a:pPr>
                <a:lnSpc>
                  <a:spcPct val="100000"/>
                </a:lnSpc>
                <a:spcBef>
                  <a:spcPts val="0"/>
                </a:spcBef>
              </a:pPr>
              <a:r>
                <a:rPr lang="en-US" sz="1333">
                  <a:solidFill>
                    <a:srgbClr val="0000FF"/>
                  </a:solidFill>
                  <a:latin typeface="Consolas" panose="020B0609020204030204" pitchFamily="49" charset="0"/>
                </a:rPr>
                <a:t>int</a:t>
              </a:r>
              <a:r>
                <a:rPr lang="en-US" sz="1333">
                  <a:solidFill>
                    <a:srgbClr val="000000"/>
                  </a:solidFill>
                  <a:latin typeface="Consolas" panose="020B0609020204030204" pitchFamily="49" charset="0"/>
                </a:rPr>
                <a:t> main() {</a:t>
              </a:r>
            </a:p>
            <a:p>
              <a:pPr>
                <a:lnSpc>
                  <a:spcPct val="100000"/>
                </a:lnSpc>
                <a:spcBef>
                  <a:spcPts val="0"/>
                </a:spcBef>
              </a:pPr>
              <a:r>
                <a:rPr lang="en-US" sz="1333">
                  <a:solidFill>
                    <a:srgbClr val="0000FF"/>
                  </a:solidFill>
                  <a:latin typeface="Consolas" panose="020B0609020204030204" pitchFamily="49" charset="0"/>
                </a:rPr>
                <a:t>  auto</a:t>
              </a:r>
              <a:r>
                <a:rPr lang="en-US" sz="1333">
                  <a:solidFill>
                    <a:srgbClr val="000000"/>
                  </a:solidFill>
                  <a:latin typeface="Consolas" panose="020B0609020204030204" pitchFamily="49" charset="0"/>
                </a:rPr>
                <a:t> R = range&lt;</a:t>
              </a:r>
              <a:r>
                <a:rPr lang="en-US" sz="1333">
                  <a:solidFill>
                    <a:srgbClr val="09885A"/>
                  </a:solidFill>
                  <a:latin typeface="Consolas" panose="020B0609020204030204" pitchFamily="49" charset="0"/>
                </a:rPr>
                <a:t>1</a:t>
              </a:r>
              <a:r>
                <a:rPr lang="en-US" sz="1333">
                  <a:solidFill>
                    <a:srgbClr val="000000"/>
                  </a:solidFill>
                  <a:latin typeface="Consolas" panose="020B0609020204030204" pitchFamily="49" charset="0"/>
                </a:rPr>
                <a:t>&gt;{ num };</a:t>
              </a:r>
              <a:endParaRPr lang="en-US" sz="1333">
                <a:latin typeface="Consolas" panose="020B0609020204030204" pitchFamily="49" charset="0"/>
              </a:endParaRPr>
            </a:p>
            <a:p>
              <a:pPr>
                <a:lnSpc>
                  <a:spcPct val="100000"/>
                </a:lnSpc>
                <a:spcBef>
                  <a:spcPts val="0"/>
                </a:spcBef>
              </a:pPr>
              <a:r>
                <a:rPr lang="en-US" sz="1333">
                  <a:solidFill>
                    <a:srgbClr val="000000"/>
                  </a:solidFill>
                  <a:latin typeface="Consolas" panose="020B0609020204030204" pitchFamily="49" charset="0"/>
                </a:rPr>
                <a:t>  buffer&lt;</a:t>
              </a:r>
              <a:r>
                <a:rPr lang="en-US" sz="1333">
                  <a:solidFill>
                    <a:srgbClr val="0000FF"/>
                  </a:solidFill>
                  <a:latin typeface="Consolas" panose="020B0609020204030204" pitchFamily="49" charset="0"/>
                </a:rPr>
                <a:t>int</a:t>
              </a:r>
              <a:r>
                <a:rPr lang="en-US" sz="1333">
                  <a:solidFill>
                    <a:srgbClr val="000000"/>
                  </a:solidFill>
                  <a:latin typeface="Consolas" panose="020B0609020204030204" pitchFamily="49" charset="0"/>
                </a:rPr>
                <a:t>&gt; </a:t>
              </a:r>
              <a:r>
                <a:rPr lang="en-US" sz="1333" b="1">
                  <a:solidFill>
                    <a:srgbClr val="000000"/>
                  </a:solidFill>
                  <a:latin typeface="Consolas" panose="020B0609020204030204" pitchFamily="49" charset="0"/>
                </a:rPr>
                <a:t>A</a:t>
              </a:r>
              <a:r>
                <a:rPr lang="en-US" sz="1333">
                  <a:solidFill>
                    <a:srgbClr val="000000"/>
                  </a:solidFill>
                  <a:latin typeface="Consolas" panose="020B0609020204030204" pitchFamily="49" charset="0"/>
                </a:rPr>
                <a:t>{ R }, </a:t>
              </a:r>
              <a:r>
                <a:rPr lang="en-US" sz="1333" b="1">
                  <a:solidFill>
                    <a:srgbClr val="000000"/>
                  </a:solidFill>
                  <a:latin typeface="Consolas" panose="020B0609020204030204" pitchFamily="49" charset="0"/>
                </a:rPr>
                <a:t>B</a:t>
              </a:r>
              <a:r>
                <a:rPr lang="en-US" sz="1333">
                  <a:solidFill>
                    <a:srgbClr val="000000"/>
                  </a:solidFill>
                  <a:latin typeface="Consolas" panose="020B0609020204030204" pitchFamily="49" charset="0"/>
                </a:rPr>
                <a:t>{ R };</a:t>
              </a:r>
              <a:endParaRPr lang="en-US" sz="1333">
                <a:latin typeface="Consolas" panose="020B0609020204030204" pitchFamily="49" charset="0"/>
              </a:endParaRPr>
            </a:p>
            <a:p>
              <a:pPr>
                <a:lnSpc>
                  <a:spcPct val="100000"/>
                </a:lnSpc>
                <a:spcBef>
                  <a:spcPts val="0"/>
                </a:spcBef>
              </a:pPr>
              <a:r>
                <a:rPr lang="en-US" sz="1333">
                  <a:solidFill>
                    <a:srgbClr val="000000"/>
                  </a:solidFill>
                  <a:latin typeface="Consolas" panose="020B0609020204030204" pitchFamily="49" charset="0"/>
                </a:rPr>
                <a:t>  queue q;</a:t>
              </a:r>
              <a:endParaRPr lang="en-US" sz="1333">
                <a:latin typeface="Consolas" panose="020B0609020204030204" pitchFamily="49" charset="0"/>
              </a:endParaRPr>
            </a:p>
            <a:p>
              <a:pPr>
                <a:lnSpc>
                  <a:spcPct val="100000"/>
                </a:lnSpc>
                <a:spcBef>
                  <a:spcPts val="0"/>
                </a:spcBef>
              </a:pPr>
              <a:br>
                <a:rPr lang="en-US" sz="1333">
                  <a:latin typeface="Consolas" panose="020B0609020204030204" pitchFamily="49" charset="0"/>
                </a:rPr>
              </a:br>
              <a:r>
                <a:rPr lang="en-US" sz="1333">
                  <a:latin typeface="Consolas" panose="020B0609020204030204" pitchFamily="49" charset="0"/>
                </a:rPr>
                <a:t>  </a:t>
              </a:r>
              <a:r>
                <a:rPr lang="en-US" sz="1333" err="1">
                  <a:latin typeface="Consolas" panose="020B0609020204030204" pitchFamily="49" charset="0"/>
                </a:rPr>
                <a:t>q</a:t>
              </a:r>
              <a:r>
                <a:rPr lang="en-US" sz="1333" err="1">
                  <a:solidFill>
                    <a:srgbClr val="000000"/>
                  </a:solidFill>
                  <a:latin typeface="Consolas" panose="020B0609020204030204" pitchFamily="49" charset="0"/>
                </a:rPr>
                <a:t>.submit</a:t>
              </a:r>
              <a:r>
                <a:rPr lang="en-US" sz="1333">
                  <a:solidFill>
                    <a:srgbClr val="000000"/>
                  </a:solidFill>
                  <a:latin typeface="Consolas" panose="020B0609020204030204" pitchFamily="49" charset="0"/>
                </a:rPr>
                <a:t>([&amp;](handler&amp; h) {</a:t>
              </a:r>
              <a:endParaRPr lang="en-US" sz="1333">
                <a:latin typeface="Consolas" panose="020B0609020204030204" pitchFamily="49" charset="0"/>
              </a:endParaRPr>
            </a:p>
            <a:p>
              <a:pPr>
                <a:lnSpc>
                  <a:spcPct val="100000"/>
                </a:lnSpc>
                <a:spcBef>
                  <a:spcPts val="0"/>
                </a:spcBef>
              </a:pPr>
              <a:r>
                <a:rPr lang="en-US" sz="1333">
                  <a:solidFill>
                    <a:srgbClr val="0000FF"/>
                  </a:solidFill>
                  <a:latin typeface="Consolas" panose="020B0609020204030204" pitchFamily="49" charset="0"/>
                </a:rPr>
                <a:t>    accessor</a:t>
              </a:r>
              <a:r>
                <a:rPr lang="en-US" sz="1333">
                  <a:solidFill>
                    <a:srgbClr val="000000"/>
                  </a:solidFill>
                  <a:latin typeface="Consolas" panose="020B0609020204030204" pitchFamily="49" charset="0"/>
                </a:rPr>
                <a:t> out(A, h, write_only);</a:t>
              </a:r>
              <a:endParaRPr lang="en-US" sz="1333">
                <a:latin typeface="Consolas" panose="020B0609020204030204" pitchFamily="49" charset="0"/>
              </a:endParaRPr>
            </a:p>
            <a:p>
              <a:pPr>
                <a:lnSpc>
                  <a:spcPct val="100000"/>
                </a:lnSpc>
                <a:spcBef>
                  <a:spcPts val="0"/>
                </a:spcBef>
              </a:pPr>
              <a:r>
                <a:rPr lang="en-US" sz="1333">
                  <a:solidFill>
                    <a:srgbClr val="000000"/>
                  </a:solidFill>
                  <a:latin typeface="Consolas" panose="020B0609020204030204" pitchFamily="49" charset="0"/>
                </a:rPr>
                <a:t>    h.parallel_for(R, [=](id&lt;</a:t>
              </a:r>
              <a:r>
                <a:rPr lang="en-US" sz="1333">
                  <a:solidFill>
                    <a:srgbClr val="09885A"/>
                  </a:solidFill>
                  <a:latin typeface="Consolas" panose="020B0609020204030204" pitchFamily="49" charset="0"/>
                </a:rPr>
                <a:t>1</a:t>
              </a:r>
              <a:r>
                <a:rPr lang="en-US" sz="1333">
                  <a:solidFill>
                    <a:srgbClr val="000000"/>
                  </a:solidFill>
                  <a:latin typeface="Consolas" panose="020B0609020204030204" pitchFamily="49" charset="0"/>
                </a:rPr>
                <a:t>&gt; </a:t>
              </a:r>
              <a:r>
                <a:rPr lang="en-US" sz="1333" err="1">
                  <a:solidFill>
                    <a:srgbClr val="000000"/>
                  </a:solidFill>
                  <a:latin typeface="Consolas" panose="020B0609020204030204" pitchFamily="49" charset="0"/>
                </a:rPr>
                <a:t>i</a:t>
              </a:r>
              <a:r>
                <a:rPr lang="en-US" sz="1333">
                  <a:solidFill>
                    <a:srgbClr val="000000"/>
                  </a:solidFill>
                  <a:latin typeface="Consolas" panose="020B0609020204030204" pitchFamily="49" charset="0"/>
                </a:rPr>
                <a:t>) {</a:t>
              </a:r>
              <a:endParaRPr lang="en-US" sz="1333">
                <a:latin typeface="Consolas" panose="020B0609020204030204" pitchFamily="49" charset="0"/>
              </a:endParaRPr>
            </a:p>
            <a:p>
              <a:pPr>
                <a:lnSpc>
                  <a:spcPct val="100000"/>
                </a:lnSpc>
                <a:spcBef>
                  <a:spcPts val="0"/>
                </a:spcBef>
              </a:pPr>
              <a:r>
                <a:rPr lang="en-US" sz="1333">
                  <a:solidFill>
                    <a:srgbClr val="000000"/>
                  </a:solidFill>
                  <a:latin typeface="Consolas" panose="020B0609020204030204" pitchFamily="49" charset="0"/>
                </a:rPr>
                <a:t>      out[</a:t>
              </a:r>
              <a:r>
                <a:rPr lang="en-US" sz="1333" err="1">
                  <a:solidFill>
                    <a:srgbClr val="000000"/>
                  </a:solidFill>
                  <a:latin typeface="Consolas" panose="020B0609020204030204" pitchFamily="49" charset="0"/>
                </a:rPr>
                <a:t>i</a:t>
              </a:r>
              <a:r>
                <a:rPr lang="en-US" sz="1333">
                  <a:solidFill>
                    <a:srgbClr val="000000"/>
                  </a:solidFill>
                  <a:latin typeface="Consolas" panose="020B0609020204030204" pitchFamily="49" charset="0"/>
                </a:rPr>
                <a:t>] = </a:t>
              </a:r>
              <a:r>
                <a:rPr lang="en-US" sz="1333" err="1">
                  <a:solidFill>
                    <a:srgbClr val="000000"/>
                  </a:solidFill>
                  <a:latin typeface="Consolas" panose="020B0609020204030204" pitchFamily="49" charset="0"/>
                </a:rPr>
                <a:t>i</a:t>
              </a:r>
              <a:r>
                <a:rPr lang="en-US" sz="1333">
                  <a:solidFill>
                    <a:srgbClr val="000000"/>
                  </a:solidFill>
                  <a:latin typeface="Consolas" panose="020B0609020204030204" pitchFamily="49" charset="0"/>
                </a:rPr>
                <a:t>; }); });</a:t>
              </a:r>
              <a:endParaRPr lang="en-US" sz="1333">
                <a:latin typeface="Consolas" panose="020B0609020204030204" pitchFamily="49" charset="0"/>
              </a:endParaRPr>
            </a:p>
            <a:p>
              <a:pPr>
                <a:lnSpc>
                  <a:spcPct val="100000"/>
                </a:lnSpc>
                <a:spcBef>
                  <a:spcPts val="0"/>
                </a:spcBef>
              </a:pPr>
              <a:br>
                <a:rPr lang="en-US" sz="1333">
                  <a:latin typeface="Consolas" panose="020B0609020204030204" pitchFamily="49" charset="0"/>
                </a:rPr>
              </a:br>
              <a:r>
                <a:rPr lang="en-US" sz="1333">
                  <a:latin typeface="Consolas" panose="020B0609020204030204" pitchFamily="49" charset="0"/>
                </a:rPr>
                <a:t>  </a:t>
              </a:r>
              <a:r>
                <a:rPr lang="en-US" sz="1333" err="1">
                  <a:latin typeface="Consolas" panose="020B0609020204030204" pitchFamily="49" charset="0"/>
                </a:rPr>
                <a:t>q</a:t>
              </a:r>
              <a:r>
                <a:rPr lang="en-US" sz="1333" err="1">
                  <a:solidFill>
                    <a:srgbClr val="000000"/>
                  </a:solidFill>
                  <a:latin typeface="Consolas" panose="020B0609020204030204" pitchFamily="49" charset="0"/>
                </a:rPr>
                <a:t>.submit</a:t>
              </a:r>
              <a:r>
                <a:rPr lang="en-US" sz="1333">
                  <a:solidFill>
                    <a:srgbClr val="000000"/>
                  </a:solidFill>
                  <a:latin typeface="Consolas" panose="020B0609020204030204" pitchFamily="49" charset="0"/>
                </a:rPr>
                <a:t>([&amp;](handler&amp; h) {</a:t>
              </a:r>
              <a:endParaRPr lang="en-US" sz="1333">
                <a:latin typeface="Consolas" panose="020B0609020204030204" pitchFamily="49" charset="0"/>
              </a:endParaRPr>
            </a:p>
            <a:p>
              <a:pPr>
                <a:lnSpc>
                  <a:spcPct val="100000"/>
                </a:lnSpc>
                <a:spcBef>
                  <a:spcPts val="0"/>
                </a:spcBef>
              </a:pPr>
              <a:r>
                <a:rPr lang="en-US" sz="1333">
                  <a:solidFill>
                    <a:srgbClr val="0000FF"/>
                  </a:solidFill>
                  <a:latin typeface="Consolas" panose="020B0609020204030204" pitchFamily="49" charset="0"/>
                </a:rPr>
                <a:t>    accessor</a:t>
              </a:r>
              <a:r>
                <a:rPr lang="en-US" sz="1333">
                  <a:solidFill>
                    <a:srgbClr val="000000"/>
                  </a:solidFill>
                  <a:latin typeface="Consolas" panose="020B0609020204030204" pitchFamily="49" charset="0"/>
                </a:rPr>
                <a:t> out(A, h, write_only);</a:t>
              </a:r>
              <a:endParaRPr lang="en-US" sz="1333">
                <a:latin typeface="Consolas" panose="020B0609020204030204" pitchFamily="49" charset="0"/>
              </a:endParaRPr>
            </a:p>
            <a:p>
              <a:pPr>
                <a:lnSpc>
                  <a:spcPct val="100000"/>
                </a:lnSpc>
                <a:spcBef>
                  <a:spcPts val="0"/>
                </a:spcBef>
              </a:pPr>
              <a:r>
                <a:rPr lang="en-US" sz="1333">
                  <a:solidFill>
                    <a:srgbClr val="000000"/>
                  </a:solidFill>
                  <a:latin typeface="Consolas" panose="020B0609020204030204" pitchFamily="49" charset="0"/>
                </a:rPr>
                <a:t>    h.parallel_for(R, [=](id&lt;</a:t>
              </a:r>
              <a:r>
                <a:rPr lang="en-US" sz="1333">
                  <a:solidFill>
                    <a:srgbClr val="09885A"/>
                  </a:solidFill>
                  <a:latin typeface="Consolas" panose="020B0609020204030204" pitchFamily="49" charset="0"/>
                </a:rPr>
                <a:t>1</a:t>
              </a:r>
              <a:r>
                <a:rPr lang="en-US" sz="1333">
                  <a:solidFill>
                    <a:srgbClr val="000000"/>
                  </a:solidFill>
                  <a:latin typeface="Consolas" panose="020B0609020204030204" pitchFamily="49" charset="0"/>
                </a:rPr>
                <a:t>&gt; </a:t>
              </a:r>
              <a:r>
                <a:rPr lang="en-US" sz="1333" err="1">
                  <a:solidFill>
                    <a:srgbClr val="000000"/>
                  </a:solidFill>
                  <a:latin typeface="Consolas" panose="020B0609020204030204" pitchFamily="49" charset="0"/>
                </a:rPr>
                <a:t>i</a:t>
              </a:r>
              <a:r>
                <a:rPr lang="en-US" sz="1333">
                  <a:solidFill>
                    <a:srgbClr val="000000"/>
                  </a:solidFill>
                  <a:latin typeface="Consolas" panose="020B0609020204030204" pitchFamily="49" charset="0"/>
                </a:rPr>
                <a:t>) {</a:t>
              </a:r>
              <a:endParaRPr lang="en-US" sz="1333">
                <a:latin typeface="Consolas" panose="020B0609020204030204" pitchFamily="49" charset="0"/>
              </a:endParaRPr>
            </a:p>
            <a:p>
              <a:pPr>
                <a:lnSpc>
                  <a:spcPct val="100000"/>
                </a:lnSpc>
                <a:spcBef>
                  <a:spcPts val="0"/>
                </a:spcBef>
              </a:pPr>
              <a:r>
                <a:rPr lang="en-US" sz="1333">
                  <a:solidFill>
                    <a:srgbClr val="000000"/>
                  </a:solidFill>
                  <a:latin typeface="Consolas" panose="020B0609020204030204" pitchFamily="49" charset="0"/>
                </a:rPr>
                <a:t>      out[</a:t>
              </a:r>
              <a:r>
                <a:rPr lang="en-US" sz="1333" err="1">
                  <a:solidFill>
                    <a:srgbClr val="000000"/>
                  </a:solidFill>
                  <a:latin typeface="Consolas" panose="020B0609020204030204" pitchFamily="49" charset="0"/>
                </a:rPr>
                <a:t>i</a:t>
              </a:r>
              <a:r>
                <a:rPr lang="en-US" sz="1333">
                  <a:solidFill>
                    <a:srgbClr val="000000"/>
                  </a:solidFill>
                  <a:latin typeface="Consolas" panose="020B0609020204030204" pitchFamily="49" charset="0"/>
                </a:rPr>
                <a:t>] = </a:t>
              </a:r>
              <a:r>
                <a:rPr lang="en-US" sz="1333" err="1">
                  <a:solidFill>
                    <a:srgbClr val="000000"/>
                  </a:solidFill>
                  <a:latin typeface="Consolas" panose="020B0609020204030204" pitchFamily="49" charset="0"/>
                </a:rPr>
                <a:t>i</a:t>
              </a:r>
              <a:r>
                <a:rPr lang="en-US" sz="1333">
                  <a:solidFill>
                    <a:srgbClr val="000000"/>
                  </a:solidFill>
                  <a:latin typeface="Consolas" panose="020B0609020204030204" pitchFamily="49" charset="0"/>
                </a:rPr>
                <a:t>; }); });</a:t>
              </a:r>
            </a:p>
            <a:p>
              <a:pPr>
                <a:lnSpc>
                  <a:spcPct val="100000"/>
                </a:lnSpc>
                <a:spcBef>
                  <a:spcPts val="0"/>
                </a:spcBef>
              </a:pPr>
              <a:endParaRPr lang="en-US" sz="1333">
                <a:solidFill>
                  <a:srgbClr val="000000"/>
                </a:solidFill>
                <a:latin typeface="Consolas" panose="020B0609020204030204" pitchFamily="49" charset="0"/>
              </a:endParaRPr>
            </a:p>
            <a:p>
              <a:pPr>
                <a:lnSpc>
                  <a:spcPct val="100000"/>
                </a:lnSpc>
                <a:spcBef>
                  <a:spcPts val="0"/>
                </a:spcBef>
              </a:pPr>
              <a:r>
                <a:rPr lang="en-US" sz="1333">
                  <a:latin typeface="Consolas" panose="020B0609020204030204" pitchFamily="49" charset="0"/>
                </a:rPr>
                <a:t>  </a:t>
              </a:r>
              <a:r>
                <a:rPr lang="en-US" sz="1333" err="1">
                  <a:latin typeface="Consolas" panose="020B0609020204030204" pitchFamily="49" charset="0"/>
                </a:rPr>
                <a:t>q</a:t>
              </a:r>
              <a:r>
                <a:rPr lang="en-US" sz="1333" err="1">
                  <a:solidFill>
                    <a:srgbClr val="000000"/>
                  </a:solidFill>
                  <a:latin typeface="Consolas" panose="020B0609020204030204" pitchFamily="49" charset="0"/>
                </a:rPr>
                <a:t>.submit</a:t>
              </a:r>
              <a:r>
                <a:rPr lang="en-US" sz="1333">
                  <a:solidFill>
                    <a:srgbClr val="000000"/>
                  </a:solidFill>
                  <a:latin typeface="Consolas" panose="020B0609020204030204" pitchFamily="49" charset="0"/>
                </a:rPr>
                <a:t>([&amp;](handler&amp; h) {</a:t>
              </a:r>
              <a:endParaRPr lang="en-US" sz="1333">
                <a:latin typeface="Consolas" panose="020B0609020204030204" pitchFamily="49" charset="0"/>
              </a:endParaRPr>
            </a:p>
            <a:p>
              <a:pPr>
                <a:lnSpc>
                  <a:spcPct val="100000"/>
                </a:lnSpc>
                <a:spcBef>
                  <a:spcPts val="0"/>
                </a:spcBef>
              </a:pPr>
              <a:r>
                <a:rPr lang="en-US" sz="1333">
                  <a:solidFill>
                    <a:srgbClr val="0000FF"/>
                  </a:solidFill>
                  <a:latin typeface="Consolas" panose="020B0609020204030204" pitchFamily="49" charset="0"/>
                </a:rPr>
                <a:t>    accessor</a:t>
              </a:r>
              <a:r>
                <a:rPr lang="en-US" sz="1333">
                  <a:solidFill>
                    <a:srgbClr val="000000"/>
                  </a:solidFill>
                  <a:latin typeface="Consolas" panose="020B0609020204030204" pitchFamily="49" charset="0"/>
                </a:rPr>
                <a:t> out(B, h, write_only);</a:t>
              </a:r>
              <a:endParaRPr lang="en-US" sz="1333">
                <a:latin typeface="Consolas" panose="020B0609020204030204" pitchFamily="49" charset="0"/>
              </a:endParaRPr>
            </a:p>
            <a:p>
              <a:pPr>
                <a:lnSpc>
                  <a:spcPct val="100000"/>
                </a:lnSpc>
                <a:spcBef>
                  <a:spcPts val="0"/>
                </a:spcBef>
              </a:pPr>
              <a:r>
                <a:rPr lang="en-US" sz="1333">
                  <a:solidFill>
                    <a:srgbClr val="000000"/>
                  </a:solidFill>
                  <a:latin typeface="Consolas" panose="020B0609020204030204" pitchFamily="49" charset="0"/>
                </a:rPr>
                <a:t>    h.parallel_for(R, [=](id&lt;</a:t>
              </a:r>
              <a:r>
                <a:rPr lang="en-US" sz="1333">
                  <a:solidFill>
                    <a:srgbClr val="09885A"/>
                  </a:solidFill>
                  <a:latin typeface="Consolas" panose="020B0609020204030204" pitchFamily="49" charset="0"/>
                </a:rPr>
                <a:t>1</a:t>
              </a:r>
              <a:r>
                <a:rPr lang="en-US" sz="1333">
                  <a:solidFill>
                    <a:srgbClr val="000000"/>
                  </a:solidFill>
                  <a:latin typeface="Consolas" panose="020B0609020204030204" pitchFamily="49" charset="0"/>
                </a:rPr>
                <a:t>&gt; </a:t>
              </a:r>
              <a:r>
                <a:rPr lang="en-US" sz="1333" err="1">
                  <a:solidFill>
                    <a:srgbClr val="000000"/>
                  </a:solidFill>
                  <a:latin typeface="Consolas" panose="020B0609020204030204" pitchFamily="49" charset="0"/>
                </a:rPr>
                <a:t>i</a:t>
              </a:r>
              <a:r>
                <a:rPr lang="en-US" sz="1333">
                  <a:solidFill>
                    <a:srgbClr val="000000"/>
                  </a:solidFill>
                  <a:latin typeface="Consolas" panose="020B0609020204030204" pitchFamily="49" charset="0"/>
                </a:rPr>
                <a:t>) {</a:t>
              </a:r>
              <a:endParaRPr lang="en-US" sz="1333">
                <a:latin typeface="Consolas" panose="020B0609020204030204" pitchFamily="49" charset="0"/>
              </a:endParaRPr>
            </a:p>
            <a:p>
              <a:pPr>
                <a:lnSpc>
                  <a:spcPct val="100000"/>
                </a:lnSpc>
                <a:spcBef>
                  <a:spcPts val="0"/>
                </a:spcBef>
              </a:pPr>
              <a:r>
                <a:rPr lang="en-US" sz="1333">
                  <a:solidFill>
                    <a:srgbClr val="000000"/>
                  </a:solidFill>
                  <a:latin typeface="Consolas" panose="020B0609020204030204" pitchFamily="49" charset="0"/>
                </a:rPr>
                <a:t>      out[</a:t>
              </a:r>
              <a:r>
                <a:rPr lang="en-US" sz="1333" err="1">
                  <a:solidFill>
                    <a:srgbClr val="000000"/>
                  </a:solidFill>
                  <a:latin typeface="Consolas" panose="020B0609020204030204" pitchFamily="49" charset="0"/>
                </a:rPr>
                <a:t>i</a:t>
              </a:r>
              <a:r>
                <a:rPr lang="en-US" sz="1333">
                  <a:solidFill>
                    <a:srgbClr val="000000"/>
                  </a:solidFill>
                  <a:latin typeface="Consolas" panose="020B0609020204030204" pitchFamily="49" charset="0"/>
                </a:rPr>
                <a:t>] = </a:t>
              </a:r>
              <a:r>
                <a:rPr lang="en-US" sz="1333" err="1">
                  <a:solidFill>
                    <a:srgbClr val="000000"/>
                  </a:solidFill>
                  <a:latin typeface="Consolas" panose="020B0609020204030204" pitchFamily="49" charset="0"/>
                </a:rPr>
                <a:t>i</a:t>
              </a:r>
              <a:r>
                <a:rPr lang="en-US" sz="1333">
                  <a:solidFill>
                    <a:srgbClr val="000000"/>
                  </a:solidFill>
                  <a:latin typeface="Consolas" panose="020B0609020204030204" pitchFamily="49" charset="0"/>
                </a:rPr>
                <a:t>; }); });</a:t>
              </a:r>
              <a:endParaRPr lang="en-US" sz="1333">
                <a:latin typeface="Consolas" panose="020B0609020204030204" pitchFamily="49" charset="0"/>
              </a:endParaRPr>
            </a:p>
            <a:p>
              <a:pPr>
                <a:lnSpc>
                  <a:spcPct val="100000"/>
                </a:lnSpc>
                <a:spcBef>
                  <a:spcPts val="0"/>
                </a:spcBef>
              </a:pPr>
              <a:br>
                <a:rPr lang="en-US" sz="1333">
                  <a:latin typeface="Consolas" panose="020B0609020204030204" pitchFamily="49" charset="0"/>
                </a:rPr>
              </a:br>
              <a:r>
                <a:rPr lang="en-US" sz="1333">
                  <a:latin typeface="Consolas" panose="020B0609020204030204" pitchFamily="49" charset="0"/>
                </a:rPr>
                <a:t>  </a:t>
              </a:r>
              <a:r>
                <a:rPr lang="en-US" sz="1333" err="1">
                  <a:latin typeface="Consolas" panose="020B0609020204030204" pitchFamily="49" charset="0"/>
                </a:rPr>
                <a:t>q</a:t>
              </a:r>
              <a:r>
                <a:rPr lang="en-US" sz="1333" err="1">
                  <a:solidFill>
                    <a:srgbClr val="000000"/>
                  </a:solidFill>
                  <a:latin typeface="Consolas" panose="020B0609020204030204" pitchFamily="49" charset="0"/>
                </a:rPr>
                <a:t>.submit</a:t>
              </a:r>
              <a:r>
                <a:rPr lang="en-US" sz="1333">
                  <a:solidFill>
                    <a:srgbClr val="000000"/>
                  </a:solidFill>
                  <a:latin typeface="Consolas" panose="020B0609020204030204" pitchFamily="49" charset="0"/>
                </a:rPr>
                <a:t>([&amp;](handler&amp; h) {</a:t>
              </a:r>
              <a:endParaRPr lang="en-US" sz="1333">
                <a:latin typeface="Consolas" panose="020B0609020204030204" pitchFamily="49" charset="0"/>
              </a:endParaRPr>
            </a:p>
            <a:p>
              <a:pPr>
                <a:lnSpc>
                  <a:spcPct val="100000"/>
                </a:lnSpc>
                <a:spcBef>
                  <a:spcPts val="0"/>
                </a:spcBef>
              </a:pPr>
              <a:r>
                <a:rPr lang="en-US" sz="1333">
                  <a:solidFill>
                    <a:srgbClr val="0000FF"/>
                  </a:solidFill>
                  <a:latin typeface="Consolas" panose="020B0609020204030204" pitchFamily="49" charset="0"/>
                </a:rPr>
                <a:t>    accessor</a:t>
              </a:r>
              <a:r>
                <a:rPr lang="en-US" sz="1333">
                  <a:solidFill>
                    <a:srgbClr val="000000"/>
                  </a:solidFill>
                  <a:latin typeface="Consolas" panose="020B0609020204030204" pitchFamily="49" charset="0"/>
                </a:rPr>
                <a:t> in(A, h, read_only);</a:t>
              </a:r>
              <a:endParaRPr lang="en-US" sz="1333">
                <a:latin typeface="Consolas" panose="020B0609020204030204" pitchFamily="49" charset="0"/>
              </a:endParaRPr>
            </a:p>
            <a:p>
              <a:pPr>
                <a:lnSpc>
                  <a:spcPct val="100000"/>
                </a:lnSpc>
                <a:spcBef>
                  <a:spcPts val="0"/>
                </a:spcBef>
              </a:pPr>
              <a:r>
                <a:rPr lang="en-US" sz="1333">
                  <a:solidFill>
                    <a:srgbClr val="0000FF"/>
                  </a:solidFill>
                  <a:latin typeface="Consolas" panose="020B0609020204030204" pitchFamily="49" charset="0"/>
                </a:rPr>
                <a:t>    accessor</a:t>
              </a:r>
              <a:r>
                <a:rPr lang="en-US" sz="1333">
                  <a:solidFill>
                    <a:srgbClr val="000000"/>
                  </a:solidFill>
                  <a:latin typeface="Consolas" panose="020B0609020204030204" pitchFamily="49" charset="0"/>
                </a:rPr>
                <a:t> inout(B, h);</a:t>
              </a:r>
            </a:p>
            <a:p>
              <a:pPr>
                <a:lnSpc>
                  <a:spcPct val="100000"/>
                </a:lnSpc>
                <a:spcBef>
                  <a:spcPts val="0"/>
                </a:spcBef>
              </a:pPr>
              <a:r>
                <a:rPr lang="en-US" sz="1333">
                  <a:solidFill>
                    <a:srgbClr val="000000"/>
                  </a:solidFill>
                  <a:latin typeface="Consolas" panose="020B0609020204030204" pitchFamily="49" charset="0"/>
                </a:rPr>
                <a:t>    </a:t>
              </a:r>
              <a:r>
                <a:rPr lang="en-US" sz="1333" err="1">
                  <a:solidFill>
                    <a:srgbClr val="000000"/>
                  </a:solidFill>
                  <a:latin typeface="Consolas" panose="020B0609020204030204" pitchFamily="49" charset="0"/>
                </a:rPr>
                <a:t>h.parallel_for</a:t>
              </a:r>
              <a:r>
                <a:rPr lang="en-US" sz="1333">
                  <a:solidFill>
                    <a:srgbClr val="000000"/>
                  </a:solidFill>
                  <a:latin typeface="Consolas" panose="020B0609020204030204" pitchFamily="49" charset="0"/>
                </a:rPr>
                <a:t>(R, [=](id&lt;</a:t>
              </a:r>
              <a:r>
                <a:rPr lang="en-US" sz="1333">
                  <a:solidFill>
                    <a:srgbClr val="09885A"/>
                  </a:solidFill>
                  <a:latin typeface="Consolas" panose="020B0609020204030204" pitchFamily="49" charset="0"/>
                </a:rPr>
                <a:t>1</a:t>
              </a:r>
              <a:r>
                <a:rPr lang="en-US" sz="1333">
                  <a:solidFill>
                    <a:srgbClr val="000000"/>
                  </a:solidFill>
                  <a:latin typeface="Consolas" panose="020B0609020204030204" pitchFamily="49" charset="0"/>
                </a:rPr>
                <a:t>&gt; </a:t>
              </a:r>
              <a:r>
                <a:rPr lang="en-US" sz="1333" err="1">
                  <a:solidFill>
                    <a:srgbClr val="000000"/>
                  </a:solidFill>
                  <a:latin typeface="Consolas" panose="020B0609020204030204" pitchFamily="49" charset="0"/>
                </a:rPr>
                <a:t>i</a:t>
              </a:r>
              <a:r>
                <a:rPr lang="en-US" sz="1333">
                  <a:solidFill>
                    <a:srgbClr val="000000"/>
                  </a:solidFill>
                  <a:latin typeface="Consolas" panose="020B0609020204030204" pitchFamily="49" charset="0"/>
                </a:rPr>
                <a:t>) {</a:t>
              </a:r>
              <a:endParaRPr lang="en-US" sz="1333">
                <a:latin typeface="Consolas" panose="020B0609020204030204" pitchFamily="49" charset="0"/>
              </a:endParaRPr>
            </a:p>
            <a:p>
              <a:pPr>
                <a:lnSpc>
                  <a:spcPct val="100000"/>
                </a:lnSpc>
                <a:spcBef>
                  <a:spcPts val="0"/>
                </a:spcBef>
              </a:pPr>
              <a:r>
                <a:rPr lang="en-US" sz="1333">
                  <a:solidFill>
                    <a:srgbClr val="000000"/>
                  </a:solidFill>
                  <a:latin typeface="Consolas" panose="020B0609020204030204" pitchFamily="49" charset="0"/>
                </a:rPr>
                <a:t>      </a:t>
              </a:r>
              <a:r>
                <a:rPr lang="en-US" sz="1333" err="1">
                  <a:solidFill>
                    <a:srgbClr val="000000"/>
                  </a:solidFill>
                  <a:latin typeface="Consolas" panose="020B0609020204030204" pitchFamily="49" charset="0"/>
                </a:rPr>
                <a:t>inout</a:t>
              </a:r>
              <a:r>
                <a:rPr lang="en-US" sz="1333">
                  <a:solidFill>
                    <a:srgbClr val="000000"/>
                  </a:solidFill>
                  <a:latin typeface="Consolas" panose="020B0609020204030204" pitchFamily="49" charset="0"/>
                </a:rPr>
                <a:t>[</a:t>
              </a:r>
              <a:r>
                <a:rPr lang="en-US" sz="1333" err="1">
                  <a:solidFill>
                    <a:srgbClr val="000000"/>
                  </a:solidFill>
                  <a:latin typeface="Consolas" panose="020B0609020204030204" pitchFamily="49" charset="0"/>
                </a:rPr>
                <a:t>i</a:t>
              </a:r>
              <a:r>
                <a:rPr lang="en-US" sz="1333">
                  <a:solidFill>
                    <a:srgbClr val="000000"/>
                  </a:solidFill>
                  <a:latin typeface="Consolas" panose="020B0609020204030204" pitchFamily="49" charset="0"/>
                </a:rPr>
                <a:t>] *= in[</a:t>
              </a:r>
              <a:r>
                <a:rPr lang="en-US" sz="1333" err="1">
                  <a:solidFill>
                    <a:srgbClr val="000000"/>
                  </a:solidFill>
                  <a:latin typeface="Consolas" panose="020B0609020204030204" pitchFamily="49" charset="0"/>
                </a:rPr>
                <a:t>i</a:t>
              </a:r>
              <a:r>
                <a:rPr lang="en-US" sz="1333">
                  <a:solidFill>
                    <a:srgbClr val="000000"/>
                  </a:solidFill>
                  <a:latin typeface="Consolas" panose="020B0609020204030204" pitchFamily="49" charset="0"/>
                </a:rPr>
                <a:t>]; }); });</a:t>
              </a:r>
            </a:p>
            <a:p>
              <a:pPr>
                <a:lnSpc>
                  <a:spcPct val="100000"/>
                </a:lnSpc>
                <a:spcBef>
                  <a:spcPts val="0"/>
                </a:spcBef>
              </a:pPr>
              <a:r>
                <a:rPr lang="en-US" sz="1333">
                  <a:solidFill>
                    <a:srgbClr val="000000"/>
                  </a:solidFill>
                  <a:latin typeface="Consolas" panose="020B0609020204030204" pitchFamily="49" charset="0"/>
                </a:rPr>
                <a:t>}</a:t>
              </a:r>
              <a:endParaRPr lang="en-US" sz="1333">
                <a:latin typeface="Consolas" panose="020B0609020204030204" pitchFamily="49" charset="0"/>
              </a:endParaRPr>
            </a:p>
          </p:txBody>
        </p:sp>
      </p:grpSp>
      <p:sp>
        <p:nvSpPr>
          <p:cNvPr id="25" name="Oval 24">
            <a:extLst>
              <a:ext uri="{FF2B5EF4-FFF2-40B4-BE49-F238E27FC236}">
                <a16:creationId xmlns:a16="http://schemas.microsoft.com/office/drawing/2014/main" id="{EC4CFB34-DD12-4391-B779-A926419C3CDF}"/>
              </a:ext>
            </a:extLst>
          </p:cNvPr>
          <p:cNvSpPr/>
          <p:nvPr/>
        </p:nvSpPr>
        <p:spPr>
          <a:xfrm>
            <a:off x="7154288" y="2331465"/>
            <a:ext cx="1621932" cy="843132"/>
          </a:xfrm>
          <a:prstGeom prst="ellipse">
            <a:avLst/>
          </a:prstGeom>
          <a:solidFill>
            <a:srgbClr val="C00000"/>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333">
                <a:solidFill>
                  <a:schemeClr val="bg1"/>
                </a:solidFill>
              </a:rPr>
              <a:t>Kernel 1</a:t>
            </a:r>
          </a:p>
        </p:txBody>
      </p:sp>
      <p:sp>
        <p:nvSpPr>
          <p:cNvPr id="26" name="Oval 25">
            <a:extLst>
              <a:ext uri="{FF2B5EF4-FFF2-40B4-BE49-F238E27FC236}">
                <a16:creationId xmlns:a16="http://schemas.microsoft.com/office/drawing/2014/main" id="{C3A356C5-F08D-4544-B515-9B21218A4787}"/>
              </a:ext>
            </a:extLst>
          </p:cNvPr>
          <p:cNvSpPr/>
          <p:nvPr/>
        </p:nvSpPr>
        <p:spPr>
          <a:xfrm>
            <a:off x="8977800" y="2784895"/>
            <a:ext cx="1622913" cy="843642"/>
          </a:xfrm>
          <a:prstGeom prst="ellipse">
            <a:avLst/>
          </a:prstGeom>
          <a:solidFill>
            <a:srgbClr val="0070C0"/>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333">
                <a:solidFill>
                  <a:schemeClr val="bg1"/>
                </a:solidFill>
              </a:rPr>
              <a:t>Kernel 3</a:t>
            </a:r>
          </a:p>
        </p:txBody>
      </p:sp>
      <p:sp>
        <p:nvSpPr>
          <p:cNvPr id="27" name="Oval 26">
            <a:extLst>
              <a:ext uri="{FF2B5EF4-FFF2-40B4-BE49-F238E27FC236}">
                <a16:creationId xmlns:a16="http://schemas.microsoft.com/office/drawing/2014/main" id="{57023535-9876-4DCF-9D7E-5890B5204E2F}"/>
              </a:ext>
            </a:extLst>
          </p:cNvPr>
          <p:cNvSpPr/>
          <p:nvPr/>
        </p:nvSpPr>
        <p:spPr>
          <a:xfrm>
            <a:off x="7154288" y="3478705"/>
            <a:ext cx="1621932" cy="843132"/>
          </a:xfrm>
          <a:prstGeom prst="ellipse">
            <a:avLst/>
          </a:prstGeom>
          <a:solidFill>
            <a:srgbClr val="00B050"/>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333">
                <a:solidFill>
                  <a:schemeClr val="bg1"/>
                </a:solidFill>
              </a:rPr>
              <a:t>Kernel 2</a:t>
            </a:r>
          </a:p>
        </p:txBody>
      </p:sp>
      <p:sp>
        <p:nvSpPr>
          <p:cNvPr id="28" name="Oval 27">
            <a:extLst>
              <a:ext uri="{FF2B5EF4-FFF2-40B4-BE49-F238E27FC236}">
                <a16:creationId xmlns:a16="http://schemas.microsoft.com/office/drawing/2014/main" id="{B903DED8-8508-4501-9F83-E47C14224501}"/>
              </a:ext>
            </a:extLst>
          </p:cNvPr>
          <p:cNvSpPr/>
          <p:nvPr/>
        </p:nvSpPr>
        <p:spPr>
          <a:xfrm>
            <a:off x="8051775" y="4880013"/>
            <a:ext cx="1621932" cy="843132"/>
          </a:xfrm>
          <a:prstGeom prst="ellipse">
            <a:avLst/>
          </a:prstGeom>
          <a:solidFill>
            <a:srgbClr val="7030A0"/>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333">
                <a:solidFill>
                  <a:schemeClr val="bg1"/>
                </a:solidFill>
              </a:rPr>
              <a:t>Kernel 4</a:t>
            </a:r>
          </a:p>
        </p:txBody>
      </p:sp>
      <p:grpSp>
        <p:nvGrpSpPr>
          <p:cNvPr id="29" name="Group 28">
            <a:extLst>
              <a:ext uri="{FF2B5EF4-FFF2-40B4-BE49-F238E27FC236}">
                <a16:creationId xmlns:a16="http://schemas.microsoft.com/office/drawing/2014/main" id="{38F8BB48-71CF-4D9F-AC93-5FCA7769E987}"/>
              </a:ext>
            </a:extLst>
          </p:cNvPr>
          <p:cNvGrpSpPr/>
          <p:nvPr/>
        </p:nvGrpSpPr>
        <p:grpSpPr>
          <a:xfrm>
            <a:off x="9800604" y="4671023"/>
            <a:ext cx="1780628" cy="736215"/>
            <a:chOff x="10835437" y="6018085"/>
            <a:chExt cx="2136753" cy="883458"/>
          </a:xfrm>
        </p:grpSpPr>
        <p:sp>
          <p:nvSpPr>
            <p:cNvPr id="30" name="TextBox 29">
              <a:extLst>
                <a:ext uri="{FF2B5EF4-FFF2-40B4-BE49-F238E27FC236}">
                  <a16:creationId xmlns:a16="http://schemas.microsoft.com/office/drawing/2014/main" id="{6838A37C-4F4F-4781-8FF4-36863FA43181}"/>
                </a:ext>
              </a:extLst>
            </p:cNvPr>
            <p:cNvSpPr txBox="1"/>
            <p:nvPr/>
          </p:nvSpPr>
          <p:spPr>
            <a:xfrm>
              <a:off x="10835437" y="6133473"/>
              <a:ext cx="2136753" cy="615707"/>
            </a:xfrm>
            <a:prstGeom prst="rect">
              <a:avLst/>
            </a:prstGeom>
            <a:noFill/>
          </p:spPr>
          <p:txBody>
            <a:bodyPr vert="horz" wrap="square" lIns="0" tIns="0" rIns="0" bIns="0" rtlCol="0">
              <a:spAutoFit/>
            </a:bodyPr>
            <a:lstStyle/>
            <a:p>
              <a:pPr algn="ctr" defTabSz="571477">
                <a:defRPr/>
              </a:pPr>
              <a:r>
                <a:rPr lang="en-US" sz="1667">
                  <a:solidFill>
                    <a:schemeClr val="bg1"/>
                  </a:solidFill>
                  <a:latin typeface="Intel Clear"/>
                </a:rPr>
                <a:t>= data dependence</a:t>
              </a:r>
              <a:endParaRPr lang="en-US" sz="1667">
                <a:solidFill>
                  <a:schemeClr val="bg1"/>
                </a:solidFill>
                <a:latin typeface="Consolas" panose="020B0609020204030204" pitchFamily="49" charset="0"/>
              </a:endParaRPr>
            </a:p>
          </p:txBody>
        </p:sp>
        <p:sp>
          <p:nvSpPr>
            <p:cNvPr id="31" name="Rectangle 30">
              <a:extLst>
                <a:ext uri="{FF2B5EF4-FFF2-40B4-BE49-F238E27FC236}">
                  <a16:creationId xmlns:a16="http://schemas.microsoft.com/office/drawing/2014/main" id="{27C9E4F1-7938-48F8-8224-E73316A4EB8C}"/>
                </a:ext>
              </a:extLst>
            </p:cNvPr>
            <p:cNvSpPr/>
            <p:nvPr/>
          </p:nvSpPr>
          <p:spPr>
            <a:xfrm>
              <a:off x="11104264" y="6018085"/>
              <a:ext cx="1588479" cy="883458"/>
            </a:xfrm>
            <a:prstGeom prst="rect">
              <a:avLst/>
            </a:prstGeom>
            <a:noFill/>
            <a:ln w="127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500"/>
            </a:p>
          </p:txBody>
        </p:sp>
      </p:grpSp>
      <p:sp>
        <p:nvSpPr>
          <p:cNvPr id="32" name="Right Brace 31">
            <a:extLst>
              <a:ext uri="{FF2B5EF4-FFF2-40B4-BE49-F238E27FC236}">
                <a16:creationId xmlns:a16="http://schemas.microsoft.com/office/drawing/2014/main" id="{A606E507-EC42-4ADD-B431-76365086F2C9}"/>
              </a:ext>
            </a:extLst>
          </p:cNvPr>
          <p:cNvSpPr/>
          <p:nvPr/>
        </p:nvSpPr>
        <p:spPr>
          <a:xfrm>
            <a:off x="4683702" y="2617358"/>
            <a:ext cx="238532" cy="320606"/>
          </a:xfrm>
          <a:prstGeom prst="rightBrace">
            <a:avLst>
              <a:gd name="adj1" fmla="val 16594"/>
              <a:gd name="adj2" fmla="val 50000"/>
            </a:avLst>
          </a:prstGeom>
          <a:ln w="38100">
            <a:solidFill>
              <a:srgbClr val="C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333"/>
          </a:p>
        </p:txBody>
      </p:sp>
      <p:sp>
        <p:nvSpPr>
          <p:cNvPr id="33" name="TextBox 32">
            <a:extLst>
              <a:ext uri="{FF2B5EF4-FFF2-40B4-BE49-F238E27FC236}">
                <a16:creationId xmlns:a16="http://schemas.microsoft.com/office/drawing/2014/main" id="{959DD05B-96F7-4D9B-88E8-E6DA7C0C10E5}"/>
              </a:ext>
            </a:extLst>
          </p:cNvPr>
          <p:cNvSpPr txBox="1"/>
          <p:nvPr/>
        </p:nvSpPr>
        <p:spPr>
          <a:xfrm>
            <a:off x="5042497" y="2654811"/>
            <a:ext cx="1104002" cy="256545"/>
          </a:xfrm>
          <a:prstGeom prst="rect">
            <a:avLst/>
          </a:prstGeom>
          <a:noFill/>
        </p:spPr>
        <p:txBody>
          <a:bodyPr vert="horz" wrap="square" lIns="0" tIns="0" rIns="0" bIns="0" rtlCol="0">
            <a:spAutoFit/>
          </a:bodyPr>
          <a:lstStyle/>
          <a:p>
            <a:pPr defTabSz="571477">
              <a:defRPr/>
            </a:pPr>
            <a:r>
              <a:rPr lang="en-US" sz="1667" b="1">
                <a:solidFill>
                  <a:srgbClr val="C00000"/>
                </a:solidFill>
                <a:latin typeface="Intel Clear"/>
              </a:rPr>
              <a:t>Kernel 1</a:t>
            </a:r>
            <a:endParaRPr lang="en-US" sz="1667" b="1">
              <a:solidFill>
                <a:srgbClr val="C00000"/>
              </a:solidFill>
              <a:latin typeface="Consolas" panose="020B0609020204030204" pitchFamily="49" charset="0"/>
            </a:endParaRPr>
          </a:p>
        </p:txBody>
      </p:sp>
      <p:sp>
        <p:nvSpPr>
          <p:cNvPr id="34" name="TextBox 33">
            <a:extLst>
              <a:ext uri="{FF2B5EF4-FFF2-40B4-BE49-F238E27FC236}">
                <a16:creationId xmlns:a16="http://schemas.microsoft.com/office/drawing/2014/main" id="{8A3E55AB-5AE2-464A-8F03-E8B432DA5DE7}"/>
              </a:ext>
            </a:extLst>
          </p:cNvPr>
          <p:cNvSpPr txBox="1"/>
          <p:nvPr/>
        </p:nvSpPr>
        <p:spPr>
          <a:xfrm>
            <a:off x="5037512" y="3637483"/>
            <a:ext cx="1104002" cy="256545"/>
          </a:xfrm>
          <a:prstGeom prst="rect">
            <a:avLst/>
          </a:prstGeom>
          <a:noFill/>
        </p:spPr>
        <p:txBody>
          <a:bodyPr vert="horz" wrap="square" lIns="0" tIns="0" rIns="0" bIns="0" rtlCol="0">
            <a:spAutoFit/>
          </a:bodyPr>
          <a:lstStyle/>
          <a:p>
            <a:pPr defTabSz="571477">
              <a:defRPr/>
            </a:pPr>
            <a:r>
              <a:rPr lang="en-US" sz="1667" b="1">
                <a:solidFill>
                  <a:srgbClr val="00B050"/>
                </a:solidFill>
                <a:latin typeface="Intel Clear"/>
              </a:rPr>
              <a:t>Kernel 2</a:t>
            </a:r>
            <a:endParaRPr lang="en-US" sz="1667" b="1">
              <a:solidFill>
                <a:srgbClr val="00B050"/>
              </a:solidFill>
              <a:latin typeface="Consolas" panose="020B0609020204030204" pitchFamily="49" charset="0"/>
            </a:endParaRPr>
          </a:p>
        </p:txBody>
      </p:sp>
      <p:sp>
        <p:nvSpPr>
          <p:cNvPr id="35" name="TextBox 34">
            <a:extLst>
              <a:ext uri="{FF2B5EF4-FFF2-40B4-BE49-F238E27FC236}">
                <a16:creationId xmlns:a16="http://schemas.microsoft.com/office/drawing/2014/main" id="{C0C7E6CF-CDCF-4236-B163-4D174099BBFB}"/>
              </a:ext>
            </a:extLst>
          </p:cNvPr>
          <p:cNvSpPr txBox="1"/>
          <p:nvPr/>
        </p:nvSpPr>
        <p:spPr>
          <a:xfrm>
            <a:off x="5031068" y="4700365"/>
            <a:ext cx="1104002" cy="256545"/>
          </a:xfrm>
          <a:prstGeom prst="rect">
            <a:avLst/>
          </a:prstGeom>
          <a:noFill/>
        </p:spPr>
        <p:txBody>
          <a:bodyPr vert="horz" wrap="square" lIns="0" tIns="0" rIns="0" bIns="0" rtlCol="0">
            <a:spAutoFit/>
          </a:bodyPr>
          <a:lstStyle/>
          <a:p>
            <a:pPr defTabSz="571477">
              <a:defRPr/>
            </a:pPr>
            <a:r>
              <a:rPr lang="en-US" sz="1667" b="1">
                <a:solidFill>
                  <a:srgbClr val="0070C0"/>
                </a:solidFill>
                <a:latin typeface="Intel Clear"/>
              </a:rPr>
              <a:t>Kernel 3</a:t>
            </a:r>
            <a:endParaRPr lang="en-US" sz="1667" b="1">
              <a:solidFill>
                <a:srgbClr val="0070C0"/>
              </a:solidFill>
              <a:latin typeface="Consolas" panose="020B0609020204030204" pitchFamily="49" charset="0"/>
            </a:endParaRPr>
          </a:p>
        </p:txBody>
      </p:sp>
      <p:sp>
        <p:nvSpPr>
          <p:cNvPr id="36" name="TextBox 35">
            <a:extLst>
              <a:ext uri="{FF2B5EF4-FFF2-40B4-BE49-F238E27FC236}">
                <a16:creationId xmlns:a16="http://schemas.microsoft.com/office/drawing/2014/main" id="{62D07D50-B7FA-42E9-ACD7-83C1CB43E927}"/>
              </a:ext>
            </a:extLst>
          </p:cNvPr>
          <p:cNvSpPr txBox="1"/>
          <p:nvPr/>
        </p:nvSpPr>
        <p:spPr>
          <a:xfrm>
            <a:off x="5031068" y="6023799"/>
            <a:ext cx="1104002" cy="256545"/>
          </a:xfrm>
          <a:prstGeom prst="rect">
            <a:avLst/>
          </a:prstGeom>
          <a:noFill/>
        </p:spPr>
        <p:txBody>
          <a:bodyPr vert="horz" wrap="square" lIns="0" tIns="0" rIns="0" bIns="0" rtlCol="0">
            <a:spAutoFit/>
          </a:bodyPr>
          <a:lstStyle/>
          <a:p>
            <a:pPr defTabSz="571477">
              <a:defRPr/>
            </a:pPr>
            <a:r>
              <a:rPr lang="en-US" sz="1667" b="1">
                <a:solidFill>
                  <a:srgbClr val="7030A0"/>
                </a:solidFill>
                <a:latin typeface="Intel Clear"/>
              </a:rPr>
              <a:t>Kernel 4</a:t>
            </a:r>
            <a:endParaRPr lang="en-US" sz="1667" b="1">
              <a:solidFill>
                <a:srgbClr val="7030A0"/>
              </a:solidFill>
              <a:latin typeface="Consolas" panose="020B0609020204030204" pitchFamily="49" charset="0"/>
            </a:endParaRPr>
          </a:p>
        </p:txBody>
      </p:sp>
      <p:sp>
        <p:nvSpPr>
          <p:cNvPr id="37" name="Right Brace 36">
            <a:extLst>
              <a:ext uri="{FF2B5EF4-FFF2-40B4-BE49-F238E27FC236}">
                <a16:creationId xmlns:a16="http://schemas.microsoft.com/office/drawing/2014/main" id="{A2BCB83C-F0B9-4543-9272-0B241A2799CB}"/>
              </a:ext>
            </a:extLst>
          </p:cNvPr>
          <p:cNvSpPr/>
          <p:nvPr/>
        </p:nvSpPr>
        <p:spPr>
          <a:xfrm>
            <a:off x="4683702" y="3607436"/>
            <a:ext cx="238532" cy="320606"/>
          </a:xfrm>
          <a:prstGeom prst="rightBrace">
            <a:avLst>
              <a:gd name="adj1" fmla="val 16594"/>
              <a:gd name="adj2" fmla="val 50000"/>
            </a:avLst>
          </a:prstGeom>
          <a:ln w="38100">
            <a:solidFill>
              <a:srgbClr val="00B05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333"/>
          </a:p>
        </p:txBody>
      </p:sp>
      <p:sp>
        <p:nvSpPr>
          <p:cNvPr id="38" name="Right Brace 37">
            <a:extLst>
              <a:ext uri="{FF2B5EF4-FFF2-40B4-BE49-F238E27FC236}">
                <a16:creationId xmlns:a16="http://schemas.microsoft.com/office/drawing/2014/main" id="{C3914620-44ED-4E0E-85B4-3491125B9B06}"/>
              </a:ext>
            </a:extLst>
          </p:cNvPr>
          <p:cNvSpPr/>
          <p:nvPr/>
        </p:nvSpPr>
        <p:spPr>
          <a:xfrm>
            <a:off x="4683702" y="4671024"/>
            <a:ext cx="238532" cy="320606"/>
          </a:xfrm>
          <a:prstGeom prst="rightBrace">
            <a:avLst>
              <a:gd name="adj1" fmla="val 16594"/>
              <a:gd name="adj2" fmla="val 50000"/>
            </a:avLst>
          </a:prstGeom>
          <a:ln w="38100">
            <a:solidFill>
              <a:srgbClr val="0070C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333"/>
          </a:p>
        </p:txBody>
      </p:sp>
      <p:sp>
        <p:nvSpPr>
          <p:cNvPr id="39" name="Right Brace 38">
            <a:extLst>
              <a:ext uri="{FF2B5EF4-FFF2-40B4-BE49-F238E27FC236}">
                <a16:creationId xmlns:a16="http://schemas.microsoft.com/office/drawing/2014/main" id="{73AFC72B-7E65-4727-80E1-E1EB50BAAD47}"/>
              </a:ext>
            </a:extLst>
          </p:cNvPr>
          <p:cNvSpPr/>
          <p:nvPr/>
        </p:nvSpPr>
        <p:spPr>
          <a:xfrm>
            <a:off x="4683702" y="5997985"/>
            <a:ext cx="238532" cy="320606"/>
          </a:xfrm>
          <a:prstGeom prst="rightBrace">
            <a:avLst>
              <a:gd name="adj1" fmla="val 16594"/>
              <a:gd name="adj2" fmla="val 50000"/>
            </a:avLst>
          </a:prstGeom>
          <a:ln w="38100">
            <a:solidFill>
              <a:srgbClr val="7030A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333"/>
          </a:p>
        </p:txBody>
      </p:sp>
      <p:sp>
        <p:nvSpPr>
          <p:cNvPr id="40" name="Rectangle: Rounded Corners 39">
            <a:extLst>
              <a:ext uri="{FF2B5EF4-FFF2-40B4-BE49-F238E27FC236}">
                <a16:creationId xmlns:a16="http://schemas.microsoft.com/office/drawing/2014/main" id="{98C06D36-F8B5-4A83-8596-A05FA21D9554}"/>
              </a:ext>
            </a:extLst>
          </p:cNvPr>
          <p:cNvSpPr/>
          <p:nvPr/>
        </p:nvSpPr>
        <p:spPr>
          <a:xfrm>
            <a:off x="1217570" y="2003210"/>
            <a:ext cx="800068" cy="234932"/>
          </a:xfrm>
          <a:prstGeom prst="roundRect">
            <a:avLst>
              <a:gd name="adj" fmla="val 6871"/>
            </a:avLst>
          </a:prstGeom>
          <a:no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500"/>
          </a:p>
        </p:txBody>
      </p:sp>
      <p:sp>
        <p:nvSpPr>
          <p:cNvPr id="41" name="Rectangle: Rounded Corners 40">
            <a:extLst>
              <a:ext uri="{FF2B5EF4-FFF2-40B4-BE49-F238E27FC236}">
                <a16:creationId xmlns:a16="http://schemas.microsoft.com/office/drawing/2014/main" id="{ED678D6C-BE37-4120-961C-C44B91D5610D}"/>
              </a:ext>
            </a:extLst>
          </p:cNvPr>
          <p:cNvSpPr/>
          <p:nvPr/>
        </p:nvSpPr>
        <p:spPr>
          <a:xfrm>
            <a:off x="1217570" y="3001556"/>
            <a:ext cx="800068" cy="234932"/>
          </a:xfrm>
          <a:prstGeom prst="roundRect">
            <a:avLst>
              <a:gd name="adj" fmla="val 6871"/>
            </a:avLst>
          </a:prstGeom>
          <a:no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500"/>
          </a:p>
        </p:txBody>
      </p:sp>
      <p:sp>
        <p:nvSpPr>
          <p:cNvPr id="42" name="Rectangle: Rounded Corners 41">
            <a:extLst>
              <a:ext uri="{FF2B5EF4-FFF2-40B4-BE49-F238E27FC236}">
                <a16:creationId xmlns:a16="http://schemas.microsoft.com/office/drawing/2014/main" id="{F77FE282-1315-480E-9A2D-C8A871F42E5C}"/>
              </a:ext>
            </a:extLst>
          </p:cNvPr>
          <p:cNvSpPr/>
          <p:nvPr/>
        </p:nvSpPr>
        <p:spPr>
          <a:xfrm>
            <a:off x="1217570" y="4027016"/>
            <a:ext cx="800068" cy="234932"/>
          </a:xfrm>
          <a:prstGeom prst="roundRect">
            <a:avLst>
              <a:gd name="adj" fmla="val 6871"/>
            </a:avLst>
          </a:prstGeom>
          <a:no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500"/>
          </a:p>
        </p:txBody>
      </p:sp>
      <p:sp>
        <p:nvSpPr>
          <p:cNvPr id="43" name="Rectangle: Rounded Corners 42">
            <a:extLst>
              <a:ext uri="{FF2B5EF4-FFF2-40B4-BE49-F238E27FC236}">
                <a16:creationId xmlns:a16="http://schemas.microsoft.com/office/drawing/2014/main" id="{20BB90B4-97FD-42D3-8A63-CDD0608EB266}"/>
              </a:ext>
            </a:extLst>
          </p:cNvPr>
          <p:cNvSpPr/>
          <p:nvPr/>
        </p:nvSpPr>
        <p:spPr>
          <a:xfrm>
            <a:off x="1217570" y="5035402"/>
            <a:ext cx="800068" cy="234932"/>
          </a:xfrm>
          <a:prstGeom prst="roundRect">
            <a:avLst>
              <a:gd name="adj" fmla="val 6871"/>
            </a:avLst>
          </a:prstGeom>
          <a:no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500"/>
          </a:p>
        </p:txBody>
      </p:sp>
      <p:sp>
        <p:nvSpPr>
          <p:cNvPr id="44" name="Content Placeholder 2">
            <a:extLst>
              <a:ext uri="{FF2B5EF4-FFF2-40B4-BE49-F238E27FC236}">
                <a16:creationId xmlns:a16="http://schemas.microsoft.com/office/drawing/2014/main" id="{CAA22358-06F7-4B05-A788-CB243F99673C}"/>
              </a:ext>
            </a:extLst>
          </p:cNvPr>
          <p:cNvSpPr txBox="1">
            <a:spLocks/>
          </p:cNvSpPr>
          <p:nvPr/>
        </p:nvSpPr>
        <p:spPr>
          <a:xfrm>
            <a:off x="6331493" y="1017701"/>
            <a:ext cx="5016867" cy="985510"/>
          </a:xfrm>
          <a:prstGeom prst="rect">
            <a:avLst/>
          </a:prstGeom>
        </p:spPr>
        <p:txBody>
          <a:bodyPr/>
          <a:lst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indent="0" hangingPunct="1">
              <a:buNone/>
            </a:pPr>
            <a:r>
              <a:rPr lang="en-US" sz="2667">
                <a:solidFill>
                  <a:schemeClr val="bg1"/>
                </a:solidFill>
              </a:rPr>
              <a:t>Data and control dependences are resolved by the runtime</a:t>
            </a:r>
          </a:p>
        </p:txBody>
      </p:sp>
    </p:spTree>
    <p:extLst>
      <p:ext uri="{BB962C8B-B14F-4D97-AF65-F5344CB8AC3E}">
        <p14:creationId xmlns:p14="http://schemas.microsoft.com/office/powerpoint/2010/main" val="25074130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a:xfrm>
            <a:off x="571501" y="256918"/>
            <a:ext cx="11022060" cy="873744"/>
          </a:xfrm>
        </p:spPr>
        <p:txBody>
          <a:bodyPr/>
          <a:lstStyle/>
          <a:p>
            <a:pPr algn="ctr"/>
            <a:r>
              <a:rPr lang="en-US">
                <a:latin typeface="+mj-lt"/>
              </a:rPr>
              <a:t>Mapping to Hardware </a:t>
            </a:r>
            <a:r>
              <a:rPr lang="en-US" sz="1800">
                <a:latin typeface="+mj-lt"/>
              </a:rPr>
              <a:t>(INTEL GEN11 GRAPHICS)</a:t>
            </a:r>
            <a:endParaRPr lang="en-US">
              <a:latin typeface="+mj-lt"/>
            </a:endParaRPr>
          </a:p>
        </p:txBody>
      </p:sp>
      <p:pic>
        <p:nvPicPr>
          <p:cNvPr id="4" name="Picture 3">
            <a:extLst>
              <a:ext uri="{FF2B5EF4-FFF2-40B4-BE49-F238E27FC236}">
                <a16:creationId xmlns:a16="http://schemas.microsoft.com/office/drawing/2014/main" id="{71C494CD-FD04-444B-832B-1D7819D30D77}"/>
              </a:ext>
            </a:extLst>
          </p:cNvPr>
          <p:cNvPicPr>
            <a:picLocks noChangeAspect="1"/>
          </p:cNvPicPr>
          <p:nvPr/>
        </p:nvPicPr>
        <p:blipFill>
          <a:blip r:embed="rId3"/>
          <a:stretch>
            <a:fillRect/>
          </a:stretch>
        </p:blipFill>
        <p:spPr>
          <a:xfrm>
            <a:off x="1198609" y="1093451"/>
            <a:ext cx="3899662" cy="5280968"/>
          </a:xfrm>
          <a:prstGeom prst="rect">
            <a:avLst/>
          </a:prstGeom>
        </p:spPr>
      </p:pic>
      <p:sp>
        <p:nvSpPr>
          <p:cNvPr id="5" name="Rectangle 4">
            <a:extLst>
              <a:ext uri="{FF2B5EF4-FFF2-40B4-BE49-F238E27FC236}">
                <a16:creationId xmlns:a16="http://schemas.microsoft.com/office/drawing/2014/main" id="{4D775C60-887F-40BD-9271-40DCF23E1466}"/>
              </a:ext>
            </a:extLst>
          </p:cNvPr>
          <p:cNvSpPr/>
          <p:nvPr/>
        </p:nvSpPr>
        <p:spPr>
          <a:xfrm>
            <a:off x="3128120" y="1855868"/>
            <a:ext cx="975360" cy="1554480"/>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Speech Bubble: Rectangle with Corners Rounded 6">
            <a:extLst>
              <a:ext uri="{FF2B5EF4-FFF2-40B4-BE49-F238E27FC236}">
                <a16:creationId xmlns:a16="http://schemas.microsoft.com/office/drawing/2014/main" id="{7FCC76C4-697C-447A-8DEA-C82BA133A49D}"/>
              </a:ext>
            </a:extLst>
          </p:cNvPr>
          <p:cNvSpPr/>
          <p:nvPr/>
        </p:nvSpPr>
        <p:spPr>
          <a:xfrm>
            <a:off x="6032989" y="1104236"/>
            <a:ext cx="5104216" cy="2306112"/>
          </a:xfrm>
          <a:prstGeom prst="wedgeRoundRectCallout">
            <a:avLst>
              <a:gd name="adj1" fmla="val -90665"/>
              <a:gd name="adj2" fmla="val 18070"/>
              <a:gd name="adj3" fmla="val 16667"/>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Rectangle 7">
            <a:extLst>
              <a:ext uri="{FF2B5EF4-FFF2-40B4-BE49-F238E27FC236}">
                <a16:creationId xmlns:a16="http://schemas.microsoft.com/office/drawing/2014/main" id="{D3BD7FBA-3574-46EE-8FE5-C7647245FBA1}"/>
              </a:ext>
            </a:extLst>
          </p:cNvPr>
          <p:cNvSpPr/>
          <p:nvPr/>
        </p:nvSpPr>
        <p:spPr>
          <a:xfrm>
            <a:off x="4913482" y="4365972"/>
            <a:ext cx="81280" cy="193040"/>
          </a:xfrm>
          <a:prstGeom prst="rect">
            <a:avLst/>
          </a:prstGeom>
          <a:solidFill>
            <a:srgbClr val="00B050"/>
          </a:solidFill>
          <a:ln>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Speech Bubble: Rectangle with Corners Rounded 8">
            <a:extLst>
              <a:ext uri="{FF2B5EF4-FFF2-40B4-BE49-F238E27FC236}">
                <a16:creationId xmlns:a16="http://schemas.microsoft.com/office/drawing/2014/main" id="{07D9A5DD-F3B6-469A-BE7A-AB178A9E6B9D}"/>
              </a:ext>
            </a:extLst>
          </p:cNvPr>
          <p:cNvSpPr/>
          <p:nvPr/>
        </p:nvSpPr>
        <p:spPr>
          <a:xfrm>
            <a:off x="6032989" y="4118695"/>
            <a:ext cx="5104216" cy="1264713"/>
          </a:xfrm>
          <a:prstGeom prst="wedgeRoundRectCallout">
            <a:avLst>
              <a:gd name="adj1" fmla="val -70399"/>
              <a:gd name="adj2" fmla="val -22563"/>
              <a:gd name="adj3" fmla="val 16667"/>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10" name="Picture 9">
            <a:extLst>
              <a:ext uri="{FF2B5EF4-FFF2-40B4-BE49-F238E27FC236}">
                <a16:creationId xmlns:a16="http://schemas.microsoft.com/office/drawing/2014/main" id="{9082B204-3E38-47DD-82B5-34169084C0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29620" y="1187262"/>
            <a:ext cx="2063856" cy="2140060"/>
          </a:xfrm>
          <a:prstGeom prst="rect">
            <a:avLst/>
          </a:prstGeom>
        </p:spPr>
      </p:pic>
      <p:pic>
        <p:nvPicPr>
          <p:cNvPr id="11" name="Picture 10">
            <a:extLst>
              <a:ext uri="{FF2B5EF4-FFF2-40B4-BE49-F238E27FC236}">
                <a16:creationId xmlns:a16="http://schemas.microsoft.com/office/drawing/2014/main" id="{2B73D585-7B24-4127-87D6-548DC8295ED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75819" y="4166821"/>
            <a:ext cx="1117657" cy="1168460"/>
          </a:xfrm>
          <a:prstGeom prst="rect">
            <a:avLst/>
          </a:prstGeom>
        </p:spPr>
      </p:pic>
      <p:sp>
        <p:nvSpPr>
          <p:cNvPr id="12" name="TextBox 11">
            <a:extLst>
              <a:ext uri="{FF2B5EF4-FFF2-40B4-BE49-F238E27FC236}">
                <a16:creationId xmlns:a16="http://schemas.microsoft.com/office/drawing/2014/main" id="{5FADDBC7-0833-4C33-8603-C9161BBBF349}"/>
              </a:ext>
            </a:extLst>
          </p:cNvPr>
          <p:cNvSpPr txBox="1"/>
          <p:nvPr/>
        </p:nvSpPr>
        <p:spPr>
          <a:xfrm>
            <a:off x="6353117" y="1311386"/>
            <a:ext cx="2363106" cy="2109937"/>
          </a:xfrm>
          <a:prstGeom prst="rect">
            <a:avLst/>
          </a:prstGeom>
          <a:noFill/>
        </p:spPr>
        <p:txBody>
          <a:bodyPr vert="horz" wrap="square" lIns="0" tIns="0" rIns="0" bIns="0" rtlCol="0">
            <a:spAutoFit/>
          </a:bodyPr>
          <a:lstStyle/>
          <a:p>
            <a:r>
              <a:rPr lang="en-US" sz="2000"/>
              <a:t>All work-items in a </a:t>
            </a:r>
            <a:r>
              <a:rPr lang="en-US" sz="2000" b="1"/>
              <a:t>work-group</a:t>
            </a:r>
            <a:r>
              <a:rPr lang="en-US" sz="2000"/>
              <a:t> are scheduled on one </a:t>
            </a:r>
            <a:r>
              <a:rPr lang="en-US" sz="2000" err="1"/>
              <a:t>subslice</a:t>
            </a:r>
            <a:r>
              <a:rPr lang="en-US" sz="2000"/>
              <a:t>, which has its own local memory.</a:t>
            </a:r>
          </a:p>
          <a:p>
            <a:endParaRPr lang="en-US" sz="1100">
              <a:solidFill>
                <a:srgbClr val="003C71"/>
              </a:solidFill>
            </a:endParaRPr>
          </a:p>
        </p:txBody>
      </p:sp>
      <p:sp>
        <p:nvSpPr>
          <p:cNvPr id="13" name="TextBox 12">
            <a:extLst>
              <a:ext uri="{FF2B5EF4-FFF2-40B4-BE49-F238E27FC236}">
                <a16:creationId xmlns:a16="http://schemas.microsoft.com/office/drawing/2014/main" id="{9CAE06A7-D5D2-4836-9086-1D842625ECAF}"/>
              </a:ext>
            </a:extLst>
          </p:cNvPr>
          <p:cNvSpPr txBox="1"/>
          <p:nvPr/>
        </p:nvSpPr>
        <p:spPr>
          <a:xfrm>
            <a:off x="6353117" y="4180241"/>
            <a:ext cx="3451679" cy="1549014"/>
          </a:xfrm>
          <a:prstGeom prst="rect">
            <a:avLst/>
          </a:prstGeom>
          <a:noFill/>
        </p:spPr>
        <p:txBody>
          <a:bodyPr vert="horz" wrap="square" lIns="0" tIns="0" rIns="0" bIns="0" rtlCol="0">
            <a:spAutoFit/>
          </a:bodyPr>
          <a:lstStyle/>
          <a:p>
            <a:r>
              <a:rPr lang="en-US" sz="1600"/>
              <a:t>All work-items in a </a:t>
            </a:r>
            <a:r>
              <a:rPr lang="en-US" sz="1600" b="1"/>
              <a:t>sub-group </a:t>
            </a:r>
            <a:r>
              <a:rPr lang="en-US" sz="1600"/>
              <a:t>execute on a single EU thread.</a:t>
            </a:r>
            <a:br>
              <a:rPr lang="en-US" sz="1600"/>
            </a:br>
            <a:br>
              <a:rPr lang="en-US" sz="1600"/>
            </a:br>
            <a:r>
              <a:rPr lang="en-US" sz="1600"/>
              <a:t>Each work-item in a </a:t>
            </a:r>
            <a:r>
              <a:rPr lang="en-US" sz="1600" b="1"/>
              <a:t>sub-group</a:t>
            </a:r>
            <a:r>
              <a:rPr lang="en-US" sz="1600"/>
              <a:t> is mapped to a SIMD lane/channel.</a:t>
            </a:r>
          </a:p>
          <a:p>
            <a:endParaRPr lang="en-US" sz="1000">
              <a:solidFill>
                <a:srgbClr val="003C71"/>
              </a:solidFill>
            </a:endParaRPr>
          </a:p>
        </p:txBody>
      </p:sp>
    </p:spTree>
    <p:extLst>
      <p:ext uri="{BB962C8B-B14F-4D97-AF65-F5344CB8AC3E}">
        <p14:creationId xmlns:p14="http://schemas.microsoft.com/office/powerpoint/2010/main" val="41339547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2"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a:xfrm>
            <a:off x="571501" y="230682"/>
            <a:ext cx="11022060" cy="873744"/>
          </a:xfrm>
        </p:spPr>
        <p:txBody>
          <a:bodyPr>
            <a:normAutofit/>
          </a:bodyPr>
          <a:lstStyle/>
          <a:p>
            <a:pPr algn="ctr"/>
            <a:r>
              <a:rPr lang="en-US">
                <a:latin typeface="+mj-lt"/>
              </a:rPr>
              <a:t>Recap: Important Classes in DPC++</a:t>
            </a:r>
          </a:p>
        </p:txBody>
      </p:sp>
      <p:graphicFrame>
        <p:nvGraphicFramePr>
          <p:cNvPr id="3" name="Table 3">
            <a:extLst>
              <a:ext uri="{FF2B5EF4-FFF2-40B4-BE49-F238E27FC236}">
                <a16:creationId xmlns:a16="http://schemas.microsoft.com/office/drawing/2014/main" id="{4C22CA4A-BF27-4E60-9FAC-938616ABE068}"/>
              </a:ext>
            </a:extLst>
          </p:cNvPr>
          <p:cNvGraphicFramePr>
            <a:graphicFrameLocks noGrp="1"/>
          </p:cNvGraphicFramePr>
          <p:nvPr/>
        </p:nvGraphicFramePr>
        <p:xfrm>
          <a:off x="2018531" y="1104426"/>
          <a:ext cx="8128000" cy="411988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3093721907"/>
                    </a:ext>
                  </a:extLst>
                </a:gridCol>
                <a:gridCol w="4064000">
                  <a:extLst>
                    <a:ext uri="{9D8B030D-6E8A-4147-A177-3AD203B41FA5}">
                      <a16:colId xmlns:a16="http://schemas.microsoft.com/office/drawing/2014/main" val="2306520369"/>
                    </a:ext>
                  </a:extLst>
                </a:gridCol>
              </a:tblGrid>
              <a:tr h="370840">
                <a:tc>
                  <a:txBody>
                    <a:bodyPr/>
                    <a:lstStyle/>
                    <a:p>
                      <a:pPr algn="ctr"/>
                      <a:r>
                        <a:rPr lang="en-US" sz="1600" b="1">
                          <a:solidFill>
                            <a:schemeClr val="bg1"/>
                          </a:solidFill>
                        </a:rPr>
                        <a:t>Class</a:t>
                      </a:r>
                    </a:p>
                  </a:txBody>
                  <a:tcPr anchor="ctr">
                    <a:solidFill>
                      <a:schemeClr val="accent4"/>
                    </a:solidFill>
                  </a:tcPr>
                </a:tc>
                <a:tc>
                  <a:txBody>
                    <a:bodyPr/>
                    <a:lstStyle/>
                    <a:p>
                      <a:pPr algn="ctr"/>
                      <a:r>
                        <a:rPr lang="en-US" sz="1600" b="1">
                          <a:solidFill>
                            <a:schemeClr val="bg1"/>
                          </a:solidFill>
                        </a:rPr>
                        <a:t>Functionality</a:t>
                      </a:r>
                    </a:p>
                  </a:txBody>
                  <a:tcPr anchor="ctr">
                    <a:solidFill>
                      <a:schemeClr val="accent4"/>
                    </a:solidFill>
                  </a:tcPr>
                </a:tc>
                <a:extLst>
                  <a:ext uri="{0D108BD9-81ED-4DB2-BD59-A6C34878D82A}">
                    <a16:rowId xmlns:a16="http://schemas.microsoft.com/office/drawing/2014/main" val="3062873461"/>
                  </a:ext>
                </a:extLst>
              </a:tr>
              <a:tr h="370840">
                <a:tc>
                  <a:txBody>
                    <a:bodyPr/>
                    <a:lstStyle/>
                    <a:p>
                      <a:pPr algn="l"/>
                      <a:r>
                        <a:rPr lang="en-US" sz="1400" b="0" err="1">
                          <a:solidFill>
                            <a:schemeClr val="tx1"/>
                          </a:solidFill>
                          <a:latin typeface="Consolas" panose="020B0609020204030204" pitchFamily="49" charset="0"/>
                        </a:rPr>
                        <a:t>sycl</a:t>
                      </a:r>
                      <a:r>
                        <a:rPr lang="en-US" sz="1400" b="0">
                          <a:solidFill>
                            <a:schemeClr val="tx1"/>
                          </a:solidFill>
                          <a:latin typeface="Consolas" panose="020B0609020204030204" pitchFamily="49" charset="0"/>
                        </a:rPr>
                        <a:t>::device</a:t>
                      </a:r>
                    </a:p>
                  </a:txBody>
                  <a:tcPr anchor="ctr">
                    <a:solidFill>
                      <a:schemeClr val="bg2">
                        <a:lumMod val="20000"/>
                        <a:lumOff val="80000"/>
                      </a:schemeClr>
                    </a:solidFill>
                  </a:tcPr>
                </a:tc>
                <a:tc>
                  <a:txBody>
                    <a:bodyPr/>
                    <a:lstStyle/>
                    <a:p>
                      <a:pPr algn="l"/>
                      <a:r>
                        <a:rPr lang="en-US" sz="1400" b="0">
                          <a:solidFill>
                            <a:schemeClr val="tx1"/>
                          </a:solidFill>
                        </a:rPr>
                        <a:t>Represents a specific CPU, GPU, FPGA or other device that can execute SYCL kernels.</a:t>
                      </a:r>
                    </a:p>
                  </a:txBody>
                  <a:tcPr anchor="ctr">
                    <a:solidFill>
                      <a:schemeClr val="bg2">
                        <a:lumMod val="20000"/>
                        <a:lumOff val="80000"/>
                      </a:schemeClr>
                    </a:solidFill>
                  </a:tcPr>
                </a:tc>
                <a:extLst>
                  <a:ext uri="{0D108BD9-81ED-4DB2-BD59-A6C34878D82A}">
                    <a16:rowId xmlns:a16="http://schemas.microsoft.com/office/drawing/2014/main" val="2809771446"/>
                  </a:ext>
                </a:extLst>
              </a:tr>
              <a:tr h="314799">
                <a:tc>
                  <a:txBody>
                    <a:bodyPr/>
                    <a:lstStyle/>
                    <a:p>
                      <a:pPr algn="l"/>
                      <a:r>
                        <a:rPr lang="en-US" sz="1400" b="0" err="1">
                          <a:solidFill>
                            <a:schemeClr val="tx1"/>
                          </a:solidFill>
                          <a:latin typeface="Consolas" panose="020B0609020204030204" pitchFamily="49" charset="0"/>
                        </a:rPr>
                        <a:t>sycl</a:t>
                      </a:r>
                      <a:r>
                        <a:rPr lang="en-US" sz="1400" b="0">
                          <a:solidFill>
                            <a:schemeClr val="tx1"/>
                          </a:solidFill>
                          <a:latin typeface="Consolas" panose="020B0609020204030204" pitchFamily="49" charset="0"/>
                        </a:rPr>
                        <a:t>::queue</a:t>
                      </a:r>
                    </a:p>
                  </a:txBody>
                  <a:tcPr anchor="ctr">
                    <a:solidFill>
                      <a:schemeClr val="bg2">
                        <a:lumMod val="20000"/>
                        <a:lumOff val="80000"/>
                      </a:schemeClr>
                    </a:solidFill>
                  </a:tcPr>
                </a:tc>
                <a:tc>
                  <a:txBody>
                    <a:bodyPr/>
                    <a:lstStyle/>
                    <a:p>
                      <a:pPr algn="l"/>
                      <a:r>
                        <a:rPr lang="en-US" sz="1400">
                          <a:solidFill>
                            <a:schemeClr val="tx1"/>
                          </a:solidFill>
                        </a:rPr>
                        <a:t>Represents a queue to which kernels can be submitted (enqueued).</a:t>
                      </a:r>
                      <a:br>
                        <a:rPr lang="en-US" sz="1400">
                          <a:solidFill>
                            <a:schemeClr val="tx1"/>
                          </a:solidFill>
                        </a:rPr>
                      </a:br>
                      <a:br>
                        <a:rPr lang="en-US" sz="1400">
                          <a:solidFill>
                            <a:schemeClr val="tx1"/>
                          </a:solidFill>
                        </a:rPr>
                      </a:br>
                      <a:r>
                        <a:rPr lang="en-US" sz="1400">
                          <a:solidFill>
                            <a:schemeClr val="tx1"/>
                          </a:solidFill>
                        </a:rPr>
                        <a:t>Multiple queues may map to the same </a:t>
                      </a:r>
                      <a:r>
                        <a:rPr lang="en-US" sz="1400" err="1">
                          <a:solidFill>
                            <a:schemeClr val="tx1"/>
                          </a:solidFill>
                          <a:latin typeface="Consolas" panose="020B0609020204030204" pitchFamily="49" charset="0"/>
                        </a:rPr>
                        <a:t>sycl</a:t>
                      </a:r>
                      <a:r>
                        <a:rPr lang="en-US" sz="1400">
                          <a:solidFill>
                            <a:schemeClr val="tx1"/>
                          </a:solidFill>
                          <a:latin typeface="Consolas" panose="020B0609020204030204" pitchFamily="49" charset="0"/>
                        </a:rPr>
                        <a:t>::device.</a:t>
                      </a:r>
                      <a:endParaRPr lang="en-US" sz="1400">
                        <a:solidFill>
                          <a:schemeClr val="tx1"/>
                        </a:solidFill>
                      </a:endParaRPr>
                    </a:p>
                  </a:txBody>
                  <a:tcPr anchor="ctr">
                    <a:solidFill>
                      <a:schemeClr val="bg2">
                        <a:lumMod val="20000"/>
                        <a:lumOff val="80000"/>
                      </a:schemeClr>
                    </a:solidFill>
                  </a:tcPr>
                </a:tc>
                <a:extLst>
                  <a:ext uri="{0D108BD9-81ED-4DB2-BD59-A6C34878D82A}">
                    <a16:rowId xmlns:a16="http://schemas.microsoft.com/office/drawing/2014/main" val="688073233"/>
                  </a:ext>
                </a:extLst>
              </a:tr>
              <a:tr h="370840">
                <a:tc>
                  <a:txBody>
                    <a:bodyPr/>
                    <a:lstStyle/>
                    <a:p>
                      <a:pPr algn="l"/>
                      <a:r>
                        <a:rPr lang="en-US" sz="1400" b="0" err="1">
                          <a:solidFill>
                            <a:schemeClr val="tx1"/>
                          </a:solidFill>
                          <a:latin typeface="Consolas" panose="020B0609020204030204" pitchFamily="49" charset="0"/>
                        </a:rPr>
                        <a:t>sycl</a:t>
                      </a:r>
                      <a:r>
                        <a:rPr lang="en-US" sz="1400" b="0">
                          <a:solidFill>
                            <a:schemeClr val="tx1"/>
                          </a:solidFill>
                          <a:latin typeface="Consolas" panose="020B0609020204030204" pitchFamily="49" charset="0"/>
                        </a:rPr>
                        <a:t>::buffer</a:t>
                      </a:r>
                    </a:p>
                  </a:txBody>
                  <a:tcPr anchor="ctr">
                    <a:solidFill>
                      <a:schemeClr val="bg2">
                        <a:lumMod val="20000"/>
                        <a:lumOff val="80000"/>
                      </a:schemeClr>
                    </a:solidFill>
                  </a:tcPr>
                </a:tc>
                <a:tc>
                  <a:txBody>
                    <a:bodyPr/>
                    <a:lstStyle/>
                    <a:p>
                      <a:pPr algn="l"/>
                      <a:r>
                        <a:rPr lang="en-US" sz="1400">
                          <a:solidFill>
                            <a:schemeClr val="tx1"/>
                          </a:solidFill>
                        </a:rPr>
                        <a:t>Encapsulates an allocation that the runtime can transfer between host and device.</a:t>
                      </a:r>
                    </a:p>
                  </a:txBody>
                  <a:tcPr anchor="ctr">
                    <a:solidFill>
                      <a:schemeClr val="bg2">
                        <a:lumMod val="20000"/>
                        <a:lumOff val="80000"/>
                      </a:schemeClr>
                    </a:solidFill>
                  </a:tcPr>
                </a:tc>
                <a:extLst>
                  <a:ext uri="{0D108BD9-81ED-4DB2-BD59-A6C34878D82A}">
                    <a16:rowId xmlns:a16="http://schemas.microsoft.com/office/drawing/2014/main" val="1533481364"/>
                  </a:ext>
                </a:extLst>
              </a:tr>
              <a:tr h="370840">
                <a:tc>
                  <a:txBody>
                    <a:bodyPr/>
                    <a:lstStyle/>
                    <a:p>
                      <a:pPr algn="l"/>
                      <a:r>
                        <a:rPr lang="en-US" sz="1400" b="0" err="1">
                          <a:solidFill>
                            <a:schemeClr val="tx1"/>
                          </a:solidFill>
                          <a:latin typeface="Consolas" panose="020B0609020204030204" pitchFamily="49" charset="0"/>
                        </a:rPr>
                        <a:t>sycl</a:t>
                      </a:r>
                      <a:r>
                        <a:rPr lang="en-US" sz="1400" b="0">
                          <a:solidFill>
                            <a:schemeClr val="tx1"/>
                          </a:solidFill>
                          <a:latin typeface="Consolas" panose="020B0609020204030204" pitchFamily="49" charset="0"/>
                        </a:rPr>
                        <a:t>::handler</a:t>
                      </a:r>
                    </a:p>
                  </a:txBody>
                  <a:tcPr anchor="ctr">
                    <a:solidFill>
                      <a:schemeClr val="bg2">
                        <a:lumMod val="20000"/>
                        <a:lumOff val="80000"/>
                      </a:schemeClr>
                    </a:solidFill>
                  </a:tcPr>
                </a:tc>
                <a:tc>
                  <a:txBody>
                    <a:bodyPr/>
                    <a:lstStyle/>
                    <a:p>
                      <a:pPr algn="l"/>
                      <a:r>
                        <a:rPr lang="en-US" sz="1400">
                          <a:solidFill>
                            <a:schemeClr val="tx1"/>
                          </a:solidFill>
                        </a:rPr>
                        <a:t>Used to define a command-group scope that connects buffers to kernels.</a:t>
                      </a:r>
                    </a:p>
                  </a:txBody>
                  <a:tcPr anchor="ctr">
                    <a:solidFill>
                      <a:schemeClr val="bg2">
                        <a:lumMod val="20000"/>
                        <a:lumOff val="80000"/>
                      </a:schemeClr>
                    </a:solidFill>
                  </a:tcPr>
                </a:tc>
                <a:extLst>
                  <a:ext uri="{0D108BD9-81ED-4DB2-BD59-A6C34878D82A}">
                    <a16:rowId xmlns:a16="http://schemas.microsoft.com/office/drawing/2014/main" val="3570569940"/>
                  </a:ext>
                </a:extLst>
              </a:tr>
              <a:tr h="370840">
                <a:tc>
                  <a:txBody>
                    <a:bodyPr/>
                    <a:lstStyle/>
                    <a:p>
                      <a:pPr algn="l"/>
                      <a:r>
                        <a:rPr lang="en-US" sz="1400" b="0" err="1">
                          <a:solidFill>
                            <a:schemeClr val="tx1"/>
                          </a:solidFill>
                          <a:latin typeface="Consolas" panose="020B0609020204030204" pitchFamily="49" charset="0"/>
                        </a:rPr>
                        <a:t>sycl</a:t>
                      </a:r>
                      <a:r>
                        <a:rPr lang="en-US" sz="1400" b="0">
                          <a:solidFill>
                            <a:schemeClr val="tx1"/>
                          </a:solidFill>
                          <a:latin typeface="Consolas" panose="020B0609020204030204" pitchFamily="49" charset="0"/>
                        </a:rPr>
                        <a:t>::accessor</a:t>
                      </a:r>
                    </a:p>
                  </a:txBody>
                  <a:tcPr anchor="ctr">
                    <a:solidFill>
                      <a:schemeClr val="bg2">
                        <a:lumMod val="20000"/>
                        <a:lumOff val="80000"/>
                      </a:schemeClr>
                    </a:solidFill>
                  </a:tcPr>
                </a:tc>
                <a:tc>
                  <a:txBody>
                    <a:bodyPr/>
                    <a:lstStyle/>
                    <a:p>
                      <a:pPr algn="l"/>
                      <a:r>
                        <a:rPr lang="en-US" sz="1400">
                          <a:solidFill>
                            <a:schemeClr val="tx1"/>
                          </a:solidFill>
                        </a:rPr>
                        <a:t>Used to define the access requirements of specific kernels (e.g. read, write, read-write).</a:t>
                      </a:r>
                    </a:p>
                  </a:txBody>
                  <a:tcPr anchor="ctr">
                    <a:solidFill>
                      <a:schemeClr val="bg2">
                        <a:lumMod val="20000"/>
                        <a:lumOff val="80000"/>
                      </a:schemeClr>
                    </a:solidFill>
                  </a:tcPr>
                </a:tc>
                <a:extLst>
                  <a:ext uri="{0D108BD9-81ED-4DB2-BD59-A6C34878D82A}">
                    <a16:rowId xmlns:a16="http://schemas.microsoft.com/office/drawing/2014/main" val="1164330409"/>
                  </a:ext>
                </a:extLst>
              </a:tr>
              <a:tr h="370840">
                <a:tc>
                  <a:txBody>
                    <a:bodyPr/>
                    <a:lstStyle/>
                    <a:p>
                      <a:pPr algn="l"/>
                      <a:r>
                        <a:rPr lang="en-US" sz="1400" b="0" err="1">
                          <a:solidFill>
                            <a:schemeClr val="tx1"/>
                          </a:solidFill>
                          <a:latin typeface="Consolas" panose="020B0609020204030204" pitchFamily="49" charset="0"/>
                        </a:rPr>
                        <a:t>sycl</a:t>
                      </a:r>
                      <a:r>
                        <a:rPr lang="en-US" sz="1400" b="0">
                          <a:solidFill>
                            <a:schemeClr val="tx1"/>
                          </a:solidFill>
                          <a:latin typeface="Consolas" panose="020B0609020204030204" pitchFamily="49" charset="0"/>
                        </a:rPr>
                        <a:t>::range, </a:t>
                      </a:r>
                      <a:r>
                        <a:rPr lang="en-US" sz="1400" b="0" err="1">
                          <a:solidFill>
                            <a:schemeClr val="tx1"/>
                          </a:solidFill>
                          <a:latin typeface="Consolas" panose="020B0609020204030204" pitchFamily="49" charset="0"/>
                        </a:rPr>
                        <a:t>sycl</a:t>
                      </a:r>
                      <a:r>
                        <a:rPr lang="en-US" sz="1400" b="0">
                          <a:solidFill>
                            <a:schemeClr val="tx1"/>
                          </a:solidFill>
                          <a:latin typeface="Consolas" panose="020B0609020204030204" pitchFamily="49" charset="0"/>
                        </a:rPr>
                        <a:t>::</a:t>
                      </a:r>
                      <a:r>
                        <a:rPr lang="en-US" sz="1400" b="0" err="1">
                          <a:solidFill>
                            <a:schemeClr val="tx1"/>
                          </a:solidFill>
                          <a:latin typeface="Consolas" panose="020B0609020204030204" pitchFamily="49" charset="0"/>
                        </a:rPr>
                        <a:t>nd_range</a:t>
                      </a:r>
                      <a:br>
                        <a:rPr lang="en-US" sz="1400" b="0">
                          <a:solidFill>
                            <a:schemeClr val="tx1"/>
                          </a:solidFill>
                          <a:latin typeface="Consolas" panose="020B0609020204030204" pitchFamily="49" charset="0"/>
                        </a:rPr>
                      </a:br>
                      <a:r>
                        <a:rPr lang="en-US" sz="1400" b="0" err="1">
                          <a:solidFill>
                            <a:schemeClr val="tx1"/>
                          </a:solidFill>
                          <a:latin typeface="Consolas" panose="020B0609020204030204" pitchFamily="49" charset="0"/>
                        </a:rPr>
                        <a:t>sycl</a:t>
                      </a:r>
                      <a:r>
                        <a:rPr lang="en-US" sz="1400" b="0">
                          <a:solidFill>
                            <a:schemeClr val="tx1"/>
                          </a:solidFill>
                          <a:latin typeface="Consolas" panose="020B0609020204030204" pitchFamily="49" charset="0"/>
                        </a:rPr>
                        <a:t>::id, </a:t>
                      </a:r>
                      <a:r>
                        <a:rPr lang="en-US" sz="1400" b="0" err="1">
                          <a:solidFill>
                            <a:schemeClr val="tx1"/>
                          </a:solidFill>
                          <a:latin typeface="Consolas" panose="020B0609020204030204" pitchFamily="49" charset="0"/>
                        </a:rPr>
                        <a:t>sycl</a:t>
                      </a:r>
                      <a:r>
                        <a:rPr lang="en-US" sz="1400" b="0">
                          <a:solidFill>
                            <a:schemeClr val="tx1"/>
                          </a:solidFill>
                          <a:latin typeface="Consolas" panose="020B0609020204030204" pitchFamily="49" charset="0"/>
                        </a:rPr>
                        <a:t>::item, </a:t>
                      </a:r>
                      <a:r>
                        <a:rPr lang="en-US" sz="1400" b="0" err="1">
                          <a:solidFill>
                            <a:schemeClr val="tx1"/>
                          </a:solidFill>
                          <a:latin typeface="Consolas" panose="020B0609020204030204" pitchFamily="49" charset="0"/>
                        </a:rPr>
                        <a:t>sycl</a:t>
                      </a:r>
                      <a:r>
                        <a:rPr lang="en-US" sz="1400" b="0">
                          <a:solidFill>
                            <a:schemeClr val="tx1"/>
                          </a:solidFill>
                          <a:latin typeface="Consolas" panose="020B0609020204030204" pitchFamily="49" charset="0"/>
                        </a:rPr>
                        <a:t>::</a:t>
                      </a:r>
                      <a:r>
                        <a:rPr lang="en-US" sz="1400" b="0" err="1">
                          <a:solidFill>
                            <a:schemeClr val="tx1"/>
                          </a:solidFill>
                          <a:latin typeface="Consolas" panose="020B0609020204030204" pitchFamily="49" charset="0"/>
                        </a:rPr>
                        <a:t>nd_item</a:t>
                      </a:r>
                      <a:endParaRPr lang="en-US" sz="1400" b="0">
                        <a:solidFill>
                          <a:schemeClr val="tx1"/>
                        </a:solidFill>
                        <a:latin typeface="Consolas" panose="020B0609020204030204" pitchFamily="49" charset="0"/>
                      </a:endParaRPr>
                    </a:p>
                  </a:txBody>
                  <a:tcPr anchor="ctr">
                    <a:solidFill>
                      <a:schemeClr val="bg2">
                        <a:lumMod val="20000"/>
                        <a:lumOff val="80000"/>
                      </a:schemeClr>
                    </a:solidFill>
                  </a:tcPr>
                </a:tc>
                <a:tc>
                  <a:txBody>
                    <a:bodyPr/>
                    <a:lstStyle/>
                    <a:p>
                      <a:pPr algn="l"/>
                      <a:r>
                        <a:rPr lang="en-US" sz="1400">
                          <a:solidFill>
                            <a:schemeClr val="tx1"/>
                          </a:solidFill>
                        </a:rPr>
                        <a:t>Representations of execution ranges and individual execution agents in the range.</a:t>
                      </a:r>
                    </a:p>
                  </a:txBody>
                  <a:tcPr anchor="ctr">
                    <a:solidFill>
                      <a:schemeClr val="bg2">
                        <a:lumMod val="20000"/>
                        <a:lumOff val="80000"/>
                      </a:schemeClr>
                    </a:solidFill>
                  </a:tcPr>
                </a:tc>
                <a:extLst>
                  <a:ext uri="{0D108BD9-81ED-4DB2-BD59-A6C34878D82A}">
                    <a16:rowId xmlns:a16="http://schemas.microsoft.com/office/drawing/2014/main" val="3722266513"/>
                  </a:ext>
                </a:extLst>
              </a:tr>
            </a:tbl>
          </a:graphicData>
        </a:graphic>
      </p:graphicFrame>
    </p:spTree>
    <p:extLst>
      <p:ext uri="{BB962C8B-B14F-4D97-AF65-F5344CB8AC3E}">
        <p14:creationId xmlns:p14="http://schemas.microsoft.com/office/powerpoint/2010/main" val="2602134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p:txBody>
          <a:bodyPr/>
          <a:lstStyle/>
          <a:p>
            <a:pPr algn="ctr"/>
            <a:r>
              <a:rPr lang="en-US" dirty="0">
                <a:latin typeface="+mj-lt"/>
              </a:rPr>
              <a:t>New Features in DPC++/SYCL 2020</a:t>
            </a:r>
          </a:p>
        </p:txBody>
      </p:sp>
      <p:sp>
        <p:nvSpPr>
          <p:cNvPr id="6" name="Text Placeholder 5">
            <a:extLst>
              <a:ext uri="{FF2B5EF4-FFF2-40B4-BE49-F238E27FC236}">
                <a16:creationId xmlns:a16="http://schemas.microsoft.com/office/drawing/2014/main" id="{C1F2B7AE-D7E6-4FB1-9D00-76CAC4F86577}"/>
              </a:ext>
            </a:extLst>
          </p:cNvPr>
          <p:cNvSpPr>
            <a:spLocks noGrp="1"/>
          </p:cNvSpPr>
          <p:nvPr>
            <p:ph type="body" sz="quarter" idx="10"/>
          </p:nvPr>
        </p:nvSpPr>
        <p:spPr>
          <a:xfrm>
            <a:off x="571500" y="1599815"/>
            <a:ext cx="11010900" cy="4809373"/>
          </a:xfrm>
        </p:spPr>
        <p:txBody>
          <a:bodyPr>
            <a:normAutofit/>
          </a:bodyPr>
          <a:lstStyle/>
          <a:p>
            <a:pPr marL="643459" lvl="1" indent="-342900" defTabSz="609585" rtl="0">
              <a:spcBef>
                <a:spcPts val="1600"/>
              </a:spcBef>
            </a:pPr>
            <a:r>
              <a:rPr lang="en-US" sz="3200" kern="1200" dirty="0">
                <a:solidFill>
                  <a:schemeClr val="accent3"/>
                </a:solidFill>
              </a:rPr>
              <a:t>Agenda</a:t>
            </a:r>
          </a:p>
          <a:p>
            <a:pPr marL="1104881" lvl="2" indent="-342900" defTabSz="609585" rtl="0">
              <a:spcBef>
                <a:spcPts val="1067"/>
              </a:spcBef>
            </a:pPr>
            <a:r>
              <a:rPr lang="en-US" sz="2800" kern="1200" dirty="0">
                <a:solidFill>
                  <a:prstClr val="white"/>
                </a:solidFill>
              </a:rPr>
              <a:t>Unified Shared Memory (USM)</a:t>
            </a:r>
          </a:p>
          <a:p>
            <a:pPr marL="1104881" lvl="2" indent="-342900" defTabSz="609585" rtl="0">
              <a:spcBef>
                <a:spcPts val="1067"/>
              </a:spcBef>
            </a:pPr>
            <a:r>
              <a:rPr lang="en-US" sz="2800" kern="1200" dirty="0">
                <a:solidFill>
                  <a:prstClr val="white"/>
                </a:solidFill>
              </a:rPr>
              <a:t>Sub-Groups</a:t>
            </a:r>
          </a:p>
          <a:p>
            <a:pPr marL="1104881" lvl="2" indent="-342900" defTabSz="609585" rtl="0">
              <a:spcBef>
                <a:spcPts val="1067"/>
              </a:spcBef>
            </a:pPr>
            <a:r>
              <a:rPr lang="en-US" sz="2800" kern="1200" dirty="0">
                <a:solidFill>
                  <a:prstClr val="white"/>
                </a:solidFill>
              </a:rPr>
              <a:t>Reductions</a:t>
            </a:r>
            <a:endParaRPr lang="en-US" sz="3200" kern="1200" dirty="0">
              <a:solidFill>
                <a:srgbClr val="FFA300"/>
              </a:solidFill>
            </a:endParaRPr>
          </a:p>
          <a:p>
            <a:pPr marL="643459" lvl="1" indent="-342900" defTabSz="609585" rtl="0">
              <a:spcBef>
                <a:spcPts val="1600"/>
              </a:spcBef>
            </a:pPr>
            <a:r>
              <a:rPr lang="en-US" sz="3200" kern="1200" dirty="0">
                <a:solidFill>
                  <a:schemeClr val="accent3"/>
                </a:solidFill>
              </a:rPr>
              <a:t>Hands On</a:t>
            </a:r>
          </a:p>
          <a:p>
            <a:pPr marL="1104881" lvl="2" indent="-342900" defTabSz="609585" rtl="0">
              <a:spcBef>
                <a:spcPts val="1067"/>
              </a:spcBef>
            </a:pPr>
            <a:r>
              <a:rPr lang="en-US" sz="2800" kern="1200" dirty="0">
                <a:solidFill>
                  <a:prstClr val="white"/>
                </a:solidFill>
              </a:rPr>
              <a:t>USM</a:t>
            </a:r>
          </a:p>
          <a:p>
            <a:pPr marL="1104881" lvl="2" indent="-342900" defTabSz="609585" rtl="0">
              <a:spcBef>
                <a:spcPts val="1067"/>
              </a:spcBef>
            </a:pPr>
            <a:r>
              <a:rPr lang="en-US" sz="2800" kern="1200" dirty="0">
                <a:solidFill>
                  <a:prstClr val="white"/>
                </a:solidFill>
              </a:rPr>
              <a:t>Sub-group collectives and shuffles</a:t>
            </a:r>
          </a:p>
          <a:p>
            <a:pPr marL="1104881" lvl="2" indent="-342900" defTabSz="609585" rtl="0">
              <a:spcBef>
                <a:spcPts val="1067"/>
              </a:spcBef>
            </a:pPr>
            <a:r>
              <a:rPr lang="en-US" sz="2800" kern="1200" dirty="0">
                <a:solidFill>
                  <a:prstClr val="white"/>
                </a:solidFill>
              </a:rPr>
              <a:t>Reduction kernels</a:t>
            </a:r>
            <a:endParaRPr lang="en-US" sz="2800" kern="1200" dirty="0">
              <a:solidFill>
                <a:prstClr val="white"/>
              </a:solidFill>
              <a:latin typeface="Intel Clear"/>
              <a:ea typeface="+mn-ea"/>
              <a:cs typeface="Intel Clear" panose="020B0604020203020204" pitchFamily="34" charset="0"/>
            </a:endParaRPr>
          </a:p>
        </p:txBody>
      </p:sp>
    </p:spTree>
    <p:extLst>
      <p:ext uri="{BB962C8B-B14F-4D97-AF65-F5344CB8AC3E}">
        <p14:creationId xmlns:p14="http://schemas.microsoft.com/office/powerpoint/2010/main" val="1161857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D6E2993A-209D-421D-A2FD-A519C12FA934}"/>
              </a:ext>
            </a:extLst>
          </p:cNvPr>
          <p:cNvSpPr>
            <a:spLocks noGrp="1"/>
          </p:cNvSpPr>
          <p:nvPr>
            <p:ph sz="quarter" idx="27"/>
          </p:nvPr>
        </p:nvSpPr>
        <p:spPr>
          <a:xfrm>
            <a:off x="606141" y="1555423"/>
            <a:ext cx="5948876" cy="4181869"/>
          </a:xfrm>
        </p:spPr>
        <p:txBody>
          <a:bodyPr anchor="ctr">
            <a:normAutofit/>
          </a:bodyPr>
          <a:lstStyle/>
          <a:p>
            <a:pPr marL="0" indent="0">
              <a:spcBef>
                <a:spcPts val="400"/>
              </a:spcBef>
              <a:buNone/>
            </a:pPr>
            <a:r>
              <a:rPr lang="en-US" sz="1800" dirty="0">
                <a:solidFill>
                  <a:srgbClr val="1E2EB8"/>
                </a:solidFill>
                <a:latin typeface="IntelOne Display Light" panose="020B0403020203020204" pitchFamily="34" charset="0"/>
              </a:rPr>
              <a:t>Performance, portability and productivity</a:t>
            </a:r>
            <a:endParaRPr lang="en-US" sz="1800" dirty="0">
              <a:solidFill>
                <a:srgbClr val="C00000"/>
              </a:solidFill>
              <a:latin typeface="IntelOne Display Light" panose="020B0403020203020204" pitchFamily="34" charset="0"/>
            </a:endParaRPr>
          </a:p>
          <a:p>
            <a:pPr>
              <a:spcBef>
                <a:spcPts val="500"/>
              </a:spcBef>
            </a:pPr>
            <a:r>
              <a:rPr lang="en-US" sz="1200" dirty="0"/>
              <a:t>Delivers accelerated computing by exposing hardware features</a:t>
            </a:r>
          </a:p>
          <a:p>
            <a:pPr>
              <a:spcBef>
                <a:spcPts val="500"/>
              </a:spcBef>
            </a:pPr>
            <a:r>
              <a:rPr lang="en-US" sz="1200" dirty="0"/>
              <a:t>Allows code reuse across hardware targets, while permitting custom tuning for specific accelerators</a:t>
            </a:r>
          </a:p>
          <a:p>
            <a:pPr>
              <a:spcBef>
                <a:spcPts val="500"/>
              </a:spcBef>
            </a:pPr>
            <a:r>
              <a:rPr lang="en-US" sz="1200" dirty="0"/>
              <a:t>Provides an open, cross-industry solution to single architecture proprietary lock-in</a:t>
            </a:r>
          </a:p>
          <a:p>
            <a:pPr marL="0" indent="0">
              <a:buNone/>
            </a:pPr>
            <a:r>
              <a:rPr lang="en-US" sz="1800" dirty="0">
                <a:solidFill>
                  <a:srgbClr val="1E2EB8"/>
                </a:solidFill>
                <a:latin typeface="IntelOne Display Light" panose="020B0403020203020204" pitchFamily="34" charset="0"/>
              </a:rPr>
              <a:t>Based on C++ and SYCL</a:t>
            </a:r>
          </a:p>
          <a:p>
            <a:pPr>
              <a:spcBef>
                <a:spcPts val="500"/>
              </a:spcBef>
            </a:pPr>
            <a:r>
              <a:rPr lang="en-US" sz="1200" dirty="0"/>
              <a:t>Delivers C++ productivity benefits, using common, familiar C++ constructs</a:t>
            </a:r>
          </a:p>
          <a:p>
            <a:pPr>
              <a:spcBef>
                <a:spcPts val="500"/>
              </a:spcBef>
            </a:pPr>
            <a:r>
              <a:rPr lang="en-US" sz="1200" dirty="0"/>
              <a:t>Incorporates SYCL to support data parallelism and heterogeneous programming</a:t>
            </a:r>
          </a:p>
          <a:p>
            <a:pPr marL="0" indent="0">
              <a:buNone/>
            </a:pPr>
            <a:r>
              <a:rPr lang="en-US" sz="1800" dirty="0">
                <a:solidFill>
                  <a:srgbClr val="1E2EB8"/>
                </a:solidFill>
                <a:latin typeface="IntelOne Display Light" panose="020B0403020203020204" pitchFamily="34" charset="0"/>
              </a:rPr>
              <a:t>Community project to drive language enhancements</a:t>
            </a:r>
          </a:p>
          <a:p>
            <a:pPr>
              <a:spcBef>
                <a:spcPts val="500"/>
              </a:spcBef>
            </a:pPr>
            <a:r>
              <a:rPr lang="en-US" sz="1200" dirty="0"/>
              <a:t>Provides extensions to simplify data parallel programming</a:t>
            </a:r>
          </a:p>
          <a:p>
            <a:pPr>
              <a:spcBef>
                <a:spcPts val="500"/>
              </a:spcBef>
            </a:pPr>
            <a:r>
              <a:rPr lang="en-US" sz="1200" dirty="0"/>
              <a:t>Continues evolution through open and cooperative development</a:t>
            </a:r>
          </a:p>
        </p:txBody>
      </p:sp>
      <p:sp>
        <p:nvSpPr>
          <p:cNvPr id="10" name="Title 9">
            <a:extLst>
              <a:ext uri="{FF2B5EF4-FFF2-40B4-BE49-F238E27FC236}">
                <a16:creationId xmlns:a16="http://schemas.microsoft.com/office/drawing/2014/main" id="{AA2779BA-757E-4435-BD78-C20999AE4EA6}"/>
              </a:ext>
            </a:extLst>
          </p:cNvPr>
          <p:cNvSpPr>
            <a:spLocks noGrp="1"/>
          </p:cNvSpPr>
          <p:nvPr>
            <p:ph type="title"/>
          </p:nvPr>
        </p:nvSpPr>
        <p:spPr>
          <a:xfrm>
            <a:off x="571500" y="496084"/>
            <a:ext cx="6376055" cy="1126697"/>
          </a:xfrm>
        </p:spPr>
        <p:txBody>
          <a:bodyPr/>
          <a:lstStyle/>
          <a:p>
            <a:r>
              <a:rPr lang="en-US" dirty="0"/>
              <a:t>Data Parallel C++</a:t>
            </a:r>
            <a:br>
              <a:rPr lang="en-US" dirty="0"/>
            </a:br>
            <a:r>
              <a:rPr lang="en-US" sz="2000" dirty="0">
                <a:latin typeface="IntelOne Display Medium" panose="020B0703020203020204" pitchFamily="34" charset="0"/>
              </a:rPr>
              <a:t>Standards-based, Cross-architecture Language</a:t>
            </a:r>
            <a:br>
              <a:rPr lang="en-US" sz="2000" dirty="0">
                <a:latin typeface="IntelOne Display Medium" panose="020B0703020203020204" pitchFamily="34" charset="0"/>
              </a:rPr>
            </a:br>
            <a:r>
              <a:rPr lang="en-US" sz="2000" dirty="0">
                <a:latin typeface="IntelOne Display Medium" panose="020B0703020203020204" pitchFamily="34" charset="0"/>
              </a:rPr>
              <a:t>DPC++  = ISO C++ and Khronos SYCL </a:t>
            </a:r>
          </a:p>
        </p:txBody>
      </p:sp>
      <p:sp>
        <p:nvSpPr>
          <p:cNvPr id="5" name="Rectangle 4">
            <a:extLst>
              <a:ext uri="{FF2B5EF4-FFF2-40B4-BE49-F238E27FC236}">
                <a16:creationId xmlns:a16="http://schemas.microsoft.com/office/drawing/2014/main" id="{7D340796-9CA1-4434-BE71-9B648819BD7F}"/>
              </a:ext>
            </a:extLst>
          </p:cNvPr>
          <p:cNvSpPr/>
          <p:nvPr/>
        </p:nvSpPr>
        <p:spPr>
          <a:xfrm>
            <a:off x="6566591" y="5950079"/>
            <a:ext cx="457200" cy="457200"/>
          </a:xfrm>
          <a:prstGeom prst="rect">
            <a:avLst/>
          </a:prstGeom>
          <a:solidFill>
            <a:srgbClr val="00285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6" name="Rectangle 5">
            <a:extLst>
              <a:ext uri="{FF2B5EF4-FFF2-40B4-BE49-F238E27FC236}">
                <a16:creationId xmlns:a16="http://schemas.microsoft.com/office/drawing/2014/main" id="{9FDE3970-40E5-4A07-A414-B3F9BD224C21}"/>
              </a:ext>
            </a:extLst>
          </p:cNvPr>
          <p:cNvSpPr/>
          <p:nvPr/>
        </p:nvSpPr>
        <p:spPr>
          <a:xfrm>
            <a:off x="6337991" y="5724961"/>
            <a:ext cx="228600" cy="228600"/>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7" name="Rectangle 6">
            <a:extLst>
              <a:ext uri="{FF2B5EF4-FFF2-40B4-BE49-F238E27FC236}">
                <a16:creationId xmlns:a16="http://schemas.microsoft.com/office/drawing/2014/main" id="{D1230A79-5510-4017-8970-A507A7DAD873}"/>
              </a:ext>
            </a:extLst>
          </p:cNvPr>
          <p:cNvSpPr/>
          <p:nvPr/>
        </p:nvSpPr>
        <p:spPr>
          <a:xfrm>
            <a:off x="6566591" y="5615233"/>
            <a:ext cx="109728" cy="109728"/>
          </a:xfrm>
          <a:prstGeom prst="rect">
            <a:avLst/>
          </a:prstGeom>
          <a:solidFill>
            <a:srgbClr val="00285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21" name="TextBox 20">
            <a:extLst>
              <a:ext uri="{FF2B5EF4-FFF2-40B4-BE49-F238E27FC236}">
                <a16:creationId xmlns:a16="http://schemas.microsoft.com/office/drawing/2014/main" id="{B723279E-74F0-4826-A7EB-F9E20AEFC076}"/>
              </a:ext>
            </a:extLst>
          </p:cNvPr>
          <p:cNvSpPr txBox="1"/>
          <p:nvPr/>
        </p:nvSpPr>
        <p:spPr>
          <a:xfrm>
            <a:off x="221101" y="5694347"/>
            <a:ext cx="4035586" cy="47705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defTabSz="2438338" hangingPunct="0">
              <a:lnSpc>
                <a:spcPct val="100000"/>
              </a:lnSpc>
              <a:spcBef>
                <a:spcPts val="600"/>
              </a:spcBef>
            </a:pPr>
            <a:r>
              <a:rPr lang="en-US" sz="1300">
                <a:solidFill>
                  <a:schemeClr val="bg1"/>
                </a:solidFill>
                <a:latin typeface="Intel Clear" panose="020B0604020203020204" pitchFamily="34" charset="0"/>
                <a:ea typeface="Intel Clear" panose="020B0604020203020204" pitchFamily="34" charset="0"/>
                <a:cs typeface="Intel Clear" panose="020B0604020203020204" pitchFamily="34" charset="0"/>
              </a:rPr>
              <a:t>Apply your skills to the next innovation, not rewriting software for the next hardware platform</a:t>
            </a:r>
          </a:p>
        </p:txBody>
      </p:sp>
      <p:sp>
        <p:nvSpPr>
          <p:cNvPr id="23" name="Rectangle 22">
            <a:extLst>
              <a:ext uri="{FF2B5EF4-FFF2-40B4-BE49-F238E27FC236}">
                <a16:creationId xmlns:a16="http://schemas.microsoft.com/office/drawing/2014/main" id="{12715D2D-9467-47D7-AD8D-0FC1E90D29B7}"/>
              </a:ext>
            </a:extLst>
          </p:cNvPr>
          <p:cNvSpPr/>
          <p:nvPr/>
        </p:nvSpPr>
        <p:spPr>
          <a:xfrm>
            <a:off x="7023791" y="1"/>
            <a:ext cx="4719157" cy="5953560"/>
          </a:xfrm>
          <a:prstGeom prst="rect">
            <a:avLst/>
          </a:prstGeom>
          <a:solidFill>
            <a:srgbClr val="00285A"/>
          </a:solidFill>
          <a:ln w="19050" cmpd="sng">
            <a:noFill/>
          </a:ln>
          <a:effectLst/>
        </p:spPr>
        <p:style>
          <a:lnRef idx="1">
            <a:schemeClr val="accent1"/>
          </a:lnRef>
          <a:fillRef idx="3">
            <a:schemeClr val="accent1"/>
          </a:fillRef>
          <a:effectRef idx="2">
            <a:schemeClr val="accent1"/>
          </a:effectRef>
          <a:fontRef idx="minor">
            <a:schemeClr val="lt1"/>
          </a:fontRef>
        </p:style>
        <p:txBody>
          <a:bodyPr lIns="60960" tIns="45720" rIns="60960" bIns="0" rtlCol="0" anchor="t" anchorCtr="0"/>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l Clear"/>
              <a:ea typeface="Intel Clear" panose="020B0604020203020204" pitchFamily="34" charset="0"/>
              <a:cs typeface="Intel Clear" panose="020B0604020203020204" pitchFamily="34" charset="0"/>
              <a:sym typeface="Helvetica Neue Medium"/>
            </a:endParaRPr>
          </a:p>
        </p:txBody>
      </p:sp>
      <p:sp>
        <p:nvSpPr>
          <p:cNvPr id="24" name="TextBox 23">
            <a:extLst>
              <a:ext uri="{FF2B5EF4-FFF2-40B4-BE49-F238E27FC236}">
                <a16:creationId xmlns:a16="http://schemas.microsoft.com/office/drawing/2014/main" id="{76EB30E2-4FA0-4843-A436-3FDC740F7B7C}"/>
              </a:ext>
            </a:extLst>
          </p:cNvPr>
          <p:cNvSpPr txBox="1"/>
          <p:nvPr/>
        </p:nvSpPr>
        <p:spPr>
          <a:xfrm>
            <a:off x="7354275" y="1667483"/>
            <a:ext cx="4137372" cy="338554"/>
          </a:xfrm>
          <a:prstGeom prst="rect">
            <a:avLst/>
          </a:prstGeom>
          <a:noFill/>
        </p:spPr>
        <p:txBody>
          <a:bodyPr vert="horz" wrap="square" lIns="121920" tIns="60960" rIns="121920" bIns="60960" rtlCol="0" anchor="ctr">
            <a:sp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FFFFFF"/>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t>oneAPI DPC++/C++ Compiler and Runtime</a:t>
            </a:r>
          </a:p>
        </p:txBody>
      </p:sp>
      <p:sp>
        <p:nvSpPr>
          <p:cNvPr id="25" name="Arrow: Pentagon 24">
            <a:extLst>
              <a:ext uri="{FF2B5EF4-FFF2-40B4-BE49-F238E27FC236}">
                <a16:creationId xmlns:a16="http://schemas.microsoft.com/office/drawing/2014/main" id="{A12F7D19-F122-41BB-803F-DA806258CDBD}"/>
              </a:ext>
            </a:extLst>
          </p:cNvPr>
          <p:cNvSpPr/>
          <p:nvPr/>
        </p:nvSpPr>
        <p:spPr>
          <a:xfrm rot="5400000">
            <a:off x="9291765" y="2340390"/>
            <a:ext cx="282490" cy="709552"/>
          </a:xfrm>
          <a:prstGeom prst="homePlat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26" name="Rounded Rectangle 33">
            <a:extLst>
              <a:ext uri="{FF2B5EF4-FFF2-40B4-BE49-F238E27FC236}">
                <a16:creationId xmlns:a16="http://schemas.microsoft.com/office/drawing/2014/main" id="{47D27010-2454-447D-8911-ED137D3066E4}"/>
              </a:ext>
            </a:extLst>
          </p:cNvPr>
          <p:cNvSpPr/>
          <p:nvPr/>
        </p:nvSpPr>
        <p:spPr>
          <a:xfrm>
            <a:off x="7543251" y="2164866"/>
            <a:ext cx="3779520" cy="530300"/>
          </a:xfrm>
          <a:prstGeom prst="roundRect">
            <a:avLst>
              <a:gd name="adj" fmla="val 0"/>
            </a:avLst>
          </a:prstGeom>
          <a:solidFill>
            <a:srgbClr val="0068B5"/>
          </a:solidFill>
          <a:ln w="19050" cmpd="sng">
            <a:solidFill>
              <a:schemeClr val="bg1">
                <a:alpha val="3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t>SYCL Source Code + DPC++ Extensions</a:t>
            </a:r>
          </a:p>
        </p:txBody>
      </p:sp>
      <p:sp>
        <p:nvSpPr>
          <p:cNvPr id="27" name="Arrow: Pentagon 26">
            <a:extLst>
              <a:ext uri="{FF2B5EF4-FFF2-40B4-BE49-F238E27FC236}">
                <a16:creationId xmlns:a16="http://schemas.microsoft.com/office/drawing/2014/main" id="{66B3C609-6BE5-4AB6-AFCF-B084EB84C3AF}"/>
              </a:ext>
            </a:extLst>
          </p:cNvPr>
          <p:cNvSpPr/>
          <p:nvPr/>
        </p:nvSpPr>
        <p:spPr>
          <a:xfrm rot="5400000">
            <a:off x="9291765" y="3118058"/>
            <a:ext cx="282490" cy="709552"/>
          </a:xfrm>
          <a:prstGeom prst="homePlate">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28" name="Rounded Rectangle 33">
            <a:extLst>
              <a:ext uri="{FF2B5EF4-FFF2-40B4-BE49-F238E27FC236}">
                <a16:creationId xmlns:a16="http://schemas.microsoft.com/office/drawing/2014/main" id="{6E6D515F-4B00-464C-81FD-45385672B5F7}"/>
              </a:ext>
            </a:extLst>
          </p:cNvPr>
          <p:cNvSpPr/>
          <p:nvPr/>
        </p:nvSpPr>
        <p:spPr>
          <a:xfrm>
            <a:off x="7543251" y="2946695"/>
            <a:ext cx="3779520" cy="530300"/>
          </a:xfrm>
          <a:prstGeom prst="roundRect">
            <a:avLst>
              <a:gd name="adj" fmla="val 0"/>
            </a:avLst>
          </a:prstGeom>
          <a:solidFill>
            <a:srgbClr val="004A86"/>
          </a:solidFill>
          <a:ln w="19050" cmpd="sng">
            <a:solidFill>
              <a:schemeClr val="bg1">
                <a:alpha val="30000"/>
              </a:schemeClr>
            </a:solidFill>
          </a:ln>
          <a:effectLst/>
        </p:spPr>
        <p:style>
          <a:lnRef idx="1">
            <a:schemeClr val="accent1"/>
          </a:lnRef>
          <a:fillRef idx="3">
            <a:schemeClr val="accent1"/>
          </a:fillRef>
          <a:effectRef idx="2">
            <a:schemeClr val="accent1"/>
          </a:effectRef>
          <a:fontRef idx="minor">
            <a:schemeClr val="lt1"/>
          </a:fontRef>
        </p:style>
        <p:txBody>
          <a:bodyPr lIns="60960" tIns="45720" rIns="60960" bIns="0" rtlCol="0" anchor="ctr" anchorCtr="0"/>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t>Clang/LLVM</a:t>
            </a:r>
          </a:p>
        </p:txBody>
      </p:sp>
      <p:sp>
        <p:nvSpPr>
          <p:cNvPr id="29" name="Arrow: Pentagon 28">
            <a:extLst>
              <a:ext uri="{FF2B5EF4-FFF2-40B4-BE49-F238E27FC236}">
                <a16:creationId xmlns:a16="http://schemas.microsoft.com/office/drawing/2014/main" id="{D4DDB96E-E593-4FE3-9E08-A5AE9E1AB0E8}"/>
              </a:ext>
            </a:extLst>
          </p:cNvPr>
          <p:cNvSpPr/>
          <p:nvPr/>
        </p:nvSpPr>
        <p:spPr>
          <a:xfrm rot="5400000">
            <a:off x="9291765" y="3887985"/>
            <a:ext cx="282490" cy="709552"/>
          </a:xfrm>
          <a:prstGeom prst="homePlat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30" name="Rounded Rectangle 33">
            <a:extLst>
              <a:ext uri="{FF2B5EF4-FFF2-40B4-BE49-F238E27FC236}">
                <a16:creationId xmlns:a16="http://schemas.microsoft.com/office/drawing/2014/main" id="{9056CEAB-5DBF-4F47-B1F4-F2651C0618B4}"/>
              </a:ext>
            </a:extLst>
          </p:cNvPr>
          <p:cNvSpPr/>
          <p:nvPr/>
        </p:nvSpPr>
        <p:spPr>
          <a:xfrm>
            <a:off x="7543251" y="3712461"/>
            <a:ext cx="3779520" cy="530300"/>
          </a:xfrm>
          <a:prstGeom prst="roundRect">
            <a:avLst>
              <a:gd name="adj" fmla="val 0"/>
            </a:avLst>
          </a:prstGeom>
          <a:solidFill>
            <a:srgbClr val="0068B5"/>
          </a:solidFill>
          <a:ln w="19050" cmpd="sng">
            <a:solidFill>
              <a:schemeClr val="bg1">
                <a:alpha val="3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t>DPC++ Runtime</a:t>
            </a:r>
          </a:p>
        </p:txBody>
      </p:sp>
      <p:sp>
        <p:nvSpPr>
          <p:cNvPr id="31" name="Arrow: Pentagon 30">
            <a:extLst>
              <a:ext uri="{FF2B5EF4-FFF2-40B4-BE49-F238E27FC236}">
                <a16:creationId xmlns:a16="http://schemas.microsoft.com/office/drawing/2014/main" id="{51BB12BE-442D-4C15-A74E-BA1C4338A2B2}"/>
              </a:ext>
            </a:extLst>
          </p:cNvPr>
          <p:cNvSpPr/>
          <p:nvPr/>
        </p:nvSpPr>
        <p:spPr>
          <a:xfrm rot="5400000">
            <a:off x="8832960" y="4286189"/>
            <a:ext cx="282490" cy="709552"/>
          </a:xfrm>
          <a:prstGeom prst="homePlat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32" name="Arrow: Pentagon 31">
            <a:extLst>
              <a:ext uri="{FF2B5EF4-FFF2-40B4-BE49-F238E27FC236}">
                <a16:creationId xmlns:a16="http://schemas.microsoft.com/office/drawing/2014/main" id="{660C712F-B44B-4A22-BFC0-DE74F6316E00}"/>
              </a:ext>
            </a:extLst>
          </p:cNvPr>
          <p:cNvSpPr/>
          <p:nvPr/>
        </p:nvSpPr>
        <p:spPr>
          <a:xfrm rot="5400000">
            <a:off x="9743957" y="4286189"/>
            <a:ext cx="282490" cy="709552"/>
          </a:xfrm>
          <a:prstGeom prst="homePlat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33" name="Arrow: Pentagon 32">
            <a:extLst>
              <a:ext uri="{FF2B5EF4-FFF2-40B4-BE49-F238E27FC236}">
                <a16:creationId xmlns:a16="http://schemas.microsoft.com/office/drawing/2014/main" id="{A7507560-714C-468C-AF04-350CC2BDBF7A}"/>
              </a:ext>
            </a:extLst>
          </p:cNvPr>
          <p:cNvSpPr/>
          <p:nvPr/>
        </p:nvSpPr>
        <p:spPr>
          <a:xfrm rot="5400000">
            <a:off x="10654039" y="4286189"/>
            <a:ext cx="282490" cy="709552"/>
          </a:xfrm>
          <a:prstGeom prst="homePlat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34" name="Arrow: Pentagon 33">
            <a:extLst>
              <a:ext uri="{FF2B5EF4-FFF2-40B4-BE49-F238E27FC236}">
                <a16:creationId xmlns:a16="http://schemas.microsoft.com/office/drawing/2014/main" id="{DFE3B4B7-8BE5-48B4-BEEA-1C09BBDEACA1}"/>
              </a:ext>
            </a:extLst>
          </p:cNvPr>
          <p:cNvSpPr/>
          <p:nvPr/>
        </p:nvSpPr>
        <p:spPr>
          <a:xfrm rot="5400000">
            <a:off x="7926614" y="4286189"/>
            <a:ext cx="282490" cy="709552"/>
          </a:xfrm>
          <a:prstGeom prst="homePlat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35" name="Rounded Rectangle 33">
            <a:extLst>
              <a:ext uri="{FF2B5EF4-FFF2-40B4-BE49-F238E27FC236}">
                <a16:creationId xmlns:a16="http://schemas.microsoft.com/office/drawing/2014/main" id="{8E247488-1AD6-44E8-805B-E1458FCC5F45}"/>
              </a:ext>
            </a:extLst>
          </p:cNvPr>
          <p:cNvSpPr/>
          <p:nvPr/>
        </p:nvSpPr>
        <p:spPr>
          <a:xfrm>
            <a:off x="7715048" y="4499038"/>
            <a:ext cx="3435927" cy="139645"/>
          </a:xfrm>
          <a:prstGeom prst="roundRect">
            <a:avLst>
              <a:gd name="adj" fmla="val 0"/>
            </a:avLst>
          </a:prstGeom>
          <a:solidFill>
            <a:srgbClr val="0068B5"/>
          </a:solidFill>
          <a:ln w="19050" cmpd="sng">
            <a:solidFill>
              <a:schemeClr val="bg1">
                <a:alpha val="3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l Clear"/>
              <a:ea typeface="Intel Clear" panose="020B0604020203020204" pitchFamily="34" charset="0"/>
              <a:cs typeface="Intel Clear" panose="020B0604020203020204" pitchFamily="34" charset="0"/>
              <a:sym typeface="Helvetica Neue"/>
            </a:endParaRPr>
          </a:p>
        </p:txBody>
      </p:sp>
      <p:sp>
        <p:nvSpPr>
          <p:cNvPr id="36" name="TextBox 35">
            <a:extLst>
              <a:ext uri="{FF2B5EF4-FFF2-40B4-BE49-F238E27FC236}">
                <a16:creationId xmlns:a16="http://schemas.microsoft.com/office/drawing/2014/main" id="{800641BB-F8A2-4646-9919-5CFABDB5671C}"/>
              </a:ext>
            </a:extLst>
          </p:cNvPr>
          <p:cNvSpPr txBox="1"/>
          <p:nvPr/>
        </p:nvSpPr>
        <p:spPr>
          <a:xfrm>
            <a:off x="7768442" y="5354486"/>
            <a:ext cx="585257" cy="195566"/>
          </a:xfrm>
          <a:prstGeom prst="rect">
            <a:avLst/>
          </a:prstGeom>
          <a:noFill/>
        </p:spPr>
        <p:txBody>
          <a:bodyPr vert="horz" wrap="square" lIns="0" tIns="0" rIns="0" bIns="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algn="ctr">
              <a:lnSpc>
                <a:spcPts val="1733"/>
              </a:lnSpc>
              <a:defRPr sz="1100">
                <a:solidFill>
                  <a:schemeClr val="bg1"/>
                </a:solidFill>
                <a:latin typeface="IntelOne Display Regular" panose="020B0503020203020204" pitchFamily="34" charset="0"/>
                <a:ea typeface="Intel Clear" panose="020B0604020203020204" pitchFamily="34" charset="0"/>
                <a:cs typeface="Intel Clear" panose="020B0604020203020204" pitchFamily="34" charset="0"/>
              </a:defRPr>
            </a:lvl1pPr>
          </a:lstStyle>
          <a:p>
            <a:pPr marL="0" marR="0" lvl="0" indent="0" algn="ctr" defTabSz="1219169" rtl="0" eaLnBrk="1" fontAlgn="auto" latinLnBrk="0" hangingPunct="0">
              <a:lnSpc>
                <a:spcPts val="1733"/>
              </a:lnSpc>
              <a:spcBef>
                <a:spcPts val="2250"/>
              </a:spcBef>
              <a:spcAft>
                <a:spcPts val="0"/>
              </a:spcAft>
              <a:buClrTx/>
              <a:buSzTx/>
              <a:buFontTx/>
              <a:buNone/>
              <a:tabLst/>
              <a:defRPr/>
            </a:pPr>
            <a:r>
              <a:rPr kumimoji="0" lang="en-US" sz="1100" b="0" i="0" u="none" strike="noStrike" kern="0" cap="none" spc="0" normalizeH="0" baseline="0" noProof="0">
                <a:ln>
                  <a:noFill/>
                </a:ln>
                <a:solidFill>
                  <a:srgbClr val="FFFFFF"/>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t>CPU</a:t>
            </a:r>
          </a:p>
        </p:txBody>
      </p:sp>
      <p:sp>
        <p:nvSpPr>
          <p:cNvPr id="37" name="TextBox 36">
            <a:extLst>
              <a:ext uri="{FF2B5EF4-FFF2-40B4-BE49-F238E27FC236}">
                <a16:creationId xmlns:a16="http://schemas.microsoft.com/office/drawing/2014/main" id="{A0BE8DAA-6E0D-4015-8E00-C68E0237F92A}"/>
              </a:ext>
            </a:extLst>
          </p:cNvPr>
          <p:cNvSpPr txBox="1"/>
          <p:nvPr/>
        </p:nvSpPr>
        <p:spPr>
          <a:xfrm>
            <a:off x="9127964" y="5354486"/>
            <a:ext cx="583037" cy="195566"/>
          </a:xfrm>
          <a:prstGeom prst="rect">
            <a:avLst/>
          </a:prstGeom>
          <a:noFill/>
        </p:spPr>
        <p:txBody>
          <a:bodyPr vert="horz" wrap="square" lIns="0" tIns="0" rIns="0" bIns="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algn="ctr">
              <a:lnSpc>
                <a:spcPts val="1733"/>
              </a:lnSpc>
              <a:defRPr sz="1100">
                <a:solidFill>
                  <a:schemeClr val="bg1"/>
                </a:solidFill>
                <a:latin typeface="IntelOne Display Regular" panose="020B0503020203020204" pitchFamily="34" charset="0"/>
                <a:ea typeface="Intel Clear" panose="020B0604020203020204" pitchFamily="34" charset="0"/>
                <a:cs typeface="Intel Clear" panose="020B0604020203020204" pitchFamily="34" charset="0"/>
              </a:defRPr>
            </a:lvl1pPr>
          </a:lstStyle>
          <a:p>
            <a:pPr marL="0" marR="0" lvl="0" indent="0" algn="ctr" defTabSz="1219169" rtl="0" eaLnBrk="1" fontAlgn="auto" latinLnBrk="0" hangingPunct="0">
              <a:lnSpc>
                <a:spcPts val="1733"/>
              </a:lnSpc>
              <a:spcBef>
                <a:spcPts val="2250"/>
              </a:spcBef>
              <a:spcAft>
                <a:spcPts val="0"/>
              </a:spcAft>
              <a:buClrTx/>
              <a:buSzTx/>
              <a:buFontTx/>
              <a:buNone/>
              <a:tabLst/>
              <a:defRPr/>
            </a:pPr>
            <a:r>
              <a:rPr kumimoji="0" lang="en-US" sz="1100" b="0" i="0" u="none" strike="noStrike" kern="0" cap="none" spc="0" normalizeH="0" baseline="0" noProof="0">
                <a:ln>
                  <a:noFill/>
                </a:ln>
                <a:solidFill>
                  <a:srgbClr val="FFFFFF"/>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t>GPU</a:t>
            </a:r>
          </a:p>
        </p:txBody>
      </p:sp>
      <p:sp>
        <p:nvSpPr>
          <p:cNvPr id="38" name="TextBox 37">
            <a:extLst>
              <a:ext uri="{FF2B5EF4-FFF2-40B4-BE49-F238E27FC236}">
                <a16:creationId xmlns:a16="http://schemas.microsoft.com/office/drawing/2014/main" id="{31FE8D8B-4722-4A2A-8BF2-0A572F4D7708}"/>
              </a:ext>
            </a:extLst>
          </p:cNvPr>
          <p:cNvSpPr txBox="1"/>
          <p:nvPr/>
        </p:nvSpPr>
        <p:spPr>
          <a:xfrm>
            <a:off x="10516354" y="5354486"/>
            <a:ext cx="586046" cy="195566"/>
          </a:xfrm>
          <a:prstGeom prst="rect">
            <a:avLst/>
          </a:prstGeom>
          <a:noFill/>
        </p:spPr>
        <p:txBody>
          <a:bodyPr vert="horz" wrap="square" lIns="0" tIns="0" rIns="0" bIns="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algn="ctr">
              <a:lnSpc>
                <a:spcPts val="1733"/>
              </a:lnSpc>
              <a:defRPr sz="1100">
                <a:solidFill>
                  <a:schemeClr val="bg1"/>
                </a:solidFill>
                <a:latin typeface="IntelOne Display Regular" panose="020B0503020203020204" pitchFamily="34" charset="0"/>
                <a:ea typeface="Intel Clear" panose="020B0604020203020204" pitchFamily="34" charset="0"/>
                <a:cs typeface="Intel Clear" panose="020B0604020203020204" pitchFamily="34" charset="0"/>
              </a:defRPr>
            </a:lvl1pPr>
          </a:lstStyle>
          <a:p>
            <a:pPr marL="0" marR="0" lvl="0" indent="0" algn="ctr" defTabSz="1219169" rtl="0" eaLnBrk="1" fontAlgn="auto" latinLnBrk="0" hangingPunct="0">
              <a:lnSpc>
                <a:spcPts val="1733"/>
              </a:lnSpc>
              <a:spcBef>
                <a:spcPts val="2250"/>
              </a:spcBef>
              <a:spcAft>
                <a:spcPts val="0"/>
              </a:spcAft>
              <a:buClrTx/>
              <a:buSzTx/>
              <a:buFontTx/>
              <a:buNone/>
              <a:tabLst/>
              <a:defRPr/>
            </a:pPr>
            <a:r>
              <a:rPr kumimoji="0" lang="en-US" sz="1100" b="0" i="0" u="none" strike="noStrike" kern="0" cap="none" spc="0" normalizeH="0" baseline="0" noProof="0">
                <a:ln>
                  <a:noFill/>
                </a:ln>
                <a:solidFill>
                  <a:srgbClr val="FFFFFF"/>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t>FPGA</a:t>
            </a:r>
          </a:p>
        </p:txBody>
      </p:sp>
      <p:pic>
        <p:nvPicPr>
          <p:cNvPr id="39" name="Graphic 38">
            <a:extLst>
              <a:ext uri="{FF2B5EF4-FFF2-40B4-BE49-F238E27FC236}">
                <a16:creationId xmlns:a16="http://schemas.microsoft.com/office/drawing/2014/main" id="{47FBCEAF-CF00-49E5-90F9-5B977A72D7E0}"/>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7797893" y="4865356"/>
            <a:ext cx="537709" cy="534421"/>
          </a:xfrm>
          <a:prstGeom prst="rect">
            <a:avLst/>
          </a:prstGeom>
        </p:spPr>
      </p:pic>
      <p:pic>
        <p:nvPicPr>
          <p:cNvPr id="40" name="Graphic 39">
            <a:extLst>
              <a:ext uri="{FF2B5EF4-FFF2-40B4-BE49-F238E27FC236}">
                <a16:creationId xmlns:a16="http://schemas.microsoft.com/office/drawing/2014/main" id="{CE34E8AB-27CA-4BD6-80EE-1A916153C50B}"/>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9151119" y="4865356"/>
            <a:ext cx="537709" cy="534421"/>
          </a:xfrm>
          <a:prstGeom prst="rect">
            <a:avLst/>
          </a:prstGeom>
        </p:spPr>
      </p:pic>
      <p:pic>
        <p:nvPicPr>
          <p:cNvPr id="41" name="Graphic 40">
            <a:extLst>
              <a:ext uri="{FF2B5EF4-FFF2-40B4-BE49-F238E27FC236}">
                <a16:creationId xmlns:a16="http://schemas.microsoft.com/office/drawing/2014/main" id="{7D2CF072-B673-4B70-94EF-E068B6A27858}"/>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0539087" y="4865356"/>
            <a:ext cx="537709" cy="534421"/>
          </a:xfrm>
          <a:prstGeom prst="rect">
            <a:avLst/>
          </a:prstGeom>
        </p:spPr>
      </p:pic>
    </p:spTree>
    <p:extLst>
      <p:ext uri="{BB962C8B-B14F-4D97-AF65-F5344CB8AC3E}">
        <p14:creationId xmlns:p14="http://schemas.microsoft.com/office/powerpoint/2010/main" val="13917165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p:txBody>
          <a:bodyPr/>
          <a:lstStyle/>
          <a:p>
            <a:pPr algn="ctr"/>
            <a:r>
              <a:rPr lang="en-US" dirty="0">
                <a:latin typeface="+mj-lt"/>
              </a:rPr>
              <a:t>DPC++ Syntax vs SYCL 2020 Syntax</a:t>
            </a:r>
          </a:p>
        </p:txBody>
      </p:sp>
      <p:sp>
        <p:nvSpPr>
          <p:cNvPr id="6" name="Text Placeholder 5">
            <a:extLst>
              <a:ext uri="{FF2B5EF4-FFF2-40B4-BE49-F238E27FC236}">
                <a16:creationId xmlns:a16="http://schemas.microsoft.com/office/drawing/2014/main" id="{C1F2B7AE-D7E6-4FB1-9D00-76CAC4F86577}"/>
              </a:ext>
            </a:extLst>
          </p:cNvPr>
          <p:cNvSpPr>
            <a:spLocks noGrp="1"/>
          </p:cNvSpPr>
          <p:nvPr>
            <p:ph type="body" sz="quarter" idx="10"/>
          </p:nvPr>
        </p:nvSpPr>
        <p:spPr>
          <a:xfrm>
            <a:off x="571500" y="1599815"/>
            <a:ext cx="11010900" cy="4809373"/>
          </a:xfrm>
        </p:spPr>
        <p:txBody>
          <a:bodyPr>
            <a:normAutofit/>
          </a:bodyPr>
          <a:lstStyle/>
          <a:p>
            <a:pPr marL="643459" lvl="1" indent="-342900" defTabSz="609585" rtl="0">
              <a:spcBef>
                <a:spcPts val="1600"/>
              </a:spcBef>
            </a:pPr>
            <a:r>
              <a:rPr lang="en-US" sz="3200" kern="1200" dirty="0">
                <a:solidFill>
                  <a:schemeClr val="bg1"/>
                </a:solidFill>
              </a:rPr>
              <a:t>The syntax of a DPC++ extension to SYCL 1.2.1 and the syntax adopted by SYCL 2020 may differ</a:t>
            </a:r>
          </a:p>
          <a:p>
            <a:pPr marL="643459" lvl="1" indent="-342900" defTabSz="609585" rtl="0">
              <a:spcBef>
                <a:spcPts val="1600"/>
              </a:spcBef>
            </a:pPr>
            <a:r>
              <a:rPr lang="en-US" sz="3200" kern="1200" dirty="0">
                <a:solidFill>
                  <a:schemeClr val="bg1"/>
                </a:solidFill>
              </a:rPr>
              <a:t>Hands-on materials use DPC++ extension syntax for compatibility with the current DPC++ compiler</a:t>
            </a:r>
          </a:p>
          <a:p>
            <a:pPr marL="643459" lvl="1" indent="-342900" defTabSz="609585" rtl="0">
              <a:spcBef>
                <a:spcPts val="1600"/>
              </a:spcBef>
            </a:pPr>
            <a:r>
              <a:rPr lang="en-US" sz="3200" kern="1200" dirty="0">
                <a:solidFill>
                  <a:schemeClr val="bg1"/>
                </a:solidFill>
              </a:rPr>
              <a:t>Support for some SYCL 2020 features is already available in the open-source compiler</a:t>
            </a:r>
          </a:p>
        </p:txBody>
      </p:sp>
    </p:spTree>
    <p:extLst>
      <p:ext uri="{BB962C8B-B14F-4D97-AF65-F5344CB8AC3E}">
        <p14:creationId xmlns:p14="http://schemas.microsoft.com/office/powerpoint/2010/main" val="32669726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p:txBody>
          <a:bodyPr/>
          <a:lstStyle/>
          <a:p>
            <a:pPr algn="ctr"/>
            <a:r>
              <a:rPr lang="en-US" dirty="0">
                <a:latin typeface="+mj-lt"/>
              </a:rPr>
              <a:t>Unified Shared Memory (USM)</a:t>
            </a:r>
          </a:p>
        </p:txBody>
      </p:sp>
      <p:sp>
        <p:nvSpPr>
          <p:cNvPr id="6" name="Text Placeholder 5">
            <a:extLst>
              <a:ext uri="{FF2B5EF4-FFF2-40B4-BE49-F238E27FC236}">
                <a16:creationId xmlns:a16="http://schemas.microsoft.com/office/drawing/2014/main" id="{C1F2B7AE-D7E6-4FB1-9D00-76CAC4F86577}"/>
              </a:ext>
            </a:extLst>
          </p:cNvPr>
          <p:cNvSpPr>
            <a:spLocks noGrp="1"/>
          </p:cNvSpPr>
          <p:nvPr>
            <p:ph type="body" sz="quarter" idx="10"/>
          </p:nvPr>
        </p:nvSpPr>
        <p:spPr>
          <a:xfrm>
            <a:off x="571500" y="1599816"/>
            <a:ext cx="11010900" cy="805760"/>
          </a:xfrm>
        </p:spPr>
        <p:txBody>
          <a:bodyPr>
            <a:normAutofit/>
          </a:bodyPr>
          <a:lstStyle/>
          <a:p>
            <a:r>
              <a:rPr lang="en-US" sz="2400" kern="1200" dirty="0">
                <a:solidFill>
                  <a:schemeClr val="accent3"/>
                </a:solidFill>
                <a:latin typeface="+mj-lt"/>
                <a:ea typeface="+mn-ea"/>
                <a:cs typeface="Intel Clear" panose="020B0604020203020204" pitchFamily="34" charset="0"/>
              </a:rPr>
              <a:t>USM </a:t>
            </a:r>
            <a:r>
              <a:rPr lang="en-US" sz="2400" kern="1200" dirty="0">
                <a:solidFill>
                  <a:prstClr val="white"/>
                </a:solidFill>
                <a:latin typeface="+mj-lt"/>
                <a:ea typeface="+mn-ea"/>
                <a:cs typeface="Intel Clear" panose="020B0604020203020204" pitchFamily="34" charset="0"/>
              </a:rPr>
              <a:t>enables allocations to be identified via </a:t>
            </a:r>
            <a:r>
              <a:rPr lang="en-US" sz="2400" kern="1200" dirty="0">
                <a:solidFill>
                  <a:prstClr val="white"/>
                </a:solidFill>
                <a:cs typeface="Intel Clear" panose="020B0604020203020204" pitchFamily="34" charset="0"/>
              </a:rPr>
              <a:t>pointers, and for the same pointers to be used across t</a:t>
            </a:r>
            <a:r>
              <a:rPr lang="en-US" sz="2400" kern="1200" dirty="0">
                <a:solidFill>
                  <a:prstClr val="white"/>
                </a:solidFill>
                <a:latin typeface="+mj-lt"/>
                <a:ea typeface="+mn-ea"/>
                <a:cs typeface="Intel Clear" panose="020B0604020203020204" pitchFamily="34" charset="0"/>
              </a:rPr>
              <a:t>he host and device.</a:t>
            </a:r>
            <a:endParaRPr lang="en-US" sz="4000" dirty="0">
              <a:latin typeface="+mj-lt"/>
            </a:endParaRPr>
          </a:p>
        </p:txBody>
      </p:sp>
      <p:grpSp>
        <p:nvGrpSpPr>
          <p:cNvPr id="4" name="Group 3">
            <a:extLst>
              <a:ext uri="{FF2B5EF4-FFF2-40B4-BE49-F238E27FC236}">
                <a16:creationId xmlns:a16="http://schemas.microsoft.com/office/drawing/2014/main" id="{DC3AA54D-30B8-4836-B28D-7F0ED68658AA}"/>
              </a:ext>
            </a:extLst>
          </p:cNvPr>
          <p:cNvGrpSpPr/>
          <p:nvPr/>
        </p:nvGrpSpPr>
        <p:grpSpPr>
          <a:xfrm>
            <a:off x="2239546" y="2429170"/>
            <a:ext cx="9340738" cy="3085504"/>
            <a:chOff x="5242989" y="505096"/>
            <a:chExt cx="5621214" cy="6257626"/>
          </a:xfrm>
        </p:grpSpPr>
        <p:sp>
          <p:nvSpPr>
            <p:cNvPr id="5" name="Rectangle: Single Corner Snipped 4">
              <a:extLst>
                <a:ext uri="{FF2B5EF4-FFF2-40B4-BE49-F238E27FC236}">
                  <a16:creationId xmlns:a16="http://schemas.microsoft.com/office/drawing/2014/main" id="{17B22F40-FA95-4665-8E88-E3AB63438554}"/>
                </a:ext>
              </a:extLst>
            </p:cNvPr>
            <p:cNvSpPr/>
            <p:nvPr/>
          </p:nvSpPr>
          <p:spPr>
            <a:xfrm>
              <a:off x="5242989" y="505096"/>
              <a:ext cx="5621213" cy="6257626"/>
            </a:xfrm>
            <a:prstGeom prst="snip1Rect">
              <a:avLst>
                <a:gd name="adj" fmla="val 2758"/>
              </a:avLst>
            </a:prstGeom>
            <a:solidFill>
              <a:schemeClr val="bg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4000" b="1" dirty="0"/>
            </a:p>
          </p:txBody>
        </p:sp>
        <p:sp>
          <p:nvSpPr>
            <p:cNvPr id="7" name="TextBox 6">
              <a:extLst>
                <a:ext uri="{FF2B5EF4-FFF2-40B4-BE49-F238E27FC236}">
                  <a16:creationId xmlns:a16="http://schemas.microsoft.com/office/drawing/2014/main" id="{52FEB414-1D53-4AFE-8276-F51964547E3F}"/>
                </a:ext>
              </a:extLst>
            </p:cNvPr>
            <p:cNvSpPr txBox="1"/>
            <p:nvPr/>
          </p:nvSpPr>
          <p:spPr>
            <a:xfrm>
              <a:off x="5390906" y="611430"/>
              <a:ext cx="5473297" cy="5912020"/>
            </a:xfrm>
            <a:prstGeom prst="rect">
              <a:avLst/>
            </a:prstGeom>
            <a:noFill/>
          </p:spPr>
          <p:txBody>
            <a:bodyPr vert="horz" wrap="square" lIns="0" tIns="0" rIns="0" bIns="0" rtlCol="0">
              <a:spAutoFit/>
            </a:bodyPr>
            <a:lstStyle/>
            <a:p>
              <a:pPr>
                <a:lnSpc>
                  <a:spcPct val="150000"/>
                </a:lnSpc>
                <a:spcBef>
                  <a:spcPts val="0"/>
                </a:spcBef>
              </a:pPr>
              <a:r>
                <a:rPr lang="en-US" sz="1600" dirty="0">
                  <a:solidFill>
                    <a:srgbClr val="000000"/>
                  </a:solidFill>
                  <a:latin typeface="Consolas" panose="020B0609020204030204" pitchFamily="49" charset="0"/>
                </a:rPr>
                <a:t>queue q;</a:t>
              </a:r>
            </a:p>
            <a:p>
              <a:pPr>
                <a:lnSpc>
                  <a:spcPct val="150000"/>
                </a:lnSpc>
                <a:spcBef>
                  <a:spcPts val="0"/>
                </a:spcBef>
              </a:pPr>
              <a:r>
                <a:rPr lang="en-US" sz="1600" dirty="0">
                  <a:solidFill>
                    <a:srgbClr val="0000FF"/>
                  </a:solidFill>
                  <a:latin typeface="Consolas" panose="020B0609020204030204" pitchFamily="49" charset="0"/>
                </a:rPr>
                <a:t>int</a:t>
              </a:r>
              <a:r>
                <a:rPr lang="en-US" sz="1600" dirty="0">
                  <a:solidFill>
                    <a:srgbClr val="000000"/>
                  </a:solidFill>
                  <a:latin typeface="Consolas" panose="020B0609020204030204" pitchFamily="49" charset="0"/>
                </a:rPr>
                <a:t> *data = </a:t>
              </a:r>
              <a:r>
                <a:rPr lang="en-US" sz="1600" dirty="0" err="1">
                  <a:solidFill>
                    <a:srgbClr val="795E26"/>
                  </a:solidFill>
                  <a:latin typeface="Consolas" panose="020B0609020204030204" pitchFamily="49" charset="0"/>
                </a:rPr>
                <a:t>malloc_shared</a:t>
              </a:r>
              <a:r>
                <a:rPr lang="en-US" sz="1600" dirty="0">
                  <a:solidFill>
                    <a:srgbClr val="000000"/>
                  </a:solidFill>
                  <a:latin typeface="Consolas" panose="020B0609020204030204" pitchFamily="49" charset="0"/>
                </a:rPr>
                <a:t>&lt;</a:t>
              </a:r>
              <a:r>
                <a:rPr lang="en-US" sz="1600" dirty="0">
                  <a:solidFill>
                    <a:srgbClr val="0000FF"/>
                  </a:solidFill>
                  <a:latin typeface="Consolas" panose="020B0609020204030204" pitchFamily="49" charset="0"/>
                </a:rPr>
                <a:t>int</a:t>
              </a:r>
              <a:r>
                <a:rPr lang="en-US" sz="1600" dirty="0">
                  <a:solidFill>
                    <a:srgbClr val="000000"/>
                  </a:solidFill>
                  <a:latin typeface="Consolas" panose="020B0609020204030204" pitchFamily="49" charset="0"/>
                </a:rPr>
                <a:t>&gt;(N, q);</a:t>
              </a:r>
            </a:p>
            <a:p>
              <a:pPr>
                <a:lnSpc>
                  <a:spcPct val="150000"/>
                </a:lnSpc>
                <a:spcBef>
                  <a:spcPts val="0"/>
                </a:spcBef>
              </a:pPr>
              <a:r>
                <a:rPr lang="en-US" sz="1600" dirty="0">
                  <a:solidFill>
                    <a:srgbClr val="AF00DB"/>
                  </a:solidFill>
                  <a:latin typeface="Consolas" panose="020B0609020204030204" pitchFamily="49" charset="0"/>
                </a:rPr>
                <a:t>for </a:t>
              </a:r>
              <a:r>
                <a:rPr lang="en-US" sz="1600" dirty="0">
                  <a:solidFill>
                    <a:srgbClr val="000000"/>
                  </a:solidFill>
                  <a:latin typeface="Consolas" panose="020B0609020204030204" pitchFamily="49" charset="0"/>
                </a:rPr>
                <a:t>(</a:t>
              </a:r>
              <a:r>
                <a:rPr lang="en-US" sz="1600" dirty="0">
                  <a:solidFill>
                    <a:srgbClr val="0000FF"/>
                  </a:solidFill>
                  <a:latin typeface="Consolas" panose="020B0609020204030204" pitchFamily="49" charset="0"/>
                </a:rPr>
                <a:t>int</a:t>
              </a:r>
              <a:r>
                <a:rPr lang="en-US" sz="1600" dirty="0">
                  <a:solidFill>
                    <a:srgbClr val="000000"/>
                  </a:solidFill>
                  <a:latin typeface="Consolas" panose="020B0609020204030204" pitchFamily="49" charset="0"/>
                </a:rPr>
                <a:t> i = </a:t>
              </a:r>
              <a:r>
                <a:rPr lang="en-US" sz="1600" dirty="0">
                  <a:solidFill>
                    <a:srgbClr val="098658"/>
                  </a:solidFill>
                  <a:latin typeface="Consolas" panose="020B0609020204030204" pitchFamily="49" charset="0"/>
                </a:rPr>
                <a:t>0</a:t>
              </a:r>
              <a:r>
                <a:rPr lang="en-US" sz="1600" dirty="0">
                  <a:solidFill>
                    <a:srgbClr val="000000"/>
                  </a:solidFill>
                  <a:latin typeface="Consolas" panose="020B0609020204030204" pitchFamily="49" charset="0"/>
                </a:rPr>
                <a:t>; i &lt; N; i++) </a:t>
              </a:r>
              <a:r>
                <a:rPr lang="en-US" sz="1600" dirty="0">
                  <a:solidFill>
                    <a:srgbClr val="001080"/>
                  </a:solidFill>
                  <a:latin typeface="Consolas" panose="020B0609020204030204" pitchFamily="49" charset="0"/>
                </a:rPr>
                <a:t>data</a:t>
              </a:r>
              <a:r>
                <a:rPr lang="en-US" sz="1600" dirty="0">
                  <a:solidFill>
                    <a:srgbClr val="000000"/>
                  </a:solidFill>
                  <a:latin typeface="Consolas" panose="020B0609020204030204" pitchFamily="49" charset="0"/>
                </a:rPr>
                <a:t>[i] = </a:t>
              </a:r>
              <a:r>
                <a:rPr lang="en-US" sz="1600" dirty="0">
                  <a:solidFill>
                    <a:srgbClr val="098658"/>
                  </a:solidFill>
                  <a:latin typeface="Consolas" panose="020B0609020204030204" pitchFamily="49" charset="0"/>
                </a:rPr>
                <a:t>10</a:t>
              </a:r>
              <a:r>
                <a:rPr lang="en-US" sz="1600" dirty="0">
                  <a:solidFill>
                    <a:srgbClr val="000000"/>
                  </a:solidFill>
                  <a:latin typeface="Consolas" panose="020B0609020204030204" pitchFamily="49" charset="0"/>
                </a:rPr>
                <a:t>;</a:t>
              </a:r>
            </a:p>
            <a:p>
              <a:pPr>
                <a:lnSpc>
                  <a:spcPct val="150000"/>
                </a:lnSpc>
                <a:spcBef>
                  <a:spcPts val="0"/>
                </a:spcBef>
              </a:pPr>
              <a:r>
                <a:rPr lang="en-US" sz="1600" dirty="0" err="1">
                  <a:solidFill>
                    <a:srgbClr val="001080"/>
                  </a:solidFill>
                  <a:latin typeface="Consolas" panose="020B0609020204030204" pitchFamily="49" charset="0"/>
                </a:rPr>
                <a:t>q</a:t>
              </a:r>
              <a:r>
                <a:rPr lang="en-US" sz="1600" dirty="0" err="1">
                  <a:solidFill>
                    <a:srgbClr val="000000"/>
                  </a:solidFill>
                  <a:latin typeface="Consolas" panose="020B0609020204030204" pitchFamily="49" charset="0"/>
                </a:rPr>
                <a:t>.</a:t>
              </a:r>
              <a:r>
                <a:rPr lang="en-US" sz="1600" dirty="0" err="1">
                  <a:solidFill>
                    <a:srgbClr val="795E26"/>
                  </a:solidFill>
                  <a:latin typeface="Consolas" panose="020B0609020204030204" pitchFamily="49" charset="0"/>
                </a:rPr>
                <a:t>parallel_for</a:t>
              </a:r>
              <a:r>
                <a:rPr lang="en-US" sz="1600" dirty="0">
                  <a:solidFill>
                    <a:srgbClr val="000000"/>
                  </a:solidFill>
                  <a:latin typeface="Consolas" panose="020B0609020204030204" pitchFamily="49" charset="0"/>
                </a:rPr>
                <a:t>(N, [=](</a:t>
              </a:r>
              <a:r>
                <a:rPr lang="en-US" sz="1600" dirty="0">
                  <a:solidFill>
                    <a:srgbClr val="267F99"/>
                  </a:solidFill>
                  <a:latin typeface="Consolas" panose="020B0609020204030204" pitchFamily="49" charset="0"/>
                </a:rPr>
                <a:t>auto </a:t>
              </a:r>
              <a:r>
                <a:rPr lang="en-US" sz="1600" dirty="0" err="1">
                  <a:solidFill>
                    <a:srgbClr val="001080"/>
                  </a:solidFill>
                  <a:latin typeface="Consolas" panose="020B0609020204030204" pitchFamily="49" charset="0"/>
                </a:rPr>
                <a:t>i</a:t>
              </a:r>
              <a:r>
                <a:rPr lang="en-US" sz="1600" dirty="0">
                  <a:solidFill>
                    <a:srgbClr val="000000"/>
                  </a:solidFill>
                  <a:latin typeface="Consolas" panose="020B0609020204030204" pitchFamily="49" charset="0"/>
                </a:rPr>
                <a:t>){</a:t>
              </a:r>
            </a:p>
            <a:p>
              <a:pPr>
                <a:lnSpc>
                  <a:spcPct val="150000"/>
                </a:lnSpc>
                <a:spcBef>
                  <a:spcPts val="0"/>
                </a:spcBef>
              </a:pPr>
              <a:r>
                <a:rPr lang="en-US" sz="1600" dirty="0">
                  <a:solidFill>
                    <a:srgbClr val="000000"/>
                  </a:solidFill>
                  <a:latin typeface="Consolas" panose="020B0609020204030204" pitchFamily="49" charset="0"/>
                </a:rPr>
                <a:t>        </a:t>
              </a:r>
              <a:r>
                <a:rPr lang="en-US" sz="1600" dirty="0">
                  <a:solidFill>
                    <a:srgbClr val="001080"/>
                  </a:solidFill>
                  <a:latin typeface="Consolas" panose="020B0609020204030204" pitchFamily="49" charset="0"/>
                </a:rPr>
                <a:t>data</a:t>
              </a:r>
              <a:r>
                <a:rPr lang="en-US" sz="1600" dirty="0">
                  <a:solidFill>
                    <a:srgbClr val="000000"/>
                  </a:solidFill>
                  <a:latin typeface="Consolas" panose="020B0609020204030204" pitchFamily="49" charset="0"/>
                </a:rPr>
                <a:t>[</a:t>
              </a:r>
              <a:r>
                <a:rPr lang="en-US" sz="1600" dirty="0" err="1">
                  <a:solidFill>
                    <a:srgbClr val="001080"/>
                  </a:solidFill>
                  <a:latin typeface="Consolas" panose="020B0609020204030204" pitchFamily="49" charset="0"/>
                </a:rPr>
                <a:t>i</a:t>
              </a:r>
              <a:r>
                <a:rPr lang="en-US" sz="1600" dirty="0">
                  <a:solidFill>
                    <a:srgbClr val="000000"/>
                  </a:solidFill>
                  <a:latin typeface="Consolas" panose="020B0609020204030204" pitchFamily="49" charset="0"/>
                </a:rPr>
                <a:t>] += </a:t>
              </a:r>
              <a:r>
                <a:rPr lang="en-US" sz="1600" dirty="0">
                  <a:solidFill>
                    <a:srgbClr val="098658"/>
                  </a:solidFill>
                  <a:latin typeface="Consolas" panose="020B0609020204030204" pitchFamily="49" charset="0"/>
                </a:rPr>
                <a:t>1</a:t>
              </a:r>
              <a:r>
                <a:rPr lang="en-US" sz="1600" dirty="0">
                  <a:solidFill>
                    <a:srgbClr val="000000"/>
                  </a:solidFill>
                  <a:latin typeface="Consolas" panose="020B0609020204030204" pitchFamily="49" charset="0"/>
                </a:rPr>
                <a:t>;</a:t>
              </a:r>
            </a:p>
            <a:p>
              <a:pPr>
                <a:lnSpc>
                  <a:spcPct val="150000"/>
                </a:lnSpc>
                <a:spcBef>
                  <a:spcPts val="0"/>
                </a:spcBef>
              </a:pPr>
              <a:r>
                <a:rPr lang="en-US" sz="1600" dirty="0">
                  <a:solidFill>
                    <a:srgbClr val="000000"/>
                  </a:solidFill>
                  <a:latin typeface="Consolas" panose="020B0609020204030204" pitchFamily="49" charset="0"/>
                </a:rPr>
                <a:t>}).</a:t>
              </a:r>
              <a:r>
                <a:rPr lang="en-US" sz="1600" dirty="0">
                  <a:solidFill>
                    <a:srgbClr val="795E26"/>
                  </a:solidFill>
                  <a:latin typeface="Consolas" panose="020B0609020204030204" pitchFamily="49" charset="0"/>
                </a:rPr>
                <a:t>wait</a:t>
              </a:r>
              <a:r>
                <a:rPr lang="en-US" sz="1600" dirty="0">
                  <a:solidFill>
                    <a:srgbClr val="000000"/>
                  </a:solidFill>
                  <a:latin typeface="Consolas" panose="020B0609020204030204" pitchFamily="49" charset="0"/>
                </a:rPr>
                <a:t>();</a:t>
              </a:r>
            </a:p>
            <a:p>
              <a:pPr>
                <a:lnSpc>
                  <a:spcPct val="150000"/>
                </a:lnSpc>
                <a:spcBef>
                  <a:spcPts val="0"/>
                </a:spcBef>
              </a:pPr>
              <a:r>
                <a:rPr lang="en-US" sz="1600" dirty="0">
                  <a:solidFill>
                    <a:srgbClr val="AF00DB"/>
                  </a:solidFill>
                  <a:latin typeface="Consolas" panose="020B0609020204030204" pitchFamily="49" charset="0"/>
                </a:rPr>
                <a:t>for </a:t>
              </a:r>
              <a:r>
                <a:rPr lang="en-US" sz="1600" dirty="0">
                  <a:solidFill>
                    <a:srgbClr val="000000"/>
                  </a:solidFill>
                  <a:latin typeface="Consolas" panose="020B0609020204030204" pitchFamily="49" charset="0"/>
                </a:rPr>
                <a:t>(</a:t>
              </a:r>
              <a:r>
                <a:rPr lang="en-US" sz="1600" dirty="0">
                  <a:solidFill>
                    <a:srgbClr val="0000FF"/>
                  </a:solidFill>
                  <a:latin typeface="Consolas" panose="020B0609020204030204" pitchFamily="49" charset="0"/>
                </a:rPr>
                <a:t>int</a:t>
              </a:r>
              <a:r>
                <a:rPr lang="en-US" sz="1600" dirty="0">
                  <a:solidFill>
                    <a:srgbClr val="000000"/>
                  </a:solidFill>
                  <a:latin typeface="Consolas" panose="020B0609020204030204" pitchFamily="49" charset="0"/>
                </a:rPr>
                <a:t> i = </a:t>
              </a:r>
              <a:r>
                <a:rPr lang="en-US" sz="1600" dirty="0">
                  <a:solidFill>
                    <a:srgbClr val="098658"/>
                  </a:solidFill>
                  <a:latin typeface="Consolas" panose="020B0609020204030204" pitchFamily="49" charset="0"/>
                </a:rPr>
                <a:t>0</a:t>
              </a:r>
              <a:r>
                <a:rPr lang="en-US" sz="1600" dirty="0">
                  <a:solidFill>
                    <a:srgbClr val="000000"/>
                  </a:solidFill>
                  <a:latin typeface="Consolas" panose="020B0609020204030204" pitchFamily="49" charset="0"/>
                </a:rPr>
                <a:t>; i &lt; N; i++) </a:t>
              </a:r>
              <a:r>
                <a:rPr lang="en-US" sz="1600" dirty="0">
                  <a:solidFill>
                    <a:srgbClr val="267F99"/>
                  </a:solidFill>
                  <a:latin typeface="Consolas" panose="020B0609020204030204" pitchFamily="49" charset="0"/>
                </a:rPr>
                <a:t>std</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cout</a:t>
              </a:r>
              <a:r>
                <a:rPr lang="en-US" sz="1600" dirty="0">
                  <a:solidFill>
                    <a:srgbClr val="000000"/>
                  </a:solidFill>
                  <a:latin typeface="Consolas" panose="020B0609020204030204" pitchFamily="49" charset="0"/>
                </a:rPr>
                <a:t> &lt;&lt; </a:t>
              </a:r>
              <a:r>
                <a:rPr lang="en-US" sz="1600" dirty="0">
                  <a:solidFill>
                    <a:srgbClr val="001080"/>
                  </a:solidFill>
                  <a:latin typeface="Consolas" panose="020B0609020204030204" pitchFamily="49" charset="0"/>
                </a:rPr>
                <a:t>data</a:t>
              </a:r>
              <a:r>
                <a:rPr lang="en-US" sz="1600" dirty="0">
                  <a:solidFill>
                    <a:srgbClr val="000000"/>
                  </a:solidFill>
                  <a:latin typeface="Consolas" panose="020B0609020204030204" pitchFamily="49" charset="0"/>
                </a:rPr>
                <a:t>[i] &lt;&lt; </a:t>
              </a:r>
              <a:r>
                <a:rPr lang="en-US" sz="1600" dirty="0">
                  <a:solidFill>
                    <a:srgbClr val="A31515"/>
                  </a:solidFill>
                  <a:latin typeface="Consolas" panose="020B0609020204030204" pitchFamily="49" charset="0"/>
                </a:rPr>
                <a:t>" "</a:t>
              </a:r>
              <a:r>
                <a:rPr lang="en-US" sz="1600" dirty="0">
                  <a:solidFill>
                    <a:srgbClr val="000000"/>
                  </a:solidFill>
                  <a:latin typeface="Consolas" panose="020B0609020204030204" pitchFamily="49" charset="0"/>
                </a:rPr>
                <a:t>;</a:t>
              </a:r>
            </a:p>
            <a:p>
              <a:pPr>
                <a:lnSpc>
                  <a:spcPct val="150000"/>
                </a:lnSpc>
                <a:spcBef>
                  <a:spcPts val="0"/>
                </a:spcBef>
              </a:pPr>
              <a:r>
                <a:rPr lang="en-US" sz="1600" dirty="0">
                  <a:solidFill>
                    <a:srgbClr val="795E26"/>
                  </a:solidFill>
                  <a:latin typeface="Consolas" panose="020B0609020204030204" pitchFamily="49" charset="0"/>
                </a:rPr>
                <a:t>free</a:t>
              </a:r>
              <a:r>
                <a:rPr lang="en-US" sz="1600" dirty="0">
                  <a:solidFill>
                    <a:srgbClr val="000000"/>
                  </a:solidFill>
                  <a:latin typeface="Consolas" panose="020B0609020204030204" pitchFamily="49" charset="0"/>
                </a:rPr>
                <a:t>(data, q);</a:t>
              </a:r>
            </a:p>
          </p:txBody>
        </p:sp>
      </p:grpSp>
      <p:sp>
        <p:nvSpPr>
          <p:cNvPr id="8" name="Rectangle: Rounded Corners 7">
            <a:extLst>
              <a:ext uri="{FF2B5EF4-FFF2-40B4-BE49-F238E27FC236}">
                <a16:creationId xmlns:a16="http://schemas.microsoft.com/office/drawing/2014/main" id="{7C9D2E95-1730-428C-BFFC-8F635B12E697}"/>
              </a:ext>
            </a:extLst>
          </p:cNvPr>
          <p:cNvSpPr/>
          <p:nvPr/>
        </p:nvSpPr>
        <p:spPr>
          <a:xfrm>
            <a:off x="2449809" y="3291215"/>
            <a:ext cx="4584734" cy="312861"/>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8F14EB8E-F11C-4F9F-A3A8-8CC35B8FC50D}"/>
              </a:ext>
            </a:extLst>
          </p:cNvPr>
          <p:cNvSpPr/>
          <p:nvPr/>
        </p:nvSpPr>
        <p:spPr>
          <a:xfrm>
            <a:off x="3359762" y="4014563"/>
            <a:ext cx="1526825" cy="285734"/>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E5801AE-A97B-4D55-AC54-236DD19D1BD6}"/>
              </a:ext>
            </a:extLst>
          </p:cNvPr>
          <p:cNvSpPr/>
          <p:nvPr/>
        </p:nvSpPr>
        <p:spPr>
          <a:xfrm>
            <a:off x="2449810" y="4730298"/>
            <a:ext cx="6277731" cy="312880"/>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cxnSp>
        <p:nvCxnSpPr>
          <p:cNvPr id="11" name="Straight Arrow Connector 10">
            <a:extLst>
              <a:ext uri="{FF2B5EF4-FFF2-40B4-BE49-F238E27FC236}">
                <a16:creationId xmlns:a16="http://schemas.microsoft.com/office/drawing/2014/main" id="{370467E9-CF37-4ED5-8F49-C44B0827E048}"/>
              </a:ext>
            </a:extLst>
          </p:cNvPr>
          <p:cNvCxnSpPr>
            <a:cxnSpLocks/>
          </p:cNvCxnSpPr>
          <p:nvPr/>
        </p:nvCxnSpPr>
        <p:spPr>
          <a:xfrm>
            <a:off x="2029283" y="3452579"/>
            <a:ext cx="420527" cy="0"/>
          </a:xfrm>
          <a:prstGeom prst="straightConnector1">
            <a:avLst/>
          </a:prstGeom>
          <a:ln>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5C1B1809-B51A-4C62-B3F4-7226CF0FF0C0}"/>
              </a:ext>
            </a:extLst>
          </p:cNvPr>
          <p:cNvCxnSpPr>
            <a:cxnSpLocks/>
          </p:cNvCxnSpPr>
          <p:nvPr/>
        </p:nvCxnSpPr>
        <p:spPr>
          <a:xfrm>
            <a:off x="2029283" y="4906331"/>
            <a:ext cx="432731" cy="0"/>
          </a:xfrm>
          <a:prstGeom prst="straightConnector1">
            <a:avLst/>
          </a:prstGeom>
          <a:ln>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5EFD3DA3-4295-40BB-A429-F2AB89FE09BB}"/>
              </a:ext>
            </a:extLst>
          </p:cNvPr>
          <p:cNvCxnSpPr>
            <a:cxnSpLocks/>
            <a:endCxn id="9" idx="1"/>
          </p:cNvCxnSpPr>
          <p:nvPr/>
        </p:nvCxnSpPr>
        <p:spPr>
          <a:xfrm>
            <a:off x="2029283" y="4144384"/>
            <a:ext cx="1330479" cy="13046"/>
          </a:xfrm>
          <a:prstGeom prst="straightConnector1">
            <a:avLst/>
          </a:prstGeom>
          <a:ln>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a16="http://schemas.microsoft.com/office/drawing/2014/main" id="{F1319560-A71E-46A4-893F-3426C8B55FC0}"/>
              </a:ext>
            </a:extLst>
          </p:cNvPr>
          <p:cNvSpPr txBox="1"/>
          <p:nvPr/>
        </p:nvSpPr>
        <p:spPr>
          <a:xfrm>
            <a:off x="597018" y="3360607"/>
            <a:ext cx="1266468" cy="152991"/>
          </a:xfrm>
          <a:prstGeom prst="rect">
            <a:avLst/>
          </a:prstGeom>
          <a:noFill/>
        </p:spPr>
        <p:txBody>
          <a:bodyPr vert="horz" wrap="square" lIns="0" tIns="0" rIns="0" bIns="0" rtlCol="0">
            <a:spAutoFit/>
          </a:bodyPr>
          <a:lstStyle/>
          <a:p>
            <a:pPr algn="r"/>
            <a:r>
              <a:rPr lang="en-US" sz="1100" dirty="0">
                <a:solidFill>
                  <a:schemeClr val="accent3"/>
                </a:solidFill>
              </a:rPr>
              <a:t>Host can initialize</a:t>
            </a:r>
          </a:p>
        </p:txBody>
      </p:sp>
      <p:sp>
        <p:nvSpPr>
          <p:cNvPr id="15" name="TextBox 14">
            <a:extLst>
              <a:ext uri="{FF2B5EF4-FFF2-40B4-BE49-F238E27FC236}">
                <a16:creationId xmlns:a16="http://schemas.microsoft.com/office/drawing/2014/main" id="{367EF808-E42E-4752-B874-5EA507791639}"/>
              </a:ext>
            </a:extLst>
          </p:cNvPr>
          <p:cNvSpPr txBox="1"/>
          <p:nvPr/>
        </p:nvSpPr>
        <p:spPr>
          <a:xfrm>
            <a:off x="571618" y="4062920"/>
            <a:ext cx="1266468" cy="152991"/>
          </a:xfrm>
          <a:prstGeom prst="rect">
            <a:avLst/>
          </a:prstGeom>
          <a:noFill/>
        </p:spPr>
        <p:txBody>
          <a:bodyPr vert="horz" wrap="square" lIns="0" tIns="0" rIns="0" bIns="0" rtlCol="0">
            <a:spAutoFit/>
          </a:bodyPr>
          <a:lstStyle/>
          <a:p>
            <a:pPr algn="r"/>
            <a:r>
              <a:rPr lang="en-US" sz="1100" dirty="0">
                <a:solidFill>
                  <a:schemeClr val="accent3"/>
                </a:solidFill>
              </a:rPr>
              <a:t>Device can modify</a:t>
            </a:r>
          </a:p>
        </p:txBody>
      </p:sp>
      <p:sp>
        <p:nvSpPr>
          <p:cNvPr id="16" name="TextBox 15">
            <a:extLst>
              <a:ext uri="{FF2B5EF4-FFF2-40B4-BE49-F238E27FC236}">
                <a16:creationId xmlns:a16="http://schemas.microsoft.com/office/drawing/2014/main" id="{53692C88-39E7-46EC-9310-19CDFB60F654}"/>
              </a:ext>
            </a:extLst>
          </p:cNvPr>
          <p:cNvSpPr txBox="1"/>
          <p:nvPr/>
        </p:nvSpPr>
        <p:spPr>
          <a:xfrm>
            <a:off x="587975" y="4808992"/>
            <a:ext cx="1303222" cy="152991"/>
          </a:xfrm>
          <a:prstGeom prst="rect">
            <a:avLst/>
          </a:prstGeom>
          <a:noFill/>
        </p:spPr>
        <p:txBody>
          <a:bodyPr vert="horz" wrap="square" lIns="0" tIns="0" rIns="0" bIns="0" rtlCol="0">
            <a:spAutoFit/>
          </a:bodyPr>
          <a:lstStyle/>
          <a:p>
            <a:pPr algn="r"/>
            <a:r>
              <a:rPr lang="en-US" sz="1100" dirty="0">
                <a:solidFill>
                  <a:schemeClr val="accent3"/>
                </a:solidFill>
              </a:rPr>
              <a:t>Host has output</a:t>
            </a:r>
          </a:p>
        </p:txBody>
      </p:sp>
      <p:sp>
        <p:nvSpPr>
          <p:cNvPr id="17" name="Rectangle: Rounded Corners 16">
            <a:extLst>
              <a:ext uri="{FF2B5EF4-FFF2-40B4-BE49-F238E27FC236}">
                <a16:creationId xmlns:a16="http://schemas.microsoft.com/office/drawing/2014/main" id="{C9FA5164-8EBA-43C3-A355-588A802E5B14}"/>
              </a:ext>
            </a:extLst>
          </p:cNvPr>
          <p:cNvSpPr/>
          <p:nvPr/>
        </p:nvSpPr>
        <p:spPr>
          <a:xfrm>
            <a:off x="2449810" y="2930112"/>
            <a:ext cx="4309336" cy="321737"/>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cxnSp>
        <p:nvCxnSpPr>
          <p:cNvPr id="18" name="Straight Arrow Connector 17">
            <a:extLst>
              <a:ext uri="{FF2B5EF4-FFF2-40B4-BE49-F238E27FC236}">
                <a16:creationId xmlns:a16="http://schemas.microsoft.com/office/drawing/2014/main" id="{61BD85BB-3603-4EEA-9B8F-7AE9A19A4EA3}"/>
              </a:ext>
            </a:extLst>
          </p:cNvPr>
          <p:cNvCxnSpPr>
            <a:cxnSpLocks/>
          </p:cNvCxnSpPr>
          <p:nvPr/>
        </p:nvCxnSpPr>
        <p:spPr>
          <a:xfrm>
            <a:off x="2029283" y="3100574"/>
            <a:ext cx="420527" cy="0"/>
          </a:xfrm>
          <a:prstGeom prst="straightConnector1">
            <a:avLst/>
          </a:prstGeom>
          <a:ln>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036A122C-DD8A-4B66-BEA2-7D213792643C}"/>
              </a:ext>
            </a:extLst>
          </p:cNvPr>
          <p:cNvSpPr txBox="1"/>
          <p:nvPr/>
        </p:nvSpPr>
        <p:spPr>
          <a:xfrm>
            <a:off x="609824" y="2848461"/>
            <a:ext cx="1266468" cy="305340"/>
          </a:xfrm>
          <a:prstGeom prst="rect">
            <a:avLst/>
          </a:prstGeom>
          <a:noFill/>
        </p:spPr>
        <p:txBody>
          <a:bodyPr vert="horz" wrap="square" lIns="0" tIns="0" rIns="0" bIns="0" rtlCol="0">
            <a:spAutoFit/>
          </a:bodyPr>
          <a:lstStyle/>
          <a:p>
            <a:pPr algn="r"/>
            <a:r>
              <a:rPr lang="en-US" sz="1100" dirty="0">
                <a:solidFill>
                  <a:schemeClr val="accent3"/>
                </a:solidFill>
              </a:rPr>
              <a:t>Setup Unified Shared Memory</a:t>
            </a:r>
          </a:p>
        </p:txBody>
      </p:sp>
    </p:spTree>
    <p:extLst>
      <p:ext uri="{BB962C8B-B14F-4D97-AF65-F5344CB8AC3E}">
        <p14:creationId xmlns:p14="http://schemas.microsoft.com/office/powerpoint/2010/main" val="23957743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4" grpId="0"/>
      <p:bldP spid="15" grpId="0"/>
      <p:bldP spid="16" grpId="0"/>
      <p:bldP spid="17" grpId="0" animBg="1"/>
      <p:bldP spid="1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p:txBody>
          <a:bodyPr/>
          <a:lstStyle/>
          <a:p>
            <a:pPr algn="ctr"/>
            <a:r>
              <a:rPr lang="en-US" dirty="0">
                <a:latin typeface="+mj-lt"/>
              </a:rPr>
              <a:t>Unified Shared Memory (USM)</a:t>
            </a:r>
          </a:p>
        </p:txBody>
      </p:sp>
      <p:sp>
        <p:nvSpPr>
          <p:cNvPr id="6" name="Text Placeholder 5">
            <a:extLst>
              <a:ext uri="{FF2B5EF4-FFF2-40B4-BE49-F238E27FC236}">
                <a16:creationId xmlns:a16="http://schemas.microsoft.com/office/drawing/2014/main" id="{C1F2B7AE-D7E6-4FB1-9D00-76CAC4F86577}"/>
              </a:ext>
            </a:extLst>
          </p:cNvPr>
          <p:cNvSpPr>
            <a:spLocks noGrp="1"/>
          </p:cNvSpPr>
          <p:nvPr>
            <p:ph type="body" sz="quarter" idx="10"/>
          </p:nvPr>
        </p:nvSpPr>
        <p:spPr>
          <a:xfrm>
            <a:off x="571500" y="1599815"/>
            <a:ext cx="11010900" cy="4809373"/>
          </a:xfrm>
        </p:spPr>
        <p:txBody>
          <a:bodyPr>
            <a:normAutofit/>
          </a:bodyPr>
          <a:lstStyle/>
          <a:p>
            <a:r>
              <a:rPr lang="en-US" sz="2800" dirty="0"/>
              <a:t>There are three ways to create USM allocations:</a:t>
            </a:r>
          </a:p>
        </p:txBody>
      </p:sp>
      <p:graphicFrame>
        <p:nvGraphicFramePr>
          <p:cNvPr id="4" name="Content Placeholder 4">
            <a:extLst>
              <a:ext uri="{FF2B5EF4-FFF2-40B4-BE49-F238E27FC236}">
                <a16:creationId xmlns:a16="http://schemas.microsoft.com/office/drawing/2014/main" id="{7763D9C5-334D-4254-9AEA-2BC04C7A53CF}"/>
              </a:ext>
            </a:extLst>
          </p:cNvPr>
          <p:cNvGraphicFramePr>
            <a:graphicFrameLocks/>
          </p:cNvGraphicFramePr>
          <p:nvPr/>
        </p:nvGraphicFramePr>
        <p:xfrm>
          <a:off x="674509" y="2253069"/>
          <a:ext cx="10804882" cy="3200400"/>
        </p:xfrm>
        <a:graphic>
          <a:graphicData uri="http://schemas.openxmlformats.org/drawingml/2006/table">
            <a:tbl>
              <a:tblPr firstRow="1" bandRow="1">
                <a:tableStyleId>{5C22544A-7EE6-4342-B048-85BDC9FD1C3A}</a:tableStyleId>
              </a:tblPr>
              <a:tblGrid>
                <a:gridCol w="2693680">
                  <a:extLst>
                    <a:ext uri="{9D8B030D-6E8A-4147-A177-3AD203B41FA5}">
                      <a16:colId xmlns:a16="http://schemas.microsoft.com/office/drawing/2014/main" val="3984231079"/>
                    </a:ext>
                  </a:extLst>
                </a:gridCol>
                <a:gridCol w="5635318">
                  <a:extLst>
                    <a:ext uri="{9D8B030D-6E8A-4147-A177-3AD203B41FA5}">
                      <a16:colId xmlns:a16="http://schemas.microsoft.com/office/drawing/2014/main" val="205036707"/>
                    </a:ext>
                  </a:extLst>
                </a:gridCol>
                <a:gridCol w="1237942">
                  <a:extLst>
                    <a:ext uri="{9D8B030D-6E8A-4147-A177-3AD203B41FA5}">
                      <a16:colId xmlns:a16="http://schemas.microsoft.com/office/drawing/2014/main" val="334863854"/>
                    </a:ext>
                  </a:extLst>
                </a:gridCol>
                <a:gridCol w="1237942">
                  <a:extLst>
                    <a:ext uri="{9D8B030D-6E8A-4147-A177-3AD203B41FA5}">
                      <a16:colId xmlns:a16="http://schemas.microsoft.com/office/drawing/2014/main" val="932341601"/>
                    </a:ext>
                  </a:extLst>
                </a:gridCol>
              </a:tblGrid>
              <a:tr h="131127">
                <a:tc>
                  <a:txBody>
                    <a:bodyPr/>
                    <a:lstStyle/>
                    <a:p>
                      <a:pPr algn="ctr"/>
                      <a:r>
                        <a:rPr lang="en-US" sz="1600" dirty="0"/>
                        <a:t>Type</a:t>
                      </a:r>
                    </a:p>
                  </a:txBody>
                  <a:tcPr marL="92715" marR="92715" anchor="ctr">
                    <a:solidFill>
                      <a:schemeClr val="accent4"/>
                    </a:solidFill>
                  </a:tcPr>
                </a:tc>
                <a:tc>
                  <a:txBody>
                    <a:bodyPr/>
                    <a:lstStyle/>
                    <a:p>
                      <a:pPr algn="ctr"/>
                      <a:r>
                        <a:rPr lang="en-US" sz="1600" dirty="0"/>
                        <a:t>Description</a:t>
                      </a:r>
                    </a:p>
                  </a:txBody>
                  <a:tcPr marL="92715" marR="92715" anchor="ctr">
                    <a:solidFill>
                      <a:schemeClr val="accent4"/>
                    </a:solidFill>
                  </a:tcPr>
                </a:tc>
                <a:tc>
                  <a:txBody>
                    <a:bodyPr/>
                    <a:lstStyle/>
                    <a:p>
                      <a:pPr algn="ctr"/>
                      <a:r>
                        <a:rPr lang="en-US" sz="1600" dirty="0"/>
                        <a:t>Accessible</a:t>
                      </a:r>
                      <a:br>
                        <a:rPr lang="en-US" sz="1600" dirty="0"/>
                      </a:br>
                      <a:r>
                        <a:rPr lang="en-US" sz="1600" dirty="0"/>
                        <a:t>on Host?</a:t>
                      </a:r>
                    </a:p>
                  </a:txBody>
                  <a:tcPr marL="92715" marR="92715" anchor="ctr">
                    <a:solidFill>
                      <a:schemeClr val="accent4"/>
                    </a:solidFill>
                  </a:tcP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lang="en-US" sz="1600" dirty="0"/>
                        <a:t>Accessible</a:t>
                      </a:r>
                      <a:br>
                        <a:rPr lang="en-US" sz="1600" dirty="0"/>
                      </a:br>
                      <a:r>
                        <a:rPr lang="en-US" sz="1600" dirty="0"/>
                        <a:t>on Device?</a:t>
                      </a:r>
                    </a:p>
                  </a:txBody>
                  <a:tcPr marL="92715" marR="92715" anchor="ctr">
                    <a:solidFill>
                      <a:schemeClr val="accent4"/>
                    </a:solidFill>
                  </a:tcPr>
                </a:tc>
                <a:extLst>
                  <a:ext uri="{0D108BD9-81ED-4DB2-BD59-A6C34878D82A}">
                    <a16:rowId xmlns:a16="http://schemas.microsoft.com/office/drawing/2014/main" val="3736285326"/>
                  </a:ext>
                </a:extLst>
              </a:tr>
              <a:tr h="398830">
                <a:tc>
                  <a:txBody>
                    <a:bodyPr/>
                    <a:lstStyle/>
                    <a:p>
                      <a:pPr algn="ctr">
                        <a:lnSpc>
                          <a:spcPct val="150000"/>
                        </a:lnSpc>
                      </a:pPr>
                      <a:r>
                        <a:rPr lang="en-US" sz="1800" dirty="0" err="1">
                          <a:latin typeface="Consolas" panose="020B0609020204030204" pitchFamily="49" charset="0"/>
                        </a:rPr>
                        <a:t>sycl</a:t>
                      </a:r>
                      <a:r>
                        <a:rPr lang="en-US" sz="1800" dirty="0">
                          <a:latin typeface="Consolas" panose="020B0609020204030204" pitchFamily="49" charset="0"/>
                        </a:rPr>
                        <a:t>::</a:t>
                      </a:r>
                      <a:r>
                        <a:rPr lang="en-US" sz="1800" dirty="0" err="1">
                          <a:latin typeface="Consolas" panose="020B0609020204030204" pitchFamily="49" charset="0"/>
                        </a:rPr>
                        <a:t>malloc_device</a:t>
                      </a:r>
                      <a:endParaRPr lang="en-US" sz="1800" dirty="0">
                        <a:latin typeface="Consolas" panose="020B0609020204030204" pitchFamily="49" charset="0"/>
                      </a:endParaRPr>
                    </a:p>
                  </a:txBody>
                  <a:tcPr marL="92715" marR="92715" anchor="ctr"/>
                </a:tc>
                <a:tc>
                  <a:txBody>
                    <a:bodyPr/>
                    <a:lstStyle/>
                    <a:p>
                      <a:pPr algn="l">
                        <a:lnSpc>
                          <a:spcPct val="100000"/>
                        </a:lnSpc>
                      </a:pPr>
                      <a:r>
                        <a:rPr lang="en-US" sz="1400" dirty="0"/>
                        <a:t>Allocations in device memory.</a:t>
                      </a:r>
                      <a:br>
                        <a:rPr lang="en-US" sz="1400" dirty="0"/>
                      </a:br>
                      <a:br>
                        <a:rPr lang="en-US" sz="1400" dirty="0"/>
                      </a:br>
                      <a:r>
                        <a:rPr lang="en-US" sz="1400" dirty="0"/>
                        <a:t>Programmer must explicitly transfer data between host and device.</a:t>
                      </a:r>
                      <a:endParaRPr lang="en-US" sz="1400" b="0" dirty="0"/>
                    </a:p>
                  </a:txBody>
                  <a:tcPr marL="92715" marR="92715" anchor="ctr"/>
                </a:tc>
                <a:tc>
                  <a:txBody>
                    <a:bodyPr/>
                    <a:lstStyle/>
                    <a:p>
                      <a:pPr algn="ctr">
                        <a:lnSpc>
                          <a:spcPct val="150000"/>
                        </a:lnSpc>
                      </a:pPr>
                      <a:r>
                        <a:rPr lang="en-US" sz="1400" dirty="0"/>
                        <a:t>No</a:t>
                      </a:r>
                    </a:p>
                  </a:txBody>
                  <a:tcPr marL="92715" marR="92715" anchor="ctr"/>
                </a:tc>
                <a:tc>
                  <a:txBody>
                    <a:bodyPr/>
                    <a:lstStyle/>
                    <a:p>
                      <a:pPr algn="ctr">
                        <a:lnSpc>
                          <a:spcPct val="150000"/>
                        </a:lnSpc>
                      </a:pPr>
                      <a:r>
                        <a:rPr lang="en-US" sz="1400" dirty="0"/>
                        <a:t>Yes</a:t>
                      </a:r>
                    </a:p>
                  </a:txBody>
                  <a:tcPr marL="92715" marR="92715" anchor="ctr"/>
                </a:tc>
                <a:extLst>
                  <a:ext uri="{0D108BD9-81ED-4DB2-BD59-A6C34878D82A}">
                    <a16:rowId xmlns:a16="http://schemas.microsoft.com/office/drawing/2014/main" val="1842667321"/>
                  </a:ext>
                </a:extLst>
              </a:tr>
              <a:tr h="398830">
                <a:tc>
                  <a:txBody>
                    <a:bodyPr/>
                    <a:lstStyle/>
                    <a:p>
                      <a:pPr algn="ctr">
                        <a:lnSpc>
                          <a:spcPct val="150000"/>
                        </a:lnSpc>
                      </a:pPr>
                      <a:r>
                        <a:rPr lang="en-US" sz="1800" dirty="0" err="1">
                          <a:latin typeface="Consolas" panose="020B0609020204030204" pitchFamily="49" charset="0"/>
                        </a:rPr>
                        <a:t>sycl</a:t>
                      </a:r>
                      <a:r>
                        <a:rPr lang="en-US" sz="1800" dirty="0">
                          <a:latin typeface="Consolas" panose="020B0609020204030204" pitchFamily="49" charset="0"/>
                        </a:rPr>
                        <a:t>::</a:t>
                      </a:r>
                      <a:r>
                        <a:rPr lang="en-US" sz="1800" dirty="0" err="1">
                          <a:latin typeface="Consolas" panose="020B0609020204030204" pitchFamily="49" charset="0"/>
                        </a:rPr>
                        <a:t>malloc_host</a:t>
                      </a:r>
                      <a:endParaRPr lang="en-US" sz="1800" dirty="0">
                        <a:latin typeface="Consolas" panose="020B0609020204030204" pitchFamily="49" charset="0"/>
                      </a:endParaRPr>
                    </a:p>
                  </a:txBody>
                  <a:tcPr marL="92715" marR="92715" anchor="ctr"/>
                </a:tc>
                <a:tc>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en-US" sz="1400" dirty="0"/>
                        <a:t>Allocations in host memory.</a:t>
                      </a:r>
                      <a:br>
                        <a:rPr lang="en-US" sz="1400" dirty="0"/>
                      </a:br>
                      <a:br>
                        <a:rPr lang="en-US" sz="1400" dirty="0"/>
                      </a:br>
                      <a:r>
                        <a:rPr lang="en-US" sz="1400" dirty="0"/>
                        <a:t>Kernels can access these allocations directly.</a:t>
                      </a:r>
                    </a:p>
                  </a:txBody>
                  <a:tcPr marL="92715" marR="92715" anchor="ctr"/>
                </a:tc>
                <a:tc>
                  <a:txBody>
                    <a:bodyPr/>
                    <a:lstStyle/>
                    <a:p>
                      <a:pPr algn="ctr">
                        <a:lnSpc>
                          <a:spcPct val="150000"/>
                        </a:lnSpc>
                      </a:pPr>
                      <a:r>
                        <a:rPr lang="en-US" sz="1400" dirty="0"/>
                        <a:t>Yes</a:t>
                      </a:r>
                    </a:p>
                  </a:txBody>
                  <a:tcPr marL="92715" marR="92715" anchor="ctr"/>
                </a:tc>
                <a:tc>
                  <a:txBody>
                    <a:bodyPr/>
                    <a:lstStyle/>
                    <a:p>
                      <a:pPr algn="ctr">
                        <a:lnSpc>
                          <a:spcPct val="150000"/>
                        </a:lnSpc>
                      </a:pPr>
                      <a:r>
                        <a:rPr lang="en-US" sz="1400" dirty="0"/>
                        <a:t>Yes</a:t>
                      </a:r>
                    </a:p>
                  </a:txBody>
                  <a:tcPr marL="92715" marR="92715" anchor="ctr"/>
                </a:tc>
                <a:extLst>
                  <a:ext uri="{0D108BD9-81ED-4DB2-BD59-A6C34878D82A}">
                    <a16:rowId xmlns:a16="http://schemas.microsoft.com/office/drawing/2014/main" val="1573895266"/>
                  </a:ext>
                </a:extLst>
              </a:tr>
              <a:tr h="398830">
                <a:tc>
                  <a:txBody>
                    <a:bodyPr/>
                    <a:lstStyle/>
                    <a:p>
                      <a:pPr algn="ctr">
                        <a:lnSpc>
                          <a:spcPct val="150000"/>
                        </a:lnSpc>
                      </a:pPr>
                      <a:r>
                        <a:rPr lang="en-US" sz="1800" dirty="0" err="1">
                          <a:latin typeface="Consolas" panose="020B0609020204030204" pitchFamily="49" charset="0"/>
                        </a:rPr>
                        <a:t>sycl</a:t>
                      </a:r>
                      <a:r>
                        <a:rPr lang="en-US" sz="1800" dirty="0">
                          <a:latin typeface="Consolas" panose="020B0609020204030204" pitchFamily="49" charset="0"/>
                        </a:rPr>
                        <a:t>::</a:t>
                      </a:r>
                      <a:r>
                        <a:rPr lang="en-US" sz="1800" dirty="0" err="1">
                          <a:latin typeface="Consolas" panose="020B0609020204030204" pitchFamily="49" charset="0"/>
                        </a:rPr>
                        <a:t>malloc_shared</a:t>
                      </a:r>
                      <a:endParaRPr lang="en-US" sz="1800" dirty="0">
                        <a:latin typeface="Consolas" panose="020B0609020204030204" pitchFamily="49" charset="0"/>
                      </a:endParaRPr>
                    </a:p>
                  </a:txBody>
                  <a:tcPr marL="92715" marR="92715" anchor="ctr"/>
                </a:tc>
                <a:tc>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en-US" sz="1400" dirty="0"/>
                        <a:t>Allocations can migrate between host and device memory.</a:t>
                      </a:r>
                      <a:br>
                        <a:rPr lang="en-US" sz="1400" dirty="0"/>
                      </a:br>
                      <a:endParaRPr lang="en-US" sz="1400" dirty="0"/>
                    </a:p>
                    <a:p>
                      <a:pPr marL="0" marR="0" lvl="0" indent="0" algn="l" defTabSz="609585" rtl="0" eaLnBrk="1" fontAlgn="auto" latinLnBrk="0" hangingPunct="1">
                        <a:lnSpc>
                          <a:spcPct val="100000"/>
                        </a:lnSpc>
                        <a:spcBef>
                          <a:spcPts val="0"/>
                        </a:spcBef>
                        <a:spcAft>
                          <a:spcPts val="0"/>
                        </a:spcAft>
                        <a:buClrTx/>
                        <a:buSzTx/>
                        <a:buFontTx/>
                        <a:buNone/>
                        <a:tabLst/>
                        <a:defRPr/>
                      </a:pPr>
                      <a:r>
                        <a:rPr lang="en-US" sz="1400" dirty="0"/>
                        <a:t>Different implementations may provide different guarantees regarding whether allocations can be accessed by host and device concurrently.</a:t>
                      </a:r>
                    </a:p>
                  </a:txBody>
                  <a:tcPr marL="92715" marR="92715" anchor="ctr"/>
                </a:tc>
                <a:tc>
                  <a:txBody>
                    <a:bodyPr/>
                    <a:lstStyle/>
                    <a:p>
                      <a:pPr algn="ctr">
                        <a:lnSpc>
                          <a:spcPct val="150000"/>
                        </a:lnSpc>
                      </a:pPr>
                      <a:r>
                        <a:rPr lang="en-US" sz="1400" dirty="0"/>
                        <a:t>Yes</a:t>
                      </a:r>
                    </a:p>
                  </a:txBody>
                  <a:tcPr marL="92715" marR="92715" anchor="ctr"/>
                </a:tc>
                <a:tc>
                  <a:txBody>
                    <a:bodyPr/>
                    <a:lstStyle/>
                    <a:p>
                      <a:pPr algn="ctr">
                        <a:lnSpc>
                          <a:spcPct val="150000"/>
                        </a:lnSpc>
                      </a:pPr>
                      <a:r>
                        <a:rPr lang="en-US" sz="1400" dirty="0"/>
                        <a:t>Yes</a:t>
                      </a:r>
                    </a:p>
                  </a:txBody>
                  <a:tcPr marL="92715" marR="92715" anchor="ctr"/>
                </a:tc>
                <a:extLst>
                  <a:ext uri="{0D108BD9-81ED-4DB2-BD59-A6C34878D82A}">
                    <a16:rowId xmlns:a16="http://schemas.microsoft.com/office/drawing/2014/main" val="2686630918"/>
                  </a:ext>
                </a:extLst>
              </a:tr>
            </a:tbl>
          </a:graphicData>
        </a:graphic>
      </p:graphicFrame>
    </p:spTree>
    <p:extLst>
      <p:ext uri="{BB962C8B-B14F-4D97-AF65-F5344CB8AC3E}">
        <p14:creationId xmlns:p14="http://schemas.microsoft.com/office/powerpoint/2010/main" val="751409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a:xfrm>
            <a:off x="571501" y="277891"/>
            <a:ext cx="11022060" cy="873744"/>
          </a:xfrm>
        </p:spPr>
        <p:txBody>
          <a:bodyPr/>
          <a:lstStyle/>
          <a:p>
            <a:pPr algn="ctr"/>
            <a:r>
              <a:rPr lang="en-US" dirty="0">
                <a:latin typeface="+mj-lt"/>
              </a:rPr>
              <a:t>USM – Explicit Data Transfer</a:t>
            </a:r>
          </a:p>
        </p:txBody>
      </p:sp>
      <p:grpSp>
        <p:nvGrpSpPr>
          <p:cNvPr id="4" name="Group 3">
            <a:extLst>
              <a:ext uri="{FF2B5EF4-FFF2-40B4-BE49-F238E27FC236}">
                <a16:creationId xmlns:a16="http://schemas.microsoft.com/office/drawing/2014/main" id="{EC423646-A53E-4717-A292-F48EE5F8E68D}"/>
              </a:ext>
            </a:extLst>
          </p:cNvPr>
          <p:cNvGrpSpPr/>
          <p:nvPr/>
        </p:nvGrpSpPr>
        <p:grpSpPr>
          <a:xfrm>
            <a:off x="5392001" y="1091024"/>
            <a:ext cx="6310626" cy="5326264"/>
            <a:chOff x="5242989" y="505096"/>
            <a:chExt cx="5621214" cy="6257626"/>
          </a:xfrm>
        </p:grpSpPr>
        <p:sp>
          <p:nvSpPr>
            <p:cNvPr id="5" name="Rectangle: Single Corner Snipped 4">
              <a:extLst>
                <a:ext uri="{FF2B5EF4-FFF2-40B4-BE49-F238E27FC236}">
                  <a16:creationId xmlns:a16="http://schemas.microsoft.com/office/drawing/2014/main" id="{18723E49-2237-463F-BDB9-9704D3A4730A}"/>
                </a:ext>
              </a:extLst>
            </p:cNvPr>
            <p:cNvSpPr/>
            <p:nvPr/>
          </p:nvSpPr>
          <p:spPr>
            <a:xfrm>
              <a:off x="5242989" y="505096"/>
              <a:ext cx="5621213" cy="6257626"/>
            </a:xfrm>
            <a:prstGeom prst="snip1Rect">
              <a:avLst>
                <a:gd name="adj" fmla="val 2758"/>
              </a:avLst>
            </a:prstGeom>
            <a:solidFill>
              <a:schemeClr val="bg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4000" b="1" dirty="0"/>
            </a:p>
          </p:txBody>
        </p:sp>
        <p:sp>
          <p:nvSpPr>
            <p:cNvPr id="7" name="TextBox 6">
              <a:extLst>
                <a:ext uri="{FF2B5EF4-FFF2-40B4-BE49-F238E27FC236}">
                  <a16:creationId xmlns:a16="http://schemas.microsoft.com/office/drawing/2014/main" id="{397B87E6-FC8F-4BC2-9489-227295C4B9CF}"/>
                </a:ext>
              </a:extLst>
            </p:cNvPr>
            <p:cNvSpPr txBox="1"/>
            <p:nvPr/>
          </p:nvSpPr>
          <p:spPr>
            <a:xfrm>
              <a:off x="5390906" y="611430"/>
              <a:ext cx="5473297" cy="5654442"/>
            </a:xfrm>
            <a:prstGeom prst="rect">
              <a:avLst/>
            </a:prstGeom>
            <a:noFill/>
          </p:spPr>
          <p:txBody>
            <a:bodyPr vert="horz" wrap="square" lIns="0" tIns="0" rIns="0" bIns="0" rtlCol="0">
              <a:spAutoFit/>
            </a:bodyPr>
            <a:lstStyle/>
            <a:p>
              <a:pPr>
                <a:lnSpc>
                  <a:spcPct val="150000"/>
                </a:lnSpc>
                <a:spcBef>
                  <a:spcPts val="0"/>
                </a:spcBef>
              </a:pPr>
              <a:r>
                <a:rPr lang="en-US" sz="1400" dirty="0">
                  <a:solidFill>
                    <a:srgbClr val="267F99"/>
                  </a:solidFill>
                  <a:latin typeface="Consolas" panose="020B0609020204030204" pitchFamily="49" charset="0"/>
                </a:rPr>
                <a:t>queue</a:t>
              </a:r>
              <a:r>
                <a:rPr lang="en-US" sz="1400" dirty="0">
                  <a:solidFill>
                    <a:srgbClr val="000000"/>
                  </a:solidFill>
                  <a:latin typeface="Consolas" panose="020B0609020204030204" pitchFamily="49" charset="0"/>
                </a:rPr>
                <a:t> </a:t>
              </a:r>
              <a:r>
                <a:rPr lang="en-US" sz="1400" dirty="0">
                  <a:solidFill>
                    <a:srgbClr val="001080"/>
                  </a:solidFill>
                  <a:latin typeface="Consolas" panose="020B0609020204030204" pitchFamily="49" charset="0"/>
                </a:rPr>
                <a:t>q</a:t>
              </a:r>
              <a:r>
                <a:rPr lang="en-US" sz="1400" dirty="0">
                  <a:solidFill>
                    <a:srgbClr val="000000"/>
                  </a:solidFill>
                  <a:latin typeface="Consolas" panose="020B0609020204030204" pitchFamily="49" charset="0"/>
                </a:rPr>
                <a:t>(</a:t>
              </a:r>
              <a:r>
                <a:rPr lang="en-US" sz="1400" dirty="0">
                  <a:solidFill>
                    <a:srgbClr val="267F99"/>
                  </a:solidFill>
                  <a:latin typeface="Consolas" panose="020B0609020204030204" pitchFamily="49" charset="0"/>
                </a:rPr>
                <a:t>property</a:t>
              </a:r>
              <a:r>
                <a:rPr lang="en-US" sz="1400" dirty="0">
                  <a:solidFill>
                    <a:srgbClr val="000000"/>
                  </a:solidFill>
                  <a:latin typeface="Consolas" panose="020B0609020204030204" pitchFamily="49" charset="0"/>
                </a:rPr>
                <a:t>::</a:t>
              </a:r>
              <a:r>
                <a:rPr lang="en-US" sz="1400" dirty="0">
                  <a:solidFill>
                    <a:srgbClr val="267F99"/>
                  </a:solidFill>
                  <a:latin typeface="Consolas" panose="020B0609020204030204" pitchFamily="49" charset="0"/>
                </a:rPr>
                <a:t>queue</a:t>
              </a:r>
              <a:r>
                <a:rPr lang="en-US" sz="1400" dirty="0">
                  <a:solidFill>
                    <a:srgbClr val="000000"/>
                  </a:solidFill>
                  <a:latin typeface="Consolas" panose="020B0609020204030204" pitchFamily="49" charset="0"/>
                </a:rPr>
                <a:t>::</a:t>
              </a:r>
              <a:r>
                <a:rPr lang="en-US" sz="1400" dirty="0" err="1">
                  <a:solidFill>
                    <a:srgbClr val="267F99"/>
                  </a:solidFill>
                  <a:latin typeface="Consolas" panose="020B0609020204030204" pitchFamily="49" charset="0"/>
                </a:rPr>
                <a:t>in_order</a:t>
              </a:r>
              <a:r>
                <a:rPr lang="en-US" sz="1400" dirty="0">
                  <a:solidFill>
                    <a:srgbClr val="000000"/>
                  </a:solidFill>
                  <a:latin typeface="Consolas" panose="020B0609020204030204" pitchFamily="49" charset="0"/>
                </a:rPr>
                <a:t>{});</a:t>
              </a:r>
            </a:p>
            <a:p>
              <a:pPr>
                <a:lnSpc>
                  <a:spcPct val="150000"/>
                </a:lnSpc>
                <a:spcBef>
                  <a:spcPts val="0"/>
                </a:spcBef>
              </a:pPr>
              <a:endParaRPr lang="en-US" sz="1400" dirty="0">
                <a:solidFill>
                  <a:srgbClr val="000000"/>
                </a:solidFill>
                <a:latin typeface="Consolas" panose="020B0609020204030204" pitchFamily="49" charset="0"/>
              </a:endParaRPr>
            </a:p>
            <a:p>
              <a:pPr>
                <a:lnSpc>
                  <a:spcPct val="150000"/>
                </a:lnSpc>
                <a:spcBef>
                  <a:spcPts val="0"/>
                </a:spcBef>
              </a:pPr>
              <a:r>
                <a:rPr lang="en-US" sz="1400" dirty="0">
                  <a:solidFill>
                    <a:srgbClr val="0000FF"/>
                  </a:solidFill>
                  <a:latin typeface="Consolas" panose="020B0609020204030204" pitchFamily="49" charset="0"/>
                </a:rPr>
                <a:t>int</a:t>
              </a:r>
              <a:r>
                <a:rPr lang="en-US" sz="1400" dirty="0">
                  <a:solidFill>
                    <a:srgbClr val="000000"/>
                  </a:solidFill>
                  <a:latin typeface="Consolas" panose="020B0609020204030204" pitchFamily="49" charset="0"/>
                </a:rPr>
                <a:t> </a:t>
              </a:r>
              <a:r>
                <a:rPr lang="en-US" sz="1400" dirty="0">
                  <a:solidFill>
                    <a:srgbClr val="001080"/>
                  </a:solidFill>
                  <a:latin typeface="Consolas" panose="020B0609020204030204" pitchFamily="49" charset="0"/>
                </a:rPr>
                <a:t>data</a:t>
              </a:r>
              <a:r>
                <a:rPr lang="en-US" sz="1400" dirty="0">
                  <a:solidFill>
                    <a:srgbClr val="000000"/>
                  </a:solidFill>
                  <a:latin typeface="Consolas" panose="020B0609020204030204" pitchFamily="49" charset="0"/>
                </a:rPr>
                <a:t>[N]; </a:t>
              </a:r>
            </a:p>
            <a:p>
              <a:pPr>
                <a:lnSpc>
                  <a:spcPct val="150000"/>
                </a:lnSpc>
                <a:spcBef>
                  <a:spcPts val="0"/>
                </a:spcBef>
              </a:pPr>
              <a:r>
                <a:rPr lang="en-US" sz="1400" dirty="0">
                  <a:solidFill>
                    <a:srgbClr val="AF00DB"/>
                  </a:solidFill>
                  <a:latin typeface="Consolas" panose="020B0609020204030204" pitchFamily="49" charset="0"/>
                </a:rPr>
                <a:t>for</a:t>
              </a:r>
              <a:r>
                <a:rPr lang="en-US" sz="1400" dirty="0">
                  <a:solidFill>
                    <a:srgbClr val="000000"/>
                  </a:solidFill>
                  <a:latin typeface="Consolas" panose="020B0609020204030204" pitchFamily="49" charset="0"/>
                </a:rPr>
                <a:t> (</a:t>
              </a:r>
              <a:r>
                <a:rPr lang="en-US" sz="1400" dirty="0">
                  <a:solidFill>
                    <a:srgbClr val="0000FF"/>
                  </a:solidFill>
                  <a:latin typeface="Consolas" panose="020B0609020204030204" pitchFamily="49" charset="0"/>
                </a:rPr>
                <a:t>int</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i</a:t>
              </a:r>
              <a:r>
                <a:rPr lang="en-US" sz="1400" dirty="0">
                  <a:solidFill>
                    <a:srgbClr val="000000"/>
                  </a:solidFill>
                  <a:latin typeface="Consolas" panose="020B0609020204030204" pitchFamily="49" charset="0"/>
                </a:rPr>
                <a:t> = </a:t>
              </a:r>
              <a:r>
                <a:rPr lang="en-US" sz="1400" dirty="0">
                  <a:solidFill>
                    <a:srgbClr val="098658"/>
                  </a:solidFill>
                  <a:latin typeface="Consolas" panose="020B0609020204030204" pitchFamily="49" charset="0"/>
                </a:rPr>
                <a:t>0</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i</a:t>
              </a:r>
              <a:r>
                <a:rPr lang="en-US" sz="1400" dirty="0">
                  <a:solidFill>
                    <a:srgbClr val="000000"/>
                  </a:solidFill>
                  <a:latin typeface="Consolas" panose="020B0609020204030204" pitchFamily="49" charset="0"/>
                </a:rPr>
                <a:t> &lt; N; </a:t>
              </a:r>
              <a:r>
                <a:rPr lang="en-US" sz="1400" dirty="0" err="1">
                  <a:solidFill>
                    <a:srgbClr val="000000"/>
                  </a:solidFill>
                  <a:latin typeface="Consolas" panose="020B0609020204030204" pitchFamily="49" charset="0"/>
                </a:rPr>
                <a:t>i</a:t>
              </a:r>
              <a:r>
                <a:rPr lang="en-US" sz="1400" dirty="0">
                  <a:solidFill>
                    <a:srgbClr val="000000"/>
                  </a:solidFill>
                  <a:latin typeface="Consolas" panose="020B0609020204030204" pitchFamily="49" charset="0"/>
                </a:rPr>
                <a:t>++) </a:t>
              </a:r>
              <a:r>
                <a:rPr lang="en-US" sz="1400" dirty="0">
                  <a:solidFill>
                    <a:srgbClr val="001080"/>
                  </a:solidFill>
                  <a:latin typeface="Consolas" panose="020B0609020204030204" pitchFamily="49" charset="0"/>
                </a:rPr>
                <a:t>data</a:t>
              </a:r>
              <a:r>
                <a:rPr lang="en-US" sz="1400" dirty="0">
                  <a:solidFill>
                    <a:srgbClr val="000000"/>
                  </a:solidFill>
                  <a:latin typeface="Consolas" panose="020B0609020204030204" pitchFamily="49" charset="0"/>
                </a:rPr>
                <a:t>[</a:t>
              </a:r>
              <a:r>
                <a:rPr lang="en-US" sz="1400" dirty="0" err="1">
                  <a:solidFill>
                    <a:srgbClr val="000000"/>
                  </a:solidFill>
                  <a:latin typeface="Consolas" panose="020B0609020204030204" pitchFamily="49" charset="0"/>
                </a:rPr>
                <a:t>i</a:t>
              </a:r>
              <a:r>
                <a:rPr lang="en-US" sz="1400" dirty="0">
                  <a:solidFill>
                    <a:srgbClr val="000000"/>
                  </a:solidFill>
                  <a:latin typeface="Consolas" panose="020B0609020204030204" pitchFamily="49" charset="0"/>
                </a:rPr>
                <a:t>] = </a:t>
              </a:r>
              <a:r>
                <a:rPr lang="en-US" sz="1400" dirty="0">
                  <a:solidFill>
                    <a:srgbClr val="098658"/>
                  </a:solidFill>
                  <a:latin typeface="Consolas" panose="020B0609020204030204" pitchFamily="49" charset="0"/>
                </a:rPr>
                <a:t>10</a:t>
              </a:r>
              <a:r>
                <a:rPr lang="en-US" sz="1400" dirty="0">
                  <a:solidFill>
                    <a:srgbClr val="000000"/>
                  </a:solidFill>
                  <a:latin typeface="Consolas" panose="020B0609020204030204" pitchFamily="49" charset="0"/>
                </a:rPr>
                <a:t>;</a:t>
              </a:r>
            </a:p>
            <a:p>
              <a:pPr>
                <a:lnSpc>
                  <a:spcPct val="150000"/>
                </a:lnSpc>
                <a:spcBef>
                  <a:spcPts val="0"/>
                </a:spcBef>
              </a:pPr>
              <a:endParaRPr lang="en-US" sz="1400" dirty="0">
                <a:solidFill>
                  <a:srgbClr val="000000"/>
                </a:solidFill>
                <a:latin typeface="Consolas" panose="020B0609020204030204" pitchFamily="49" charset="0"/>
              </a:endParaRPr>
            </a:p>
            <a:p>
              <a:pPr>
                <a:lnSpc>
                  <a:spcPct val="150000"/>
                </a:lnSpc>
                <a:spcBef>
                  <a:spcPts val="0"/>
                </a:spcBef>
              </a:pPr>
              <a:r>
                <a:rPr lang="en-US" sz="1400" dirty="0">
                  <a:solidFill>
                    <a:srgbClr val="0000FF"/>
                  </a:solidFill>
                  <a:latin typeface="Consolas" panose="020B0609020204030204" pitchFamily="49" charset="0"/>
                </a:rPr>
                <a:t>int</a:t>
              </a:r>
              <a:r>
                <a:rPr lang="en-US" sz="1400" dirty="0">
                  <a:solidFill>
                    <a:srgbClr val="000000"/>
                  </a:solidFill>
                  <a:latin typeface="Consolas" panose="020B0609020204030204" pitchFamily="49" charset="0"/>
                </a:rPr>
                <a:t> *</a:t>
              </a:r>
              <a:r>
                <a:rPr lang="en-US" sz="1400" dirty="0" err="1">
                  <a:solidFill>
                    <a:srgbClr val="001080"/>
                  </a:solidFill>
                  <a:latin typeface="Consolas" panose="020B0609020204030204" pitchFamily="49" charset="0"/>
                </a:rPr>
                <a:t>data_device</a:t>
              </a:r>
              <a:r>
                <a:rPr lang="en-US" sz="1400" dirty="0">
                  <a:solidFill>
                    <a:srgbClr val="000000"/>
                  </a:solidFill>
                  <a:latin typeface="Consolas" panose="020B0609020204030204" pitchFamily="49" charset="0"/>
                </a:rPr>
                <a:t> = </a:t>
              </a:r>
              <a:r>
                <a:rPr lang="en-US" sz="1400" dirty="0" err="1">
                  <a:solidFill>
                    <a:srgbClr val="795E26"/>
                  </a:solidFill>
                  <a:latin typeface="Consolas" panose="020B0609020204030204" pitchFamily="49" charset="0"/>
                </a:rPr>
                <a:t>malloc_device</a:t>
              </a:r>
              <a:r>
                <a:rPr lang="en-US" sz="1400" dirty="0">
                  <a:solidFill>
                    <a:srgbClr val="000000"/>
                  </a:solidFill>
                  <a:latin typeface="Consolas" panose="020B0609020204030204" pitchFamily="49" charset="0"/>
                </a:rPr>
                <a:t>&lt;</a:t>
              </a:r>
              <a:r>
                <a:rPr lang="en-US" sz="1400" dirty="0">
                  <a:solidFill>
                    <a:srgbClr val="0000FF"/>
                  </a:solidFill>
                  <a:latin typeface="Consolas" panose="020B0609020204030204" pitchFamily="49" charset="0"/>
                </a:rPr>
                <a:t>int</a:t>
              </a:r>
              <a:r>
                <a:rPr lang="en-US" sz="1400" dirty="0">
                  <a:solidFill>
                    <a:srgbClr val="000000"/>
                  </a:solidFill>
                  <a:latin typeface="Consolas" panose="020B0609020204030204" pitchFamily="49" charset="0"/>
                </a:rPr>
                <a:t>&gt;(N, </a:t>
              </a:r>
              <a:r>
                <a:rPr lang="en-US" sz="1400" dirty="0">
                  <a:solidFill>
                    <a:srgbClr val="001080"/>
                  </a:solidFill>
                  <a:latin typeface="Consolas" panose="020B0609020204030204" pitchFamily="49" charset="0"/>
                </a:rPr>
                <a:t>q</a:t>
              </a:r>
              <a:r>
                <a:rPr lang="en-US" sz="1400" dirty="0">
                  <a:solidFill>
                    <a:srgbClr val="000000"/>
                  </a:solidFill>
                  <a:latin typeface="Consolas" panose="020B0609020204030204" pitchFamily="49" charset="0"/>
                </a:rPr>
                <a:t>);</a:t>
              </a:r>
            </a:p>
            <a:p>
              <a:pPr>
                <a:lnSpc>
                  <a:spcPct val="150000"/>
                </a:lnSpc>
                <a:spcBef>
                  <a:spcPts val="0"/>
                </a:spcBef>
              </a:pPr>
              <a:endParaRPr lang="en-US" sz="1400" dirty="0">
                <a:solidFill>
                  <a:srgbClr val="000000"/>
                </a:solidFill>
                <a:latin typeface="Consolas" panose="020B0609020204030204" pitchFamily="49" charset="0"/>
              </a:endParaRPr>
            </a:p>
            <a:p>
              <a:pPr>
                <a:lnSpc>
                  <a:spcPct val="150000"/>
                </a:lnSpc>
                <a:spcBef>
                  <a:spcPts val="0"/>
                </a:spcBef>
              </a:pPr>
              <a:r>
                <a:rPr lang="en-US" sz="1400" dirty="0" err="1">
                  <a:solidFill>
                    <a:srgbClr val="001080"/>
                  </a:solidFill>
                  <a:latin typeface="Consolas" panose="020B0609020204030204" pitchFamily="49" charset="0"/>
                </a:rPr>
                <a:t>q</a:t>
              </a:r>
              <a:r>
                <a:rPr lang="en-US" sz="1400" dirty="0" err="1">
                  <a:solidFill>
                    <a:srgbClr val="000000"/>
                  </a:solidFill>
                  <a:latin typeface="Consolas" panose="020B0609020204030204" pitchFamily="49" charset="0"/>
                </a:rPr>
                <a:t>.</a:t>
              </a:r>
              <a:r>
                <a:rPr lang="en-US" sz="1400" dirty="0" err="1">
                  <a:solidFill>
                    <a:srgbClr val="795E26"/>
                  </a:solidFill>
                  <a:latin typeface="Consolas" panose="020B0609020204030204" pitchFamily="49" charset="0"/>
                </a:rPr>
                <a:t>memcpy</a:t>
              </a:r>
              <a:r>
                <a:rPr lang="en-US" sz="1400" dirty="0">
                  <a:solidFill>
                    <a:srgbClr val="000000"/>
                  </a:solidFill>
                  <a:latin typeface="Consolas" panose="020B0609020204030204" pitchFamily="49" charset="0"/>
                </a:rPr>
                <a:t>(</a:t>
              </a:r>
              <a:r>
                <a:rPr lang="en-US" sz="1400" dirty="0" err="1">
                  <a:solidFill>
                    <a:srgbClr val="000000"/>
                  </a:solidFill>
                  <a:latin typeface="Consolas" panose="020B0609020204030204" pitchFamily="49" charset="0"/>
                </a:rPr>
                <a:t>data_device</a:t>
              </a:r>
              <a:r>
                <a:rPr lang="en-US" sz="1400" dirty="0">
                  <a:solidFill>
                    <a:srgbClr val="000000"/>
                  </a:solidFill>
                  <a:latin typeface="Consolas" panose="020B0609020204030204" pitchFamily="49" charset="0"/>
                </a:rPr>
                <a:t>, data, </a:t>
              </a:r>
              <a:r>
                <a:rPr lang="en-US" sz="1400" dirty="0" err="1">
                  <a:solidFill>
                    <a:srgbClr val="0000FF"/>
                  </a:solidFill>
                  <a:latin typeface="Consolas" panose="020B0609020204030204" pitchFamily="49" charset="0"/>
                </a:rPr>
                <a:t>sizeof</a:t>
              </a:r>
              <a:r>
                <a:rPr lang="en-US" sz="1400" dirty="0">
                  <a:solidFill>
                    <a:srgbClr val="000000"/>
                  </a:solidFill>
                  <a:latin typeface="Consolas" panose="020B0609020204030204" pitchFamily="49" charset="0"/>
                </a:rPr>
                <a:t>(</a:t>
              </a:r>
              <a:r>
                <a:rPr lang="en-US" sz="1400" dirty="0">
                  <a:solidFill>
                    <a:srgbClr val="0000FF"/>
                  </a:solidFill>
                  <a:latin typeface="Consolas" panose="020B0609020204030204" pitchFamily="49" charset="0"/>
                </a:rPr>
                <a:t>int</a:t>
              </a:r>
              <a:r>
                <a:rPr lang="en-US" sz="1400" dirty="0">
                  <a:solidFill>
                    <a:srgbClr val="000000"/>
                  </a:solidFill>
                  <a:latin typeface="Consolas" panose="020B0609020204030204" pitchFamily="49" charset="0"/>
                </a:rPr>
                <a:t>) * N);</a:t>
              </a:r>
            </a:p>
            <a:p>
              <a:pPr>
                <a:lnSpc>
                  <a:spcPct val="150000"/>
                </a:lnSpc>
                <a:spcBef>
                  <a:spcPts val="0"/>
                </a:spcBef>
              </a:pPr>
              <a:endParaRPr lang="en-US" sz="1400" dirty="0">
                <a:solidFill>
                  <a:srgbClr val="000000"/>
                </a:solidFill>
                <a:latin typeface="Consolas" panose="020B0609020204030204" pitchFamily="49" charset="0"/>
              </a:endParaRPr>
            </a:p>
            <a:p>
              <a:pPr>
                <a:lnSpc>
                  <a:spcPct val="150000"/>
                </a:lnSpc>
                <a:spcBef>
                  <a:spcPts val="0"/>
                </a:spcBef>
              </a:pPr>
              <a:r>
                <a:rPr lang="en-US" sz="1400" dirty="0" err="1">
                  <a:solidFill>
                    <a:srgbClr val="001080"/>
                  </a:solidFill>
                  <a:latin typeface="Consolas" panose="020B0609020204030204" pitchFamily="49" charset="0"/>
                </a:rPr>
                <a:t>q</a:t>
              </a:r>
              <a:r>
                <a:rPr lang="en-US" sz="1400" dirty="0" err="1">
                  <a:solidFill>
                    <a:srgbClr val="000000"/>
                  </a:solidFill>
                  <a:latin typeface="Consolas" panose="020B0609020204030204" pitchFamily="49" charset="0"/>
                </a:rPr>
                <a:t>.</a:t>
              </a:r>
              <a:r>
                <a:rPr lang="en-US" sz="1400" dirty="0" err="1">
                  <a:solidFill>
                    <a:srgbClr val="795E26"/>
                  </a:solidFill>
                  <a:latin typeface="Consolas" panose="020B0609020204030204" pitchFamily="49" charset="0"/>
                </a:rPr>
                <a:t>parallel_for</a:t>
              </a:r>
              <a:r>
                <a:rPr lang="en-US" sz="1400" dirty="0">
                  <a:solidFill>
                    <a:srgbClr val="000000"/>
                  </a:solidFill>
                  <a:latin typeface="Consolas" panose="020B0609020204030204" pitchFamily="49" charset="0"/>
                </a:rPr>
                <a:t>(N, [=](</a:t>
              </a:r>
              <a:r>
                <a:rPr lang="en-US" sz="1400" dirty="0">
                  <a:solidFill>
                    <a:srgbClr val="267F99"/>
                  </a:solidFill>
                  <a:latin typeface="Consolas" panose="020B0609020204030204" pitchFamily="49" charset="0"/>
                </a:rPr>
                <a:t>auto</a:t>
              </a:r>
              <a:r>
                <a:rPr lang="en-US" sz="1400" dirty="0">
                  <a:solidFill>
                    <a:srgbClr val="000000"/>
                  </a:solidFill>
                  <a:latin typeface="Consolas" panose="020B0609020204030204" pitchFamily="49" charset="0"/>
                </a:rPr>
                <a:t> </a:t>
              </a:r>
              <a:r>
                <a:rPr lang="en-US" sz="1400" dirty="0" err="1">
                  <a:solidFill>
                    <a:srgbClr val="001080"/>
                  </a:solidFill>
                  <a:latin typeface="Consolas" panose="020B0609020204030204" pitchFamily="49" charset="0"/>
                </a:rPr>
                <a:t>i</a:t>
              </a:r>
              <a:r>
                <a:rPr lang="en-US" sz="1400" dirty="0">
                  <a:solidFill>
                    <a:srgbClr val="000000"/>
                  </a:solidFill>
                  <a:latin typeface="Consolas" panose="020B0609020204030204" pitchFamily="49" charset="0"/>
                </a:rPr>
                <a:t>) { </a:t>
              </a:r>
              <a:r>
                <a:rPr lang="en-US" sz="1400" dirty="0" err="1">
                  <a:solidFill>
                    <a:srgbClr val="001080"/>
                  </a:solidFill>
                  <a:latin typeface="Consolas" panose="020B0609020204030204" pitchFamily="49" charset="0"/>
                </a:rPr>
                <a:t>data_device</a:t>
              </a:r>
              <a:r>
                <a:rPr lang="en-US" sz="1400" dirty="0">
                  <a:solidFill>
                    <a:srgbClr val="000000"/>
                  </a:solidFill>
                  <a:latin typeface="Consolas" panose="020B0609020204030204" pitchFamily="49" charset="0"/>
                </a:rPr>
                <a:t>[</a:t>
              </a:r>
              <a:r>
                <a:rPr lang="en-US" sz="1400" dirty="0" err="1">
                  <a:solidFill>
                    <a:srgbClr val="000000"/>
                  </a:solidFill>
                  <a:latin typeface="Consolas" panose="020B0609020204030204" pitchFamily="49" charset="0"/>
                </a:rPr>
                <a:t>i</a:t>
              </a:r>
              <a:r>
                <a:rPr lang="en-US" sz="1400" dirty="0">
                  <a:solidFill>
                    <a:srgbClr val="000000"/>
                  </a:solidFill>
                  <a:latin typeface="Consolas" panose="020B0609020204030204" pitchFamily="49" charset="0"/>
                </a:rPr>
                <a:t>] += </a:t>
              </a:r>
              <a:r>
                <a:rPr lang="en-US" sz="1400" dirty="0">
                  <a:solidFill>
                    <a:srgbClr val="098658"/>
                  </a:solidFill>
                  <a:latin typeface="Consolas" panose="020B0609020204030204" pitchFamily="49" charset="0"/>
                </a:rPr>
                <a:t>1</a:t>
              </a:r>
              <a:r>
                <a:rPr lang="en-US" sz="1400" dirty="0">
                  <a:solidFill>
                    <a:srgbClr val="000000"/>
                  </a:solidFill>
                  <a:latin typeface="Consolas" panose="020B0609020204030204" pitchFamily="49" charset="0"/>
                </a:rPr>
                <a:t>; });</a:t>
              </a:r>
            </a:p>
            <a:p>
              <a:pPr>
                <a:lnSpc>
                  <a:spcPct val="150000"/>
                </a:lnSpc>
                <a:spcBef>
                  <a:spcPts val="0"/>
                </a:spcBef>
              </a:pPr>
              <a:endParaRPr lang="en-US" sz="1400" dirty="0">
                <a:solidFill>
                  <a:srgbClr val="000000"/>
                </a:solidFill>
                <a:latin typeface="Consolas" panose="020B0609020204030204" pitchFamily="49" charset="0"/>
              </a:endParaRPr>
            </a:p>
            <a:p>
              <a:pPr>
                <a:lnSpc>
                  <a:spcPct val="150000"/>
                </a:lnSpc>
                <a:spcBef>
                  <a:spcPts val="0"/>
                </a:spcBef>
              </a:pPr>
              <a:r>
                <a:rPr lang="en-US" sz="1400" dirty="0" err="1">
                  <a:solidFill>
                    <a:srgbClr val="001080"/>
                  </a:solidFill>
                  <a:latin typeface="Consolas" panose="020B0609020204030204" pitchFamily="49" charset="0"/>
                </a:rPr>
                <a:t>q</a:t>
              </a:r>
              <a:r>
                <a:rPr lang="en-US" sz="1400" dirty="0" err="1">
                  <a:solidFill>
                    <a:srgbClr val="000000"/>
                  </a:solidFill>
                  <a:latin typeface="Consolas" panose="020B0609020204030204" pitchFamily="49" charset="0"/>
                </a:rPr>
                <a:t>.</a:t>
              </a:r>
              <a:r>
                <a:rPr lang="en-US" sz="1400" dirty="0" err="1">
                  <a:solidFill>
                    <a:srgbClr val="795E26"/>
                  </a:solidFill>
                  <a:latin typeface="Consolas" panose="020B0609020204030204" pitchFamily="49" charset="0"/>
                </a:rPr>
                <a:t>memcpy</a:t>
              </a:r>
              <a:r>
                <a:rPr lang="en-US" sz="1400" dirty="0">
                  <a:solidFill>
                    <a:srgbClr val="000000"/>
                  </a:solidFill>
                  <a:latin typeface="Consolas" panose="020B0609020204030204" pitchFamily="49" charset="0"/>
                </a:rPr>
                <a:t>(data, </a:t>
              </a:r>
              <a:r>
                <a:rPr lang="en-US" sz="1400" dirty="0" err="1">
                  <a:solidFill>
                    <a:srgbClr val="000000"/>
                  </a:solidFill>
                  <a:latin typeface="Consolas" panose="020B0609020204030204" pitchFamily="49" charset="0"/>
                </a:rPr>
                <a:t>data_device</a:t>
              </a:r>
              <a:r>
                <a:rPr lang="en-US" sz="1400" dirty="0">
                  <a:solidFill>
                    <a:srgbClr val="000000"/>
                  </a:solidFill>
                  <a:latin typeface="Consolas" panose="020B0609020204030204" pitchFamily="49" charset="0"/>
                </a:rPr>
                <a:t>, </a:t>
              </a:r>
              <a:r>
                <a:rPr lang="en-US" sz="1400" dirty="0" err="1">
                  <a:solidFill>
                    <a:srgbClr val="0000FF"/>
                  </a:solidFill>
                  <a:latin typeface="Consolas" panose="020B0609020204030204" pitchFamily="49" charset="0"/>
                </a:rPr>
                <a:t>sizeof</a:t>
              </a:r>
              <a:r>
                <a:rPr lang="en-US" sz="1400" dirty="0">
                  <a:solidFill>
                    <a:srgbClr val="000000"/>
                  </a:solidFill>
                  <a:latin typeface="Consolas" panose="020B0609020204030204" pitchFamily="49" charset="0"/>
                </a:rPr>
                <a:t>(</a:t>
              </a:r>
              <a:r>
                <a:rPr lang="en-US" sz="1400" dirty="0">
                  <a:solidFill>
                    <a:srgbClr val="0000FF"/>
                  </a:solidFill>
                  <a:latin typeface="Consolas" panose="020B0609020204030204" pitchFamily="49" charset="0"/>
                </a:rPr>
                <a:t>int</a:t>
              </a:r>
              <a:r>
                <a:rPr lang="en-US" sz="1400" dirty="0">
                  <a:solidFill>
                    <a:srgbClr val="000000"/>
                  </a:solidFill>
                  <a:latin typeface="Consolas" panose="020B0609020204030204" pitchFamily="49" charset="0"/>
                </a:rPr>
                <a:t>) * N).</a:t>
              </a:r>
              <a:r>
                <a:rPr lang="en-US" sz="1400" dirty="0">
                  <a:solidFill>
                    <a:srgbClr val="795E26"/>
                  </a:solidFill>
                  <a:latin typeface="Consolas" panose="020B0609020204030204" pitchFamily="49" charset="0"/>
                </a:rPr>
                <a:t>wait</a:t>
              </a:r>
              <a:r>
                <a:rPr lang="en-US" sz="1400" dirty="0">
                  <a:solidFill>
                    <a:srgbClr val="000000"/>
                  </a:solidFill>
                  <a:latin typeface="Consolas" panose="020B0609020204030204" pitchFamily="49" charset="0"/>
                </a:rPr>
                <a:t>();</a:t>
              </a:r>
            </a:p>
            <a:p>
              <a:pPr>
                <a:lnSpc>
                  <a:spcPct val="150000"/>
                </a:lnSpc>
                <a:spcBef>
                  <a:spcPts val="0"/>
                </a:spcBef>
              </a:pPr>
              <a:endParaRPr lang="en-US" sz="1400" dirty="0">
                <a:solidFill>
                  <a:srgbClr val="000000"/>
                </a:solidFill>
                <a:latin typeface="Consolas" panose="020B0609020204030204" pitchFamily="49" charset="0"/>
              </a:endParaRPr>
            </a:p>
            <a:p>
              <a:pPr>
                <a:lnSpc>
                  <a:spcPct val="150000"/>
                </a:lnSpc>
                <a:spcBef>
                  <a:spcPts val="0"/>
                </a:spcBef>
              </a:pPr>
              <a:r>
                <a:rPr lang="en-US" sz="1400" dirty="0">
                  <a:solidFill>
                    <a:srgbClr val="AF00DB"/>
                  </a:solidFill>
                  <a:latin typeface="Consolas" panose="020B0609020204030204" pitchFamily="49" charset="0"/>
                </a:rPr>
                <a:t>for</a:t>
              </a:r>
              <a:r>
                <a:rPr lang="en-US" sz="1400" dirty="0">
                  <a:solidFill>
                    <a:srgbClr val="000000"/>
                  </a:solidFill>
                  <a:latin typeface="Consolas" panose="020B0609020204030204" pitchFamily="49" charset="0"/>
                </a:rPr>
                <a:t> (</a:t>
              </a:r>
              <a:r>
                <a:rPr lang="en-US" sz="1400" dirty="0">
                  <a:solidFill>
                    <a:srgbClr val="0000FF"/>
                  </a:solidFill>
                  <a:latin typeface="Consolas" panose="020B0609020204030204" pitchFamily="49" charset="0"/>
                </a:rPr>
                <a:t>int</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i</a:t>
              </a:r>
              <a:r>
                <a:rPr lang="en-US" sz="1400" dirty="0">
                  <a:solidFill>
                    <a:srgbClr val="000000"/>
                  </a:solidFill>
                  <a:latin typeface="Consolas" panose="020B0609020204030204" pitchFamily="49" charset="0"/>
                </a:rPr>
                <a:t> = </a:t>
              </a:r>
              <a:r>
                <a:rPr lang="en-US" sz="1400" dirty="0">
                  <a:solidFill>
                    <a:srgbClr val="098658"/>
                  </a:solidFill>
                  <a:latin typeface="Consolas" panose="020B0609020204030204" pitchFamily="49" charset="0"/>
                </a:rPr>
                <a:t>0</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i</a:t>
              </a:r>
              <a:r>
                <a:rPr lang="en-US" sz="1400" dirty="0">
                  <a:solidFill>
                    <a:srgbClr val="000000"/>
                  </a:solidFill>
                  <a:latin typeface="Consolas" panose="020B0609020204030204" pitchFamily="49" charset="0"/>
                </a:rPr>
                <a:t> &lt; N; </a:t>
              </a:r>
              <a:r>
                <a:rPr lang="en-US" sz="1400" dirty="0" err="1">
                  <a:solidFill>
                    <a:srgbClr val="000000"/>
                  </a:solidFill>
                  <a:latin typeface="Consolas" panose="020B0609020204030204" pitchFamily="49" charset="0"/>
                </a:rPr>
                <a:t>i</a:t>
              </a:r>
              <a:r>
                <a:rPr lang="en-US" sz="1400" dirty="0">
                  <a:solidFill>
                    <a:srgbClr val="000000"/>
                  </a:solidFill>
                  <a:latin typeface="Consolas" panose="020B0609020204030204" pitchFamily="49" charset="0"/>
                </a:rPr>
                <a:t>++) </a:t>
              </a:r>
              <a:r>
                <a:rPr lang="en-US" sz="1400" dirty="0">
                  <a:solidFill>
                    <a:srgbClr val="267F99"/>
                  </a:solidFill>
                  <a:latin typeface="Consolas" panose="020B0609020204030204" pitchFamily="49" charset="0"/>
                </a:rPr>
                <a:t>std</a:t>
              </a:r>
              <a:r>
                <a:rPr lang="en-US" sz="1400" dirty="0">
                  <a:solidFill>
                    <a:srgbClr val="000000"/>
                  </a:solidFill>
                  <a:latin typeface="Consolas" panose="020B0609020204030204" pitchFamily="49" charset="0"/>
                </a:rPr>
                <a:t>::</a:t>
              </a:r>
              <a:r>
                <a:rPr lang="en-US" sz="1400" dirty="0" err="1">
                  <a:solidFill>
                    <a:srgbClr val="000000"/>
                  </a:solidFill>
                  <a:latin typeface="Consolas" panose="020B0609020204030204" pitchFamily="49" charset="0"/>
                </a:rPr>
                <a:t>cout</a:t>
              </a:r>
              <a:r>
                <a:rPr lang="en-US" sz="1400" dirty="0">
                  <a:solidFill>
                    <a:srgbClr val="000000"/>
                  </a:solidFill>
                  <a:latin typeface="Consolas" panose="020B0609020204030204" pitchFamily="49" charset="0"/>
                </a:rPr>
                <a:t> &lt;&lt; </a:t>
              </a:r>
              <a:r>
                <a:rPr lang="en-US" sz="1400" dirty="0">
                  <a:solidFill>
                    <a:srgbClr val="001080"/>
                  </a:solidFill>
                  <a:latin typeface="Consolas" panose="020B0609020204030204" pitchFamily="49" charset="0"/>
                </a:rPr>
                <a:t>data</a:t>
              </a:r>
              <a:r>
                <a:rPr lang="en-US" sz="1400" dirty="0">
                  <a:solidFill>
                    <a:srgbClr val="000000"/>
                  </a:solidFill>
                  <a:latin typeface="Consolas" panose="020B0609020204030204" pitchFamily="49" charset="0"/>
                </a:rPr>
                <a:t>[</a:t>
              </a:r>
              <a:r>
                <a:rPr lang="en-US" sz="1400" dirty="0" err="1">
                  <a:solidFill>
                    <a:srgbClr val="000000"/>
                  </a:solidFill>
                  <a:latin typeface="Consolas" panose="020B0609020204030204" pitchFamily="49" charset="0"/>
                </a:rPr>
                <a:t>i</a:t>
              </a:r>
              <a:r>
                <a:rPr lang="en-US" sz="1400" dirty="0">
                  <a:solidFill>
                    <a:srgbClr val="000000"/>
                  </a:solidFill>
                  <a:latin typeface="Consolas" panose="020B0609020204030204" pitchFamily="49" charset="0"/>
                </a:rPr>
                <a:t>] &lt;&lt; </a:t>
              </a:r>
              <a:r>
                <a:rPr lang="en-US" sz="1400" dirty="0">
                  <a:solidFill>
                    <a:srgbClr val="267F99"/>
                  </a:solidFill>
                  <a:latin typeface="Consolas" panose="020B0609020204030204" pitchFamily="49" charset="0"/>
                </a:rPr>
                <a:t>std</a:t>
              </a:r>
              <a:r>
                <a:rPr lang="en-US" sz="1400" dirty="0">
                  <a:solidFill>
                    <a:srgbClr val="000000"/>
                  </a:solidFill>
                  <a:latin typeface="Consolas" panose="020B0609020204030204" pitchFamily="49" charset="0"/>
                </a:rPr>
                <a:t>::</a:t>
              </a:r>
              <a:r>
                <a:rPr lang="en-US" sz="1400" dirty="0" err="1">
                  <a:solidFill>
                    <a:srgbClr val="000000"/>
                  </a:solidFill>
                  <a:latin typeface="Consolas" panose="020B0609020204030204" pitchFamily="49" charset="0"/>
                </a:rPr>
                <a:t>endl</a:t>
              </a:r>
              <a:r>
                <a:rPr lang="en-US" sz="1400" dirty="0">
                  <a:solidFill>
                    <a:srgbClr val="000000"/>
                  </a:solidFill>
                  <a:latin typeface="Consolas" panose="020B0609020204030204" pitchFamily="49" charset="0"/>
                </a:rPr>
                <a:t>;</a:t>
              </a:r>
            </a:p>
            <a:p>
              <a:pPr>
                <a:lnSpc>
                  <a:spcPct val="150000"/>
                </a:lnSpc>
                <a:spcBef>
                  <a:spcPts val="0"/>
                </a:spcBef>
              </a:pPr>
              <a:r>
                <a:rPr lang="en-US" sz="1400" dirty="0">
                  <a:solidFill>
                    <a:srgbClr val="001080"/>
                  </a:solidFill>
                  <a:latin typeface="Consolas" panose="020B0609020204030204" pitchFamily="49" charset="0"/>
                </a:rPr>
                <a:t>free</a:t>
              </a:r>
              <a:r>
                <a:rPr lang="en-US" sz="1400" dirty="0">
                  <a:solidFill>
                    <a:srgbClr val="000000"/>
                  </a:solidFill>
                  <a:latin typeface="Consolas" panose="020B0609020204030204" pitchFamily="49" charset="0"/>
                </a:rPr>
                <a:t>(</a:t>
              </a:r>
              <a:r>
                <a:rPr lang="en-US" sz="1400" dirty="0" err="1">
                  <a:solidFill>
                    <a:srgbClr val="001080"/>
                  </a:solidFill>
                  <a:latin typeface="Consolas" panose="020B0609020204030204" pitchFamily="49" charset="0"/>
                </a:rPr>
                <a:t>data_device</a:t>
              </a:r>
              <a:r>
                <a:rPr lang="en-US" sz="1400" dirty="0">
                  <a:solidFill>
                    <a:srgbClr val="000000"/>
                  </a:solidFill>
                  <a:latin typeface="Consolas" panose="020B0609020204030204" pitchFamily="49" charset="0"/>
                </a:rPr>
                <a:t>, q);</a:t>
              </a:r>
            </a:p>
          </p:txBody>
        </p:sp>
      </p:grpSp>
      <p:sp>
        <p:nvSpPr>
          <p:cNvPr id="9" name="Rectangle: Rounded Corners 8">
            <a:extLst>
              <a:ext uri="{FF2B5EF4-FFF2-40B4-BE49-F238E27FC236}">
                <a16:creationId xmlns:a16="http://schemas.microsoft.com/office/drawing/2014/main" id="{DC28308E-6007-4D3E-989A-8AB8E4E89EF6}"/>
              </a:ext>
            </a:extLst>
          </p:cNvPr>
          <p:cNvSpPr/>
          <p:nvPr/>
        </p:nvSpPr>
        <p:spPr>
          <a:xfrm>
            <a:off x="5750797" y="4751608"/>
            <a:ext cx="615438" cy="266972"/>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38DDA2E-E619-45D3-A96E-1962540706A2}"/>
              </a:ext>
            </a:extLst>
          </p:cNvPr>
          <p:cNvSpPr/>
          <p:nvPr/>
        </p:nvSpPr>
        <p:spPr>
          <a:xfrm>
            <a:off x="7425547" y="2830993"/>
            <a:ext cx="1305634" cy="264612"/>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8E5BD309-A145-47AB-AD54-174AB5076BFE}"/>
              </a:ext>
            </a:extLst>
          </p:cNvPr>
          <p:cNvSpPr/>
          <p:nvPr/>
        </p:nvSpPr>
        <p:spPr>
          <a:xfrm>
            <a:off x="5765020" y="3484278"/>
            <a:ext cx="597022" cy="265931"/>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CF6C3728-5E39-4887-B18C-1C3194AC70D1}"/>
              </a:ext>
            </a:extLst>
          </p:cNvPr>
          <p:cNvSpPr/>
          <p:nvPr/>
        </p:nvSpPr>
        <p:spPr>
          <a:xfrm>
            <a:off x="8709215" y="4100277"/>
            <a:ext cx="2037058" cy="300899"/>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13" name="Content Placeholder 9">
            <a:extLst>
              <a:ext uri="{FF2B5EF4-FFF2-40B4-BE49-F238E27FC236}">
                <a16:creationId xmlns:a16="http://schemas.microsoft.com/office/drawing/2014/main" id="{1D2B3036-3F73-4280-9466-C52AE9DC6374}"/>
              </a:ext>
            </a:extLst>
          </p:cNvPr>
          <p:cNvSpPr txBox="1">
            <a:spLocks/>
          </p:cNvSpPr>
          <p:nvPr/>
        </p:nvSpPr>
        <p:spPr>
          <a:xfrm>
            <a:off x="297235" y="2600998"/>
            <a:ext cx="4920717" cy="1218528"/>
          </a:xfrm>
          <a:prstGeom prst="rect">
            <a:avLst/>
          </a:prstGeom>
        </p:spPr>
        <p:txBody>
          <a:bodyPr/>
          <a:lstStyle>
            <a:lvl1pPr marL="0" indent="0" algn="ctr" defTabSz="609585" rtl="0" eaLnBrk="1" latinLnBrk="0" hangingPunct="1">
              <a:spcBef>
                <a:spcPts val="1600"/>
              </a:spcBef>
              <a:spcAft>
                <a:spcPts val="0"/>
              </a:spcAft>
              <a:buFont typeface="Wingdings" panose="05000000000000000000" pitchFamily="2" charset="2"/>
              <a:buNone/>
              <a:defRPr sz="2400" b="0" kern="1200">
                <a:solidFill>
                  <a:schemeClr val="bg1"/>
                </a:solidFill>
                <a:latin typeface="+mn-lt"/>
                <a:ea typeface="+mn-ea"/>
                <a:cs typeface="Intel Clear" panose="020B0604020203020204" pitchFamily="34" charset="0"/>
              </a:defRPr>
            </a:lvl1pPr>
            <a:lvl2pPr marL="300559" indent="-300559" algn="ctr" defTabSz="609585" rtl="0" eaLnBrk="1" latinLnBrk="0" hangingPunct="1">
              <a:spcBef>
                <a:spcPts val="1600"/>
              </a:spcBef>
              <a:buFont typeface="Wingdings" charset="2"/>
              <a:buChar char="§"/>
              <a:defRPr sz="2400" kern="1200" baseline="0">
                <a:solidFill>
                  <a:schemeClr val="bg1"/>
                </a:solidFill>
                <a:latin typeface="+mn-lt"/>
                <a:ea typeface="+mn-ea"/>
                <a:cs typeface="Intel Clear" panose="020B0604020203020204" pitchFamily="34" charset="0"/>
              </a:defRPr>
            </a:lvl2pPr>
            <a:lvl3pPr marL="761981" indent="-304792" algn="ctr" defTabSz="609585" rtl="0" eaLnBrk="1" latinLnBrk="0" hangingPunct="1">
              <a:spcBef>
                <a:spcPts val="1067"/>
              </a:spcBef>
              <a:buFont typeface="Intel Clear" panose="020B0604020203020204" pitchFamily="34" charset="0"/>
              <a:buChar char="–"/>
              <a:defRPr sz="2400" kern="1200">
                <a:solidFill>
                  <a:schemeClr val="bg1"/>
                </a:solidFill>
                <a:latin typeface="+mn-lt"/>
                <a:ea typeface="+mn-ea"/>
                <a:cs typeface="Intel Clear" panose="020B0604020203020204" pitchFamily="34" charset="0"/>
              </a:defRPr>
            </a:lvl3pPr>
            <a:lvl4pPr marL="1293252" indent="-304792" algn="ctr" defTabSz="609585" rtl="0" eaLnBrk="1" latinLnBrk="0" hangingPunct="1">
              <a:spcBef>
                <a:spcPct val="20000"/>
              </a:spcBef>
              <a:buFont typeface="Arial"/>
              <a:buChar char="–"/>
              <a:defRPr sz="2133" kern="1200">
                <a:solidFill>
                  <a:schemeClr val="bg1"/>
                </a:solidFill>
                <a:latin typeface="+mn-lt"/>
                <a:ea typeface="+mn-ea"/>
                <a:cs typeface="Intel Clear" panose="020B0604020203020204" pitchFamily="34" charset="0"/>
              </a:defRPr>
            </a:lvl4pPr>
            <a:lvl5pPr marL="1758907" indent="-304792" algn="ctr" defTabSz="609585" rtl="0" eaLnBrk="1" latinLnBrk="0" hangingPunct="1">
              <a:spcBef>
                <a:spcPct val="20000"/>
              </a:spcBef>
              <a:buFont typeface="Intel Clear" panose="020B0604020203020204" pitchFamily="34" charset="0"/>
              <a:buChar char="–"/>
              <a:defRPr sz="1867" kern="1200">
                <a:solidFill>
                  <a:schemeClr val="bg1"/>
                </a:solidFill>
                <a:latin typeface="+mn-lt"/>
                <a:ea typeface="+mn-ea"/>
                <a:cs typeface="Intel Clear" panose="020B0604020203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algn="l"/>
            <a:r>
              <a:rPr lang="en-US" dirty="0">
                <a:latin typeface="+mj-lt"/>
              </a:rPr>
              <a:t>Copy memory explicitly from host to device using </a:t>
            </a:r>
            <a:r>
              <a:rPr lang="en-US" dirty="0" err="1">
                <a:solidFill>
                  <a:schemeClr val="accent3"/>
                </a:solidFill>
                <a:latin typeface="Consolas" panose="020B0609020204030204" pitchFamily="49" charset="0"/>
              </a:rPr>
              <a:t>q.memcpy</a:t>
            </a:r>
            <a:r>
              <a:rPr lang="en-US" dirty="0">
                <a:solidFill>
                  <a:schemeClr val="accent3"/>
                </a:solidFill>
                <a:latin typeface="Consolas" panose="020B0609020204030204" pitchFamily="49" charset="0"/>
              </a:rPr>
              <a:t>()</a:t>
            </a:r>
          </a:p>
        </p:txBody>
      </p:sp>
      <p:sp>
        <p:nvSpPr>
          <p:cNvPr id="14" name="Content Placeholder 9">
            <a:extLst>
              <a:ext uri="{FF2B5EF4-FFF2-40B4-BE49-F238E27FC236}">
                <a16:creationId xmlns:a16="http://schemas.microsoft.com/office/drawing/2014/main" id="{6B705E0A-822D-4BDD-8E0D-585ACC5579E2}"/>
              </a:ext>
            </a:extLst>
          </p:cNvPr>
          <p:cNvSpPr txBox="1">
            <a:spLocks/>
          </p:cNvSpPr>
          <p:nvPr/>
        </p:nvSpPr>
        <p:spPr>
          <a:xfrm>
            <a:off x="283634" y="3951933"/>
            <a:ext cx="4934318" cy="796663"/>
          </a:xfrm>
          <a:prstGeom prst="rect">
            <a:avLst/>
          </a:prstGeom>
        </p:spPr>
        <p:txBody>
          <a:bodyPr/>
          <a:lstStyle>
            <a:lvl1pPr marL="0" indent="0" algn="ctr" defTabSz="609585" rtl="0" eaLnBrk="1" latinLnBrk="0" hangingPunct="1">
              <a:spcBef>
                <a:spcPts val="1600"/>
              </a:spcBef>
              <a:spcAft>
                <a:spcPts val="0"/>
              </a:spcAft>
              <a:buFont typeface="Wingdings" panose="05000000000000000000" pitchFamily="2" charset="2"/>
              <a:buNone/>
              <a:defRPr sz="2400" b="0" kern="1200">
                <a:solidFill>
                  <a:schemeClr val="bg1"/>
                </a:solidFill>
                <a:latin typeface="+mn-lt"/>
                <a:ea typeface="+mn-ea"/>
                <a:cs typeface="Intel Clear" panose="020B0604020203020204" pitchFamily="34" charset="0"/>
              </a:defRPr>
            </a:lvl1pPr>
            <a:lvl2pPr marL="300559" indent="-300559" algn="ctr" defTabSz="609585" rtl="0" eaLnBrk="1" latinLnBrk="0" hangingPunct="1">
              <a:spcBef>
                <a:spcPts val="1600"/>
              </a:spcBef>
              <a:buFont typeface="Wingdings" charset="2"/>
              <a:buChar char="§"/>
              <a:defRPr sz="2400" kern="1200" baseline="0">
                <a:solidFill>
                  <a:schemeClr val="bg1"/>
                </a:solidFill>
                <a:latin typeface="+mn-lt"/>
                <a:ea typeface="+mn-ea"/>
                <a:cs typeface="Intel Clear" panose="020B0604020203020204" pitchFamily="34" charset="0"/>
              </a:defRPr>
            </a:lvl2pPr>
            <a:lvl3pPr marL="761981" indent="-304792" algn="ctr" defTabSz="609585" rtl="0" eaLnBrk="1" latinLnBrk="0" hangingPunct="1">
              <a:spcBef>
                <a:spcPts val="1067"/>
              </a:spcBef>
              <a:buFont typeface="Intel Clear" panose="020B0604020203020204" pitchFamily="34" charset="0"/>
              <a:buChar char="–"/>
              <a:defRPr sz="2400" kern="1200">
                <a:solidFill>
                  <a:schemeClr val="bg1"/>
                </a:solidFill>
                <a:latin typeface="+mn-lt"/>
                <a:ea typeface="+mn-ea"/>
                <a:cs typeface="Intel Clear" panose="020B0604020203020204" pitchFamily="34" charset="0"/>
              </a:defRPr>
            </a:lvl3pPr>
            <a:lvl4pPr marL="1293252" indent="-304792" algn="ctr" defTabSz="609585" rtl="0" eaLnBrk="1" latinLnBrk="0" hangingPunct="1">
              <a:spcBef>
                <a:spcPct val="20000"/>
              </a:spcBef>
              <a:buFont typeface="Arial"/>
              <a:buChar char="–"/>
              <a:defRPr sz="2133" kern="1200">
                <a:solidFill>
                  <a:schemeClr val="bg1"/>
                </a:solidFill>
                <a:latin typeface="+mn-lt"/>
                <a:ea typeface="+mn-ea"/>
                <a:cs typeface="Intel Clear" panose="020B0604020203020204" pitchFamily="34" charset="0"/>
              </a:defRPr>
            </a:lvl4pPr>
            <a:lvl5pPr marL="1758907" indent="-304792" algn="ctr" defTabSz="609585" rtl="0" eaLnBrk="1" latinLnBrk="0" hangingPunct="1">
              <a:spcBef>
                <a:spcPct val="20000"/>
              </a:spcBef>
              <a:buFont typeface="Intel Clear" panose="020B0604020203020204" pitchFamily="34" charset="0"/>
              <a:buChar char="–"/>
              <a:defRPr sz="1867" kern="1200">
                <a:solidFill>
                  <a:schemeClr val="bg1"/>
                </a:solidFill>
                <a:latin typeface="+mn-lt"/>
                <a:ea typeface="+mn-ea"/>
                <a:cs typeface="Intel Clear" panose="020B0604020203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algn="l"/>
            <a:r>
              <a:rPr lang="en-US" dirty="0">
                <a:latin typeface="+mj-lt"/>
              </a:rPr>
              <a:t>Device kernel can use the same (device) pointer</a:t>
            </a:r>
          </a:p>
        </p:txBody>
      </p:sp>
      <p:sp>
        <p:nvSpPr>
          <p:cNvPr id="15" name="Content Placeholder 9">
            <a:extLst>
              <a:ext uri="{FF2B5EF4-FFF2-40B4-BE49-F238E27FC236}">
                <a16:creationId xmlns:a16="http://schemas.microsoft.com/office/drawing/2014/main" id="{93B565DA-3DB1-44C7-BBB9-3C1BFBD46895}"/>
              </a:ext>
            </a:extLst>
          </p:cNvPr>
          <p:cNvSpPr txBox="1">
            <a:spLocks/>
          </p:cNvSpPr>
          <p:nvPr/>
        </p:nvSpPr>
        <p:spPr>
          <a:xfrm>
            <a:off x="265944" y="4883137"/>
            <a:ext cx="5006537" cy="1193712"/>
          </a:xfrm>
          <a:prstGeom prst="rect">
            <a:avLst/>
          </a:prstGeom>
        </p:spPr>
        <p:txBody>
          <a:bodyPr/>
          <a:lstStyle>
            <a:lvl1pPr marL="0" indent="0" algn="ctr" defTabSz="609585" rtl="0" eaLnBrk="1" latinLnBrk="0" hangingPunct="1">
              <a:spcBef>
                <a:spcPts val="1600"/>
              </a:spcBef>
              <a:spcAft>
                <a:spcPts val="0"/>
              </a:spcAft>
              <a:buFont typeface="Wingdings" panose="05000000000000000000" pitchFamily="2" charset="2"/>
              <a:buNone/>
              <a:defRPr sz="2400" b="0" kern="1200">
                <a:solidFill>
                  <a:schemeClr val="bg1"/>
                </a:solidFill>
                <a:latin typeface="+mn-lt"/>
                <a:ea typeface="+mn-ea"/>
                <a:cs typeface="Intel Clear" panose="020B0604020203020204" pitchFamily="34" charset="0"/>
              </a:defRPr>
            </a:lvl1pPr>
            <a:lvl2pPr marL="300559" indent="-300559" algn="ctr" defTabSz="609585" rtl="0" eaLnBrk="1" latinLnBrk="0" hangingPunct="1">
              <a:spcBef>
                <a:spcPts val="1600"/>
              </a:spcBef>
              <a:buFont typeface="Wingdings" charset="2"/>
              <a:buChar char="§"/>
              <a:defRPr sz="2400" kern="1200" baseline="0">
                <a:solidFill>
                  <a:schemeClr val="bg1"/>
                </a:solidFill>
                <a:latin typeface="+mn-lt"/>
                <a:ea typeface="+mn-ea"/>
                <a:cs typeface="Intel Clear" panose="020B0604020203020204" pitchFamily="34" charset="0"/>
              </a:defRPr>
            </a:lvl2pPr>
            <a:lvl3pPr marL="761981" indent="-304792" algn="ctr" defTabSz="609585" rtl="0" eaLnBrk="1" latinLnBrk="0" hangingPunct="1">
              <a:spcBef>
                <a:spcPts val="1067"/>
              </a:spcBef>
              <a:buFont typeface="Intel Clear" panose="020B0604020203020204" pitchFamily="34" charset="0"/>
              <a:buChar char="–"/>
              <a:defRPr sz="2400" kern="1200">
                <a:solidFill>
                  <a:schemeClr val="bg1"/>
                </a:solidFill>
                <a:latin typeface="+mn-lt"/>
                <a:ea typeface="+mn-ea"/>
                <a:cs typeface="Intel Clear" panose="020B0604020203020204" pitchFamily="34" charset="0"/>
              </a:defRPr>
            </a:lvl3pPr>
            <a:lvl4pPr marL="1293252" indent="-304792" algn="ctr" defTabSz="609585" rtl="0" eaLnBrk="1" latinLnBrk="0" hangingPunct="1">
              <a:spcBef>
                <a:spcPct val="20000"/>
              </a:spcBef>
              <a:buFont typeface="Arial"/>
              <a:buChar char="–"/>
              <a:defRPr sz="2133" kern="1200">
                <a:solidFill>
                  <a:schemeClr val="bg1"/>
                </a:solidFill>
                <a:latin typeface="+mn-lt"/>
                <a:ea typeface="+mn-ea"/>
                <a:cs typeface="Intel Clear" panose="020B0604020203020204" pitchFamily="34" charset="0"/>
              </a:defRPr>
            </a:lvl4pPr>
            <a:lvl5pPr marL="1758907" indent="-304792" algn="ctr" defTabSz="609585" rtl="0" eaLnBrk="1" latinLnBrk="0" hangingPunct="1">
              <a:spcBef>
                <a:spcPct val="20000"/>
              </a:spcBef>
              <a:buFont typeface="Intel Clear" panose="020B0604020203020204" pitchFamily="34" charset="0"/>
              <a:buChar char="–"/>
              <a:defRPr sz="1867" kern="1200">
                <a:solidFill>
                  <a:schemeClr val="bg1"/>
                </a:solidFill>
                <a:latin typeface="+mn-lt"/>
                <a:ea typeface="+mn-ea"/>
                <a:cs typeface="Intel Clear" panose="020B0604020203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algn="l"/>
            <a:r>
              <a:rPr lang="en-US" dirty="0">
                <a:latin typeface="+mj-lt"/>
              </a:rPr>
              <a:t>Copy memory explicitly from device to host using </a:t>
            </a:r>
            <a:r>
              <a:rPr lang="en-US" dirty="0" err="1">
                <a:solidFill>
                  <a:schemeClr val="accent3"/>
                </a:solidFill>
                <a:latin typeface="Consolas" panose="020B0609020204030204" pitchFamily="49" charset="0"/>
              </a:rPr>
              <a:t>q.memcpy</a:t>
            </a:r>
            <a:r>
              <a:rPr lang="en-US" dirty="0">
                <a:solidFill>
                  <a:schemeClr val="accent3"/>
                </a:solidFill>
                <a:latin typeface="Consolas" panose="020B0609020204030204" pitchFamily="49" charset="0"/>
              </a:rPr>
              <a:t>()</a:t>
            </a:r>
          </a:p>
        </p:txBody>
      </p:sp>
      <p:cxnSp>
        <p:nvCxnSpPr>
          <p:cNvPr id="16" name="Straight Arrow Connector 15">
            <a:extLst>
              <a:ext uri="{FF2B5EF4-FFF2-40B4-BE49-F238E27FC236}">
                <a16:creationId xmlns:a16="http://schemas.microsoft.com/office/drawing/2014/main" id="{0869C00E-65EA-4039-B22D-3121BCAA4FD8}"/>
              </a:ext>
            </a:extLst>
          </p:cNvPr>
          <p:cNvCxnSpPr>
            <a:cxnSpLocks/>
          </p:cNvCxnSpPr>
          <p:nvPr/>
        </p:nvCxnSpPr>
        <p:spPr>
          <a:xfrm>
            <a:off x="4915524" y="1844007"/>
            <a:ext cx="2526799" cy="1000049"/>
          </a:xfrm>
          <a:prstGeom prst="straightConnector1">
            <a:avLst/>
          </a:prstGeom>
          <a:ln>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BE52EDA8-7BA5-447F-AFAD-0A9ABF6DB18A}"/>
              </a:ext>
            </a:extLst>
          </p:cNvPr>
          <p:cNvCxnSpPr>
            <a:cxnSpLocks/>
          </p:cNvCxnSpPr>
          <p:nvPr/>
        </p:nvCxnSpPr>
        <p:spPr>
          <a:xfrm>
            <a:off x="4374859" y="3175233"/>
            <a:ext cx="1402064" cy="366088"/>
          </a:xfrm>
          <a:prstGeom prst="straightConnector1">
            <a:avLst/>
          </a:prstGeom>
          <a:ln>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44246913-26CB-454D-BA17-F769AABDD27D}"/>
              </a:ext>
            </a:extLst>
          </p:cNvPr>
          <p:cNvCxnSpPr>
            <a:cxnSpLocks/>
          </p:cNvCxnSpPr>
          <p:nvPr/>
        </p:nvCxnSpPr>
        <p:spPr>
          <a:xfrm>
            <a:off x="3007453" y="4341303"/>
            <a:ext cx="5701762" cy="39473"/>
          </a:xfrm>
          <a:prstGeom prst="straightConnector1">
            <a:avLst/>
          </a:prstGeom>
          <a:ln>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488A8ED5-86A0-4EEF-B620-DB25E3DC7904}"/>
              </a:ext>
            </a:extLst>
          </p:cNvPr>
          <p:cNvCxnSpPr>
            <a:cxnSpLocks/>
          </p:cNvCxnSpPr>
          <p:nvPr/>
        </p:nvCxnSpPr>
        <p:spPr>
          <a:xfrm flipV="1">
            <a:off x="4886037" y="5025086"/>
            <a:ext cx="897618" cy="73718"/>
          </a:xfrm>
          <a:prstGeom prst="straightConnector1">
            <a:avLst/>
          </a:prstGeom>
          <a:ln>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sp>
        <p:nvSpPr>
          <p:cNvPr id="20" name="Content Placeholder 9">
            <a:extLst>
              <a:ext uri="{FF2B5EF4-FFF2-40B4-BE49-F238E27FC236}">
                <a16:creationId xmlns:a16="http://schemas.microsoft.com/office/drawing/2014/main" id="{E5A43B58-131A-455E-8EBE-2EA9C127D707}"/>
              </a:ext>
            </a:extLst>
          </p:cNvPr>
          <p:cNvSpPr txBox="1">
            <a:spLocks/>
          </p:cNvSpPr>
          <p:nvPr/>
        </p:nvSpPr>
        <p:spPr>
          <a:xfrm>
            <a:off x="283633" y="1211827"/>
            <a:ext cx="5043376" cy="1218528"/>
          </a:xfrm>
          <a:prstGeom prst="rect">
            <a:avLst/>
          </a:prstGeom>
        </p:spPr>
        <p:txBody>
          <a:bodyPr/>
          <a:lstStyle>
            <a:lvl1pPr marL="0" indent="0" algn="ctr" defTabSz="609585" rtl="0" eaLnBrk="1" latinLnBrk="0" hangingPunct="1">
              <a:spcBef>
                <a:spcPts val="1600"/>
              </a:spcBef>
              <a:spcAft>
                <a:spcPts val="0"/>
              </a:spcAft>
              <a:buFont typeface="Wingdings" panose="05000000000000000000" pitchFamily="2" charset="2"/>
              <a:buNone/>
              <a:defRPr sz="2400" b="0" kern="1200">
                <a:solidFill>
                  <a:schemeClr val="bg1"/>
                </a:solidFill>
                <a:latin typeface="+mn-lt"/>
                <a:ea typeface="+mn-ea"/>
                <a:cs typeface="Intel Clear" panose="020B0604020203020204" pitchFamily="34" charset="0"/>
              </a:defRPr>
            </a:lvl1pPr>
            <a:lvl2pPr marL="300559" indent="-300559" algn="ctr" defTabSz="609585" rtl="0" eaLnBrk="1" latinLnBrk="0" hangingPunct="1">
              <a:spcBef>
                <a:spcPts val="1600"/>
              </a:spcBef>
              <a:buFont typeface="Wingdings" charset="2"/>
              <a:buChar char="§"/>
              <a:defRPr sz="2400" kern="1200" baseline="0">
                <a:solidFill>
                  <a:schemeClr val="bg1"/>
                </a:solidFill>
                <a:latin typeface="+mn-lt"/>
                <a:ea typeface="+mn-ea"/>
                <a:cs typeface="Intel Clear" panose="020B0604020203020204" pitchFamily="34" charset="0"/>
              </a:defRPr>
            </a:lvl2pPr>
            <a:lvl3pPr marL="761981" indent="-304792" algn="ctr" defTabSz="609585" rtl="0" eaLnBrk="1" latinLnBrk="0" hangingPunct="1">
              <a:spcBef>
                <a:spcPts val="1067"/>
              </a:spcBef>
              <a:buFont typeface="Intel Clear" panose="020B0604020203020204" pitchFamily="34" charset="0"/>
              <a:buChar char="–"/>
              <a:defRPr sz="2400" kern="1200">
                <a:solidFill>
                  <a:schemeClr val="bg1"/>
                </a:solidFill>
                <a:latin typeface="+mn-lt"/>
                <a:ea typeface="+mn-ea"/>
                <a:cs typeface="Intel Clear" panose="020B0604020203020204" pitchFamily="34" charset="0"/>
              </a:defRPr>
            </a:lvl3pPr>
            <a:lvl4pPr marL="1293252" indent="-304792" algn="ctr" defTabSz="609585" rtl="0" eaLnBrk="1" latinLnBrk="0" hangingPunct="1">
              <a:spcBef>
                <a:spcPct val="20000"/>
              </a:spcBef>
              <a:buFont typeface="Arial"/>
              <a:buChar char="–"/>
              <a:defRPr sz="2133" kern="1200">
                <a:solidFill>
                  <a:schemeClr val="bg1"/>
                </a:solidFill>
                <a:latin typeface="+mn-lt"/>
                <a:ea typeface="+mn-ea"/>
                <a:cs typeface="Intel Clear" panose="020B0604020203020204" pitchFamily="34" charset="0"/>
              </a:defRPr>
            </a:lvl4pPr>
            <a:lvl5pPr marL="1758907" indent="-304792" algn="ctr" defTabSz="609585" rtl="0" eaLnBrk="1" latinLnBrk="0" hangingPunct="1">
              <a:spcBef>
                <a:spcPct val="20000"/>
              </a:spcBef>
              <a:buFont typeface="Intel Clear" panose="020B0604020203020204" pitchFamily="34" charset="0"/>
              <a:buChar char="–"/>
              <a:defRPr sz="1867" kern="1200">
                <a:solidFill>
                  <a:schemeClr val="bg1"/>
                </a:solidFill>
                <a:latin typeface="+mn-lt"/>
                <a:ea typeface="+mn-ea"/>
                <a:cs typeface="Intel Clear" panose="020B0604020203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algn="l"/>
            <a:r>
              <a:rPr lang="en-US" dirty="0" err="1">
                <a:solidFill>
                  <a:schemeClr val="accent3"/>
                </a:solidFill>
                <a:latin typeface="Consolas" panose="020B0609020204030204" pitchFamily="49" charset="0"/>
              </a:rPr>
              <a:t>malloc_device</a:t>
            </a:r>
            <a:r>
              <a:rPr lang="en-US" dirty="0">
                <a:solidFill>
                  <a:schemeClr val="accent3"/>
                </a:solidFill>
                <a:latin typeface="Consolas" panose="020B0609020204030204" pitchFamily="49" charset="0"/>
              </a:rPr>
              <a:t>()</a:t>
            </a:r>
            <a:r>
              <a:rPr lang="en-US" dirty="0">
                <a:solidFill>
                  <a:schemeClr val="accent3"/>
                </a:solidFill>
                <a:latin typeface="+mj-lt"/>
              </a:rPr>
              <a:t> </a:t>
            </a:r>
            <a:r>
              <a:rPr lang="en-US" dirty="0">
                <a:latin typeface="+mj-lt"/>
              </a:rPr>
              <a:t>allocates memory on device; host cannot access directly</a:t>
            </a:r>
          </a:p>
        </p:txBody>
      </p:sp>
    </p:spTree>
    <p:extLst>
      <p:ext uri="{BB962C8B-B14F-4D97-AF65-F5344CB8AC3E}">
        <p14:creationId xmlns:p14="http://schemas.microsoft.com/office/powerpoint/2010/main" val="5972086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p:bldP spid="14" grpId="0"/>
      <p:bldP spid="1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a:xfrm>
            <a:off x="571501" y="277891"/>
            <a:ext cx="11022060" cy="873744"/>
          </a:xfrm>
        </p:spPr>
        <p:txBody>
          <a:bodyPr/>
          <a:lstStyle/>
          <a:p>
            <a:pPr algn="ctr"/>
            <a:r>
              <a:rPr lang="en-US" dirty="0">
                <a:latin typeface="+mj-lt"/>
              </a:rPr>
              <a:t>USM – Implicit Data Transfer</a:t>
            </a:r>
          </a:p>
        </p:txBody>
      </p:sp>
      <p:grpSp>
        <p:nvGrpSpPr>
          <p:cNvPr id="36" name="Group 35">
            <a:extLst>
              <a:ext uri="{FF2B5EF4-FFF2-40B4-BE49-F238E27FC236}">
                <a16:creationId xmlns:a16="http://schemas.microsoft.com/office/drawing/2014/main" id="{A86FE5CD-EEF4-4163-AC41-446A338EBCF5}"/>
              </a:ext>
            </a:extLst>
          </p:cNvPr>
          <p:cNvGrpSpPr/>
          <p:nvPr/>
        </p:nvGrpSpPr>
        <p:grpSpPr>
          <a:xfrm>
            <a:off x="5354704" y="1345746"/>
            <a:ext cx="6400767" cy="3764069"/>
            <a:chOff x="5242989" y="505096"/>
            <a:chExt cx="5621214" cy="6257626"/>
          </a:xfrm>
        </p:grpSpPr>
        <p:sp>
          <p:nvSpPr>
            <p:cNvPr id="37" name="Rectangle: Single Corner Snipped 36">
              <a:extLst>
                <a:ext uri="{FF2B5EF4-FFF2-40B4-BE49-F238E27FC236}">
                  <a16:creationId xmlns:a16="http://schemas.microsoft.com/office/drawing/2014/main" id="{4B648980-DA7B-47C8-8C27-D5B8EEAEB09E}"/>
                </a:ext>
              </a:extLst>
            </p:cNvPr>
            <p:cNvSpPr/>
            <p:nvPr/>
          </p:nvSpPr>
          <p:spPr>
            <a:xfrm>
              <a:off x="5242989" y="505096"/>
              <a:ext cx="5621213" cy="6257626"/>
            </a:xfrm>
            <a:prstGeom prst="snip1Rect">
              <a:avLst>
                <a:gd name="adj" fmla="val 2758"/>
              </a:avLst>
            </a:prstGeom>
            <a:solidFill>
              <a:schemeClr val="bg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4000" b="1" dirty="0"/>
            </a:p>
          </p:txBody>
        </p:sp>
        <p:sp>
          <p:nvSpPr>
            <p:cNvPr id="38" name="TextBox 37">
              <a:extLst>
                <a:ext uri="{FF2B5EF4-FFF2-40B4-BE49-F238E27FC236}">
                  <a16:creationId xmlns:a16="http://schemas.microsoft.com/office/drawing/2014/main" id="{B7C43402-24E1-4F07-AE65-EABF453C9DB7}"/>
                </a:ext>
              </a:extLst>
            </p:cNvPr>
            <p:cNvSpPr txBox="1"/>
            <p:nvPr/>
          </p:nvSpPr>
          <p:spPr>
            <a:xfrm>
              <a:off x="5390906" y="611430"/>
              <a:ext cx="5473297" cy="4777693"/>
            </a:xfrm>
            <a:prstGeom prst="rect">
              <a:avLst/>
            </a:prstGeom>
            <a:noFill/>
          </p:spPr>
          <p:txBody>
            <a:bodyPr vert="horz" wrap="square" lIns="0" tIns="0" rIns="0" bIns="0" rtlCol="0">
              <a:spAutoFit/>
            </a:bodyPr>
            <a:lstStyle/>
            <a:p>
              <a:pPr>
                <a:lnSpc>
                  <a:spcPct val="150000"/>
                </a:lnSpc>
                <a:spcBef>
                  <a:spcPts val="0"/>
                </a:spcBef>
              </a:pPr>
              <a:r>
                <a:rPr lang="en-US" sz="1400" dirty="0">
                  <a:solidFill>
                    <a:srgbClr val="267F99"/>
                  </a:solidFill>
                  <a:latin typeface="Consolas" panose="020B0609020204030204" pitchFamily="49" charset="0"/>
                </a:rPr>
                <a:t>queue</a:t>
              </a:r>
              <a:r>
                <a:rPr lang="en-US" sz="1400" dirty="0">
                  <a:latin typeface="Consolas" panose="020B0609020204030204" pitchFamily="49" charset="0"/>
                </a:rPr>
                <a:t> </a:t>
              </a:r>
              <a:r>
                <a:rPr lang="en-US" sz="1400" dirty="0">
                  <a:solidFill>
                    <a:srgbClr val="001080"/>
                  </a:solidFill>
                  <a:latin typeface="Consolas" panose="020B0609020204030204" pitchFamily="49" charset="0"/>
                </a:rPr>
                <a:t>q</a:t>
              </a:r>
              <a:r>
                <a:rPr lang="en-US" sz="1400" dirty="0">
                  <a:latin typeface="Consolas" panose="020B0609020204030204" pitchFamily="49" charset="0"/>
                </a:rPr>
                <a:t>;</a:t>
              </a:r>
            </a:p>
            <a:p>
              <a:pPr>
                <a:lnSpc>
                  <a:spcPct val="150000"/>
                </a:lnSpc>
                <a:spcBef>
                  <a:spcPts val="0"/>
                </a:spcBef>
              </a:pPr>
              <a:endParaRPr lang="en-US" sz="1400" dirty="0">
                <a:latin typeface="Consolas" panose="020B0609020204030204" pitchFamily="49" charset="0"/>
              </a:endParaRPr>
            </a:p>
            <a:p>
              <a:pPr>
                <a:lnSpc>
                  <a:spcPct val="150000"/>
                </a:lnSpc>
                <a:spcBef>
                  <a:spcPts val="0"/>
                </a:spcBef>
              </a:pPr>
              <a:r>
                <a:rPr lang="en-US" sz="1400" dirty="0">
                  <a:solidFill>
                    <a:srgbClr val="0000FF"/>
                  </a:solidFill>
                  <a:latin typeface="Consolas" panose="020B0609020204030204" pitchFamily="49" charset="0"/>
                </a:rPr>
                <a:t>int</a:t>
              </a:r>
              <a:r>
                <a:rPr lang="en-US" sz="1400" dirty="0">
                  <a:latin typeface="Consolas" panose="020B0609020204030204" pitchFamily="49" charset="0"/>
                </a:rPr>
                <a:t> *</a:t>
              </a:r>
              <a:r>
                <a:rPr lang="en-US" sz="1400" dirty="0">
                  <a:solidFill>
                    <a:srgbClr val="001080"/>
                  </a:solidFill>
                  <a:latin typeface="Consolas" panose="020B0609020204030204" pitchFamily="49" charset="0"/>
                </a:rPr>
                <a:t>data</a:t>
              </a:r>
              <a:r>
                <a:rPr lang="en-US" sz="1400" dirty="0">
                  <a:latin typeface="Consolas" panose="020B0609020204030204" pitchFamily="49" charset="0"/>
                </a:rPr>
                <a:t> = </a:t>
              </a:r>
              <a:r>
                <a:rPr lang="en-US" sz="1400" dirty="0" err="1">
                  <a:solidFill>
                    <a:srgbClr val="795E26"/>
                  </a:solidFill>
                  <a:latin typeface="Consolas" panose="020B0609020204030204" pitchFamily="49" charset="0"/>
                </a:rPr>
                <a:t>malloc_shared</a:t>
              </a:r>
              <a:r>
                <a:rPr lang="en-US" sz="1400" dirty="0">
                  <a:latin typeface="Consolas" panose="020B0609020204030204" pitchFamily="49" charset="0"/>
                </a:rPr>
                <a:t>&lt;</a:t>
              </a:r>
              <a:r>
                <a:rPr lang="en-US" sz="1400" dirty="0">
                  <a:solidFill>
                    <a:srgbClr val="0000FF"/>
                  </a:solidFill>
                  <a:latin typeface="Consolas" panose="020B0609020204030204" pitchFamily="49" charset="0"/>
                </a:rPr>
                <a:t>int</a:t>
              </a:r>
              <a:r>
                <a:rPr lang="en-US" sz="1400" dirty="0">
                  <a:latin typeface="Consolas" panose="020B0609020204030204" pitchFamily="49" charset="0"/>
                </a:rPr>
                <a:t>&gt;(N, </a:t>
              </a:r>
              <a:r>
                <a:rPr lang="en-US" sz="1400" dirty="0">
                  <a:solidFill>
                    <a:srgbClr val="001080"/>
                  </a:solidFill>
                  <a:latin typeface="Consolas" panose="020B0609020204030204" pitchFamily="49" charset="0"/>
                </a:rPr>
                <a:t>q</a:t>
              </a:r>
              <a:r>
                <a:rPr lang="en-US" sz="1400" dirty="0">
                  <a:latin typeface="Consolas" panose="020B0609020204030204" pitchFamily="49" charset="0"/>
                </a:rPr>
                <a:t>);</a:t>
              </a:r>
            </a:p>
            <a:p>
              <a:pPr>
                <a:lnSpc>
                  <a:spcPct val="150000"/>
                </a:lnSpc>
                <a:spcBef>
                  <a:spcPts val="0"/>
                </a:spcBef>
              </a:pPr>
              <a:r>
                <a:rPr lang="en-US" sz="1400" dirty="0">
                  <a:solidFill>
                    <a:srgbClr val="AF00DB"/>
                  </a:solidFill>
                  <a:latin typeface="Consolas" panose="020B0609020204030204" pitchFamily="49" charset="0"/>
                </a:rPr>
                <a:t>for</a:t>
              </a:r>
              <a:r>
                <a:rPr lang="en-US" sz="1400" dirty="0">
                  <a:latin typeface="Consolas" panose="020B0609020204030204" pitchFamily="49" charset="0"/>
                </a:rPr>
                <a:t> (</a:t>
              </a:r>
              <a:r>
                <a:rPr lang="en-US" sz="1400" dirty="0">
                  <a:solidFill>
                    <a:srgbClr val="0000FF"/>
                  </a:solidFill>
                  <a:latin typeface="Consolas" panose="020B0609020204030204" pitchFamily="49" charset="0"/>
                </a:rPr>
                <a:t>int</a:t>
              </a:r>
              <a:r>
                <a:rPr lang="en-US" sz="1400" dirty="0">
                  <a:latin typeface="Consolas" panose="020B0609020204030204" pitchFamily="49" charset="0"/>
                </a:rPr>
                <a:t> </a:t>
              </a:r>
              <a:r>
                <a:rPr lang="en-US" sz="1400" dirty="0" err="1">
                  <a:latin typeface="Consolas" panose="020B0609020204030204" pitchFamily="49" charset="0"/>
                </a:rPr>
                <a:t>i</a:t>
              </a:r>
              <a:r>
                <a:rPr lang="en-US" sz="1400" dirty="0">
                  <a:latin typeface="Consolas" panose="020B0609020204030204" pitchFamily="49" charset="0"/>
                </a:rPr>
                <a:t> = </a:t>
              </a:r>
              <a:r>
                <a:rPr lang="en-US" sz="1400" dirty="0">
                  <a:solidFill>
                    <a:srgbClr val="098658"/>
                  </a:solidFill>
                  <a:latin typeface="Consolas" panose="020B0609020204030204" pitchFamily="49" charset="0"/>
                </a:rPr>
                <a:t>0</a:t>
              </a:r>
              <a:r>
                <a:rPr lang="en-US" sz="1400" dirty="0">
                  <a:latin typeface="Consolas" panose="020B0609020204030204" pitchFamily="49" charset="0"/>
                </a:rPr>
                <a:t>; </a:t>
              </a:r>
              <a:r>
                <a:rPr lang="en-US" sz="1400" dirty="0" err="1">
                  <a:latin typeface="Consolas" panose="020B0609020204030204" pitchFamily="49" charset="0"/>
                </a:rPr>
                <a:t>i</a:t>
              </a:r>
              <a:r>
                <a:rPr lang="en-US" sz="1400" dirty="0">
                  <a:latin typeface="Consolas" panose="020B0609020204030204" pitchFamily="49" charset="0"/>
                </a:rPr>
                <a:t> &lt; N; </a:t>
              </a:r>
              <a:r>
                <a:rPr lang="en-US" sz="1400" dirty="0" err="1">
                  <a:latin typeface="Consolas" panose="020B0609020204030204" pitchFamily="49" charset="0"/>
                </a:rPr>
                <a:t>i</a:t>
              </a:r>
              <a:r>
                <a:rPr lang="en-US" sz="1400" dirty="0">
                  <a:latin typeface="Consolas" panose="020B0609020204030204" pitchFamily="49" charset="0"/>
                </a:rPr>
                <a:t>++) </a:t>
              </a:r>
              <a:r>
                <a:rPr lang="en-US" sz="1400" dirty="0">
                  <a:solidFill>
                    <a:srgbClr val="001080"/>
                  </a:solidFill>
                  <a:latin typeface="Consolas" panose="020B0609020204030204" pitchFamily="49" charset="0"/>
                </a:rPr>
                <a:t>data</a:t>
              </a:r>
              <a:r>
                <a:rPr lang="en-US" sz="1400" dirty="0">
                  <a:latin typeface="Consolas" panose="020B0609020204030204" pitchFamily="49" charset="0"/>
                </a:rPr>
                <a:t>[</a:t>
              </a:r>
              <a:r>
                <a:rPr lang="en-US" sz="1400" dirty="0" err="1">
                  <a:latin typeface="Consolas" panose="020B0609020204030204" pitchFamily="49" charset="0"/>
                </a:rPr>
                <a:t>i</a:t>
              </a:r>
              <a:r>
                <a:rPr lang="en-US" sz="1400" dirty="0">
                  <a:latin typeface="Consolas" panose="020B0609020204030204" pitchFamily="49" charset="0"/>
                </a:rPr>
                <a:t>] = </a:t>
              </a:r>
              <a:r>
                <a:rPr lang="en-US" sz="1400" dirty="0">
                  <a:solidFill>
                    <a:srgbClr val="098658"/>
                  </a:solidFill>
                  <a:latin typeface="Consolas" panose="020B0609020204030204" pitchFamily="49" charset="0"/>
                </a:rPr>
                <a:t>10</a:t>
              </a:r>
              <a:r>
                <a:rPr lang="en-US" sz="1400" dirty="0">
                  <a:latin typeface="Consolas" panose="020B0609020204030204" pitchFamily="49" charset="0"/>
                </a:rPr>
                <a:t>;</a:t>
              </a:r>
            </a:p>
            <a:p>
              <a:pPr>
                <a:lnSpc>
                  <a:spcPct val="150000"/>
                </a:lnSpc>
                <a:spcBef>
                  <a:spcPts val="0"/>
                </a:spcBef>
              </a:pPr>
              <a:endParaRPr lang="en-US" sz="1400" dirty="0">
                <a:latin typeface="Consolas" panose="020B0609020204030204" pitchFamily="49" charset="0"/>
              </a:endParaRPr>
            </a:p>
            <a:p>
              <a:pPr>
                <a:lnSpc>
                  <a:spcPct val="150000"/>
                </a:lnSpc>
                <a:spcBef>
                  <a:spcPts val="0"/>
                </a:spcBef>
              </a:pPr>
              <a:r>
                <a:rPr lang="en-US" sz="1400" dirty="0" err="1">
                  <a:solidFill>
                    <a:srgbClr val="001080"/>
                  </a:solidFill>
                  <a:latin typeface="Consolas" panose="020B0609020204030204" pitchFamily="49" charset="0"/>
                </a:rPr>
                <a:t>q</a:t>
              </a:r>
              <a:r>
                <a:rPr lang="en-US" sz="1400" dirty="0" err="1">
                  <a:latin typeface="Consolas" panose="020B0609020204030204" pitchFamily="49" charset="0"/>
                </a:rPr>
                <a:t>.</a:t>
              </a:r>
              <a:r>
                <a:rPr lang="en-US" sz="1400" dirty="0" err="1">
                  <a:solidFill>
                    <a:srgbClr val="795E26"/>
                  </a:solidFill>
                  <a:latin typeface="Consolas" panose="020B0609020204030204" pitchFamily="49" charset="0"/>
                </a:rPr>
                <a:t>parallel_for</a:t>
              </a:r>
              <a:r>
                <a:rPr lang="en-US" sz="1400" dirty="0">
                  <a:latin typeface="Consolas" panose="020B0609020204030204" pitchFamily="49" charset="0"/>
                </a:rPr>
                <a:t>(N, [=](</a:t>
              </a:r>
              <a:r>
                <a:rPr lang="en-US" sz="1400" dirty="0">
                  <a:solidFill>
                    <a:srgbClr val="267F99"/>
                  </a:solidFill>
                  <a:latin typeface="Consolas" panose="020B0609020204030204" pitchFamily="49" charset="0"/>
                </a:rPr>
                <a:t>auto</a:t>
              </a:r>
              <a:r>
                <a:rPr lang="en-US" sz="1400" dirty="0">
                  <a:latin typeface="Consolas" panose="020B0609020204030204" pitchFamily="49" charset="0"/>
                </a:rPr>
                <a:t> </a:t>
              </a:r>
              <a:r>
                <a:rPr lang="en-US" sz="1400" dirty="0" err="1">
                  <a:solidFill>
                    <a:srgbClr val="001080"/>
                  </a:solidFill>
                  <a:latin typeface="Consolas" panose="020B0609020204030204" pitchFamily="49" charset="0"/>
                </a:rPr>
                <a:t>i</a:t>
              </a:r>
              <a:r>
                <a:rPr lang="en-US" sz="1400" dirty="0">
                  <a:latin typeface="Consolas" panose="020B0609020204030204" pitchFamily="49" charset="0"/>
                </a:rPr>
                <a:t>) { </a:t>
              </a:r>
              <a:r>
                <a:rPr lang="en-US" sz="1400" dirty="0">
                  <a:solidFill>
                    <a:srgbClr val="001080"/>
                  </a:solidFill>
                  <a:latin typeface="Consolas" panose="020B0609020204030204" pitchFamily="49" charset="0"/>
                </a:rPr>
                <a:t>data</a:t>
              </a:r>
              <a:r>
                <a:rPr lang="en-US" sz="1400" dirty="0">
                  <a:latin typeface="Consolas" panose="020B0609020204030204" pitchFamily="49" charset="0"/>
                </a:rPr>
                <a:t>[</a:t>
              </a:r>
              <a:r>
                <a:rPr lang="en-US" sz="1400" dirty="0" err="1">
                  <a:latin typeface="Consolas" panose="020B0609020204030204" pitchFamily="49" charset="0"/>
                </a:rPr>
                <a:t>i</a:t>
              </a:r>
              <a:r>
                <a:rPr lang="en-US" sz="1400" dirty="0">
                  <a:latin typeface="Consolas" panose="020B0609020204030204" pitchFamily="49" charset="0"/>
                </a:rPr>
                <a:t>] += </a:t>
              </a:r>
              <a:r>
                <a:rPr lang="en-US" sz="1400" dirty="0">
                  <a:solidFill>
                    <a:srgbClr val="098658"/>
                  </a:solidFill>
                  <a:latin typeface="Consolas" panose="020B0609020204030204" pitchFamily="49" charset="0"/>
                </a:rPr>
                <a:t>1</a:t>
              </a:r>
              <a:r>
                <a:rPr lang="en-US" sz="1400" dirty="0">
                  <a:latin typeface="Consolas" panose="020B0609020204030204" pitchFamily="49" charset="0"/>
                </a:rPr>
                <a:t>; }).wait();</a:t>
              </a:r>
            </a:p>
            <a:p>
              <a:pPr>
                <a:lnSpc>
                  <a:spcPct val="150000"/>
                </a:lnSpc>
                <a:spcBef>
                  <a:spcPts val="0"/>
                </a:spcBef>
              </a:pPr>
              <a:endParaRPr lang="en-US" sz="1400" dirty="0">
                <a:latin typeface="Consolas" panose="020B0609020204030204" pitchFamily="49" charset="0"/>
              </a:endParaRPr>
            </a:p>
            <a:p>
              <a:pPr>
                <a:lnSpc>
                  <a:spcPct val="150000"/>
                </a:lnSpc>
                <a:spcBef>
                  <a:spcPts val="0"/>
                </a:spcBef>
              </a:pPr>
              <a:r>
                <a:rPr lang="en-US" sz="1400" dirty="0">
                  <a:solidFill>
                    <a:srgbClr val="AF00DB"/>
                  </a:solidFill>
                  <a:latin typeface="Consolas" panose="020B0609020204030204" pitchFamily="49" charset="0"/>
                </a:rPr>
                <a:t>for</a:t>
              </a:r>
              <a:r>
                <a:rPr lang="en-US" sz="1400" dirty="0">
                  <a:latin typeface="Consolas" panose="020B0609020204030204" pitchFamily="49" charset="0"/>
                </a:rPr>
                <a:t> (</a:t>
              </a:r>
              <a:r>
                <a:rPr lang="en-US" sz="1400" dirty="0">
                  <a:solidFill>
                    <a:srgbClr val="0000FF"/>
                  </a:solidFill>
                  <a:latin typeface="Consolas" panose="020B0609020204030204" pitchFamily="49" charset="0"/>
                </a:rPr>
                <a:t>int</a:t>
              </a:r>
              <a:r>
                <a:rPr lang="en-US" sz="1400" dirty="0">
                  <a:latin typeface="Consolas" panose="020B0609020204030204" pitchFamily="49" charset="0"/>
                </a:rPr>
                <a:t> </a:t>
              </a:r>
              <a:r>
                <a:rPr lang="en-US" sz="1400" dirty="0" err="1">
                  <a:latin typeface="Consolas" panose="020B0609020204030204" pitchFamily="49" charset="0"/>
                </a:rPr>
                <a:t>i</a:t>
              </a:r>
              <a:r>
                <a:rPr lang="en-US" sz="1400" dirty="0">
                  <a:latin typeface="Consolas" panose="020B0609020204030204" pitchFamily="49" charset="0"/>
                </a:rPr>
                <a:t> = </a:t>
              </a:r>
              <a:r>
                <a:rPr lang="en-US" sz="1400" dirty="0">
                  <a:solidFill>
                    <a:srgbClr val="098658"/>
                  </a:solidFill>
                  <a:latin typeface="Consolas" panose="020B0609020204030204" pitchFamily="49" charset="0"/>
                </a:rPr>
                <a:t>0</a:t>
              </a:r>
              <a:r>
                <a:rPr lang="en-US" sz="1400" dirty="0">
                  <a:latin typeface="Consolas" panose="020B0609020204030204" pitchFamily="49" charset="0"/>
                </a:rPr>
                <a:t>; </a:t>
              </a:r>
              <a:r>
                <a:rPr lang="en-US" sz="1400" dirty="0" err="1">
                  <a:latin typeface="Consolas" panose="020B0609020204030204" pitchFamily="49" charset="0"/>
                </a:rPr>
                <a:t>i</a:t>
              </a:r>
              <a:r>
                <a:rPr lang="en-US" sz="1400" dirty="0">
                  <a:latin typeface="Consolas" panose="020B0609020204030204" pitchFamily="49" charset="0"/>
                </a:rPr>
                <a:t> &lt; N; </a:t>
              </a:r>
              <a:r>
                <a:rPr lang="en-US" sz="1400" dirty="0" err="1">
                  <a:latin typeface="Consolas" panose="020B0609020204030204" pitchFamily="49" charset="0"/>
                </a:rPr>
                <a:t>i</a:t>
              </a:r>
              <a:r>
                <a:rPr lang="en-US" sz="1400" dirty="0">
                  <a:latin typeface="Consolas" panose="020B0609020204030204" pitchFamily="49" charset="0"/>
                </a:rPr>
                <a:t>++) </a:t>
              </a:r>
              <a:r>
                <a:rPr lang="en-US" sz="1400" dirty="0">
                  <a:solidFill>
                    <a:srgbClr val="267F99"/>
                  </a:solidFill>
                  <a:latin typeface="Consolas" panose="020B0609020204030204" pitchFamily="49" charset="0"/>
                </a:rPr>
                <a:t>std</a:t>
              </a:r>
              <a:r>
                <a:rPr lang="en-US" sz="1400" dirty="0">
                  <a:latin typeface="Consolas" panose="020B0609020204030204" pitchFamily="49" charset="0"/>
                </a:rPr>
                <a:t>::</a:t>
              </a:r>
              <a:r>
                <a:rPr lang="en-US" sz="1400" dirty="0" err="1">
                  <a:latin typeface="Consolas" panose="020B0609020204030204" pitchFamily="49" charset="0"/>
                </a:rPr>
                <a:t>cout</a:t>
              </a:r>
              <a:r>
                <a:rPr lang="en-US" sz="1400" dirty="0">
                  <a:latin typeface="Consolas" panose="020B0609020204030204" pitchFamily="49" charset="0"/>
                </a:rPr>
                <a:t> &lt;&lt; </a:t>
              </a:r>
              <a:r>
                <a:rPr lang="en-US" sz="1400" dirty="0">
                  <a:solidFill>
                    <a:srgbClr val="001080"/>
                  </a:solidFill>
                  <a:latin typeface="Consolas" panose="020B0609020204030204" pitchFamily="49" charset="0"/>
                </a:rPr>
                <a:t>data</a:t>
              </a:r>
              <a:r>
                <a:rPr lang="en-US" sz="1400" dirty="0">
                  <a:latin typeface="Consolas" panose="020B0609020204030204" pitchFamily="49" charset="0"/>
                </a:rPr>
                <a:t>[</a:t>
              </a:r>
              <a:r>
                <a:rPr lang="en-US" sz="1400" dirty="0" err="1">
                  <a:latin typeface="Consolas" panose="020B0609020204030204" pitchFamily="49" charset="0"/>
                </a:rPr>
                <a:t>i</a:t>
              </a:r>
              <a:r>
                <a:rPr lang="en-US" sz="1400" dirty="0">
                  <a:latin typeface="Consolas" panose="020B0609020204030204" pitchFamily="49" charset="0"/>
                </a:rPr>
                <a:t>] &lt;&lt; </a:t>
              </a:r>
              <a:r>
                <a:rPr lang="en-US" sz="1400" dirty="0">
                  <a:solidFill>
                    <a:srgbClr val="267F99"/>
                  </a:solidFill>
                  <a:latin typeface="Consolas" panose="020B0609020204030204" pitchFamily="49" charset="0"/>
                </a:rPr>
                <a:t>std</a:t>
              </a:r>
              <a:r>
                <a:rPr lang="en-US" sz="1400" dirty="0">
                  <a:latin typeface="Consolas" panose="020B0609020204030204" pitchFamily="49" charset="0"/>
                </a:rPr>
                <a:t>::</a:t>
              </a:r>
              <a:r>
                <a:rPr lang="en-US" sz="1400" dirty="0" err="1">
                  <a:latin typeface="Consolas" panose="020B0609020204030204" pitchFamily="49" charset="0"/>
                </a:rPr>
                <a:t>endl</a:t>
              </a:r>
              <a:r>
                <a:rPr lang="en-US" sz="1400" dirty="0">
                  <a:latin typeface="Consolas" panose="020B0609020204030204" pitchFamily="49" charset="0"/>
                </a:rPr>
                <a:t>;</a:t>
              </a:r>
            </a:p>
            <a:p>
              <a:pPr>
                <a:lnSpc>
                  <a:spcPct val="150000"/>
                </a:lnSpc>
                <a:spcBef>
                  <a:spcPts val="0"/>
                </a:spcBef>
              </a:pPr>
              <a:r>
                <a:rPr lang="en-US" sz="1400" dirty="0">
                  <a:solidFill>
                    <a:srgbClr val="001080"/>
                  </a:solidFill>
                  <a:latin typeface="Consolas" panose="020B0609020204030204" pitchFamily="49" charset="0"/>
                </a:rPr>
                <a:t>free</a:t>
              </a:r>
              <a:r>
                <a:rPr lang="en-US" sz="1400" dirty="0">
                  <a:latin typeface="Consolas" panose="020B0609020204030204" pitchFamily="49" charset="0"/>
                </a:rPr>
                <a:t>(</a:t>
              </a:r>
              <a:r>
                <a:rPr lang="en-US" sz="1400" dirty="0">
                  <a:solidFill>
                    <a:srgbClr val="001080"/>
                  </a:solidFill>
                  <a:latin typeface="Consolas" panose="020B0609020204030204" pitchFamily="49" charset="0"/>
                </a:rPr>
                <a:t>data</a:t>
              </a:r>
              <a:r>
                <a:rPr lang="en-US" sz="1400" dirty="0">
                  <a:latin typeface="Consolas" panose="020B0609020204030204" pitchFamily="49" charset="0"/>
                </a:rPr>
                <a:t>, q);</a:t>
              </a:r>
            </a:p>
          </p:txBody>
        </p:sp>
      </p:grpSp>
      <p:sp>
        <p:nvSpPr>
          <p:cNvPr id="39" name="Content Placeholder 9">
            <a:extLst>
              <a:ext uri="{FF2B5EF4-FFF2-40B4-BE49-F238E27FC236}">
                <a16:creationId xmlns:a16="http://schemas.microsoft.com/office/drawing/2014/main" id="{128EA462-87A9-4F28-ABD3-DFEE01F5561B}"/>
              </a:ext>
            </a:extLst>
          </p:cNvPr>
          <p:cNvSpPr txBox="1">
            <a:spLocks/>
          </p:cNvSpPr>
          <p:nvPr/>
        </p:nvSpPr>
        <p:spPr>
          <a:xfrm>
            <a:off x="200024" y="1094123"/>
            <a:ext cx="4558389" cy="1676656"/>
          </a:xfrm>
          <a:prstGeom prst="rect">
            <a:avLst/>
          </a:prstGeom>
        </p:spPr>
        <p:txBody>
          <a:bodyPr/>
          <a:lst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indent="0" hangingPunct="1">
              <a:buNone/>
            </a:pPr>
            <a:endParaRPr lang="en-US" dirty="0">
              <a:latin typeface="Intel Clear Light (Heading)"/>
            </a:endParaRPr>
          </a:p>
        </p:txBody>
      </p:sp>
      <p:sp>
        <p:nvSpPr>
          <p:cNvPr id="40" name="Rectangle: Rounded Corners 39">
            <a:extLst>
              <a:ext uri="{FF2B5EF4-FFF2-40B4-BE49-F238E27FC236}">
                <a16:creationId xmlns:a16="http://schemas.microsoft.com/office/drawing/2014/main" id="{CDB6A664-91AD-4BA6-A3A4-55D73A11858A}"/>
              </a:ext>
            </a:extLst>
          </p:cNvPr>
          <p:cNvSpPr/>
          <p:nvPr/>
        </p:nvSpPr>
        <p:spPr>
          <a:xfrm>
            <a:off x="9487815" y="3678110"/>
            <a:ext cx="822255" cy="326166"/>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41" name="Rectangle: Rounded Corners 40">
            <a:extLst>
              <a:ext uri="{FF2B5EF4-FFF2-40B4-BE49-F238E27FC236}">
                <a16:creationId xmlns:a16="http://schemas.microsoft.com/office/drawing/2014/main" id="{AC95CA4B-E1B0-43C1-BB6F-CC8608D8B6E8}"/>
              </a:ext>
            </a:extLst>
          </p:cNvPr>
          <p:cNvSpPr/>
          <p:nvPr/>
        </p:nvSpPr>
        <p:spPr>
          <a:xfrm>
            <a:off x="6643443" y="2079023"/>
            <a:ext cx="1347072" cy="287886"/>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36E31422-6DA0-4289-B8F8-315A7085317A}"/>
              </a:ext>
            </a:extLst>
          </p:cNvPr>
          <p:cNvSpPr/>
          <p:nvPr/>
        </p:nvSpPr>
        <p:spPr>
          <a:xfrm>
            <a:off x="8639302" y="3070464"/>
            <a:ext cx="1356181" cy="269511"/>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43" name="Content Placeholder 9">
            <a:extLst>
              <a:ext uri="{FF2B5EF4-FFF2-40B4-BE49-F238E27FC236}">
                <a16:creationId xmlns:a16="http://schemas.microsoft.com/office/drawing/2014/main" id="{D92E308D-7A1C-41F5-9B3C-A9FEF12ADD59}"/>
              </a:ext>
            </a:extLst>
          </p:cNvPr>
          <p:cNvSpPr txBox="1">
            <a:spLocks/>
          </p:cNvSpPr>
          <p:nvPr/>
        </p:nvSpPr>
        <p:spPr>
          <a:xfrm>
            <a:off x="200023" y="3116460"/>
            <a:ext cx="4992762" cy="1236412"/>
          </a:xfrm>
          <a:prstGeom prst="rect">
            <a:avLst/>
          </a:prstGeom>
        </p:spPr>
        <p:txBody>
          <a:bodyPr/>
          <a:lstStyle>
            <a:lvl1pPr marL="0" indent="0" algn="ctr" defTabSz="609585" rtl="0" eaLnBrk="1" latinLnBrk="0" hangingPunct="1">
              <a:spcBef>
                <a:spcPts val="1600"/>
              </a:spcBef>
              <a:spcAft>
                <a:spcPts val="0"/>
              </a:spcAft>
              <a:buFont typeface="Wingdings" panose="05000000000000000000" pitchFamily="2" charset="2"/>
              <a:buNone/>
              <a:defRPr sz="2400" b="0" kern="1200">
                <a:solidFill>
                  <a:schemeClr val="bg1"/>
                </a:solidFill>
                <a:latin typeface="+mn-lt"/>
                <a:ea typeface="+mn-ea"/>
                <a:cs typeface="Intel Clear" panose="020B0604020203020204" pitchFamily="34" charset="0"/>
              </a:defRPr>
            </a:lvl1pPr>
            <a:lvl2pPr marL="300559" indent="-300559" algn="ctr" defTabSz="609585" rtl="0" eaLnBrk="1" latinLnBrk="0" hangingPunct="1">
              <a:spcBef>
                <a:spcPts val="1600"/>
              </a:spcBef>
              <a:buFont typeface="Wingdings" charset="2"/>
              <a:buChar char="§"/>
              <a:defRPr sz="2400" kern="1200" baseline="0">
                <a:solidFill>
                  <a:schemeClr val="bg1"/>
                </a:solidFill>
                <a:latin typeface="+mn-lt"/>
                <a:ea typeface="+mn-ea"/>
                <a:cs typeface="Intel Clear" panose="020B0604020203020204" pitchFamily="34" charset="0"/>
              </a:defRPr>
            </a:lvl2pPr>
            <a:lvl3pPr marL="761981" indent="-304792" algn="ctr" defTabSz="609585" rtl="0" eaLnBrk="1" latinLnBrk="0" hangingPunct="1">
              <a:spcBef>
                <a:spcPts val="1067"/>
              </a:spcBef>
              <a:buFont typeface="Intel Clear" panose="020B0604020203020204" pitchFamily="34" charset="0"/>
              <a:buChar char="–"/>
              <a:defRPr sz="2400" kern="1200">
                <a:solidFill>
                  <a:schemeClr val="bg1"/>
                </a:solidFill>
                <a:latin typeface="+mn-lt"/>
                <a:ea typeface="+mn-ea"/>
                <a:cs typeface="Intel Clear" panose="020B0604020203020204" pitchFamily="34" charset="0"/>
              </a:defRPr>
            </a:lvl3pPr>
            <a:lvl4pPr marL="1293252" indent="-304792" algn="ctr" defTabSz="609585" rtl="0" eaLnBrk="1" latinLnBrk="0" hangingPunct="1">
              <a:spcBef>
                <a:spcPct val="20000"/>
              </a:spcBef>
              <a:buFont typeface="Arial"/>
              <a:buChar char="–"/>
              <a:defRPr sz="2133" kern="1200">
                <a:solidFill>
                  <a:schemeClr val="bg1"/>
                </a:solidFill>
                <a:latin typeface="+mn-lt"/>
                <a:ea typeface="+mn-ea"/>
                <a:cs typeface="Intel Clear" panose="020B0604020203020204" pitchFamily="34" charset="0"/>
              </a:defRPr>
            </a:lvl4pPr>
            <a:lvl5pPr marL="1758907" indent="-304792" algn="ctr" defTabSz="609585" rtl="0" eaLnBrk="1" latinLnBrk="0" hangingPunct="1">
              <a:spcBef>
                <a:spcPct val="20000"/>
              </a:spcBef>
              <a:buFont typeface="Intel Clear" panose="020B0604020203020204" pitchFamily="34" charset="0"/>
              <a:buChar char="–"/>
              <a:defRPr sz="1867" kern="1200">
                <a:solidFill>
                  <a:schemeClr val="bg1"/>
                </a:solidFill>
                <a:latin typeface="+mn-lt"/>
                <a:ea typeface="+mn-ea"/>
                <a:cs typeface="Intel Clear" panose="020B0604020203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algn="l"/>
            <a:r>
              <a:rPr lang="en-US" dirty="0">
                <a:latin typeface="+mj-lt"/>
              </a:rPr>
              <a:t>Device kernel can use the same pointer</a:t>
            </a:r>
          </a:p>
        </p:txBody>
      </p:sp>
      <p:sp>
        <p:nvSpPr>
          <p:cNvPr id="44" name="Content Placeholder 9">
            <a:extLst>
              <a:ext uri="{FF2B5EF4-FFF2-40B4-BE49-F238E27FC236}">
                <a16:creationId xmlns:a16="http://schemas.microsoft.com/office/drawing/2014/main" id="{4DDD572C-3E2A-41FC-9015-E6E094D4E848}"/>
              </a:ext>
            </a:extLst>
          </p:cNvPr>
          <p:cNvSpPr txBox="1">
            <a:spLocks/>
          </p:cNvSpPr>
          <p:nvPr/>
        </p:nvSpPr>
        <p:spPr>
          <a:xfrm>
            <a:off x="200023" y="4416670"/>
            <a:ext cx="5055680" cy="942139"/>
          </a:xfrm>
          <a:prstGeom prst="rect">
            <a:avLst/>
          </a:prstGeom>
        </p:spPr>
        <p:txBody>
          <a:bodyPr/>
          <a:lstStyle>
            <a:lvl1pPr marL="0" indent="0" algn="ctr" defTabSz="609585" rtl="0" eaLnBrk="1" latinLnBrk="0" hangingPunct="1">
              <a:spcBef>
                <a:spcPts val="1600"/>
              </a:spcBef>
              <a:spcAft>
                <a:spcPts val="0"/>
              </a:spcAft>
              <a:buFont typeface="Wingdings" panose="05000000000000000000" pitchFamily="2" charset="2"/>
              <a:buNone/>
              <a:defRPr sz="2400" b="0" kern="1200">
                <a:solidFill>
                  <a:schemeClr val="bg1"/>
                </a:solidFill>
                <a:latin typeface="+mn-lt"/>
                <a:ea typeface="+mn-ea"/>
                <a:cs typeface="Intel Clear" panose="020B0604020203020204" pitchFamily="34" charset="0"/>
              </a:defRPr>
            </a:lvl1pPr>
            <a:lvl2pPr marL="300559" indent="-300559" algn="ctr" defTabSz="609585" rtl="0" eaLnBrk="1" latinLnBrk="0" hangingPunct="1">
              <a:spcBef>
                <a:spcPts val="1600"/>
              </a:spcBef>
              <a:buFont typeface="Wingdings" charset="2"/>
              <a:buChar char="§"/>
              <a:defRPr sz="2400" kern="1200" baseline="0">
                <a:solidFill>
                  <a:schemeClr val="bg1"/>
                </a:solidFill>
                <a:latin typeface="+mn-lt"/>
                <a:ea typeface="+mn-ea"/>
                <a:cs typeface="Intel Clear" panose="020B0604020203020204" pitchFamily="34" charset="0"/>
              </a:defRPr>
            </a:lvl2pPr>
            <a:lvl3pPr marL="761981" indent="-304792" algn="ctr" defTabSz="609585" rtl="0" eaLnBrk="1" latinLnBrk="0" hangingPunct="1">
              <a:spcBef>
                <a:spcPts val="1067"/>
              </a:spcBef>
              <a:buFont typeface="Intel Clear" panose="020B0604020203020204" pitchFamily="34" charset="0"/>
              <a:buChar char="–"/>
              <a:defRPr sz="2400" kern="1200">
                <a:solidFill>
                  <a:schemeClr val="bg1"/>
                </a:solidFill>
                <a:latin typeface="+mn-lt"/>
                <a:ea typeface="+mn-ea"/>
                <a:cs typeface="Intel Clear" panose="020B0604020203020204" pitchFamily="34" charset="0"/>
              </a:defRPr>
            </a:lvl3pPr>
            <a:lvl4pPr marL="1293252" indent="-304792" algn="ctr" defTabSz="609585" rtl="0" eaLnBrk="1" latinLnBrk="0" hangingPunct="1">
              <a:spcBef>
                <a:spcPct val="20000"/>
              </a:spcBef>
              <a:buFont typeface="Arial"/>
              <a:buChar char="–"/>
              <a:defRPr sz="2133" kern="1200">
                <a:solidFill>
                  <a:schemeClr val="bg1"/>
                </a:solidFill>
                <a:latin typeface="+mn-lt"/>
                <a:ea typeface="+mn-ea"/>
                <a:cs typeface="Intel Clear" panose="020B0604020203020204" pitchFamily="34" charset="0"/>
              </a:defRPr>
            </a:lvl4pPr>
            <a:lvl5pPr marL="1758907" indent="-304792" algn="ctr" defTabSz="609585" rtl="0" eaLnBrk="1" latinLnBrk="0" hangingPunct="1">
              <a:spcBef>
                <a:spcPct val="20000"/>
              </a:spcBef>
              <a:buFont typeface="Intel Clear" panose="020B0604020203020204" pitchFamily="34" charset="0"/>
              <a:buChar char="–"/>
              <a:defRPr sz="1867" kern="1200">
                <a:solidFill>
                  <a:schemeClr val="bg1"/>
                </a:solidFill>
                <a:latin typeface="+mn-lt"/>
                <a:ea typeface="+mn-ea"/>
                <a:cs typeface="Intel Clear" panose="020B0604020203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algn="l"/>
            <a:r>
              <a:rPr lang="en-US" dirty="0">
                <a:latin typeface="+mj-lt"/>
              </a:rPr>
              <a:t>Host can directly access</a:t>
            </a:r>
            <a:br>
              <a:rPr lang="en-US" dirty="0">
                <a:latin typeface="+mj-lt"/>
              </a:rPr>
            </a:br>
            <a:r>
              <a:rPr lang="en-US" dirty="0">
                <a:latin typeface="+mj-lt"/>
              </a:rPr>
              <a:t>memory via the same pointer.</a:t>
            </a:r>
          </a:p>
        </p:txBody>
      </p:sp>
      <p:cxnSp>
        <p:nvCxnSpPr>
          <p:cNvPr id="45" name="Straight Arrow Connector 44">
            <a:extLst>
              <a:ext uri="{FF2B5EF4-FFF2-40B4-BE49-F238E27FC236}">
                <a16:creationId xmlns:a16="http://schemas.microsoft.com/office/drawing/2014/main" id="{6189AE97-BFAE-4B6F-B09B-2DDD912B8254}"/>
              </a:ext>
            </a:extLst>
          </p:cNvPr>
          <p:cNvCxnSpPr>
            <a:cxnSpLocks/>
          </p:cNvCxnSpPr>
          <p:nvPr/>
        </p:nvCxnSpPr>
        <p:spPr>
          <a:xfrm flipV="1">
            <a:off x="4436374" y="2366909"/>
            <a:ext cx="2207069" cy="85019"/>
          </a:xfrm>
          <a:prstGeom prst="straightConnector1">
            <a:avLst/>
          </a:prstGeom>
          <a:ln>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a:extLst>
              <a:ext uri="{FF2B5EF4-FFF2-40B4-BE49-F238E27FC236}">
                <a16:creationId xmlns:a16="http://schemas.microsoft.com/office/drawing/2014/main" id="{2F8E9B5C-64BE-41DD-8F00-495503A191B4}"/>
              </a:ext>
            </a:extLst>
          </p:cNvPr>
          <p:cNvCxnSpPr>
            <a:cxnSpLocks/>
          </p:cNvCxnSpPr>
          <p:nvPr/>
        </p:nvCxnSpPr>
        <p:spPr>
          <a:xfrm flipV="1">
            <a:off x="4568178" y="3339975"/>
            <a:ext cx="4071124" cy="46281"/>
          </a:xfrm>
          <a:prstGeom prst="straightConnector1">
            <a:avLst/>
          </a:prstGeom>
          <a:ln>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a:extLst>
              <a:ext uri="{FF2B5EF4-FFF2-40B4-BE49-F238E27FC236}">
                <a16:creationId xmlns:a16="http://schemas.microsoft.com/office/drawing/2014/main" id="{49CD7287-7283-46E0-A9B9-544FB5408C89}"/>
              </a:ext>
            </a:extLst>
          </p:cNvPr>
          <p:cNvCxnSpPr>
            <a:cxnSpLocks/>
          </p:cNvCxnSpPr>
          <p:nvPr/>
        </p:nvCxnSpPr>
        <p:spPr>
          <a:xfrm flipV="1">
            <a:off x="4436374" y="4004507"/>
            <a:ext cx="5051440" cy="689770"/>
          </a:xfrm>
          <a:prstGeom prst="straightConnector1">
            <a:avLst/>
          </a:prstGeom>
          <a:ln>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sp>
        <p:nvSpPr>
          <p:cNvPr id="48" name="Content Placeholder 9">
            <a:extLst>
              <a:ext uri="{FF2B5EF4-FFF2-40B4-BE49-F238E27FC236}">
                <a16:creationId xmlns:a16="http://schemas.microsoft.com/office/drawing/2014/main" id="{A97724E0-919B-43A6-9632-1C1B8837EDCF}"/>
              </a:ext>
            </a:extLst>
          </p:cNvPr>
          <p:cNvSpPr txBox="1">
            <a:spLocks/>
          </p:cNvSpPr>
          <p:nvPr/>
        </p:nvSpPr>
        <p:spPr>
          <a:xfrm>
            <a:off x="200024" y="1409708"/>
            <a:ext cx="4992761" cy="1236412"/>
          </a:xfrm>
          <a:prstGeom prst="rect">
            <a:avLst/>
          </a:prstGeom>
        </p:spPr>
        <p:txBody>
          <a:bodyPr/>
          <a:lstStyle>
            <a:lvl1pPr marL="0" indent="0" algn="ctr" defTabSz="609585" rtl="0" eaLnBrk="1" latinLnBrk="0" hangingPunct="1">
              <a:spcBef>
                <a:spcPts val="1600"/>
              </a:spcBef>
              <a:spcAft>
                <a:spcPts val="0"/>
              </a:spcAft>
              <a:buFont typeface="Wingdings" panose="05000000000000000000" pitchFamily="2" charset="2"/>
              <a:buNone/>
              <a:defRPr sz="2400" b="0" kern="1200">
                <a:solidFill>
                  <a:schemeClr val="bg1"/>
                </a:solidFill>
                <a:latin typeface="+mn-lt"/>
                <a:ea typeface="+mn-ea"/>
                <a:cs typeface="Intel Clear" panose="020B0604020203020204" pitchFamily="34" charset="0"/>
              </a:defRPr>
            </a:lvl1pPr>
            <a:lvl2pPr marL="300559" indent="-300559" algn="ctr" defTabSz="609585" rtl="0" eaLnBrk="1" latinLnBrk="0" hangingPunct="1">
              <a:spcBef>
                <a:spcPts val="1600"/>
              </a:spcBef>
              <a:buFont typeface="Wingdings" charset="2"/>
              <a:buChar char="§"/>
              <a:defRPr sz="2400" kern="1200" baseline="0">
                <a:solidFill>
                  <a:schemeClr val="bg1"/>
                </a:solidFill>
                <a:latin typeface="+mn-lt"/>
                <a:ea typeface="+mn-ea"/>
                <a:cs typeface="Intel Clear" panose="020B0604020203020204" pitchFamily="34" charset="0"/>
              </a:defRPr>
            </a:lvl2pPr>
            <a:lvl3pPr marL="761981" indent="-304792" algn="ctr" defTabSz="609585" rtl="0" eaLnBrk="1" latinLnBrk="0" hangingPunct="1">
              <a:spcBef>
                <a:spcPts val="1067"/>
              </a:spcBef>
              <a:buFont typeface="Intel Clear" panose="020B0604020203020204" pitchFamily="34" charset="0"/>
              <a:buChar char="–"/>
              <a:defRPr sz="2400" kern="1200">
                <a:solidFill>
                  <a:schemeClr val="bg1"/>
                </a:solidFill>
                <a:latin typeface="+mn-lt"/>
                <a:ea typeface="+mn-ea"/>
                <a:cs typeface="Intel Clear" panose="020B0604020203020204" pitchFamily="34" charset="0"/>
              </a:defRPr>
            </a:lvl3pPr>
            <a:lvl4pPr marL="1293252" indent="-304792" algn="ctr" defTabSz="609585" rtl="0" eaLnBrk="1" latinLnBrk="0" hangingPunct="1">
              <a:spcBef>
                <a:spcPct val="20000"/>
              </a:spcBef>
              <a:buFont typeface="Arial"/>
              <a:buChar char="–"/>
              <a:defRPr sz="2133" kern="1200">
                <a:solidFill>
                  <a:schemeClr val="bg1"/>
                </a:solidFill>
                <a:latin typeface="+mn-lt"/>
                <a:ea typeface="+mn-ea"/>
                <a:cs typeface="Intel Clear" panose="020B0604020203020204" pitchFamily="34" charset="0"/>
              </a:defRPr>
            </a:lvl4pPr>
            <a:lvl5pPr marL="1758907" indent="-304792" algn="ctr" defTabSz="609585" rtl="0" eaLnBrk="1" latinLnBrk="0" hangingPunct="1">
              <a:spcBef>
                <a:spcPct val="20000"/>
              </a:spcBef>
              <a:buFont typeface="Intel Clear" panose="020B0604020203020204" pitchFamily="34" charset="0"/>
              <a:buChar char="–"/>
              <a:defRPr sz="1867" kern="1200">
                <a:solidFill>
                  <a:schemeClr val="bg1"/>
                </a:solidFill>
                <a:latin typeface="+mn-lt"/>
                <a:ea typeface="+mn-ea"/>
                <a:cs typeface="Intel Clear" panose="020B0604020203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algn="l"/>
            <a:r>
              <a:rPr lang="en-US" dirty="0" err="1">
                <a:solidFill>
                  <a:schemeClr val="accent3"/>
                </a:solidFill>
                <a:latin typeface="Consolas" panose="020B0609020204030204" pitchFamily="49" charset="0"/>
              </a:rPr>
              <a:t>malloc_shared</a:t>
            </a:r>
            <a:r>
              <a:rPr lang="en-US" dirty="0">
                <a:solidFill>
                  <a:schemeClr val="accent3"/>
                </a:solidFill>
                <a:latin typeface="Consolas" panose="020B0609020204030204" pitchFamily="49" charset="0"/>
              </a:rPr>
              <a:t>()</a:t>
            </a:r>
            <a:r>
              <a:rPr lang="en-US" dirty="0">
                <a:solidFill>
                  <a:schemeClr val="accent3"/>
                </a:solidFill>
                <a:latin typeface="+mj-lt"/>
              </a:rPr>
              <a:t> </a:t>
            </a:r>
            <a:r>
              <a:rPr lang="en-US" dirty="0">
                <a:latin typeface="+mj-lt"/>
              </a:rPr>
              <a:t>allocates memory that can migrate between host and device.</a:t>
            </a:r>
          </a:p>
        </p:txBody>
      </p:sp>
    </p:spTree>
    <p:extLst>
      <p:ext uri="{BB962C8B-B14F-4D97-AF65-F5344CB8AC3E}">
        <p14:creationId xmlns:p14="http://schemas.microsoft.com/office/powerpoint/2010/main" val="2563628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2" grpId="0" animBg="1"/>
      <p:bldP spid="43" grpId="0"/>
      <p:bldP spid="4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p:txBody>
          <a:bodyPr/>
          <a:lstStyle/>
          <a:p>
            <a:pPr algn="ctr"/>
            <a:r>
              <a:rPr lang="en-US" dirty="0">
                <a:latin typeface="+mj-lt"/>
              </a:rPr>
              <a:t>USM – Data Dependencies</a:t>
            </a:r>
          </a:p>
        </p:txBody>
      </p:sp>
      <p:sp>
        <p:nvSpPr>
          <p:cNvPr id="6" name="Text Placeholder 5">
            <a:extLst>
              <a:ext uri="{FF2B5EF4-FFF2-40B4-BE49-F238E27FC236}">
                <a16:creationId xmlns:a16="http://schemas.microsoft.com/office/drawing/2014/main" id="{C1F2B7AE-D7E6-4FB1-9D00-76CAC4F86577}"/>
              </a:ext>
            </a:extLst>
          </p:cNvPr>
          <p:cNvSpPr>
            <a:spLocks noGrp="1"/>
          </p:cNvSpPr>
          <p:nvPr>
            <p:ph type="body" sz="quarter" idx="10"/>
          </p:nvPr>
        </p:nvSpPr>
        <p:spPr>
          <a:xfrm>
            <a:off x="571500" y="1599815"/>
            <a:ext cx="11010900" cy="4809373"/>
          </a:xfrm>
        </p:spPr>
        <p:txBody>
          <a:bodyPr>
            <a:normAutofit/>
          </a:bodyPr>
          <a:lstStyle/>
          <a:p>
            <a:pPr marL="342900" indent="-342900">
              <a:buFont typeface="Arial" panose="020B0604020202020204" pitchFamily="34" charset="0"/>
              <a:buChar char="•"/>
            </a:pPr>
            <a:r>
              <a:rPr lang="en-US" sz="2800" dirty="0"/>
              <a:t>When using buffers, data dependencies between kernels are tracked by the SYCL runtime based on accessor usage.</a:t>
            </a:r>
            <a:br>
              <a:rPr lang="en-US" sz="2800" dirty="0"/>
            </a:br>
            <a:endParaRPr lang="en-US" sz="2800" dirty="0"/>
          </a:p>
          <a:p>
            <a:pPr marL="342900" indent="-342900">
              <a:buFont typeface="Arial" panose="020B0604020202020204" pitchFamily="34" charset="0"/>
              <a:buChar char="•"/>
            </a:pPr>
            <a:r>
              <a:rPr lang="en-US" sz="2800" dirty="0"/>
              <a:t>When using unified shared memory, data dependencies must be handled by the programmer:</a:t>
            </a:r>
          </a:p>
          <a:p>
            <a:pPr marL="774700" lvl="1" indent="-342900"/>
            <a:r>
              <a:rPr lang="en-US" dirty="0">
                <a:solidFill>
                  <a:schemeClr val="bg1"/>
                </a:solidFill>
              </a:rPr>
              <a:t>Explicit host/device synchronization via </a:t>
            </a:r>
            <a:r>
              <a:rPr lang="en-US" dirty="0" err="1">
                <a:solidFill>
                  <a:schemeClr val="accent3"/>
                </a:solidFill>
                <a:latin typeface="Consolas" panose="020B0609020204030204" pitchFamily="49" charset="0"/>
              </a:rPr>
              <a:t>q.wait</a:t>
            </a:r>
            <a:r>
              <a:rPr lang="en-US" dirty="0">
                <a:solidFill>
                  <a:schemeClr val="accent3"/>
                </a:solidFill>
                <a:latin typeface="Consolas" panose="020B0609020204030204" pitchFamily="49" charset="0"/>
              </a:rPr>
              <a:t>()</a:t>
            </a:r>
            <a:r>
              <a:rPr lang="en-US" dirty="0">
                <a:solidFill>
                  <a:schemeClr val="bg1"/>
                </a:solidFill>
              </a:rPr>
              <a:t> before accessing data</a:t>
            </a:r>
          </a:p>
          <a:p>
            <a:pPr marL="774700" lvl="1" indent="-342900"/>
            <a:r>
              <a:rPr lang="en-US" dirty="0">
                <a:solidFill>
                  <a:schemeClr val="bg1"/>
                </a:solidFill>
              </a:rPr>
              <a:t>Use </a:t>
            </a:r>
            <a:r>
              <a:rPr lang="en-US" dirty="0" err="1">
                <a:solidFill>
                  <a:schemeClr val="accent3"/>
                </a:solidFill>
                <a:latin typeface="Consolas" panose="020B0609020204030204" pitchFamily="49" charset="0"/>
              </a:rPr>
              <a:t>sycl</a:t>
            </a:r>
            <a:r>
              <a:rPr lang="en-US" dirty="0">
                <a:solidFill>
                  <a:schemeClr val="accent3"/>
                </a:solidFill>
                <a:latin typeface="Consolas" panose="020B0609020204030204" pitchFamily="49" charset="0"/>
              </a:rPr>
              <a:t>::event</a:t>
            </a:r>
            <a:r>
              <a:rPr lang="en-US" dirty="0">
                <a:solidFill>
                  <a:schemeClr val="bg1"/>
                </a:solidFill>
              </a:rPr>
              <a:t> objects to specify dependencies between kernels</a:t>
            </a:r>
            <a:br>
              <a:rPr lang="en-US" dirty="0">
                <a:solidFill>
                  <a:schemeClr val="bg1"/>
                </a:solidFill>
              </a:rPr>
            </a:br>
            <a:r>
              <a:rPr lang="en-US" u="sng" dirty="0">
                <a:solidFill>
                  <a:schemeClr val="bg1"/>
                </a:solidFill>
              </a:rPr>
              <a:t>OR</a:t>
            </a:r>
            <a:br>
              <a:rPr lang="en-US" dirty="0">
                <a:solidFill>
                  <a:schemeClr val="bg1"/>
                </a:solidFill>
              </a:rPr>
            </a:br>
            <a:r>
              <a:rPr lang="en-US" dirty="0">
                <a:solidFill>
                  <a:schemeClr val="bg1"/>
                </a:solidFill>
              </a:rPr>
              <a:t>Use </a:t>
            </a:r>
            <a:r>
              <a:rPr lang="en-US" dirty="0">
                <a:solidFill>
                  <a:schemeClr val="accent3"/>
                </a:solidFill>
              </a:rPr>
              <a:t>in-order queues</a:t>
            </a:r>
            <a:r>
              <a:rPr lang="en-US" dirty="0">
                <a:solidFill>
                  <a:schemeClr val="bg1"/>
                </a:solidFill>
              </a:rPr>
              <a:t> to add implicit dependencies between kernels </a:t>
            </a:r>
          </a:p>
          <a:p>
            <a:pPr marL="774700" lvl="1" indent="-342900"/>
            <a:endParaRPr lang="en-US" dirty="0">
              <a:solidFill>
                <a:schemeClr val="bg1"/>
              </a:solidFill>
            </a:endParaRPr>
          </a:p>
          <a:p>
            <a:pPr marL="342900" indent="-342900">
              <a:buFont typeface="Arial" panose="020B0604020202020204" pitchFamily="34" charset="0"/>
              <a:buChar char="•"/>
            </a:pPr>
            <a:endParaRPr lang="en-US" sz="2800" dirty="0"/>
          </a:p>
        </p:txBody>
      </p:sp>
    </p:spTree>
    <p:extLst>
      <p:ext uri="{BB962C8B-B14F-4D97-AF65-F5344CB8AC3E}">
        <p14:creationId xmlns:p14="http://schemas.microsoft.com/office/powerpoint/2010/main" val="20846927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5CC22-DC2C-4C24-BE25-246FD2AA9618}"/>
              </a:ext>
            </a:extLst>
          </p:cNvPr>
          <p:cNvSpPr>
            <a:spLocks noGrp="1"/>
          </p:cNvSpPr>
          <p:nvPr>
            <p:ph type="title"/>
          </p:nvPr>
        </p:nvSpPr>
        <p:spPr/>
        <p:txBody>
          <a:bodyPr/>
          <a:lstStyle/>
          <a:p>
            <a:r>
              <a:rPr lang="en-US" sz="4400" dirty="0"/>
              <a:t>Hands-on Coding on Intel </a:t>
            </a:r>
            <a:r>
              <a:rPr lang="en-US" sz="4400" dirty="0" err="1"/>
              <a:t>DevCloud</a:t>
            </a:r>
            <a:br>
              <a:rPr lang="en-US" dirty="0"/>
            </a:br>
            <a:br>
              <a:rPr lang="en-US" dirty="0"/>
            </a:br>
            <a:r>
              <a:rPr lang="en-US" sz="2800" dirty="0"/>
              <a:t>USM Implicit and Explicit Data Movement</a:t>
            </a:r>
            <a:endParaRPr lang="en-US" dirty="0"/>
          </a:p>
        </p:txBody>
      </p:sp>
    </p:spTree>
    <p:extLst>
      <p:ext uri="{BB962C8B-B14F-4D97-AF65-F5344CB8AC3E}">
        <p14:creationId xmlns:p14="http://schemas.microsoft.com/office/powerpoint/2010/main" val="39533583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p:txBody>
          <a:bodyPr/>
          <a:lstStyle/>
          <a:p>
            <a:pPr algn="ctr"/>
            <a:r>
              <a:rPr lang="en-US" dirty="0">
                <a:latin typeface="+mj-lt"/>
              </a:rPr>
              <a:t>Sub-Groups</a:t>
            </a:r>
          </a:p>
        </p:txBody>
      </p:sp>
      <p:sp>
        <p:nvSpPr>
          <p:cNvPr id="6" name="Text Placeholder 5">
            <a:extLst>
              <a:ext uri="{FF2B5EF4-FFF2-40B4-BE49-F238E27FC236}">
                <a16:creationId xmlns:a16="http://schemas.microsoft.com/office/drawing/2014/main" id="{C1F2B7AE-D7E6-4FB1-9D00-76CAC4F86577}"/>
              </a:ext>
            </a:extLst>
          </p:cNvPr>
          <p:cNvSpPr>
            <a:spLocks noGrp="1"/>
          </p:cNvSpPr>
          <p:nvPr>
            <p:ph type="body" sz="quarter" idx="10"/>
          </p:nvPr>
        </p:nvSpPr>
        <p:spPr>
          <a:xfrm>
            <a:off x="571500" y="1599815"/>
            <a:ext cx="6807074" cy="4809373"/>
          </a:xfrm>
        </p:spPr>
        <p:txBody>
          <a:bodyPr>
            <a:normAutofit/>
          </a:bodyPr>
          <a:lstStyle/>
          <a:p>
            <a:r>
              <a:rPr lang="en-US" sz="2400" dirty="0"/>
              <a:t>A </a:t>
            </a:r>
            <a:r>
              <a:rPr lang="en-US" sz="2400" dirty="0">
                <a:solidFill>
                  <a:schemeClr val="accent3"/>
                </a:solidFill>
              </a:rPr>
              <a:t>subset of work-items</a:t>
            </a:r>
            <a:r>
              <a:rPr lang="en-US" sz="2400" dirty="0"/>
              <a:t> within a work-group that execute with additional guarantees and often map to SIMD hardware.</a:t>
            </a:r>
            <a:br>
              <a:rPr lang="en-US" sz="2400" dirty="0"/>
            </a:br>
            <a:endParaRPr lang="en-US" sz="2400" dirty="0"/>
          </a:p>
          <a:p>
            <a:r>
              <a:rPr lang="en-US" sz="2400" dirty="0"/>
              <a:t>Work-items in a sub-group can communicate directly using </a:t>
            </a:r>
            <a:r>
              <a:rPr lang="en-US" sz="2400" dirty="0">
                <a:solidFill>
                  <a:schemeClr val="accent3"/>
                </a:solidFill>
              </a:rPr>
              <a:t>shuffle operations</a:t>
            </a:r>
            <a:r>
              <a:rPr lang="en-US" sz="2400" dirty="0"/>
              <a:t>.</a:t>
            </a:r>
            <a:br>
              <a:rPr lang="en-US" sz="2400" dirty="0"/>
            </a:br>
            <a:endParaRPr lang="en-US" sz="2400" dirty="0"/>
          </a:p>
          <a:p>
            <a:r>
              <a:rPr lang="en-US" sz="2400" dirty="0">
                <a:solidFill>
                  <a:schemeClr val="bg1"/>
                </a:solidFill>
              </a:rPr>
              <a:t>Sub-groups also provide access to </a:t>
            </a:r>
            <a:r>
              <a:rPr lang="en-US" sz="2400" dirty="0">
                <a:solidFill>
                  <a:schemeClr val="accent3"/>
                </a:solidFill>
              </a:rPr>
              <a:t>sub-group collectives </a:t>
            </a:r>
            <a:r>
              <a:rPr lang="en-US" sz="2400" dirty="0">
                <a:solidFill>
                  <a:schemeClr val="bg1"/>
                </a:solidFill>
              </a:rPr>
              <a:t>(e.g. reduction, scan, any/all)</a:t>
            </a:r>
            <a:endParaRPr lang="en-US" sz="2800" dirty="0">
              <a:solidFill>
                <a:schemeClr val="bg1"/>
              </a:solidFill>
            </a:endParaRPr>
          </a:p>
        </p:txBody>
      </p:sp>
      <p:grpSp>
        <p:nvGrpSpPr>
          <p:cNvPr id="5" name="Group 4">
            <a:extLst>
              <a:ext uri="{FF2B5EF4-FFF2-40B4-BE49-F238E27FC236}">
                <a16:creationId xmlns:a16="http://schemas.microsoft.com/office/drawing/2014/main" id="{52C137D0-87B2-4D61-9B50-FCFD47688A5B}"/>
              </a:ext>
            </a:extLst>
          </p:cNvPr>
          <p:cNvGrpSpPr/>
          <p:nvPr/>
        </p:nvGrpSpPr>
        <p:grpSpPr>
          <a:xfrm>
            <a:off x="8011486" y="1732327"/>
            <a:ext cx="3183622" cy="3288484"/>
            <a:chOff x="8011486" y="1732327"/>
            <a:chExt cx="3183622" cy="3288484"/>
          </a:xfrm>
        </p:grpSpPr>
        <p:sp>
          <p:nvSpPr>
            <p:cNvPr id="3" name="Rectangle 2">
              <a:extLst>
                <a:ext uri="{FF2B5EF4-FFF2-40B4-BE49-F238E27FC236}">
                  <a16:creationId xmlns:a16="http://schemas.microsoft.com/office/drawing/2014/main" id="{C706104B-D637-4FA0-B51B-EA905EBDF0CF}"/>
                </a:ext>
              </a:extLst>
            </p:cNvPr>
            <p:cNvSpPr/>
            <p:nvPr/>
          </p:nvSpPr>
          <p:spPr>
            <a:xfrm>
              <a:off x="8011486" y="1732327"/>
              <a:ext cx="3183622" cy="3288484"/>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4" name="object 6">
              <a:extLst>
                <a:ext uri="{FF2B5EF4-FFF2-40B4-BE49-F238E27FC236}">
                  <a16:creationId xmlns:a16="http://schemas.microsoft.com/office/drawing/2014/main" id="{EBF8C39E-17E7-48D1-ADE5-D9537112C251}"/>
                </a:ext>
              </a:extLst>
            </p:cNvPr>
            <p:cNvSpPr/>
            <p:nvPr/>
          </p:nvSpPr>
          <p:spPr>
            <a:xfrm>
              <a:off x="8121817" y="1832342"/>
              <a:ext cx="2934558" cy="3070121"/>
            </a:xfrm>
            <a:prstGeom prst="rect">
              <a:avLst/>
            </a:prstGeom>
            <a:blipFill>
              <a:blip r:embed="rId3" cstate="print"/>
              <a:stretch>
                <a:fillRect/>
              </a:stretch>
            </a:blipFill>
          </p:spPr>
          <p:txBody>
            <a:bodyPr wrap="square" lIns="0" tIns="0" rIns="0" bIns="0" rtlCol="0"/>
            <a:lstStyle/>
            <a:p>
              <a:endParaRPr dirty="0"/>
            </a:p>
          </p:txBody>
        </p:sp>
      </p:grpSp>
    </p:spTree>
    <p:extLst>
      <p:ext uri="{BB962C8B-B14F-4D97-AF65-F5344CB8AC3E}">
        <p14:creationId xmlns:p14="http://schemas.microsoft.com/office/powerpoint/2010/main" val="27806840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a:xfrm>
            <a:off x="571501" y="206587"/>
            <a:ext cx="11022060" cy="873744"/>
          </a:xfrm>
        </p:spPr>
        <p:txBody>
          <a:bodyPr/>
          <a:lstStyle/>
          <a:p>
            <a:pPr algn="ctr"/>
            <a:r>
              <a:rPr lang="en-US" dirty="0">
                <a:latin typeface="+mj-lt"/>
              </a:rPr>
              <a:t>Sub-Groups</a:t>
            </a:r>
          </a:p>
        </p:txBody>
      </p:sp>
      <p:sp>
        <p:nvSpPr>
          <p:cNvPr id="6" name="Text Placeholder 5">
            <a:extLst>
              <a:ext uri="{FF2B5EF4-FFF2-40B4-BE49-F238E27FC236}">
                <a16:creationId xmlns:a16="http://schemas.microsoft.com/office/drawing/2014/main" id="{C1F2B7AE-D7E6-4FB1-9D00-76CAC4F86577}"/>
              </a:ext>
            </a:extLst>
          </p:cNvPr>
          <p:cNvSpPr>
            <a:spLocks noGrp="1"/>
          </p:cNvSpPr>
          <p:nvPr>
            <p:ph type="body" sz="quarter" idx="10"/>
          </p:nvPr>
        </p:nvSpPr>
        <p:spPr>
          <a:xfrm>
            <a:off x="571500" y="1124245"/>
            <a:ext cx="4264753" cy="5284944"/>
          </a:xfrm>
        </p:spPr>
        <p:txBody>
          <a:bodyPr>
            <a:normAutofit/>
          </a:bodyPr>
          <a:lstStyle/>
          <a:p>
            <a:r>
              <a:rPr lang="en-US" sz="2400" dirty="0" err="1">
                <a:solidFill>
                  <a:schemeClr val="accent3"/>
                </a:solidFill>
                <a:latin typeface="Consolas" panose="020B0609020204030204" pitchFamily="49" charset="0"/>
              </a:rPr>
              <a:t>sub_group</a:t>
            </a:r>
            <a:r>
              <a:rPr lang="en-US" sz="2400" b="1" dirty="0">
                <a:solidFill>
                  <a:schemeClr val="accent3"/>
                </a:solidFill>
              </a:rPr>
              <a:t> class</a:t>
            </a:r>
          </a:p>
          <a:p>
            <a:r>
              <a:rPr lang="en-US" sz="2400" dirty="0"/>
              <a:t>A sub-group handle can be obtained from an </a:t>
            </a:r>
            <a:r>
              <a:rPr lang="en-US" sz="2400" dirty="0" err="1">
                <a:latin typeface="Consolas" panose="020B0609020204030204" pitchFamily="49" charset="0"/>
              </a:rPr>
              <a:t>nd_item</a:t>
            </a:r>
            <a:r>
              <a:rPr lang="en-US" sz="2400" dirty="0"/>
              <a:t> using </a:t>
            </a:r>
            <a:r>
              <a:rPr lang="en-US" sz="2400" dirty="0" err="1">
                <a:solidFill>
                  <a:schemeClr val="accent3"/>
                </a:solidFill>
                <a:latin typeface="Consolas" panose="020B0609020204030204" pitchFamily="49" charset="0"/>
              </a:rPr>
              <a:t>get_sub_group</a:t>
            </a:r>
            <a:r>
              <a:rPr lang="en-US" sz="2400" dirty="0">
                <a:solidFill>
                  <a:schemeClr val="accent3"/>
                </a:solidFill>
                <a:latin typeface="Consolas" panose="020B0609020204030204" pitchFamily="49" charset="0"/>
              </a:rPr>
              <a:t>()</a:t>
            </a:r>
          </a:p>
          <a:p>
            <a:endParaRPr lang="en-US" sz="2400" b="1" dirty="0">
              <a:solidFill>
                <a:schemeClr val="accent4"/>
              </a:solidFill>
            </a:endParaRPr>
          </a:p>
          <a:p>
            <a:r>
              <a:rPr lang="en-US" sz="2400" dirty="0"/>
              <a:t>It exposes functions to:</a:t>
            </a:r>
          </a:p>
          <a:p>
            <a:pPr marL="342900" indent="-342900">
              <a:buClr>
                <a:schemeClr val="bg1"/>
              </a:buClr>
              <a:buFont typeface="Arial" panose="020B0604020202020204" pitchFamily="34" charset="0"/>
              <a:buChar char="•"/>
            </a:pPr>
            <a:r>
              <a:rPr lang="en-US" sz="2400" dirty="0">
                <a:solidFill>
                  <a:schemeClr val="accent3"/>
                </a:solidFill>
              </a:rPr>
              <a:t>Query</a:t>
            </a:r>
            <a:r>
              <a:rPr lang="en-US" sz="2400" dirty="0"/>
              <a:t> more information about the sub-group</a:t>
            </a:r>
          </a:p>
          <a:p>
            <a:pPr marL="342900" indent="-342900">
              <a:buFont typeface="Arial" panose="020B0604020202020204" pitchFamily="34" charset="0"/>
              <a:buChar char="•"/>
            </a:pPr>
            <a:r>
              <a:rPr lang="en-US" sz="2400" dirty="0"/>
              <a:t>Perform </a:t>
            </a:r>
            <a:r>
              <a:rPr lang="en-US" sz="2400" dirty="0">
                <a:solidFill>
                  <a:schemeClr val="accent3"/>
                </a:solidFill>
              </a:rPr>
              <a:t>shuffle</a:t>
            </a:r>
            <a:r>
              <a:rPr lang="en-US" sz="2400" dirty="0"/>
              <a:t> operations or use </a:t>
            </a:r>
            <a:r>
              <a:rPr lang="en-US" sz="2400" dirty="0">
                <a:solidFill>
                  <a:schemeClr val="accent3"/>
                </a:solidFill>
              </a:rPr>
              <a:t>collective</a:t>
            </a:r>
            <a:r>
              <a:rPr lang="en-US" sz="2400" dirty="0"/>
              <a:t> functions.</a:t>
            </a:r>
            <a:br>
              <a:rPr lang="en-US" sz="3200" dirty="0"/>
            </a:br>
            <a:endParaRPr lang="en-US" sz="2200" dirty="0"/>
          </a:p>
        </p:txBody>
      </p:sp>
      <p:grpSp>
        <p:nvGrpSpPr>
          <p:cNvPr id="4" name="Group 3">
            <a:extLst>
              <a:ext uri="{FF2B5EF4-FFF2-40B4-BE49-F238E27FC236}">
                <a16:creationId xmlns:a16="http://schemas.microsoft.com/office/drawing/2014/main" id="{A6CBC8EA-382E-401C-B314-16D9F5CB0B52}"/>
              </a:ext>
            </a:extLst>
          </p:cNvPr>
          <p:cNvGrpSpPr/>
          <p:nvPr/>
        </p:nvGrpSpPr>
        <p:grpSpPr>
          <a:xfrm>
            <a:off x="4933950" y="1124244"/>
            <a:ext cx="6821521" cy="3762081"/>
            <a:chOff x="5242989" y="505096"/>
            <a:chExt cx="5621214" cy="6763208"/>
          </a:xfrm>
        </p:grpSpPr>
        <p:sp>
          <p:nvSpPr>
            <p:cNvPr id="5" name="Rectangle: Single Corner Snipped 4">
              <a:extLst>
                <a:ext uri="{FF2B5EF4-FFF2-40B4-BE49-F238E27FC236}">
                  <a16:creationId xmlns:a16="http://schemas.microsoft.com/office/drawing/2014/main" id="{0203E54B-C987-44AE-A5B1-631A9A954BC2}"/>
                </a:ext>
              </a:extLst>
            </p:cNvPr>
            <p:cNvSpPr/>
            <p:nvPr/>
          </p:nvSpPr>
          <p:spPr>
            <a:xfrm>
              <a:off x="5242989" y="505096"/>
              <a:ext cx="5621213" cy="6763208"/>
            </a:xfrm>
            <a:prstGeom prst="snip1Rect">
              <a:avLst>
                <a:gd name="adj" fmla="val 2758"/>
              </a:avLst>
            </a:prstGeom>
            <a:solidFill>
              <a:schemeClr val="bg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4000" b="1" dirty="0"/>
            </a:p>
          </p:txBody>
        </p:sp>
        <p:sp>
          <p:nvSpPr>
            <p:cNvPr id="7" name="TextBox 6">
              <a:extLst>
                <a:ext uri="{FF2B5EF4-FFF2-40B4-BE49-F238E27FC236}">
                  <a16:creationId xmlns:a16="http://schemas.microsoft.com/office/drawing/2014/main" id="{05DFDBDF-0772-4BC7-A3CD-BE28D18D5E29}"/>
                </a:ext>
              </a:extLst>
            </p:cNvPr>
            <p:cNvSpPr txBox="1"/>
            <p:nvPr/>
          </p:nvSpPr>
          <p:spPr>
            <a:xfrm>
              <a:off x="5390906" y="611430"/>
              <a:ext cx="5473297" cy="3912635"/>
            </a:xfrm>
            <a:prstGeom prst="rect">
              <a:avLst/>
            </a:prstGeom>
            <a:noFill/>
          </p:spPr>
          <p:txBody>
            <a:bodyPr vert="horz" wrap="square" lIns="0" tIns="0" rIns="0" bIns="0" rtlCol="0">
              <a:spAutoFit/>
            </a:bodyPr>
            <a:lstStyle/>
            <a:p>
              <a:pPr>
                <a:lnSpc>
                  <a:spcPct val="150000"/>
                </a:lnSpc>
                <a:spcBef>
                  <a:spcPts val="0"/>
                </a:spcBef>
              </a:pPr>
              <a:endParaRPr lang="en-US" sz="1600" dirty="0">
                <a:solidFill>
                  <a:srgbClr val="001080"/>
                </a:solidFill>
                <a:latin typeface="Consolas" panose="020B0609020204030204" pitchFamily="49" charset="0"/>
              </a:endParaRPr>
            </a:p>
            <a:p>
              <a:pPr>
                <a:lnSpc>
                  <a:spcPct val="150000"/>
                </a:lnSpc>
                <a:spcBef>
                  <a:spcPts val="0"/>
                </a:spcBef>
              </a:pPr>
              <a:endParaRPr lang="en-US" sz="1600" dirty="0">
                <a:solidFill>
                  <a:srgbClr val="001080"/>
                </a:solidFill>
                <a:latin typeface="Consolas" panose="020B0609020204030204" pitchFamily="49" charset="0"/>
              </a:endParaRPr>
            </a:p>
            <a:p>
              <a:pPr>
                <a:lnSpc>
                  <a:spcPct val="150000"/>
                </a:lnSpc>
                <a:spcBef>
                  <a:spcPts val="0"/>
                </a:spcBef>
              </a:pPr>
              <a:r>
                <a:rPr lang="en-US" sz="1600" dirty="0" err="1">
                  <a:solidFill>
                    <a:srgbClr val="001080"/>
                  </a:solidFill>
                  <a:latin typeface="Consolas" panose="020B0609020204030204" pitchFamily="49" charset="0"/>
                </a:rPr>
                <a:t>q</a:t>
              </a:r>
              <a:r>
                <a:rPr lang="en-US" sz="1600" dirty="0" err="1">
                  <a:solidFill>
                    <a:srgbClr val="000000"/>
                  </a:solidFill>
                  <a:latin typeface="Consolas" panose="020B0609020204030204" pitchFamily="49" charset="0"/>
                </a:rPr>
                <a:t>.</a:t>
              </a:r>
              <a:r>
                <a:rPr lang="en-US" sz="1600" dirty="0" err="1">
                  <a:solidFill>
                    <a:srgbClr val="795E26"/>
                  </a:solidFill>
                  <a:latin typeface="Consolas" panose="020B0609020204030204" pitchFamily="49" charset="0"/>
                </a:rPr>
                <a:t>parallel_for</a:t>
              </a:r>
              <a:r>
                <a:rPr lang="en-US" sz="1600" dirty="0">
                  <a:solidFill>
                    <a:srgbClr val="000000"/>
                  </a:solidFill>
                  <a:latin typeface="Consolas" panose="020B0609020204030204" pitchFamily="49" charset="0"/>
                </a:rPr>
                <a:t>(</a:t>
              </a:r>
              <a:r>
                <a:rPr lang="en-US" sz="1600" dirty="0">
                  <a:solidFill>
                    <a:srgbClr val="795E26"/>
                  </a:solidFill>
                  <a:latin typeface="Consolas" panose="020B0609020204030204" pitchFamily="49" charset="0"/>
                </a:rPr>
                <a:t>nd_range</a:t>
              </a:r>
              <a:r>
                <a:rPr lang="en-US" sz="1600" dirty="0">
                  <a:solidFill>
                    <a:srgbClr val="000000"/>
                  </a:solidFill>
                  <a:latin typeface="Consolas" panose="020B0609020204030204" pitchFamily="49" charset="0"/>
                </a:rPr>
                <a:t>&lt;</a:t>
              </a:r>
              <a:r>
                <a:rPr lang="en-US" sz="1600" dirty="0">
                  <a:solidFill>
                    <a:srgbClr val="098658"/>
                  </a:solidFill>
                  <a:latin typeface="Consolas" panose="020B0609020204030204" pitchFamily="49" charset="0"/>
                </a:rPr>
                <a:t>1</a:t>
              </a:r>
              <a:r>
                <a:rPr lang="en-US" sz="1600" dirty="0">
                  <a:solidFill>
                    <a:srgbClr val="000000"/>
                  </a:solidFill>
                  <a:latin typeface="Consolas" panose="020B0609020204030204" pitchFamily="49" charset="0"/>
                </a:rPr>
                <a:t>&gt;(N,B), [=](</a:t>
              </a:r>
              <a:r>
                <a:rPr lang="en-US" sz="1600" dirty="0">
                  <a:solidFill>
                    <a:srgbClr val="267F99"/>
                  </a:solidFill>
                  <a:latin typeface="Consolas" panose="020B0609020204030204" pitchFamily="49" charset="0"/>
                </a:rPr>
                <a:t>nd_item</a:t>
              </a:r>
              <a:r>
                <a:rPr lang="en-US" sz="1600" dirty="0">
                  <a:solidFill>
                    <a:srgbClr val="000000"/>
                  </a:solidFill>
                  <a:latin typeface="Consolas" panose="020B0609020204030204" pitchFamily="49" charset="0"/>
                </a:rPr>
                <a:t>&lt;</a:t>
              </a:r>
              <a:r>
                <a:rPr lang="en-US" sz="1600" dirty="0">
                  <a:solidFill>
                    <a:srgbClr val="098658"/>
                  </a:solidFill>
                  <a:latin typeface="Consolas" panose="020B0609020204030204" pitchFamily="49" charset="0"/>
                </a:rPr>
                <a:t>1</a:t>
              </a:r>
              <a:r>
                <a:rPr lang="en-US" sz="1600" dirty="0">
                  <a:solidFill>
                    <a:srgbClr val="000000"/>
                  </a:solidFill>
                  <a:latin typeface="Consolas" panose="020B0609020204030204" pitchFamily="49" charset="0"/>
                </a:rPr>
                <a:t>&gt; </a:t>
              </a:r>
              <a:r>
                <a:rPr lang="en-US" sz="1600" dirty="0">
                  <a:solidFill>
                    <a:srgbClr val="001080"/>
                  </a:solidFill>
                  <a:latin typeface="Consolas" panose="020B0609020204030204" pitchFamily="49" charset="0"/>
                </a:rPr>
                <a:t>item</a:t>
              </a:r>
              <a:r>
                <a:rPr lang="en-US" sz="1600" dirty="0">
                  <a:solidFill>
                    <a:srgbClr val="000000"/>
                  </a:solidFill>
                  <a:latin typeface="Consolas" panose="020B0609020204030204" pitchFamily="49" charset="0"/>
                </a:rPr>
                <a:t>) {  </a:t>
              </a:r>
            </a:p>
            <a:p>
              <a:pPr>
                <a:lnSpc>
                  <a:spcPct val="150000"/>
                </a:lnSpc>
                <a:spcBef>
                  <a:spcPts val="0"/>
                </a:spcBef>
              </a:pPr>
              <a:r>
                <a:rPr lang="en-US" sz="1600" dirty="0">
                  <a:solidFill>
                    <a:srgbClr val="267F99"/>
                  </a:solidFill>
                  <a:latin typeface="Consolas" panose="020B0609020204030204" pitchFamily="49" charset="0"/>
                </a:rPr>
                <a:t>  auto </a:t>
              </a:r>
              <a:r>
                <a:rPr lang="en-US" sz="1600" dirty="0">
                  <a:solidFill>
                    <a:srgbClr val="000000"/>
                  </a:solidFill>
                  <a:latin typeface="Consolas" panose="020B0609020204030204" pitchFamily="49" charset="0"/>
                </a:rPr>
                <a:t>sg = </a:t>
              </a:r>
              <a:r>
                <a:rPr lang="en-US" sz="1600" dirty="0" err="1">
                  <a:solidFill>
                    <a:srgbClr val="001080"/>
                  </a:solidFill>
                  <a:latin typeface="Consolas" panose="020B0609020204030204" pitchFamily="49" charset="0"/>
                </a:rPr>
                <a:t>item</a:t>
              </a:r>
              <a:r>
                <a:rPr lang="en-US" sz="1600" dirty="0" err="1">
                  <a:solidFill>
                    <a:srgbClr val="000000"/>
                  </a:solidFill>
                  <a:latin typeface="Consolas" panose="020B0609020204030204" pitchFamily="49" charset="0"/>
                </a:rPr>
                <a:t>.</a:t>
              </a:r>
              <a:r>
                <a:rPr lang="en-US" sz="1600" dirty="0" err="1">
                  <a:solidFill>
                    <a:srgbClr val="795E26"/>
                  </a:solidFill>
                  <a:latin typeface="Consolas" panose="020B0609020204030204" pitchFamily="49" charset="0"/>
                </a:rPr>
                <a:t>get_sub_group</a:t>
              </a:r>
              <a:r>
                <a:rPr lang="en-US" sz="1600" dirty="0">
                  <a:solidFill>
                    <a:srgbClr val="000000"/>
                  </a:solidFill>
                  <a:latin typeface="Consolas" panose="020B0609020204030204" pitchFamily="49" charset="0"/>
                </a:rPr>
                <a:t>();		</a:t>
              </a:r>
            </a:p>
            <a:p>
              <a:pPr>
                <a:lnSpc>
                  <a:spcPct val="150000"/>
                </a:lnSpc>
                <a:spcBef>
                  <a:spcPts val="0"/>
                </a:spcBef>
              </a:pPr>
              <a:r>
                <a:rPr lang="en-US" sz="1600" dirty="0">
                  <a:latin typeface="Consolas" panose="020B0609020204030204" pitchFamily="49" charset="0"/>
                </a:rPr>
                <a:t>  </a:t>
              </a:r>
              <a:r>
                <a:rPr lang="it-IT" sz="1600" dirty="0">
                  <a:solidFill>
                    <a:srgbClr val="008000"/>
                  </a:solidFill>
                  <a:latin typeface="Consolas" panose="020B0609020204030204" pitchFamily="49" charset="0"/>
                </a:rPr>
                <a:t>// KERNEL CODE</a:t>
              </a:r>
              <a:br>
                <a:rPr lang="it-IT" sz="1600" dirty="0">
                  <a:solidFill>
                    <a:srgbClr val="008000"/>
                  </a:solidFill>
                  <a:latin typeface="Consolas" panose="020B0609020204030204" pitchFamily="49" charset="0"/>
                </a:rPr>
              </a:br>
              <a:r>
                <a:rPr lang="en-US" sz="1600" dirty="0">
                  <a:solidFill>
                    <a:srgbClr val="000000"/>
                  </a:solidFill>
                  <a:latin typeface="Consolas" panose="020B0609020204030204" pitchFamily="49" charset="0"/>
                </a:rPr>
                <a:t>});</a:t>
              </a:r>
            </a:p>
          </p:txBody>
        </p:sp>
      </p:grpSp>
      <p:sp>
        <p:nvSpPr>
          <p:cNvPr id="8" name="Rectangle: Rounded Corners 7">
            <a:extLst>
              <a:ext uri="{FF2B5EF4-FFF2-40B4-BE49-F238E27FC236}">
                <a16:creationId xmlns:a16="http://schemas.microsoft.com/office/drawing/2014/main" id="{AEA45078-0523-46ED-B31A-EC3EF1240A61}"/>
              </a:ext>
            </a:extLst>
          </p:cNvPr>
          <p:cNvSpPr/>
          <p:nvPr/>
        </p:nvSpPr>
        <p:spPr>
          <a:xfrm>
            <a:off x="6382692" y="2353901"/>
            <a:ext cx="2435383" cy="304700"/>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Tree>
    <p:extLst>
      <p:ext uri="{BB962C8B-B14F-4D97-AF65-F5344CB8AC3E}">
        <p14:creationId xmlns:p14="http://schemas.microsoft.com/office/powerpoint/2010/main" val="23696815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a:xfrm>
            <a:off x="571501" y="206587"/>
            <a:ext cx="11022060" cy="873744"/>
          </a:xfrm>
        </p:spPr>
        <p:txBody>
          <a:bodyPr/>
          <a:lstStyle/>
          <a:p>
            <a:pPr algn="ctr"/>
            <a:r>
              <a:rPr lang="en-US" dirty="0">
                <a:latin typeface="+mj-lt"/>
              </a:rPr>
              <a:t>Sub-Groups</a:t>
            </a:r>
          </a:p>
        </p:txBody>
      </p:sp>
      <p:sp>
        <p:nvSpPr>
          <p:cNvPr id="6" name="Text Placeholder 5">
            <a:extLst>
              <a:ext uri="{FF2B5EF4-FFF2-40B4-BE49-F238E27FC236}">
                <a16:creationId xmlns:a16="http://schemas.microsoft.com/office/drawing/2014/main" id="{C1F2B7AE-D7E6-4FB1-9D00-76CAC4F86577}"/>
              </a:ext>
            </a:extLst>
          </p:cNvPr>
          <p:cNvSpPr>
            <a:spLocks noGrp="1"/>
          </p:cNvSpPr>
          <p:nvPr>
            <p:ph type="body" sz="quarter" idx="10"/>
          </p:nvPr>
        </p:nvSpPr>
        <p:spPr>
          <a:xfrm>
            <a:off x="571500" y="1124245"/>
            <a:ext cx="4264753" cy="5284944"/>
          </a:xfrm>
        </p:spPr>
        <p:txBody>
          <a:bodyPr>
            <a:normAutofit/>
          </a:bodyPr>
          <a:lstStyle/>
          <a:p>
            <a:r>
              <a:rPr lang="en-US" sz="2400" b="1" dirty="0">
                <a:solidFill>
                  <a:schemeClr val="accent3"/>
                </a:solidFill>
              </a:rPr>
              <a:t>Sub-Group Shuffles</a:t>
            </a:r>
          </a:p>
          <a:p>
            <a:pPr marL="342900" indent="-342900">
              <a:buFont typeface="Arial" panose="020B0604020202020204" pitchFamily="34" charset="0"/>
              <a:buChar char="•"/>
            </a:pPr>
            <a:r>
              <a:rPr lang="en-US" sz="2400" dirty="0"/>
              <a:t>One of the most useful features of sub-groups is the ability to communicate directly between individual work-items </a:t>
            </a:r>
            <a:r>
              <a:rPr lang="en-US" sz="2400" dirty="0">
                <a:solidFill>
                  <a:schemeClr val="accent3"/>
                </a:solidFill>
              </a:rPr>
              <a:t>without explicit memory operations</a:t>
            </a:r>
            <a:r>
              <a:rPr lang="en-US" sz="2400" dirty="0"/>
              <a:t>.</a:t>
            </a:r>
            <a:br>
              <a:rPr lang="en-US" sz="2400" dirty="0"/>
            </a:br>
            <a:endParaRPr lang="en-US" sz="2200" dirty="0"/>
          </a:p>
        </p:txBody>
      </p:sp>
      <p:grpSp>
        <p:nvGrpSpPr>
          <p:cNvPr id="9" name="Group 8">
            <a:extLst>
              <a:ext uri="{FF2B5EF4-FFF2-40B4-BE49-F238E27FC236}">
                <a16:creationId xmlns:a16="http://schemas.microsoft.com/office/drawing/2014/main" id="{F0F65642-AB0F-40E0-8108-D3CBE0457D65}"/>
              </a:ext>
            </a:extLst>
          </p:cNvPr>
          <p:cNvGrpSpPr/>
          <p:nvPr/>
        </p:nvGrpSpPr>
        <p:grpSpPr>
          <a:xfrm>
            <a:off x="4933949" y="1124244"/>
            <a:ext cx="6821521" cy="3762081"/>
            <a:chOff x="5242989" y="505096"/>
            <a:chExt cx="5621214" cy="6763208"/>
          </a:xfrm>
        </p:grpSpPr>
        <p:sp>
          <p:nvSpPr>
            <p:cNvPr id="10" name="Rectangle: Single Corner Snipped 9">
              <a:extLst>
                <a:ext uri="{FF2B5EF4-FFF2-40B4-BE49-F238E27FC236}">
                  <a16:creationId xmlns:a16="http://schemas.microsoft.com/office/drawing/2014/main" id="{962BC5A9-F69E-477A-8BE1-FC4D34D83FB9}"/>
                </a:ext>
              </a:extLst>
            </p:cNvPr>
            <p:cNvSpPr/>
            <p:nvPr/>
          </p:nvSpPr>
          <p:spPr>
            <a:xfrm>
              <a:off x="5242989" y="505096"/>
              <a:ext cx="5621213" cy="6763208"/>
            </a:xfrm>
            <a:prstGeom prst="snip1Rect">
              <a:avLst>
                <a:gd name="adj" fmla="val 2758"/>
              </a:avLst>
            </a:prstGeom>
            <a:solidFill>
              <a:schemeClr val="bg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4000" b="1" dirty="0"/>
            </a:p>
          </p:txBody>
        </p:sp>
        <p:sp>
          <p:nvSpPr>
            <p:cNvPr id="11" name="TextBox 10">
              <a:extLst>
                <a:ext uri="{FF2B5EF4-FFF2-40B4-BE49-F238E27FC236}">
                  <a16:creationId xmlns:a16="http://schemas.microsoft.com/office/drawing/2014/main" id="{126CF3D8-910A-4814-B75E-B1C1ADBDCB8D}"/>
                </a:ext>
              </a:extLst>
            </p:cNvPr>
            <p:cNvSpPr txBox="1"/>
            <p:nvPr/>
          </p:nvSpPr>
          <p:spPr>
            <a:xfrm>
              <a:off x="5390906" y="611430"/>
              <a:ext cx="5473297" cy="6568471"/>
            </a:xfrm>
            <a:prstGeom prst="rect">
              <a:avLst/>
            </a:prstGeom>
            <a:noFill/>
          </p:spPr>
          <p:txBody>
            <a:bodyPr vert="horz" wrap="square" lIns="0" tIns="0" rIns="0" bIns="0" rtlCol="0">
              <a:spAutoFit/>
            </a:bodyPr>
            <a:lstStyle/>
            <a:p>
              <a:pPr>
                <a:lnSpc>
                  <a:spcPct val="150000"/>
                </a:lnSpc>
                <a:spcBef>
                  <a:spcPts val="0"/>
                </a:spcBef>
              </a:pPr>
              <a:r>
                <a:rPr lang="en-US" sz="1600" dirty="0">
                  <a:solidFill>
                    <a:srgbClr val="001080"/>
                  </a:solidFill>
                  <a:latin typeface="Consolas" panose="020B0609020204030204" pitchFamily="49" charset="0"/>
                </a:rPr>
                <a:t>h</a:t>
              </a:r>
              <a:r>
                <a:rPr lang="en-US" sz="1600" dirty="0">
                  <a:solidFill>
                    <a:srgbClr val="000000"/>
                  </a:solidFill>
                  <a:latin typeface="Consolas" panose="020B0609020204030204" pitchFamily="49" charset="0"/>
                </a:rPr>
                <a:t>.</a:t>
              </a:r>
              <a:r>
                <a:rPr lang="en-US" sz="1600" dirty="0">
                  <a:solidFill>
                    <a:srgbClr val="795E26"/>
                  </a:solidFill>
                  <a:latin typeface="Consolas" panose="020B0609020204030204" pitchFamily="49" charset="0"/>
                </a:rPr>
                <a:t>parallel_for</a:t>
              </a:r>
              <a:r>
                <a:rPr lang="en-US" sz="1600" dirty="0">
                  <a:solidFill>
                    <a:srgbClr val="000000"/>
                  </a:solidFill>
                  <a:latin typeface="Consolas" panose="020B0609020204030204" pitchFamily="49" charset="0"/>
                </a:rPr>
                <a:t>(</a:t>
              </a:r>
              <a:r>
                <a:rPr lang="en-US" sz="1600" dirty="0">
                  <a:solidFill>
                    <a:srgbClr val="795E26"/>
                  </a:solidFill>
                  <a:latin typeface="Consolas" panose="020B0609020204030204" pitchFamily="49" charset="0"/>
                </a:rPr>
                <a:t>nd_range</a:t>
              </a:r>
              <a:r>
                <a:rPr lang="en-US" sz="1600" dirty="0">
                  <a:solidFill>
                    <a:srgbClr val="000000"/>
                  </a:solidFill>
                  <a:latin typeface="Consolas" panose="020B0609020204030204" pitchFamily="49" charset="0"/>
                </a:rPr>
                <a:t>&lt;</a:t>
              </a:r>
              <a:r>
                <a:rPr lang="en-US" sz="1600" dirty="0">
                  <a:solidFill>
                    <a:srgbClr val="098658"/>
                  </a:solidFill>
                  <a:latin typeface="Consolas" panose="020B0609020204030204" pitchFamily="49" charset="0"/>
                </a:rPr>
                <a:t>1</a:t>
              </a:r>
              <a:r>
                <a:rPr lang="en-US" sz="1600" dirty="0">
                  <a:solidFill>
                    <a:srgbClr val="000000"/>
                  </a:solidFill>
                  <a:latin typeface="Consolas" panose="020B0609020204030204" pitchFamily="49" charset="0"/>
                </a:rPr>
                <a:t>&gt;(N,B), [=](</a:t>
              </a:r>
              <a:r>
                <a:rPr lang="en-US" sz="1600" dirty="0">
                  <a:solidFill>
                    <a:srgbClr val="267F99"/>
                  </a:solidFill>
                  <a:latin typeface="Consolas" panose="020B0609020204030204" pitchFamily="49" charset="0"/>
                </a:rPr>
                <a:t>nd_item</a:t>
              </a:r>
              <a:r>
                <a:rPr lang="en-US" sz="1600" dirty="0">
                  <a:solidFill>
                    <a:srgbClr val="000000"/>
                  </a:solidFill>
                  <a:latin typeface="Consolas" panose="020B0609020204030204" pitchFamily="49" charset="0"/>
                </a:rPr>
                <a:t>&lt;</a:t>
              </a:r>
              <a:r>
                <a:rPr lang="en-US" sz="1600" dirty="0">
                  <a:solidFill>
                    <a:srgbClr val="098658"/>
                  </a:solidFill>
                  <a:latin typeface="Consolas" panose="020B0609020204030204" pitchFamily="49" charset="0"/>
                </a:rPr>
                <a:t>1</a:t>
              </a:r>
              <a:r>
                <a:rPr lang="en-US" sz="1600" dirty="0">
                  <a:solidFill>
                    <a:srgbClr val="000000"/>
                  </a:solidFill>
                  <a:latin typeface="Consolas" panose="020B0609020204030204" pitchFamily="49" charset="0"/>
                </a:rPr>
                <a:t>&gt; </a:t>
              </a:r>
              <a:r>
                <a:rPr lang="en-US" sz="1600" dirty="0">
                  <a:solidFill>
                    <a:srgbClr val="001080"/>
                  </a:solidFill>
                  <a:latin typeface="Consolas" panose="020B0609020204030204" pitchFamily="49" charset="0"/>
                </a:rPr>
                <a:t>item</a:t>
              </a:r>
              <a:r>
                <a:rPr lang="en-US" sz="1600" dirty="0">
                  <a:solidFill>
                    <a:srgbClr val="000000"/>
                  </a:solidFill>
                  <a:latin typeface="Consolas" panose="020B0609020204030204" pitchFamily="49" charset="0"/>
                </a:rPr>
                <a:t>){</a:t>
              </a:r>
            </a:p>
            <a:p>
              <a:pPr>
                <a:lnSpc>
                  <a:spcPct val="150000"/>
                </a:lnSpc>
                <a:spcBef>
                  <a:spcPts val="0"/>
                </a:spcBef>
              </a:pPr>
              <a:r>
                <a:rPr lang="en-US" sz="1600" dirty="0">
                  <a:solidFill>
                    <a:srgbClr val="000000"/>
                  </a:solidFill>
                  <a:latin typeface="Consolas" panose="020B0609020204030204" pitchFamily="49" charset="0"/>
                </a:rPr>
                <a:t>        </a:t>
              </a:r>
              <a:r>
                <a:rPr lang="en-US" sz="1600" dirty="0">
                  <a:solidFill>
                    <a:srgbClr val="267F99"/>
                  </a:solidFill>
                  <a:latin typeface="Consolas" panose="020B0609020204030204" pitchFamily="49" charset="0"/>
                </a:rPr>
                <a:t>auto</a:t>
              </a:r>
              <a:r>
                <a:rPr lang="en-US" sz="1600" dirty="0">
                  <a:solidFill>
                    <a:srgbClr val="000000"/>
                  </a:solidFill>
                  <a:latin typeface="Consolas" panose="020B0609020204030204" pitchFamily="49" charset="0"/>
                </a:rPr>
                <a:t> sg = </a:t>
              </a:r>
              <a:r>
                <a:rPr lang="en-US" sz="1600" dirty="0">
                  <a:solidFill>
                    <a:srgbClr val="001080"/>
                  </a:solidFill>
                  <a:latin typeface="Consolas" panose="020B0609020204030204" pitchFamily="49" charset="0"/>
                </a:rPr>
                <a:t>item</a:t>
              </a:r>
              <a:r>
                <a:rPr lang="en-US" sz="1600" dirty="0">
                  <a:solidFill>
                    <a:srgbClr val="000000"/>
                  </a:solidFill>
                  <a:latin typeface="Consolas" panose="020B0609020204030204" pitchFamily="49" charset="0"/>
                </a:rPr>
                <a:t>.</a:t>
              </a:r>
              <a:r>
                <a:rPr lang="en-US" sz="1600" dirty="0">
                  <a:solidFill>
                    <a:srgbClr val="795E26"/>
                  </a:solidFill>
                  <a:latin typeface="Consolas" panose="020B0609020204030204" pitchFamily="49" charset="0"/>
                </a:rPr>
                <a:t>get_sub_group</a:t>
              </a:r>
              <a:r>
                <a:rPr lang="en-US" sz="1600" dirty="0">
                  <a:solidFill>
                    <a:srgbClr val="000000"/>
                  </a:solidFill>
                  <a:latin typeface="Consolas" panose="020B0609020204030204" pitchFamily="49" charset="0"/>
                </a:rPr>
                <a:t>();</a:t>
              </a:r>
            </a:p>
            <a:p>
              <a:pPr>
                <a:lnSpc>
                  <a:spcPct val="150000"/>
                </a:lnSpc>
                <a:spcBef>
                  <a:spcPts val="0"/>
                </a:spcBef>
              </a:pPr>
              <a:r>
                <a:rPr lang="en-US" sz="1600" dirty="0">
                  <a:solidFill>
                    <a:srgbClr val="000000"/>
                  </a:solidFill>
                  <a:latin typeface="Consolas" panose="020B0609020204030204" pitchFamily="49" charset="0"/>
                </a:rPr>
                <a:t>        </a:t>
              </a:r>
              <a:r>
                <a:rPr lang="en-US" sz="1600" dirty="0" err="1">
                  <a:solidFill>
                    <a:srgbClr val="0000FF"/>
                  </a:solidFill>
                  <a:latin typeface="Consolas" panose="020B0609020204030204" pitchFamily="49" charset="0"/>
                </a:rPr>
                <a:t>size_t</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i</a:t>
              </a:r>
              <a:r>
                <a:rPr lang="en-US" sz="1600" dirty="0">
                  <a:solidFill>
                    <a:srgbClr val="000000"/>
                  </a:solidFill>
                  <a:latin typeface="Consolas" panose="020B0609020204030204" pitchFamily="49" charset="0"/>
                </a:rPr>
                <a:t> = </a:t>
              </a:r>
              <a:r>
                <a:rPr lang="en-US" sz="1600" dirty="0" err="1">
                  <a:solidFill>
                    <a:srgbClr val="001080"/>
                  </a:solidFill>
                  <a:latin typeface="Consolas" panose="020B0609020204030204" pitchFamily="49" charset="0"/>
                </a:rPr>
                <a:t>item</a:t>
              </a:r>
              <a:r>
                <a:rPr lang="en-US" sz="1600" dirty="0" err="1">
                  <a:solidFill>
                    <a:srgbClr val="000000"/>
                  </a:solidFill>
                  <a:latin typeface="Consolas" panose="020B0609020204030204" pitchFamily="49" charset="0"/>
                </a:rPr>
                <a:t>.</a:t>
              </a:r>
              <a:r>
                <a:rPr lang="en-US" sz="1600" dirty="0" err="1">
                  <a:solidFill>
                    <a:srgbClr val="795E26"/>
                  </a:solidFill>
                  <a:latin typeface="Consolas" panose="020B0609020204030204" pitchFamily="49" charset="0"/>
                </a:rPr>
                <a:t>get_global_id</a:t>
              </a:r>
              <a:r>
                <a:rPr lang="en-US" sz="1600" dirty="0">
                  <a:solidFill>
                    <a:srgbClr val="000000"/>
                  </a:solidFill>
                  <a:latin typeface="Consolas" panose="020B0609020204030204" pitchFamily="49" charset="0"/>
                </a:rPr>
                <a:t>(</a:t>
              </a:r>
              <a:r>
                <a:rPr lang="en-US" sz="1600" dirty="0">
                  <a:solidFill>
                    <a:srgbClr val="098658"/>
                  </a:solidFill>
                  <a:latin typeface="Consolas" panose="020B0609020204030204" pitchFamily="49" charset="0"/>
                </a:rPr>
                <a:t>0</a:t>
              </a:r>
              <a:r>
                <a:rPr lang="en-US" sz="1600" dirty="0">
                  <a:solidFill>
                    <a:srgbClr val="000000"/>
                  </a:solidFill>
                  <a:latin typeface="Consolas" panose="020B0609020204030204" pitchFamily="49" charset="0"/>
                </a:rPr>
                <a:t>);</a:t>
              </a:r>
            </a:p>
            <a:p>
              <a:pPr>
                <a:lnSpc>
                  <a:spcPct val="150000"/>
                </a:lnSpc>
                <a:spcBef>
                  <a:spcPts val="0"/>
                </a:spcBef>
              </a:pPr>
              <a:br>
                <a:rPr lang="en-US" sz="1600" dirty="0">
                  <a:solidFill>
                    <a:srgbClr val="000000"/>
                  </a:solidFill>
                  <a:latin typeface="Consolas" panose="020B0609020204030204" pitchFamily="49" charset="0"/>
                </a:rPr>
              </a:br>
              <a:r>
                <a:rPr lang="en-US" sz="1600" dirty="0">
                  <a:solidFill>
                    <a:srgbClr val="008000"/>
                  </a:solidFill>
                  <a:latin typeface="Consolas" panose="020B0609020204030204" pitchFamily="49" charset="0"/>
                </a:rPr>
                <a:t>        /* Shuffles */</a:t>
              </a:r>
              <a:endParaRPr lang="en-US" sz="1600" dirty="0">
                <a:solidFill>
                  <a:srgbClr val="000000"/>
                </a:solidFill>
                <a:latin typeface="Consolas" panose="020B0609020204030204" pitchFamily="49" charset="0"/>
              </a:endParaRPr>
            </a:p>
            <a:p>
              <a:pPr>
                <a:lnSpc>
                  <a:spcPct val="150000"/>
                </a:lnSpc>
                <a:spcBef>
                  <a:spcPts val="0"/>
                </a:spcBef>
              </a:pPr>
              <a:r>
                <a:rPr lang="en-US" sz="1600" dirty="0">
                  <a:solidFill>
                    <a:srgbClr val="008000"/>
                  </a:solidFill>
                  <a:latin typeface="Consolas" panose="020B0609020204030204" pitchFamily="49" charset="0"/>
                </a:rPr>
                <a:t>        //data[</a:t>
              </a:r>
              <a:r>
                <a:rPr lang="en-US" sz="1600" dirty="0" err="1">
                  <a:solidFill>
                    <a:srgbClr val="008000"/>
                  </a:solidFill>
                  <a:latin typeface="Consolas" panose="020B0609020204030204" pitchFamily="49" charset="0"/>
                </a:rPr>
                <a:t>i</a:t>
              </a:r>
              <a:r>
                <a:rPr lang="en-US" sz="1600" dirty="0">
                  <a:solidFill>
                    <a:srgbClr val="008000"/>
                  </a:solidFill>
                  <a:latin typeface="Consolas" panose="020B0609020204030204" pitchFamily="49" charset="0"/>
                </a:rPr>
                <a:t>] = </a:t>
              </a:r>
              <a:r>
                <a:rPr lang="en-US" sz="1600" dirty="0" err="1">
                  <a:solidFill>
                    <a:srgbClr val="008000"/>
                  </a:solidFill>
                  <a:latin typeface="Consolas" panose="020B0609020204030204" pitchFamily="49" charset="0"/>
                </a:rPr>
                <a:t>sg.shuffle</a:t>
              </a:r>
              <a:r>
                <a:rPr lang="en-US" sz="1600" dirty="0">
                  <a:solidFill>
                    <a:srgbClr val="008000"/>
                  </a:solidFill>
                  <a:latin typeface="Consolas" panose="020B0609020204030204" pitchFamily="49" charset="0"/>
                </a:rPr>
                <a:t>(data[</a:t>
              </a:r>
              <a:r>
                <a:rPr lang="en-US" sz="1600" dirty="0" err="1">
                  <a:solidFill>
                    <a:srgbClr val="008000"/>
                  </a:solidFill>
                  <a:latin typeface="Consolas" panose="020B0609020204030204" pitchFamily="49" charset="0"/>
                </a:rPr>
                <a:t>i</a:t>
              </a:r>
              <a:r>
                <a:rPr lang="en-US" sz="1600" dirty="0">
                  <a:solidFill>
                    <a:srgbClr val="008000"/>
                  </a:solidFill>
                  <a:latin typeface="Consolas" panose="020B0609020204030204" pitchFamily="49" charset="0"/>
                </a:rPr>
                <a:t>], 2);</a:t>
              </a:r>
              <a:endParaRPr lang="en-US" sz="1600" dirty="0">
                <a:solidFill>
                  <a:srgbClr val="000000"/>
                </a:solidFill>
                <a:latin typeface="Consolas" panose="020B0609020204030204" pitchFamily="49" charset="0"/>
              </a:endParaRPr>
            </a:p>
            <a:p>
              <a:pPr>
                <a:lnSpc>
                  <a:spcPct val="150000"/>
                </a:lnSpc>
                <a:spcBef>
                  <a:spcPts val="0"/>
                </a:spcBef>
              </a:pPr>
              <a:r>
                <a:rPr lang="en-US" sz="1600" dirty="0">
                  <a:solidFill>
                    <a:srgbClr val="008000"/>
                  </a:solidFill>
                  <a:latin typeface="Consolas" panose="020B0609020204030204" pitchFamily="49" charset="0"/>
                </a:rPr>
                <a:t>        //data[</a:t>
              </a:r>
              <a:r>
                <a:rPr lang="en-US" sz="1600" dirty="0" err="1">
                  <a:solidFill>
                    <a:srgbClr val="008000"/>
                  </a:solidFill>
                  <a:latin typeface="Consolas" panose="020B0609020204030204" pitchFamily="49" charset="0"/>
                </a:rPr>
                <a:t>i</a:t>
              </a:r>
              <a:r>
                <a:rPr lang="en-US" sz="1600" dirty="0">
                  <a:solidFill>
                    <a:srgbClr val="008000"/>
                  </a:solidFill>
                  <a:latin typeface="Consolas" panose="020B0609020204030204" pitchFamily="49" charset="0"/>
                </a:rPr>
                <a:t>] = </a:t>
              </a:r>
              <a:r>
                <a:rPr lang="en-US" sz="1600" dirty="0" err="1">
                  <a:solidFill>
                    <a:srgbClr val="008000"/>
                  </a:solidFill>
                  <a:latin typeface="Consolas" panose="020B0609020204030204" pitchFamily="49" charset="0"/>
                </a:rPr>
                <a:t>sg.shuffle_up</a:t>
              </a:r>
              <a:r>
                <a:rPr lang="en-US" sz="1600" dirty="0">
                  <a:solidFill>
                    <a:srgbClr val="008000"/>
                  </a:solidFill>
                  <a:latin typeface="Consolas" panose="020B0609020204030204" pitchFamily="49" charset="0"/>
                </a:rPr>
                <a:t>(0, data[</a:t>
              </a:r>
              <a:r>
                <a:rPr lang="en-US" sz="1600" dirty="0" err="1">
                  <a:solidFill>
                    <a:srgbClr val="008000"/>
                  </a:solidFill>
                  <a:latin typeface="Consolas" panose="020B0609020204030204" pitchFamily="49" charset="0"/>
                </a:rPr>
                <a:t>i</a:t>
              </a:r>
              <a:r>
                <a:rPr lang="en-US" sz="1600" dirty="0">
                  <a:solidFill>
                    <a:srgbClr val="008000"/>
                  </a:solidFill>
                  <a:latin typeface="Consolas" panose="020B0609020204030204" pitchFamily="49" charset="0"/>
                </a:rPr>
                <a:t>], 1);</a:t>
              </a:r>
              <a:endParaRPr lang="en-US" sz="1600" dirty="0">
                <a:solidFill>
                  <a:srgbClr val="000000"/>
                </a:solidFill>
                <a:latin typeface="Consolas" panose="020B0609020204030204" pitchFamily="49" charset="0"/>
              </a:endParaRPr>
            </a:p>
            <a:p>
              <a:pPr>
                <a:lnSpc>
                  <a:spcPct val="150000"/>
                </a:lnSpc>
                <a:spcBef>
                  <a:spcPts val="0"/>
                </a:spcBef>
              </a:pPr>
              <a:r>
                <a:rPr lang="en-US" sz="1600" dirty="0">
                  <a:solidFill>
                    <a:srgbClr val="008000"/>
                  </a:solidFill>
                  <a:latin typeface="Consolas" panose="020B0609020204030204" pitchFamily="49" charset="0"/>
                </a:rPr>
                <a:t>        //data[</a:t>
              </a:r>
              <a:r>
                <a:rPr lang="en-US" sz="1600" dirty="0" err="1">
                  <a:solidFill>
                    <a:srgbClr val="008000"/>
                  </a:solidFill>
                  <a:latin typeface="Consolas" panose="020B0609020204030204" pitchFamily="49" charset="0"/>
                </a:rPr>
                <a:t>i</a:t>
              </a:r>
              <a:r>
                <a:rPr lang="en-US" sz="1600" dirty="0">
                  <a:solidFill>
                    <a:srgbClr val="008000"/>
                  </a:solidFill>
                  <a:latin typeface="Consolas" panose="020B0609020204030204" pitchFamily="49" charset="0"/>
                </a:rPr>
                <a:t>] = </a:t>
              </a:r>
              <a:r>
                <a:rPr lang="en-US" sz="1600" dirty="0" err="1">
                  <a:solidFill>
                    <a:srgbClr val="008000"/>
                  </a:solidFill>
                  <a:latin typeface="Consolas" panose="020B0609020204030204" pitchFamily="49" charset="0"/>
                </a:rPr>
                <a:t>sg.shuffle_down</a:t>
              </a:r>
              <a:r>
                <a:rPr lang="en-US" sz="1600" dirty="0">
                  <a:solidFill>
                    <a:srgbClr val="008000"/>
                  </a:solidFill>
                  <a:latin typeface="Consolas" panose="020B0609020204030204" pitchFamily="49" charset="0"/>
                </a:rPr>
                <a:t>(data[</a:t>
              </a:r>
              <a:r>
                <a:rPr lang="en-US" sz="1600" dirty="0" err="1">
                  <a:solidFill>
                    <a:srgbClr val="008000"/>
                  </a:solidFill>
                  <a:latin typeface="Consolas" panose="020B0609020204030204" pitchFamily="49" charset="0"/>
                </a:rPr>
                <a:t>i</a:t>
              </a:r>
              <a:r>
                <a:rPr lang="en-US" sz="1600" dirty="0">
                  <a:solidFill>
                    <a:srgbClr val="008000"/>
                  </a:solidFill>
                  <a:latin typeface="Consolas" panose="020B0609020204030204" pitchFamily="49" charset="0"/>
                </a:rPr>
                <a:t>], 0, 1);</a:t>
              </a:r>
              <a:endParaRPr lang="en-US" sz="1600" dirty="0">
                <a:solidFill>
                  <a:srgbClr val="000000"/>
                </a:solidFill>
                <a:latin typeface="Consolas" panose="020B0609020204030204" pitchFamily="49" charset="0"/>
              </a:endParaRPr>
            </a:p>
            <a:p>
              <a:pPr>
                <a:lnSpc>
                  <a:spcPct val="150000"/>
                </a:lnSpc>
                <a:spcBef>
                  <a:spcPts val="0"/>
                </a:spcBef>
              </a:pPr>
              <a:r>
                <a:rPr lang="en-US" sz="1600" dirty="0">
                  <a:solidFill>
                    <a:srgbClr val="000000"/>
                  </a:solidFill>
                  <a:latin typeface="Consolas" panose="020B0609020204030204" pitchFamily="49" charset="0"/>
                </a:rPr>
                <a:t>        </a:t>
              </a:r>
              <a:r>
                <a:rPr lang="en-US" sz="1600" dirty="0">
                  <a:solidFill>
                    <a:srgbClr val="001080"/>
                  </a:solidFill>
                  <a:latin typeface="Consolas" panose="020B0609020204030204" pitchFamily="49" charset="0"/>
                </a:rPr>
                <a:t>data</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i</a:t>
              </a:r>
              <a:r>
                <a:rPr lang="en-US" sz="1600" dirty="0">
                  <a:solidFill>
                    <a:srgbClr val="000000"/>
                  </a:solidFill>
                  <a:latin typeface="Consolas" panose="020B0609020204030204" pitchFamily="49" charset="0"/>
                </a:rPr>
                <a:t>] = </a:t>
              </a:r>
              <a:r>
                <a:rPr lang="en-US" sz="1600" dirty="0">
                  <a:solidFill>
                    <a:srgbClr val="001080"/>
                  </a:solidFill>
                  <a:latin typeface="Consolas" panose="020B0609020204030204" pitchFamily="49" charset="0"/>
                </a:rPr>
                <a:t>sg</a:t>
              </a:r>
              <a:r>
                <a:rPr lang="en-US" sz="1600" dirty="0">
                  <a:solidFill>
                    <a:srgbClr val="000000"/>
                  </a:solidFill>
                  <a:latin typeface="Consolas" panose="020B0609020204030204" pitchFamily="49" charset="0"/>
                </a:rPr>
                <a:t>.</a:t>
              </a:r>
              <a:r>
                <a:rPr lang="en-US" sz="1600" dirty="0">
                  <a:solidFill>
                    <a:srgbClr val="795E26"/>
                  </a:solidFill>
                  <a:latin typeface="Consolas" panose="020B0609020204030204" pitchFamily="49" charset="0"/>
                </a:rPr>
                <a:t>shuffle_xor</a:t>
              </a:r>
              <a:r>
                <a:rPr lang="en-US" sz="1600" dirty="0">
                  <a:solidFill>
                    <a:srgbClr val="000000"/>
                  </a:solidFill>
                  <a:latin typeface="Consolas" panose="020B0609020204030204" pitchFamily="49" charset="0"/>
                </a:rPr>
                <a:t>(</a:t>
              </a:r>
              <a:r>
                <a:rPr lang="en-US" sz="1600" dirty="0">
                  <a:solidFill>
                    <a:srgbClr val="001080"/>
                  </a:solidFill>
                  <a:latin typeface="Consolas" panose="020B0609020204030204" pitchFamily="49" charset="0"/>
                </a:rPr>
                <a:t>data</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i</a:t>
              </a:r>
              <a:r>
                <a:rPr lang="en-US" sz="1600" dirty="0">
                  <a:solidFill>
                    <a:srgbClr val="000000"/>
                  </a:solidFill>
                  <a:latin typeface="Consolas" panose="020B0609020204030204" pitchFamily="49" charset="0"/>
                </a:rPr>
                <a:t>], </a:t>
              </a:r>
              <a:r>
                <a:rPr lang="en-US" sz="1600" dirty="0">
                  <a:solidFill>
                    <a:srgbClr val="098658"/>
                  </a:solidFill>
                  <a:latin typeface="Consolas" panose="020B0609020204030204" pitchFamily="49" charset="0"/>
                </a:rPr>
                <a:t>1</a:t>
              </a:r>
              <a:r>
                <a:rPr lang="en-US" sz="1600" dirty="0">
                  <a:solidFill>
                    <a:srgbClr val="000000"/>
                  </a:solidFill>
                  <a:latin typeface="Consolas" panose="020B0609020204030204" pitchFamily="49" charset="0"/>
                </a:rPr>
                <a:t>);</a:t>
              </a:r>
            </a:p>
            <a:p>
              <a:pPr>
                <a:lnSpc>
                  <a:spcPct val="150000"/>
                </a:lnSpc>
                <a:spcBef>
                  <a:spcPts val="0"/>
                </a:spcBef>
              </a:pPr>
              <a:r>
                <a:rPr lang="en-US" sz="1600" dirty="0">
                  <a:solidFill>
                    <a:srgbClr val="000000"/>
                  </a:solidFill>
                  <a:latin typeface="Consolas" panose="020B0609020204030204" pitchFamily="49" charset="0"/>
                </a:rPr>
                <a:t>});</a:t>
              </a:r>
            </a:p>
          </p:txBody>
        </p:sp>
      </p:grpSp>
      <p:pic>
        <p:nvPicPr>
          <p:cNvPr id="12" name="Picture 11">
            <a:extLst>
              <a:ext uri="{FF2B5EF4-FFF2-40B4-BE49-F238E27FC236}">
                <a16:creationId xmlns:a16="http://schemas.microsoft.com/office/drawing/2014/main" id="{D9D531E4-9603-4F72-824F-94ACD411598D}"/>
              </a:ext>
            </a:extLst>
          </p:cNvPr>
          <p:cNvPicPr>
            <a:picLocks noChangeAspect="1"/>
          </p:cNvPicPr>
          <p:nvPr/>
        </p:nvPicPr>
        <p:blipFill>
          <a:blip r:embed="rId3"/>
          <a:stretch>
            <a:fillRect/>
          </a:stretch>
        </p:blipFill>
        <p:spPr>
          <a:xfrm>
            <a:off x="6673794" y="5086350"/>
            <a:ext cx="3810177" cy="1513500"/>
          </a:xfrm>
          <a:prstGeom prst="rect">
            <a:avLst/>
          </a:prstGeom>
        </p:spPr>
      </p:pic>
      <p:sp>
        <p:nvSpPr>
          <p:cNvPr id="13" name="Rectangle: Rounded Corners 12">
            <a:extLst>
              <a:ext uri="{FF2B5EF4-FFF2-40B4-BE49-F238E27FC236}">
                <a16:creationId xmlns:a16="http://schemas.microsoft.com/office/drawing/2014/main" id="{6FA5C1E4-F26E-48B4-8979-0B2D540C51D9}"/>
              </a:ext>
            </a:extLst>
          </p:cNvPr>
          <p:cNvSpPr/>
          <p:nvPr/>
        </p:nvSpPr>
        <p:spPr>
          <a:xfrm>
            <a:off x="7096126" y="4142001"/>
            <a:ext cx="3067049" cy="383767"/>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Tree>
    <p:extLst>
      <p:ext uri="{BB962C8B-B14F-4D97-AF65-F5344CB8AC3E}">
        <p14:creationId xmlns:p14="http://schemas.microsoft.com/office/powerpoint/2010/main" val="37503005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16E7F-AB23-4C9A-8107-2EA4570D5DCC}"/>
              </a:ext>
            </a:extLst>
          </p:cNvPr>
          <p:cNvSpPr>
            <a:spLocks noGrp="1"/>
          </p:cNvSpPr>
          <p:nvPr>
            <p:ph type="title"/>
          </p:nvPr>
        </p:nvSpPr>
        <p:spPr/>
        <p:txBody>
          <a:bodyPr/>
          <a:lstStyle/>
          <a:p>
            <a:r>
              <a:rPr lang="en-US" dirty="0"/>
              <a:t>Intel® oneAPI Data Parallel C++ Library (oneDPL)</a:t>
            </a:r>
          </a:p>
        </p:txBody>
      </p:sp>
      <p:sp>
        <p:nvSpPr>
          <p:cNvPr id="3" name="Content Placeholder 2">
            <a:extLst>
              <a:ext uri="{FF2B5EF4-FFF2-40B4-BE49-F238E27FC236}">
                <a16:creationId xmlns:a16="http://schemas.microsoft.com/office/drawing/2014/main" id="{FA3CFE3F-320D-4B79-8C4A-38559319F6CF}"/>
              </a:ext>
            </a:extLst>
          </p:cNvPr>
          <p:cNvSpPr>
            <a:spLocks noGrp="1"/>
          </p:cNvSpPr>
          <p:nvPr>
            <p:ph sz="quarter" idx="28"/>
          </p:nvPr>
        </p:nvSpPr>
        <p:spPr/>
        <p:txBody>
          <a:bodyPr>
            <a:normAutofit/>
          </a:bodyPr>
          <a:lstStyle/>
          <a:p>
            <a:r>
              <a:rPr lang="en-US" sz="2400" dirty="0"/>
              <a:t>Three components:</a:t>
            </a:r>
          </a:p>
          <a:p>
            <a:pPr marL="717550" lvl="1" indent="-514350">
              <a:buFont typeface="+mj-lt"/>
              <a:buAutoNum type="arabicPeriod"/>
            </a:pPr>
            <a:r>
              <a:rPr lang="en-US" sz="2000" b="1" dirty="0"/>
              <a:t>Standard C++ APIs:</a:t>
            </a:r>
            <a:r>
              <a:rPr lang="en-US" sz="2000" dirty="0"/>
              <a:t> Tested and supported within DPC++ kernels</a:t>
            </a:r>
          </a:p>
          <a:p>
            <a:pPr marL="717550" lvl="1" indent="-514350">
              <a:buFont typeface="+mj-lt"/>
              <a:buAutoNum type="arabicPeriod"/>
            </a:pPr>
            <a:r>
              <a:rPr lang="en-US" sz="2000" b="1" dirty="0"/>
              <a:t>Parallel STL:</a:t>
            </a:r>
            <a:r>
              <a:rPr lang="en-US" sz="2000" dirty="0"/>
              <a:t> C++17 algorithms extended with DPC++ execution policies</a:t>
            </a:r>
          </a:p>
          <a:p>
            <a:pPr marL="717550" lvl="1" indent="-514350">
              <a:buFont typeface="+mj-lt"/>
              <a:buAutoNum type="arabicPeriod"/>
            </a:pPr>
            <a:r>
              <a:rPr lang="en-US" sz="2000" b="1" dirty="0"/>
              <a:t>STL Extensions:</a:t>
            </a:r>
            <a:r>
              <a:rPr lang="en-US" sz="2000" dirty="0"/>
              <a:t> Additional algorithms, classes and iterators</a:t>
            </a:r>
            <a:br>
              <a:rPr lang="en-US" sz="2000" dirty="0"/>
            </a:br>
            <a:br>
              <a:rPr lang="en-US" sz="2000" dirty="0"/>
            </a:br>
            <a:br>
              <a:rPr lang="en-US" sz="2000" dirty="0"/>
            </a:br>
            <a:br>
              <a:rPr lang="en-US" sz="2000" dirty="0"/>
            </a:br>
            <a:endParaRPr lang="en-US" sz="2000" dirty="0"/>
          </a:p>
          <a:p>
            <a:pPr marL="0" indent="0">
              <a:buNone/>
            </a:pPr>
            <a:endParaRPr lang="en-US" sz="2400" dirty="0"/>
          </a:p>
          <a:p>
            <a:r>
              <a:rPr lang="en-US" sz="2400" dirty="0"/>
              <a:t>Recommended for codes using C++17 algorithms, or libraries like Thrust</a:t>
            </a:r>
          </a:p>
        </p:txBody>
      </p:sp>
      <p:sp>
        <p:nvSpPr>
          <p:cNvPr id="4" name="TextBox 3">
            <a:extLst>
              <a:ext uri="{FF2B5EF4-FFF2-40B4-BE49-F238E27FC236}">
                <a16:creationId xmlns:a16="http://schemas.microsoft.com/office/drawing/2014/main" id="{5D63A53A-2025-4AB7-BEFE-3834DD49CFD2}"/>
              </a:ext>
            </a:extLst>
          </p:cNvPr>
          <p:cNvSpPr txBox="1"/>
          <p:nvPr/>
        </p:nvSpPr>
        <p:spPr>
          <a:xfrm>
            <a:off x="802640" y="3808527"/>
            <a:ext cx="9877704" cy="8309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a:lnSpc>
                <a:spcPct val="100000"/>
              </a:lnSpc>
              <a:spcBef>
                <a:spcPts val="0"/>
              </a:spcBef>
            </a:pPr>
            <a:r>
              <a:rPr lang="en-US" sz="1800" dirty="0" err="1">
                <a:solidFill>
                  <a:srgbClr val="267F99"/>
                </a:solidFill>
                <a:latin typeface="Consolas" panose="020B0609020204030204" pitchFamily="49" charset="0"/>
              </a:rPr>
              <a:t>sycl</a:t>
            </a:r>
            <a:r>
              <a:rPr lang="en-US" sz="1800" dirty="0">
                <a:solidFill>
                  <a:srgbClr val="267F99"/>
                </a:solidFill>
                <a:latin typeface="Consolas" panose="020B0609020204030204" pitchFamily="49" charset="0"/>
              </a:rPr>
              <a:t>::queue </a:t>
            </a:r>
            <a:r>
              <a:rPr lang="en-US" sz="1800" dirty="0">
                <a:latin typeface="Consolas" panose="020B0609020204030204" pitchFamily="49" charset="0"/>
              </a:rPr>
              <a:t>q;</a:t>
            </a:r>
            <a:br>
              <a:rPr lang="en-US" sz="1800" dirty="0">
                <a:latin typeface="Consolas" panose="020B0609020204030204" pitchFamily="49" charset="0"/>
              </a:rPr>
            </a:br>
            <a:r>
              <a:rPr lang="en-US" sz="1800" dirty="0">
                <a:solidFill>
                  <a:srgbClr val="267F99"/>
                </a:solidFill>
                <a:latin typeface="Consolas" panose="020B0609020204030204" pitchFamily="49" charset="0"/>
              </a:rPr>
              <a:t>std</a:t>
            </a:r>
            <a:r>
              <a:rPr lang="en-US" sz="1800" dirty="0">
                <a:latin typeface="Consolas" panose="020B0609020204030204" pitchFamily="49" charset="0"/>
              </a:rPr>
              <a:t>::</a:t>
            </a:r>
            <a:r>
              <a:rPr lang="en-US" sz="1800" dirty="0">
                <a:solidFill>
                  <a:srgbClr val="267F99"/>
                </a:solidFill>
                <a:latin typeface="Consolas" panose="020B0609020204030204" pitchFamily="49" charset="0"/>
              </a:rPr>
              <a:t>vector</a:t>
            </a:r>
            <a:r>
              <a:rPr lang="en-US" sz="1800" dirty="0">
                <a:latin typeface="Consolas" panose="020B0609020204030204" pitchFamily="49" charset="0"/>
              </a:rPr>
              <a:t>&lt;</a:t>
            </a:r>
            <a:r>
              <a:rPr lang="en-US" sz="1800" dirty="0">
                <a:solidFill>
                  <a:srgbClr val="0000FF"/>
                </a:solidFill>
                <a:latin typeface="Consolas" panose="020B0609020204030204" pitchFamily="49" charset="0"/>
              </a:rPr>
              <a:t>int</a:t>
            </a:r>
            <a:r>
              <a:rPr lang="en-US" sz="1800" dirty="0">
                <a:latin typeface="Consolas" panose="020B0609020204030204" pitchFamily="49" charset="0"/>
              </a:rPr>
              <a:t>&gt; </a:t>
            </a:r>
            <a:r>
              <a:rPr lang="en-US" sz="1800" dirty="0">
                <a:solidFill>
                  <a:srgbClr val="795E26"/>
                </a:solidFill>
                <a:latin typeface="Consolas" panose="020B0609020204030204" pitchFamily="49" charset="0"/>
              </a:rPr>
              <a:t>v</a:t>
            </a:r>
            <a:r>
              <a:rPr lang="en-US" sz="1800" dirty="0">
                <a:latin typeface="Consolas" panose="020B0609020204030204" pitchFamily="49" charset="0"/>
              </a:rPr>
              <a:t>(</a:t>
            </a:r>
            <a:r>
              <a:rPr lang="en-US" sz="1800" dirty="0">
                <a:solidFill>
                  <a:srgbClr val="267F99"/>
                </a:solidFill>
                <a:latin typeface="Consolas" panose="020B0609020204030204" pitchFamily="49" charset="0"/>
              </a:rPr>
              <a:t>N</a:t>
            </a:r>
            <a:r>
              <a:rPr lang="en-US" sz="1800" dirty="0">
                <a:latin typeface="Consolas" panose="020B0609020204030204" pitchFamily="49" charset="0"/>
              </a:rPr>
              <a:t>);</a:t>
            </a:r>
          </a:p>
          <a:p>
            <a:pPr defTabSz="2438338">
              <a:lnSpc>
                <a:spcPct val="100000"/>
              </a:lnSpc>
              <a:spcBef>
                <a:spcPts val="0"/>
              </a:spcBef>
            </a:pPr>
            <a:r>
              <a:rPr lang="en-US" sz="1800" dirty="0">
                <a:solidFill>
                  <a:srgbClr val="267F99"/>
                </a:solidFill>
                <a:latin typeface="Consolas" panose="020B0609020204030204" pitchFamily="49" charset="0"/>
              </a:rPr>
              <a:t>std</a:t>
            </a:r>
            <a:r>
              <a:rPr lang="en-US" sz="1800" dirty="0">
                <a:latin typeface="Consolas" panose="020B0609020204030204" pitchFamily="49" charset="0"/>
              </a:rPr>
              <a:t>::</a:t>
            </a:r>
            <a:r>
              <a:rPr lang="en-US" sz="1800" dirty="0">
                <a:solidFill>
                  <a:srgbClr val="795E26"/>
                </a:solidFill>
                <a:latin typeface="Consolas" panose="020B0609020204030204" pitchFamily="49" charset="0"/>
              </a:rPr>
              <a:t>sort</a:t>
            </a:r>
            <a:r>
              <a:rPr lang="en-US" sz="1800" dirty="0">
                <a:latin typeface="Consolas" panose="020B0609020204030204" pitchFamily="49" charset="0"/>
              </a:rPr>
              <a:t>(</a:t>
            </a:r>
            <a:r>
              <a:rPr lang="en-US" sz="1800" dirty="0" err="1">
                <a:latin typeface="Consolas" panose="020B0609020204030204" pitchFamily="49" charset="0"/>
              </a:rPr>
              <a:t>oneapi</a:t>
            </a:r>
            <a:r>
              <a:rPr lang="en-US" sz="1800" dirty="0">
                <a:latin typeface="Consolas" panose="020B0609020204030204" pitchFamily="49" charset="0"/>
              </a:rPr>
              <a:t>::</a:t>
            </a:r>
            <a:r>
              <a:rPr lang="en-US" sz="1800" dirty="0" err="1">
                <a:latin typeface="Consolas" panose="020B0609020204030204" pitchFamily="49" charset="0"/>
              </a:rPr>
              <a:t>dpl</a:t>
            </a:r>
            <a:r>
              <a:rPr lang="en-US" sz="1800" dirty="0">
                <a:latin typeface="Consolas" panose="020B0609020204030204" pitchFamily="49" charset="0"/>
              </a:rPr>
              <a:t>::execution::</a:t>
            </a:r>
            <a:r>
              <a:rPr lang="en-US" sz="1800" dirty="0" err="1">
                <a:latin typeface="Consolas" panose="020B0609020204030204" pitchFamily="49" charset="0"/>
              </a:rPr>
              <a:t>make_device_policy</a:t>
            </a:r>
            <a:r>
              <a:rPr lang="en-US" sz="1800" dirty="0">
                <a:latin typeface="Consolas" panose="020B0609020204030204" pitchFamily="49" charset="0"/>
              </a:rPr>
              <a:t>(q), </a:t>
            </a:r>
            <a:r>
              <a:rPr lang="en-US" sz="1800" dirty="0" err="1">
                <a:solidFill>
                  <a:srgbClr val="001080"/>
                </a:solidFill>
                <a:latin typeface="Consolas" panose="020B0609020204030204" pitchFamily="49" charset="0"/>
              </a:rPr>
              <a:t>v</a:t>
            </a:r>
            <a:r>
              <a:rPr lang="en-US" sz="1800" dirty="0" err="1">
                <a:latin typeface="Consolas" panose="020B0609020204030204" pitchFamily="49" charset="0"/>
              </a:rPr>
              <a:t>.</a:t>
            </a:r>
            <a:r>
              <a:rPr lang="en-US" sz="1800" dirty="0" err="1">
                <a:solidFill>
                  <a:srgbClr val="795E26"/>
                </a:solidFill>
                <a:latin typeface="Consolas" panose="020B0609020204030204" pitchFamily="49" charset="0"/>
              </a:rPr>
              <a:t>begin</a:t>
            </a:r>
            <a:r>
              <a:rPr lang="en-US" sz="1800" dirty="0">
                <a:latin typeface="Consolas" panose="020B0609020204030204" pitchFamily="49" charset="0"/>
              </a:rPr>
              <a:t>(), </a:t>
            </a:r>
            <a:r>
              <a:rPr lang="en-US" sz="1800" dirty="0" err="1">
                <a:solidFill>
                  <a:srgbClr val="001080"/>
                </a:solidFill>
                <a:latin typeface="Consolas" panose="020B0609020204030204" pitchFamily="49" charset="0"/>
              </a:rPr>
              <a:t>v</a:t>
            </a:r>
            <a:r>
              <a:rPr lang="en-US" sz="1800" dirty="0" err="1">
                <a:latin typeface="Consolas" panose="020B0609020204030204" pitchFamily="49" charset="0"/>
              </a:rPr>
              <a:t>.</a:t>
            </a:r>
            <a:r>
              <a:rPr lang="en-US" sz="1800" dirty="0" err="1">
                <a:solidFill>
                  <a:srgbClr val="795E26"/>
                </a:solidFill>
                <a:latin typeface="Consolas" panose="020B0609020204030204" pitchFamily="49" charset="0"/>
              </a:rPr>
              <a:t>end</a:t>
            </a:r>
            <a:r>
              <a:rPr lang="en-US" sz="1800" dirty="0">
                <a:latin typeface="Consolas" panose="020B0609020204030204" pitchFamily="49" charset="0"/>
              </a:rPr>
              <a:t>());</a:t>
            </a:r>
            <a:endParaRPr kumimoji="0" lang="en-US" sz="1800" b="0" i="0" u="none" strike="noStrike" cap="none" spc="0" normalizeH="0" baseline="0" dirty="0">
              <a:ln>
                <a:noFill/>
              </a:ln>
              <a:solidFill>
                <a:schemeClr val="tx2"/>
              </a:solidFill>
              <a:effectLst/>
              <a:uFillTx/>
              <a:latin typeface="+mn-lt"/>
              <a:ea typeface="+mn-ea"/>
              <a:cs typeface="+mn-cs"/>
              <a:sym typeface="Helvetica Neue"/>
            </a:endParaRPr>
          </a:p>
        </p:txBody>
      </p:sp>
      <p:sp>
        <p:nvSpPr>
          <p:cNvPr id="5" name="Rectangle 4">
            <a:extLst>
              <a:ext uri="{FF2B5EF4-FFF2-40B4-BE49-F238E27FC236}">
                <a16:creationId xmlns:a16="http://schemas.microsoft.com/office/drawing/2014/main" id="{86B10C25-84EC-44D9-A052-62A89F2CA8E6}"/>
              </a:ext>
            </a:extLst>
          </p:cNvPr>
          <p:cNvSpPr/>
          <p:nvPr/>
        </p:nvSpPr>
        <p:spPr>
          <a:xfrm>
            <a:off x="0" y="6115171"/>
            <a:ext cx="10208390" cy="314830"/>
          </a:xfrm>
          <a:prstGeom prst="rect">
            <a:avLst/>
          </a:prstGeom>
        </p:spPr>
        <p:txBody>
          <a:bodyPr wrap="square">
            <a:spAutoFit/>
          </a:bodyPr>
          <a:lstStyle/>
          <a:p>
            <a:r>
              <a:rPr lang="en-US" sz="1600" dirty="0">
                <a:solidFill>
                  <a:schemeClr val="bg2">
                    <a:lumMod val="60000"/>
                    <a:lumOff val="40000"/>
                  </a:schemeClr>
                </a:solidFill>
              </a:rPr>
              <a:t>See https://spec.oneapi.com/versions/latest/elements/oneDPL/source/index.html</a:t>
            </a:r>
          </a:p>
        </p:txBody>
      </p:sp>
    </p:spTree>
    <p:extLst>
      <p:ext uri="{BB962C8B-B14F-4D97-AF65-F5344CB8AC3E}">
        <p14:creationId xmlns:p14="http://schemas.microsoft.com/office/powerpoint/2010/main" val="24152932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a:xfrm>
            <a:off x="571501" y="206587"/>
            <a:ext cx="11022060" cy="873744"/>
          </a:xfrm>
        </p:spPr>
        <p:txBody>
          <a:bodyPr/>
          <a:lstStyle/>
          <a:p>
            <a:pPr algn="ctr"/>
            <a:r>
              <a:rPr lang="en-US" dirty="0">
                <a:latin typeface="+mj-lt"/>
              </a:rPr>
              <a:t>Sub-Groups</a:t>
            </a:r>
          </a:p>
        </p:txBody>
      </p:sp>
      <p:sp>
        <p:nvSpPr>
          <p:cNvPr id="6" name="Text Placeholder 5">
            <a:extLst>
              <a:ext uri="{FF2B5EF4-FFF2-40B4-BE49-F238E27FC236}">
                <a16:creationId xmlns:a16="http://schemas.microsoft.com/office/drawing/2014/main" id="{C1F2B7AE-D7E6-4FB1-9D00-76CAC4F86577}"/>
              </a:ext>
            </a:extLst>
          </p:cNvPr>
          <p:cNvSpPr>
            <a:spLocks noGrp="1"/>
          </p:cNvSpPr>
          <p:nvPr>
            <p:ph type="body" sz="quarter" idx="10"/>
          </p:nvPr>
        </p:nvSpPr>
        <p:spPr>
          <a:xfrm>
            <a:off x="571500" y="1124245"/>
            <a:ext cx="4264753" cy="5284944"/>
          </a:xfrm>
        </p:spPr>
        <p:txBody>
          <a:bodyPr>
            <a:normAutofit/>
          </a:bodyPr>
          <a:lstStyle/>
          <a:p>
            <a:r>
              <a:rPr lang="en-US" sz="2400" b="1" dirty="0">
                <a:solidFill>
                  <a:schemeClr val="accent3"/>
                </a:solidFill>
              </a:rPr>
              <a:t>Group Collectives</a:t>
            </a:r>
          </a:p>
          <a:p>
            <a:pPr marL="342900" indent="-342900">
              <a:buFont typeface="Arial" panose="020B0604020202020204" pitchFamily="34" charset="0"/>
              <a:buChar char="•"/>
            </a:pPr>
            <a:r>
              <a:rPr lang="en-US" sz="2400" dirty="0"/>
              <a:t>The collective functions provide implementations of closely-related </a:t>
            </a:r>
            <a:r>
              <a:rPr lang="en-US" sz="2400" dirty="0">
                <a:solidFill>
                  <a:schemeClr val="accent3"/>
                </a:solidFill>
              </a:rPr>
              <a:t>common parallel patterns</a:t>
            </a:r>
            <a:r>
              <a:rPr lang="en-US" sz="2400" dirty="0"/>
              <a:t>.</a:t>
            </a:r>
            <a:br>
              <a:rPr lang="en-US" sz="2400" dirty="0"/>
            </a:br>
            <a:endParaRPr lang="en-US" sz="2400" dirty="0"/>
          </a:p>
          <a:p>
            <a:pPr marL="342900" indent="-342900">
              <a:buFont typeface="Arial" panose="020B0604020202020204" pitchFamily="34" charset="0"/>
              <a:buChar char="•"/>
            </a:pPr>
            <a:r>
              <a:rPr lang="en-US" sz="2400" dirty="0"/>
              <a:t>Collectives are available for both work-groups and sub-groups.</a:t>
            </a:r>
            <a:endParaRPr lang="en-US" dirty="0"/>
          </a:p>
        </p:txBody>
      </p:sp>
      <p:grpSp>
        <p:nvGrpSpPr>
          <p:cNvPr id="9" name="Group 8">
            <a:extLst>
              <a:ext uri="{FF2B5EF4-FFF2-40B4-BE49-F238E27FC236}">
                <a16:creationId xmlns:a16="http://schemas.microsoft.com/office/drawing/2014/main" id="{BC22122E-18E2-471E-9394-B75134A6318E}"/>
              </a:ext>
            </a:extLst>
          </p:cNvPr>
          <p:cNvGrpSpPr/>
          <p:nvPr/>
        </p:nvGrpSpPr>
        <p:grpSpPr>
          <a:xfrm>
            <a:off x="4933950" y="1124244"/>
            <a:ext cx="6821521" cy="3762081"/>
            <a:chOff x="5242989" y="505096"/>
            <a:chExt cx="5621214" cy="6763208"/>
          </a:xfrm>
        </p:grpSpPr>
        <p:sp>
          <p:nvSpPr>
            <p:cNvPr id="10" name="Rectangle: Single Corner Snipped 9">
              <a:extLst>
                <a:ext uri="{FF2B5EF4-FFF2-40B4-BE49-F238E27FC236}">
                  <a16:creationId xmlns:a16="http://schemas.microsoft.com/office/drawing/2014/main" id="{6B04D7C2-BB3B-46EC-9606-2430EE69A160}"/>
                </a:ext>
              </a:extLst>
            </p:cNvPr>
            <p:cNvSpPr/>
            <p:nvPr/>
          </p:nvSpPr>
          <p:spPr>
            <a:xfrm>
              <a:off x="5242989" y="505096"/>
              <a:ext cx="5621213" cy="6763208"/>
            </a:xfrm>
            <a:prstGeom prst="snip1Rect">
              <a:avLst>
                <a:gd name="adj" fmla="val 2758"/>
              </a:avLst>
            </a:prstGeom>
            <a:solidFill>
              <a:schemeClr val="bg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4000" b="1" dirty="0"/>
            </a:p>
          </p:txBody>
        </p:sp>
        <p:sp>
          <p:nvSpPr>
            <p:cNvPr id="11" name="TextBox 10">
              <a:extLst>
                <a:ext uri="{FF2B5EF4-FFF2-40B4-BE49-F238E27FC236}">
                  <a16:creationId xmlns:a16="http://schemas.microsoft.com/office/drawing/2014/main" id="{83633CF7-D8F5-4B2A-9974-1820C9359185}"/>
                </a:ext>
              </a:extLst>
            </p:cNvPr>
            <p:cNvSpPr txBox="1"/>
            <p:nvPr/>
          </p:nvSpPr>
          <p:spPr>
            <a:xfrm>
              <a:off x="5390906" y="611430"/>
              <a:ext cx="5473297" cy="5904511"/>
            </a:xfrm>
            <a:prstGeom prst="rect">
              <a:avLst/>
            </a:prstGeom>
            <a:noFill/>
          </p:spPr>
          <p:txBody>
            <a:bodyPr vert="horz" wrap="square" lIns="0" tIns="0" rIns="0" bIns="0" rtlCol="0">
              <a:spAutoFit/>
            </a:bodyPr>
            <a:lstStyle/>
            <a:p>
              <a:pPr>
                <a:lnSpc>
                  <a:spcPct val="150000"/>
                </a:lnSpc>
                <a:spcBef>
                  <a:spcPts val="0"/>
                </a:spcBef>
              </a:pPr>
              <a:r>
                <a:rPr lang="en-US" sz="1600" dirty="0">
                  <a:solidFill>
                    <a:srgbClr val="001080"/>
                  </a:solidFill>
                  <a:latin typeface="Consolas" panose="020B0609020204030204" pitchFamily="49" charset="0"/>
                </a:rPr>
                <a:t>h</a:t>
              </a:r>
              <a:r>
                <a:rPr lang="en-US" sz="1600" dirty="0">
                  <a:solidFill>
                    <a:srgbClr val="000000"/>
                  </a:solidFill>
                  <a:latin typeface="Consolas" panose="020B0609020204030204" pitchFamily="49" charset="0"/>
                </a:rPr>
                <a:t>.</a:t>
              </a:r>
              <a:r>
                <a:rPr lang="en-US" sz="1600" dirty="0">
                  <a:solidFill>
                    <a:srgbClr val="795E26"/>
                  </a:solidFill>
                  <a:latin typeface="Consolas" panose="020B0609020204030204" pitchFamily="49" charset="0"/>
                </a:rPr>
                <a:t>parallel_for</a:t>
              </a:r>
              <a:r>
                <a:rPr lang="en-US" sz="1600" dirty="0">
                  <a:solidFill>
                    <a:srgbClr val="000000"/>
                  </a:solidFill>
                  <a:latin typeface="Consolas" panose="020B0609020204030204" pitchFamily="49" charset="0"/>
                </a:rPr>
                <a:t>(</a:t>
              </a:r>
              <a:r>
                <a:rPr lang="en-US" sz="1600" dirty="0">
                  <a:solidFill>
                    <a:srgbClr val="795E26"/>
                  </a:solidFill>
                  <a:latin typeface="Consolas" panose="020B0609020204030204" pitchFamily="49" charset="0"/>
                </a:rPr>
                <a:t>nd_range</a:t>
              </a:r>
              <a:r>
                <a:rPr lang="en-US" sz="1600" dirty="0">
                  <a:solidFill>
                    <a:srgbClr val="000000"/>
                  </a:solidFill>
                  <a:latin typeface="Consolas" panose="020B0609020204030204" pitchFamily="49" charset="0"/>
                </a:rPr>
                <a:t>&lt;</a:t>
              </a:r>
              <a:r>
                <a:rPr lang="en-US" sz="1600" dirty="0">
                  <a:solidFill>
                    <a:srgbClr val="098658"/>
                  </a:solidFill>
                  <a:latin typeface="Consolas" panose="020B0609020204030204" pitchFamily="49" charset="0"/>
                </a:rPr>
                <a:t>1</a:t>
              </a:r>
              <a:r>
                <a:rPr lang="en-US" sz="1600" dirty="0">
                  <a:solidFill>
                    <a:srgbClr val="000000"/>
                  </a:solidFill>
                  <a:latin typeface="Consolas" panose="020B0609020204030204" pitchFamily="49" charset="0"/>
                </a:rPr>
                <a:t>&gt;(N,B), [=](</a:t>
              </a:r>
              <a:r>
                <a:rPr lang="en-US" sz="1600" dirty="0">
                  <a:solidFill>
                    <a:srgbClr val="267F99"/>
                  </a:solidFill>
                  <a:latin typeface="Consolas" panose="020B0609020204030204" pitchFamily="49" charset="0"/>
                </a:rPr>
                <a:t>nd_item</a:t>
              </a:r>
              <a:r>
                <a:rPr lang="en-US" sz="1600" dirty="0">
                  <a:solidFill>
                    <a:srgbClr val="000000"/>
                  </a:solidFill>
                  <a:latin typeface="Consolas" panose="020B0609020204030204" pitchFamily="49" charset="0"/>
                </a:rPr>
                <a:t>&lt;</a:t>
              </a:r>
              <a:r>
                <a:rPr lang="en-US" sz="1600" dirty="0">
                  <a:solidFill>
                    <a:srgbClr val="098658"/>
                  </a:solidFill>
                  <a:latin typeface="Consolas" panose="020B0609020204030204" pitchFamily="49" charset="0"/>
                </a:rPr>
                <a:t>1</a:t>
              </a:r>
              <a:r>
                <a:rPr lang="en-US" sz="1600" dirty="0">
                  <a:solidFill>
                    <a:srgbClr val="000000"/>
                  </a:solidFill>
                  <a:latin typeface="Consolas" panose="020B0609020204030204" pitchFamily="49" charset="0"/>
                </a:rPr>
                <a:t>&gt; </a:t>
              </a:r>
              <a:r>
                <a:rPr lang="en-US" sz="1600" dirty="0">
                  <a:solidFill>
                    <a:srgbClr val="001080"/>
                  </a:solidFill>
                  <a:latin typeface="Consolas" panose="020B0609020204030204" pitchFamily="49" charset="0"/>
                </a:rPr>
                <a:t>item</a:t>
              </a:r>
              <a:r>
                <a:rPr lang="en-US" sz="1600" dirty="0">
                  <a:solidFill>
                    <a:srgbClr val="000000"/>
                  </a:solidFill>
                  <a:latin typeface="Consolas" panose="020B0609020204030204" pitchFamily="49" charset="0"/>
                </a:rPr>
                <a:t>){</a:t>
              </a:r>
            </a:p>
            <a:p>
              <a:pPr>
                <a:lnSpc>
                  <a:spcPct val="150000"/>
                </a:lnSpc>
                <a:spcBef>
                  <a:spcPts val="0"/>
                </a:spcBef>
              </a:pPr>
              <a:r>
                <a:rPr lang="en-US" sz="1600" dirty="0">
                  <a:solidFill>
                    <a:srgbClr val="000000"/>
                  </a:solidFill>
                  <a:latin typeface="Consolas" panose="020B0609020204030204" pitchFamily="49" charset="0"/>
                </a:rPr>
                <a:t>      </a:t>
              </a:r>
              <a:r>
                <a:rPr lang="en-US" sz="1600" dirty="0">
                  <a:solidFill>
                    <a:srgbClr val="267F99"/>
                  </a:solidFill>
                  <a:latin typeface="Consolas" panose="020B0609020204030204" pitchFamily="49" charset="0"/>
                </a:rPr>
                <a:t>auto </a:t>
              </a:r>
              <a:r>
                <a:rPr lang="en-US" sz="1600" dirty="0">
                  <a:solidFill>
                    <a:srgbClr val="000000"/>
                  </a:solidFill>
                  <a:latin typeface="Consolas" panose="020B0609020204030204" pitchFamily="49" charset="0"/>
                </a:rPr>
                <a:t>sg = </a:t>
              </a:r>
              <a:r>
                <a:rPr lang="en-US" sz="1600" dirty="0">
                  <a:solidFill>
                    <a:srgbClr val="001080"/>
                  </a:solidFill>
                  <a:latin typeface="Consolas" panose="020B0609020204030204" pitchFamily="49" charset="0"/>
                </a:rPr>
                <a:t>item</a:t>
              </a:r>
              <a:r>
                <a:rPr lang="en-US" sz="1600" dirty="0">
                  <a:solidFill>
                    <a:srgbClr val="000000"/>
                  </a:solidFill>
                  <a:latin typeface="Consolas" panose="020B0609020204030204" pitchFamily="49" charset="0"/>
                </a:rPr>
                <a:t>.</a:t>
              </a:r>
              <a:r>
                <a:rPr lang="en-US" sz="1600" dirty="0">
                  <a:solidFill>
                    <a:srgbClr val="795E26"/>
                  </a:solidFill>
                  <a:latin typeface="Consolas" panose="020B0609020204030204" pitchFamily="49" charset="0"/>
                </a:rPr>
                <a:t>get_sub_group</a:t>
              </a:r>
              <a:r>
                <a:rPr lang="en-US" sz="1600" dirty="0">
                  <a:solidFill>
                    <a:srgbClr val="000000"/>
                  </a:solidFill>
                  <a:latin typeface="Consolas" panose="020B0609020204030204" pitchFamily="49" charset="0"/>
                </a:rPr>
                <a:t>();</a:t>
              </a:r>
            </a:p>
            <a:p>
              <a:pPr>
                <a:lnSpc>
                  <a:spcPct val="150000"/>
                </a:lnSpc>
                <a:spcBef>
                  <a:spcPts val="0"/>
                </a:spcBef>
              </a:pPr>
              <a:r>
                <a:rPr lang="en-US" sz="1600" dirty="0">
                  <a:solidFill>
                    <a:srgbClr val="000000"/>
                  </a:solidFill>
                  <a:latin typeface="Consolas" panose="020B0609020204030204" pitchFamily="49" charset="0"/>
                </a:rPr>
                <a:t>      </a:t>
              </a:r>
              <a:r>
                <a:rPr lang="en-US" sz="1600" dirty="0" err="1">
                  <a:solidFill>
                    <a:srgbClr val="0000FF"/>
                  </a:solidFill>
                  <a:latin typeface="Consolas" panose="020B0609020204030204" pitchFamily="49" charset="0"/>
                </a:rPr>
                <a:t>size_t</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i</a:t>
              </a:r>
              <a:r>
                <a:rPr lang="en-US" sz="1600" dirty="0">
                  <a:solidFill>
                    <a:srgbClr val="000000"/>
                  </a:solidFill>
                  <a:latin typeface="Consolas" panose="020B0609020204030204" pitchFamily="49" charset="0"/>
                </a:rPr>
                <a:t> = </a:t>
              </a:r>
              <a:r>
                <a:rPr lang="en-US" sz="1600" dirty="0" err="1">
                  <a:solidFill>
                    <a:srgbClr val="001080"/>
                  </a:solidFill>
                  <a:latin typeface="Consolas" panose="020B0609020204030204" pitchFamily="49" charset="0"/>
                </a:rPr>
                <a:t>item</a:t>
              </a:r>
              <a:r>
                <a:rPr lang="en-US" sz="1600" dirty="0" err="1">
                  <a:solidFill>
                    <a:srgbClr val="000000"/>
                  </a:solidFill>
                  <a:latin typeface="Consolas" panose="020B0609020204030204" pitchFamily="49" charset="0"/>
                </a:rPr>
                <a:t>.</a:t>
              </a:r>
              <a:r>
                <a:rPr lang="en-US" sz="1600" dirty="0" err="1">
                  <a:solidFill>
                    <a:srgbClr val="795E26"/>
                  </a:solidFill>
                  <a:latin typeface="Consolas" panose="020B0609020204030204" pitchFamily="49" charset="0"/>
                </a:rPr>
                <a:t>get_global_id</a:t>
              </a:r>
              <a:r>
                <a:rPr lang="en-US" sz="1600" dirty="0">
                  <a:solidFill>
                    <a:srgbClr val="000000"/>
                  </a:solidFill>
                  <a:latin typeface="Consolas" panose="020B0609020204030204" pitchFamily="49" charset="0"/>
                </a:rPr>
                <a:t>(</a:t>
              </a:r>
              <a:r>
                <a:rPr lang="en-US" sz="1600" dirty="0">
                  <a:solidFill>
                    <a:srgbClr val="098658"/>
                  </a:solidFill>
                  <a:latin typeface="Consolas" panose="020B0609020204030204" pitchFamily="49" charset="0"/>
                </a:rPr>
                <a:t>0</a:t>
              </a:r>
              <a:r>
                <a:rPr lang="en-US" sz="1600" dirty="0">
                  <a:solidFill>
                    <a:srgbClr val="000000"/>
                  </a:solidFill>
                  <a:latin typeface="Consolas" panose="020B0609020204030204" pitchFamily="49" charset="0"/>
                </a:rPr>
                <a:t>);</a:t>
              </a:r>
            </a:p>
            <a:p>
              <a:pPr>
                <a:lnSpc>
                  <a:spcPct val="150000"/>
                </a:lnSpc>
                <a:spcBef>
                  <a:spcPts val="0"/>
                </a:spcBef>
              </a:pPr>
              <a:br>
                <a:rPr lang="en-US" sz="1600" dirty="0">
                  <a:solidFill>
                    <a:srgbClr val="000000"/>
                  </a:solidFill>
                  <a:latin typeface="Consolas" panose="020B0609020204030204" pitchFamily="49" charset="0"/>
                </a:rPr>
              </a:br>
              <a:r>
                <a:rPr lang="en-US" sz="1600" dirty="0">
                  <a:solidFill>
                    <a:srgbClr val="008000"/>
                  </a:solidFill>
                  <a:latin typeface="Consolas" panose="020B0609020204030204" pitchFamily="49" charset="0"/>
                </a:rPr>
                <a:t>      </a:t>
              </a:r>
              <a:r>
                <a:rPr lang="it-IT" sz="1600" dirty="0">
                  <a:solidFill>
                    <a:srgbClr val="008000"/>
                  </a:solidFill>
                  <a:latin typeface="Consolas" panose="020B0609020204030204" pitchFamily="49" charset="0"/>
                </a:rPr>
                <a:t>/* Collectives */</a:t>
              </a:r>
              <a:endParaRPr lang="it-IT" sz="1600" dirty="0">
                <a:solidFill>
                  <a:srgbClr val="000000"/>
                </a:solidFill>
                <a:latin typeface="Consolas" panose="020B0609020204030204" pitchFamily="49" charset="0"/>
              </a:endParaRPr>
            </a:p>
            <a:p>
              <a:pPr>
                <a:lnSpc>
                  <a:spcPct val="150000"/>
                </a:lnSpc>
                <a:spcBef>
                  <a:spcPts val="0"/>
                </a:spcBef>
              </a:pPr>
              <a:r>
                <a:rPr lang="it-IT" sz="1600" dirty="0">
                  <a:solidFill>
                    <a:srgbClr val="000000"/>
                  </a:solidFill>
                  <a:latin typeface="Consolas" panose="020B0609020204030204" pitchFamily="49" charset="0"/>
                </a:rPr>
                <a:t>      </a:t>
              </a:r>
              <a:r>
                <a:rPr lang="it-IT" sz="1600" dirty="0">
                  <a:solidFill>
                    <a:srgbClr val="001080"/>
                  </a:solidFill>
                  <a:latin typeface="Consolas" panose="020B0609020204030204" pitchFamily="49" charset="0"/>
                </a:rPr>
                <a:t>data</a:t>
              </a:r>
              <a:r>
                <a:rPr lang="it-IT" sz="1600" dirty="0">
                  <a:solidFill>
                    <a:srgbClr val="000000"/>
                  </a:solidFill>
                  <a:latin typeface="Consolas" panose="020B0609020204030204" pitchFamily="49" charset="0"/>
                </a:rPr>
                <a:t>[i] = </a:t>
              </a:r>
              <a:r>
                <a:rPr lang="it-IT" sz="1600" dirty="0">
                  <a:solidFill>
                    <a:srgbClr val="795E26"/>
                  </a:solidFill>
                  <a:latin typeface="Consolas" panose="020B0609020204030204" pitchFamily="49" charset="0"/>
                </a:rPr>
                <a:t>reduce</a:t>
              </a:r>
              <a:r>
                <a:rPr lang="it-IT" sz="1600" dirty="0">
                  <a:solidFill>
                    <a:srgbClr val="000000"/>
                  </a:solidFill>
                  <a:latin typeface="Consolas" panose="020B0609020204030204" pitchFamily="49" charset="0"/>
                </a:rPr>
                <a:t>(sg, </a:t>
              </a:r>
              <a:r>
                <a:rPr lang="it-IT" sz="1600" dirty="0">
                  <a:solidFill>
                    <a:srgbClr val="001080"/>
                  </a:solidFill>
                  <a:latin typeface="Consolas" panose="020B0609020204030204" pitchFamily="49" charset="0"/>
                </a:rPr>
                <a:t>data</a:t>
              </a:r>
              <a:r>
                <a:rPr lang="it-IT" sz="1600" dirty="0">
                  <a:solidFill>
                    <a:srgbClr val="000000"/>
                  </a:solidFill>
                  <a:latin typeface="Consolas" panose="020B0609020204030204" pitchFamily="49" charset="0"/>
                </a:rPr>
                <a:t>[i], </a:t>
              </a:r>
              <a:r>
                <a:rPr lang="it-IT" sz="1600" dirty="0">
                  <a:solidFill>
                    <a:srgbClr val="267F99"/>
                  </a:solidFill>
                  <a:latin typeface="Consolas" panose="020B0609020204030204" pitchFamily="49" charset="0"/>
                </a:rPr>
                <a:t>ONEAPI</a:t>
              </a:r>
              <a:r>
                <a:rPr lang="it-IT" sz="1600" dirty="0">
                  <a:solidFill>
                    <a:srgbClr val="000000"/>
                  </a:solidFill>
                  <a:latin typeface="Consolas" panose="020B0609020204030204" pitchFamily="49" charset="0"/>
                </a:rPr>
                <a:t>::</a:t>
              </a:r>
              <a:r>
                <a:rPr lang="it-IT" sz="1600" dirty="0">
                  <a:solidFill>
                    <a:srgbClr val="795E26"/>
                  </a:solidFill>
                  <a:latin typeface="Consolas" panose="020B0609020204030204" pitchFamily="49" charset="0"/>
                </a:rPr>
                <a:t>plus</a:t>
              </a:r>
              <a:r>
                <a:rPr lang="it-IT" sz="1600" dirty="0">
                  <a:solidFill>
                    <a:srgbClr val="000000"/>
                  </a:solidFill>
                  <a:latin typeface="Consolas" panose="020B0609020204030204" pitchFamily="49" charset="0"/>
                </a:rPr>
                <a:t>&lt;&gt;());</a:t>
              </a:r>
            </a:p>
            <a:p>
              <a:pPr>
                <a:lnSpc>
                  <a:spcPct val="150000"/>
                </a:lnSpc>
                <a:spcBef>
                  <a:spcPts val="0"/>
                </a:spcBef>
              </a:pPr>
              <a:r>
                <a:rPr lang="it-IT" sz="1600" dirty="0">
                  <a:solidFill>
                    <a:srgbClr val="008000"/>
                  </a:solidFill>
                  <a:latin typeface="Consolas" panose="020B0609020204030204" pitchFamily="49" charset="0"/>
                </a:rPr>
                <a:t>      //data[i] = reduce(sg, data[i], ONEAPI::maximum&lt;&gt;());</a:t>
              </a:r>
              <a:endParaRPr lang="it-IT" sz="1600" dirty="0">
                <a:solidFill>
                  <a:srgbClr val="000000"/>
                </a:solidFill>
                <a:latin typeface="Consolas" panose="020B0609020204030204" pitchFamily="49" charset="0"/>
              </a:endParaRPr>
            </a:p>
            <a:p>
              <a:pPr>
                <a:lnSpc>
                  <a:spcPct val="150000"/>
                </a:lnSpc>
                <a:spcBef>
                  <a:spcPts val="0"/>
                </a:spcBef>
              </a:pPr>
              <a:r>
                <a:rPr lang="it-IT" sz="1600" dirty="0">
                  <a:solidFill>
                    <a:srgbClr val="008000"/>
                  </a:solidFill>
                  <a:latin typeface="Consolas" panose="020B0609020204030204" pitchFamily="49" charset="0"/>
                </a:rPr>
                <a:t>      //data[i] = reduce(sg, data[i], ONEAPI::minimum&lt;&gt;());</a:t>
              </a:r>
              <a:endParaRPr lang="it-IT" sz="1600" dirty="0">
                <a:solidFill>
                  <a:srgbClr val="000000"/>
                </a:solidFill>
                <a:latin typeface="Consolas" panose="020B0609020204030204" pitchFamily="49" charset="0"/>
              </a:endParaRPr>
            </a:p>
            <a:p>
              <a:pPr>
                <a:lnSpc>
                  <a:spcPct val="150000"/>
                </a:lnSpc>
                <a:spcBef>
                  <a:spcPts val="0"/>
                </a:spcBef>
              </a:pPr>
              <a:r>
                <a:rPr lang="en-US" sz="1600" dirty="0">
                  <a:solidFill>
                    <a:srgbClr val="000000"/>
                  </a:solidFill>
                  <a:latin typeface="Consolas" panose="020B0609020204030204" pitchFamily="49" charset="0"/>
                </a:rPr>
                <a:t>});</a:t>
              </a:r>
            </a:p>
          </p:txBody>
        </p:sp>
      </p:grpSp>
      <p:sp>
        <p:nvSpPr>
          <p:cNvPr id="12" name="Rectangle: Rounded Corners 11">
            <a:extLst>
              <a:ext uri="{FF2B5EF4-FFF2-40B4-BE49-F238E27FC236}">
                <a16:creationId xmlns:a16="http://schemas.microsoft.com/office/drawing/2014/main" id="{64675884-FC7D-4F9B-9265-674C8F297CA8}"/>
              </a:ext>
            </a:extLst>
          </p:cNvPr>
          <p:cNvSpPr/>
          <p:nvPr/>
        </p:nvSpPr>
        <p:spPr>
          <a:xfrm>
            <a:off x="6832833" y="3024334"/>
            <a:ext cx="4397142" cy="383767"/>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Tree>
    <p:extLst>
      <p:ext uri="{BB962C8B-B14F-4D97-AF65-F5344CB8AC3E}">
        <p14:creationId xmlns:p14="http://schemas.microsoft.com/office/powerpoint/2010/main" val="41467430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01D1AB03-3BFD-4587-9EE8-F207B6A2388E}"/>
              </a:ext>
            </a:extLst>
          </p:cNvPr>
          <p:cNvSpPr txBox="1">
            <a:spLocks/>
          </p:cNvSpPr>
          <p:nvPr/>
        </p:nvSpPr>
        <p:spPr>
          <a:xfrm>
            <a:off x="571500" y="1599815"/>
            <a:ext cx="11010900" cy="48093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609600" latinLnBrk="0">
              <a:lnSpc>
                <a:spcPct val="100000"/>
              </a:lnSpc>
              <a:spcBef>
                <a:spcPts val="1200"/>
              </a:spcBef>
              <a:spcAft>
                <a:spcPts val="0"/>
              </a:spcAft>
              <a:buClrTx/>
              <a:buSzTx/>
              <a:buFont typeface="Wingdings" pitchFamily="2" charset="2"/>
              <a:buNone/>
              <a:tabLst/>
              <a:defRPr sz="6000" b="0" i="0" u="none" strike="noStrike" cap="none" spc="0" baseline="0">
                <a:solidFill>
                  <a:schemeClr val="bg1"/>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hangingPunct="1"/>
            <a:r>
              <a:rPr lang="en-US" sz="2800" dirty="0"/>
              <a:t>The sub-group size can be </a:t>
            </a:r>
            <a:r>
              <a:rPr lang="en-US" sz="2800" dirty="0">
                <a:solidFill>
                  <a:schemeClr val="accent3"/>
                </a:solidFill>
              </a:rPr>
              <a:t>configured separately </a:t>
            </a:r>
            <a:r>
              <a:rPr lang="en-US" sz="2800" dirty="0"/>
              <a:t>for each kernel.</a:t>
            </a:r>
            <a:br>
              <a:rPr lang="en-US" sz="2800" dirty="0"/>
            </a:br>
            <a:r>
              <a:rPr lang="en-US" sz="2800" dirty="0"/>
              <a:t>The set of available sub-group sizes is </a:t>
            </a:r>
            <a:r>
              <a:rPr lang="en-US" sz="2800" dirty="0">
                <a:solidFill>
                  <a:schemeClr val="accent3"/>
                </a:solidFill>
              </a:rPr>
              <a:t>hardware-specific</a:t>
            </a:r>
            <a:r>
              <a:rPr lang="en-US" sz="2800" dirty="0"/>
              <a:t>.</a:t>
            </a:r>
          </a:p>
          <a:p>
            <a:pPr hangingPunct="1"/>
            <a:endParaRPr lang="en-US" sz="2800" dirty="0"/>
          </a:p>
          <a:p>
            <a:pPr hangingPunct="1"/>
            <a:endParaRPr lang="en-US" sz="2800" dirty="0"/>
          </a:p>
          <a:p>
            <a:pPr hangingPunct="1"/>
            <a:endParaRPr lang="en-US" sz="2800" dirty="0"/>
          </a:p>
          <a:p>
            <a:pPr hangingPunct="1"/>
            <a:endParaRPr lang="en-US" sz="2800" dirty="0"/>
          </a:p>
          <a:p>
            <a:pPr hangingPunct="1"/>
            <a:r>
              <a:rPr lang="en-US" sz="2800" dirty="0"/>
              <a:t>The sub-group size can be tuned even for kernels that do not use the </a:t>
            </a:r>
            <a:r>
              <a:rPr lang="en-US" sz="2800" dirty="0" err="1">
                <a:solidFill>
                  <a:schemeClr val="accent3"/>
                </a:solidFill>
                <a:latin typeface="Consolas" panose="020B0609020204030204" pitchFamily="49" charset="0"/>
              </a:rPr>
              <a:t>sub_group</a:t>
            </a:r>
            <a:r>
              <a:rPr lang="en-US" sz="2800" dirty="0"/>
              <a:t> class (e.g. to tune for SIMD width and register usage).</a:t>
            </a:r>
          </a:p>
        </p:txBody>
      </p:sp>
      <p:sp>
        <p:nvSpPr>
          <p:cNvPr id="5" name="Rectangle: Single Corner Snipped 4">
            <a:extLst>
              <a:ext uri="{FF2B5EF4-FFF2-40B4-BE49-F238E27FC236}">
                <a16:creationId xmlns:a16="http://schemas.microsoft.com/office/drawing/2014/main" id="{2E75E678-2942-4AF4-9A3F-EC69AA05A446}"/>
              </a:ext>
            </a:extLst>
          </p:cNvPr>
          <p:cNvSpPr/>
          <p:nvPr/>
        </p:nvSpPr>
        <p:spPr>
          <a:xfrm>
            <a:off x="479500" y="2668773"/>
            <a:ext cx="10276017" cy="2083980"/>
          </a:xfrm>
          <a:prstGeom prst="snip1Rect">
            <a:avLst>
              <a:gd name="adj" fmla="val 2758"/>
            </a:avLst>
          </a:prstGeom>
          <a:solidFill>
            <a:schemeClr val="bg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4000" b="1" dirty="0"/>
          </a:p>
        </p:txBody>
      </p:sp>
      <p:sp>
        <p:nvSpPr>
          <p:cNvPr id="2" name="Title 1">
            <a:extLst>
              <a:ext uri="{FF2B5EF4-FFF2-40B4-BE49-F238E27FC236}">
                <a16:creationId xmlns:a16="http://schemas.microsoft.com/office/drawing/2014/main" id="{9B4730D7-B0A8-4BB4-BACA-672DA6D024AD}"/>
              </a:ext>
            </a:extLst>
          </p:cNvPr>
          <p:cNvSpPr>
            <a:spLocks noGrp="1"/>
          </p:cNvSpPr>
          <p:nvPr>
            <p:ph type="title"/>
          </p:nvPr>
        </p:nvSpPr>
        <p:spPr/>
        <p:txBody>
          <a:bodyPr/>
          <a:lstStyle/>
          <a:p>
            <a:pPr algn="ctr"/>
            <a:r>
              <a:rPr lang="en-US" dirty="0"/>
              <a:t>Specifying the Sub-Group Size</a:t>
            </a:r>
          </a:p>
        </p:txBody>
      </p:sp>
      <p:sp>
        <p:nvSpPr>
          <p:cNvPr id="3" name="Content Placeholder 2">
            <a:extLst>
              <a:ext uri="{FF2B5EF4-FFF2-40B4-BE49-F238E27FC236}">
                <a16:creationId xmlns:a16="http://schemas.microsoft.com/office/drawing/2014/main" id="{BA8B00AA-B377-40D5-8B0D-3B6097ED9DEA}"/>
              </a:ext>
            </a:extLst>
          </p:cNvPr>
          <p:cNvSpPr>
            <a:spLocks noGrp="1"/>
          </p:cNvSpPr>
          <p:nvPr>
            <p:ph type="body" sz="quarter" idx="10"/>
          </p:nvPr>
        </p:nvSpPr>
        <p:spPr>
          <a:xfrm>
            <a:off x="479500" y="2668772"/>
            <a:ext cx="10276017" cy="2270436"/>
          </a:xfrm>
        </p:spPr>
        <p:txBody>
          <a:bodyPr lIns="91440" tIns="91440" rIns="91440">
            <a:normAutofit/>
          </a:bodyPr>
          <a:lstStyle/>
          <a:p>
            <a:pPr>
              <a:lnSpc>
                <a:spcPct val="150000"/>
              </a:lnSpc>
              <a:spcBef>
                <a:spcPts val="0"/>
              </a:spcBef>
            </a:pPr>
            <a:r>
              <a:rPr lang="en-US" sz="2000" dirty="0" err="1">
                <a:solidFill>
                  <a:srgbClr val="001080"/>
                </a:solidFill>
                <a:latin typeface="Consolas" panose="020B0609020204030204" pitchFamily="49" charset="0"/>
              </a:rPr>
              <a:t>q</a:t>
            </a:r>
            <a:r>
              <a:rPr lang="en-US" sz="2000" dirty="0" err="1">
                <a:solidFill>
                  <a:srgbClr val="000000"/>
                </a:solidFill>
                <a:latin typeface="Consolas" panose="020B0609020204030204" pitchFamily="49" charset="0"/>
              </a:rPr>
              <a:t>.</a:t>
            </a:r>
            <a:r>
              <a:rPr lang="en-US" sz="2000" dirty="0" err="1">
                <a:solidFill>
                  <a:srgbClr val="795E26"/>
                </a:solidFill>
                <a:latin typeface="Consolas" panose="020B0609020204030204" pitchFamily="49" charset="0"/>
              </a:rPr>
              <a:t>parallel_for</a:t>
            </a:r>
            <a:r>
              <a:rPr lang="en-US" sz="2000" dirty="0">
                <a:solidFill>
                  <a:srgbClr val="000000"/>
                </a:solidFill>
                <a:latin typeface="Consolas" panose="020B0609020204030204" pitchFamily="49" charset="0"/>
              </a:rPr>
              <a:t>(</a:t>
            </a:r>
            <a:r>
              <a:rPr lang="en-US" sz="2000" dirty="0">
                <a:solidFill>
                  <a:srgbClr val="795E26"/>
                </a:solidFill>
                <a:latin typeface="Consolas" panose="020B0609020204030204" pitchFamily="49" charset="0"/>
              </a:rPr>
              <a:t>range</a:t>
            </a:r>
            <a:r>
              <a:rPr lang="en-US" sz="2000" dirty="0">
                <a:solidFill>
                  <a:srgbClr val="000000"/>
                </a:solidFill>
                <a:latin typeface="Consolas" panose="020B0609020204030204" pitchFamily="49" charset="0"/>
              </a:rPr>
              <a:t>&lt;</a:t>
            </a:r>
            <a:r>
              <a:rPr lang="en-US" sz="2000" dirty="0">
                <a:solidFill>
                  <a:srgbClr val="098658"/>
                </a:solidFill>
                <a:latin typeface="Consolas" panose="020B0609020204030204" pitchFamily="49" charset="0"/>
              </a:rPr>
              <a:t>1</a:t>
            </a:r>
            <a:r>
              <a:rPr lang="en-US" sz="2000" dirty="0">
                <a:solidFill>
                  <a:srgbClr val="000000"/>
                </a:solidFill>
                <a:latin typeface="Consolas" panose="020B0609020204030204" pitchFamily="49" charset="0"/>
              </a:rPr>
              <a:t>&gt;(N),</a:t>
            </a: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               [=](</a:t>
            </a:r>
            <a:r>
              <a:rPr lang="en-US" sz="2000" dirty="0">
                <a:solidFill>
                  <a:srgbClr val="267F99"/>
                </a:solidFill>
                <a:latin typeface="Consolas" panose="020B0609020204030204" pitchFamily="49" charset="0"/>
              </a:rPr>
              <a:t>id</a:t>
            </a:r>
            <a:r>
              <a:rPr lang="en-US" sz="2000" dirty="0">
                <a:solidFill>
                  <a:srgbClr val="000000"/>
                </a:solidFill>
                <a:latin typeface="Consolas" panose="020B0609020204030204" pitchFamily="49" charset="0"/>
              </a:rPr>
              <a:t>&lt;</a:t>
            </a:r>
            <a:r>
              <a:rPr lang="en-US" sz="2000" dirty="0">
                <a:solidFill>
                  <a:srgbClr val="098658"/>
                </a:solidFill>
                <a:latin typeface="Consolas" panose="020B0609020204030204" pitchFamily="49" charset="0"/>
              </a:rPr>
              <a:t>1</a:t>
            </a:r>
            <a:r>
              <a:rPr lang="en-US" sz="2000" dirty="0">
                <a:solidFill>
                  <a:srgbClr val="000000"/>
                </a:solidFill>
                <a:latin typeface="Consolas" panose="020B0609020204030204" pitchFamily="49" charset="0"/>
              </a:rPr>
              <a:t>&gt; </a:t>
            </a:r>
            <a:r>
              <a:rPr lang="en-US" sz="2000" dirty="0">
                <a:solidFill>
                  <a:srgbClr val="001080"/>
                </a:solidFill>
                <a:latin typeface="Consolas" panose="020B0609020204030204" pitchFamily="49" charset="0"/>
              </a:rPr>
              <a:t>id</a:t>
            </a:r>
            <a:r>
              <a:rPr lang="en-US" sz="2000" dirty="0">
                <a:solidFill>
                  <a:srgbClr val="000000"/>
                </a:solidFill>
                <a:latin typeface="Consolas" panose="020B0609020204030204" pitchFamily="49" charset="0"/>
              </a:rPr>
              <a:t>) [[intel::</a:t>
            </a:r>
            <a:r>
              <a:rPr lang="en-US" sz="2000" dirty="0" err="1">
                <a:solidFill>
                  <a:srgbClr val="000000"/>
                </a:solidFill>
                <a:latin typeface="Consolas" panose="020B0609020204030204" pitchFamily="49" charset="0"/>
              </a:rPr>
              <a:t>reqd_sub_group_size</a:t>
            </a:r>
            <a:r>
              <a:rPr lang="en-US" sz="2000" dirty="0">
                <a:solidFill>
                  <a:srgbClr val="000000"/>
                </a:solidFill>
                <a:latin typeface="Consolas" panose="020B0609020204030204" pitchFamily="49" charset="0"/>
              </a:rPr>
              <a:t>(16)]] {</a:t>
            </a: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  </a:t>
            </a:r>
            <a:r>
              <a:rPr lang="it-IT" sz="2000" dirty="0">
                <a:solidFill>
                  <a:srgbClr val="008000"/>
                </a:solidFill>
                <a:latin typeface="Consolas" panose="020B0609020204030204" pitchFamily="49" charset="0"/>
              </a:rPr>
              <a:t>// KERNEL CODE</a:t>
            </a:r>
            <a:br>
              <a:rPr lang="it-IT" sz="2000" dirty="0">
                <a:solidFill>
                  <a:srgbClr val="008000"/>
                </a:solidFill>
                <a:latin typeface="Consolas" panose="020B0609020204030204" pitchFamily="49" charset="0"/>
              </a:rPr>
            </a:br>
            <a:r>
              <a:rPr lang="en-US" sz="2000" dirty="0">
                <a:solidFill>
                  <a:srgbClr val="000000"/>
                </a:solidFill>
                <a:latin typeface="Consolas" panose="020B0609020204030204" pitchFamily="49" charset="0"/>
              </a:rPr>
              <a:t>});</a:t>
            </a:r>
          </a:p>
        </p:txBody>
      </p:sp>
      <p:sp>
        <p:nvSpPr>
          <p:cNvPr id="7" name="Rectangle: Rounded Corners 6">
            <a:extLst>
              <a:ext uri="{FF2B5EF4-FFF2-40B4-BE49-F238E27FC236}">
                <a16:creationId xmlns:a16="http://schemas.microsoft.com/office/drawing/2014/main" id="{52C5C08F-8A4F-4154-BB56-60A02272D0A5}"/>
              </a:ext>
            </a:extLst>
          </p:cNvPr>
          <p:cNvSpPr/>
          <p:nvPr/>
        </p:nvSpPr>
        <p:spPr>
          <a:xfrm>
            <a:off x="4573246" y="3321051"/>
            <a:ext cx="4879098" cy="383767"/>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Tree>
    <p:extLst>
      <p:ext uri="{BB962C8B-B14F-4D97-AF65-F5344CB8AC3E}">
        <p14:creationId xmlns:p14="http://schemas.microsoft.com/office/powerpoint/2010/main" val="1935060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Single Corner Snipped 13">
            <a:extLst>
              <a:ext uri="{FF2B5EF4-FFF2-40B4-BE49-F238E27FC236}">
                <a16:creationId xmlns:a16="http://schemas.microsoft.com/office/drawing/2014/main" id="{A363190B-58B0-476C-ADFA-E988D4E97EBD}"/>
              </a:ext>
            </a:extLst>
          </p:cNvPr>
          <p:cNvSpPr/>
          <p:nvPr/>
        </p:nvSpPr>
        <p:spPr>
          <a:xfrm>
            <a:off x="2520778" y="4130362"/>
            <a:ext cx="5804072" cy="1626580"/>
          </a:xfrm>
          <a:prstGeom prst="snip1Rect">
            <a:avLst/>
          </a:prstGeom>
          <a:solidFill>
            <a:schemeClr val="bg2">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1" name="Rectangle: Single Corner Snipped 10">
            <a:extLst>
              <a:ext uri="{FF2B5EF4-FFF2-40B4-BE49-F238E27FC236}">
                <a16:creationId xmlns:a16="http://schemas.microsoft.com/office/drawing/2014/main" id="{940C4BCF-B1D9-4B90-9A33-FAD4CBFC7F64}"/>
              </a:ext>
            </a:extLst>
          </p:cNvPr>
          <p:cNvSpPr/>
          <p:nvPr/>
        </p:nvSpPr>
        <p:spPr>
          <a:xfrm>
            <a:off x="2520778" y="2354327"/>
            <a:ext cx="5804072" cy="1626580"/>
          </a:xfrm>
          <a:prstGeom prst="snip1Rect">
            <a:avLst/>
          </a:prstGeom>
          <a:solidFill>
            <a:schemeClr val="bg2">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2" name="Title 1">
            <a:extLst>
              <a:ext uri="{FF2B5EF4-FFF2-40B4-BE49-F238E27FC236}">
                <a16:creationId xmlns:a16="http://schemas.microsoft.com/office/drawing/2014/main" id="{9B4730D7-B0A8-4BB4-BACA-672DA6D024AD}"/>
              </a:ext>
            </a:extLst>
          </p:cNvPr>
          <p:cNvSpPr>
            <a:spLocks noGrp="1"/>
          </p:cNvSpPr>
          <p:nvPr>
            <p:ph type="title"/>
          </p:nvPr>
        </p:nvSpPr>
        <p:spPr/>
        <p:txBody>
          <a:bodyPr/>
          <a:lstStyle/>
          <a:p>
            <a:pPr algn="ctr"/>
            <a:r>
              <a:rPr lang="en-US" dirty="0"/>
              <a:t>Sub-groups in SYCL 2020</a:t>
            </a:r>
          </a:p>
        </p:txBody>
      </p:sp>
      <p:sp>
        <p:nvSpPr>
          <p:cNvPr id="3" name="Content Placeholder 2">
            <a:extLst>
              <a:ext uri="{FF2B5EF4-FFF2-40B4-BE49-F238E27FC236}">
                <a16:creationId xmlns:a16="http://schemas.microsoft.com/office/drawing/2014/main" id="{BA8B00AA-B377-40D5-8B0D-3B6097ED9DEA}"/>
              </a:ext>
            </a:extLst>
          </p:cNvPr>
          <p:cNvSpPr>
            <a:spLocks noGrp="1"/>
          </p:cNvSpPr>
          <p:nvPr>
            <p:ph type="body" sz="quarter" idx="10"/>
          </p:nvPr>
        </p:nvSpPr>
        <p:spPr/>
        <p:txBody>
          <a:bodyPr>
            <a:normAutofit/>
          </a:bodyPr>
          <a:lstStyle/>
          <a:p>
            <a:r>
              <a:rPr lang="en-US" sz="2600" dirty="0"/>
              <a:t>SYCL 2020 replaces sub-group shuffles from DPC++ with new algorithms</a:t>
            </a:r>
          </a:p>
          <a:p>
            <a:pPr marL="0" indent="0">
              <a:buNone/>
            </a:pPr>
            <a:br>
              <a:rPr lang="en-US" dirty="0">
                <a:solidFill>
                  <a:srgbClr val="000000"/>
                </a:solidFill>
                <a:latin typeface="Consolas, "/>
              </a:rPr>
            </a:br>
            <a:endParaRPr lang="en-US" sz="2200" dirty="0"/>
          </a:p>
        </p:txBody>
      </p:sp>
      <p:sp>
        <p:nvSpPr>
          <p:cNvPr id="4" name="Rectangle 3">
            <a:extLst>
              <a:ext uri="{FF2B5EF4-FFF2-40B4-BE49-F238E27FC236}">
                <a16:creationId xmlns:a16="http://schemas.microsoft.com/office/drawing/2014/main" id="{69F87163-8C57-42F2-AF68-7E22285F227A}"/>
              </a:ext>
            </a:extLst>
          </p:cNvPr>
          <p:cNvSpPr/>
          <p:nvPr/>
        </p:nvSpPr>
        <p:spPr>
          <a:xfrm>
            <a:off x="0" y="6156881"/>
            <a:ext cx="8324850" cy="259238"/>
          </a:xfrm>
          <a:prstGeom prst="rect">
            <a:avLst/>
          </a:prstGeom>
        </p:spPr>
        <p:txBody>
          <a:bodyPr wrap="square">
            <a:spAutoFit/>
          </a:bodyPr>
          <a:lstStyle/>
          <a:p>
            <a:r>
              <a:rPr lang="en-US" sz="1200" dirty="0">
                <a:solidFill>
                  <a:schemeClr val="bg1"/>
                </a:solidFill>
              </a:rPr>
              <a:t>https://www.khronos.org/registry/SYCL/specs/sycl-2020/html/sycl-2020.html#sec:algorithms</a:t>
            </a:r>
          </a:p>
        </p:txBody>
      </p:sp>
      <p:sp>
        <p:nvSpPr>
          <p:cNvPr id="9" name="Rectangle 8">
            <a:extLst>
              <a:ext uri="{FF2B5EF4-FFF2-40B4-BE49-F238E27FC236}">
                <a16:creationId xmlns:a16="http://schemas.microsoft.com/office/drawing/2014/main" id="{06937F30-232F-42ED-A8F6-213CC5D02B19}"/>
              </a:ext>
            </a:extLst>
          </p:cNvPr>
          <p:cNvSpPr/>
          <p:nvPr/>
        </p:nvSpPr>
        <p:spPr>
          <a:xfrm>
            <a:off x="2710249" y="2622853"/>
            <a:ext cx="8324850" cy="1089529"/>
          </a:xfrm>
          <a:prstGeom prst="rect">
            <a:avLst/>
          </a:prstGeom>
          <a:noFill/>
        </p:spPr>
        <p:txBody>
          <a:bodyPr wrap="square">
            <a:spAutoFit/>
          </a:bodyPr>
          <a:lstStyle/>
          <a:p>
            <a:r>
              <a:rPr lang="en-US" sz="1200" dirty="0" err="1">
                <a:solidFill>
                  <a:srgbClr val="267F99"/>
                </a:solidFill>
                <a:latin typeface="Consolas" panose="020B0609020204030204" pitchFamily="49" charset="0"/>
              </a:rPr>
              <a:t>sycl</a:t>
            </a:r>
            <a:r>
              <a:rPr lang="en-US" sz="1200" dirty="0">
                <a:solidFill>
                  <a:srgbClr val="001080"/>
                </a:solidFill>
                <a:latin typeface="Consolas" panose="020B0609020204030204" pitchFamily="49" charset="0"/>
              </a:rPr>
              <a:t>::</a:t>
            </a:r>
            <a:r>
              <a:rPr lang="en-US" sz="1200" dirty="0">
                <a:solidFill>
                  <a:srgbClr val="267F99"/>
                </a:solidFill>
                <a:latin typeface="Consolas" panose="020B0609020204030204" pitchFamily="49" charset="0"/>
              </a:rPr>
              <a:t>ONEAPI</a:t>
            </a:r>
            <a:r>
              <a:rPr lang="en-US" sz="1200" dirty="0">
                <a:solidFill>
                  <a:srgbClr val="001080"/>
                </a:solidFill>
                <a:latin typeface="Consolas" panose="020B0609020204030204" pitchFamily="49" charset="0"/>
              </a:rPr>
              <a:t>::</a:t>
            </a:r>
            <a:r>
              <a:rPr lang="en-US" sz="1200" dirty="0" err="1">
                <a:solidFill>
                  <a:srgbClr val="001080"/>
                </a:solidFill>
                <a:latin typeface="Consolas" panose="020B0609020204030204" pitchFamily="49" charset="0"/>
              </a:rPr>
              <a:t>sub</a:t>
            </a:r>
            <a:r>
              <a:rPr lang="en-US" sz="1200" dirty="0" err="1">
                <a:latin typeface="Consolas" panose="020B0609020204030204" pitchFamily="49" charset="0"/>
              </a:rPr>
              <a:t>_group</a:t>
            </a:r>
            <a:r>
              <a:rPr lang="en-US" sz="1200" dirty="0">
                <a:latin typeface="Consolas" panose="020B0609020204030204" pitchFamily="49" charset="0"/>
              </a:rPr>
              <a:t> sg = </a:t>
            </a:r>
            <a:r>
              <a:rPr lang="en-US" sz="1200" dirty="0" err="1">
                <a:solidFill>
                  <a:srgbClr val="001080"/>
                </a:solidFill>
                <a:latin typeface="Consolas" panose="020B0609020204030204" pitchFamily="49" charset="0"/>
              </a:rPr>
              <a:t>it</a:t>
            </a:r>
            <a:r>
              <a:rPr lang="en-US" sz="1200" dirty="0" err="1">
                <a:latin typeface="Consolas" panose="020B0609020204030204" pitchFamily="49" charset="0"/>
              </a:rPr>
              <a:t>.</a:t>
            </a:r>
            <a:r>
              <a:rPr lang="en-US" sz="1200" dirty="0" err="1">
                <a:solidFill>
                  <a:srgbClr val="795E26"/>
                </a:solidFill>
                <a:latin typeface="Consolas" panose="020B0609020204030204" pitchFamily="49" charset="0"/>
              </a:rPr>
              <a:t>get_sub_group</a:t>
            </a:r>
            <a:r>
              <a:rPr lang="en-US" sz="1200" dirty="0">
                <a:latin typeface="Consolas" panose="020B0609020204030204" pitchFamily="49" charset="0"/>
              </a:rPr>
              <a:t>();</a:t>
            </a:r>
            <a:br>
              <a:rPr lang="en-US" sz="1200" dirty="0">
                <a:latin typeface="Consolas" panose="020B0609020204030204" pitchFamily="49" charset="0"/>
              </a:rPr>
            </a:br>
            <a:br>
              <a:rPr lang="en-US" sz="1200" dirty="0">
                <a:latin typeface="Consolas" panose="020B0609020204030204" pitchFamily="49" charset="0"/>
              </a:rPr>
            </a:br>
            <a:r>
              <a:rPr lang="en-US" sz="1200" dirty="0">
                <a:solidFill>
                  <a:srgbClr val="0000FF"/>
                </a:solidFill>
                <a:latin typeface="Consolas" panose="020B0609020204030204" pitchFamily="49" charset="0"/>
              </a:rPr>
              <a:t>auto</a:t>
            </a:r>
            <a:r>
              <a:rPr lang="en-US" sz="1200" dirty="0">
                <a:latin typeface="Consolas" panose="020B0609020204030204" pitchFamily="49" charset="0"/>
              </a:rPr>
              <a:t> a = </a:t>
            </a:r>
            <a:r>
              <a:rPr lang="en-US" sz="1200" dirty="0" err="1">
                <a:solidFill>
                  <a:srgbClr val="001080"/>
                </a:solidFill>
                <a:latin typeface="Consolas" panose="020B0609020204030204" pitchFamily="49" charset="0"/>
              </a:rPr>
              <a:t>sg</a:t>
            </a:r>
            <a:r>
              <a:rPr lang="en-US" sz="1200" dirty="0" err="1">
                <a:latin typeface="Consolas" panose="020B0609020204030204" pitchFamily="49" charset="0"/>
              </a:rPr>
              <a:t>.</a:t>
            </a:r>
            <a:r>
              <a:rPr lang="en-US" sz="1200" dirty="0" err="1">
                <a:solidFill>
                  <a:srgbClr val="795E26"/>
                </a:solidFill>
                <a:latin typeface="Consolas" panose="020B0609020204030204" pitchFamily="49" charset="0"/>
              </a:rPr>
              <a:t>shuffle_down</a:t>
            </a:r>
            <a:r>
              <a:rPr lang="en-US" sz="1200" dirty="0">
                <a:latin typeface="Consolas" panose="020B0609020204030204" pitchFamily="49" charset="0"/>
              </a:rPr>
              <a:t>(x, </a:t>
            </a:r>
            <a:r>
              <a:rPr lang="en-US" sz="1200" dirty="0">
                <a:solidFill>
                  <a:srgbClr val="098658"/>
                </a:solidFill>
                <a:latin typeface="Consolas" panose="020B0609020204030204" pitchFamily="49" charset="0"/>
              </a:rPr>
              <a:t>1</a:t>
            </a:r>
            <a:r>
              <a:rPr lang="en-US" sz="1200" dirty="0">
                <a:latin typeface="Consolas" panose="020B0609020204030204" pitchFamily="49" charset="0"/>
              </a:rPr>
              <a:t>);</a:t>
            </a:r>
            <a:br>
              <a:rPr lang="en-US" sz="1200" dirty="0">
                <a:latin typeface="Consolas" panose="020B0609020204030204" pitchFamily="49" charset="0"/>
              </a:rPr>
            </a:br>
            <a:r>
              <a:rPr lang="en-US" sz="1200" dirty="0">
                <a:solidFill>
                  <a:srgbClr val="0000FF"/>
                </a:solidFill>
                <a:latin typeface="Consolas" panose="020B0609020204030204" pitchFamily="49" charset="0"/>
              </a:rPr>
              <a:t>auto</a:t>
            </a:r>
            <a:r>
              <a:rPr lang="en-US" sz="1200" dirty="0">
                <a:latin typeface="Consolas" panose="020B0609020204030204" pitchFamily="49" charset="0"/>
              </a:rPr>
              <a:t> b = </a:t>
            </a:r>
            <a:r>
              <a:rPr lang="en-US" sz="1200" dirty="0" err="1">
                <a:solidFill>
                  <a:srgbClr val="001080"/>
                </a:solidFill>
                <a:latin typeface="Consolas" panose="020B0609020204030204" pitchFamily="49" charset="0"/>
              </a:rPr>
              <a:t>sg</a:t>
            </a:r>
            <a:r>
              <a:rPr lang="en-US" sz="1200" dirty="0" err="1">
                <a:latin typeface="Consolas" panose="020B0609020204030204" pitchFamily="49" charset="0"/>
              </a:rPr>
              <a:t>.</a:t>
            </a:r>
            <a:r>
              <a:rPr lang="en-US" sz="1200" dirty="0" err="1">
                <a:solidFill>
                  <a:srgbClr val="795E26"/>
                </a:solidFill>
                <a:latin typeface="Consolas" panose="020B0609020204030204" pitchFamily="49" charset="0"/>
              </a:rPr>
              <a:t>shuffle_up</a:t>
            </a:r>
            <a:r>
              <a:rPr lang="en-US" sz="1200" dirty="0">
                <a:latin typeface="Consolas" panose="020B0609020204030204" pitchFamily="49" charset="0"/>
              </a:rPr>
              <a:t>(x, </a:t>
            </a:r>
            <a:r>
              <a:rPr lang="en-US" sz="1200" dirty="0">
                <a:solidFill>
                  <a:srgbClr val="098658"/>
                </a:solidFill>
                <a:latin typeface="Consolas" panose="020B0609020204030204" pitchFamily="49" charset="0"/>
              </a:rPr>
              <a:t>1</a:t>
            </a:r>
            <a:r>
              <a:rPr lang="en-US" sz="1200" dirty="0">
                <a:latin typeface="Consolas" panose="020B0609020204030204" pitchFamily="49" charset="0"/>
              </a:rPr>
              <a:t>);</a:t>
            </a:r>
            <a:br>
              <a:rPr lang="en-US" sz="1200" dirty="0">
                <a:latin typeface="Consolas" panose="020B0609020204030204" pitchFamily="49" charset="0"/>
              </a:rPr>
            </a:br>
            <a:r>
              <a:rPr lang="en-US" sz="1200" dirty="0">
                <a:solidFill>
                  <a:srgbClr val="0000FF"/>
                </a:solidFill>
                <a:latin typeface="Consolas" panose="020B0609020204030204" pitchFamily="49" charset="0"/>
              </a:rPr>
              <a:t>auto</a:t>
            </a:r>
            <a:r>
              <a:rPr lang="en-US" sz="1200" dirty="0">
                <a:latin typeface="Consolas" panose="020B0609020204030204" pitchFamily="49" charset="0"/>
              </a:rPr>
              <a:t> c = </a:t>
            </a:r>
            <a:r>
              <a:rPr lang="en-US" sz="1200" dirty="0" err="1">
                <a:solidFill>
                  <a:srgbClr val="001080"/>
                </a:solidFill>
                <a:latin typeface="Consolas" panose="020B0609020204030204" pitchFamily="49" charset="0"/>
              </a:rPr>
              <a:t>sg</a:t>
            </a:r>
            <a:r>
              <a:rPr lang="en-US" sz="1200" dirty="0" err="1">
                <a:latin typeface="Consolas" panose="020B0609020204030204" pitchFamily="49" charset="0"/>
              </a:rPr>
              <a:t>.</a:t>
            </a:r>
            <a:r>
              <a:rPr lang="en-US" sz="1200" dirty="0" err="1">
                <a:solidFill>
                  <a:srgbClr val="795E26"/>
                </a:solidFill>
                <a:latin typeface="Consolas" panose="020B0609020204030204" pitchFamily="49" charset="0"/>
              </a:rPr>
              <a:t>shuffle</a:t>
            </a:r>
            <a:r>
              <a:rPr lang="en-US" sz="1200" dirty="0">
                <a:latin typeface="Consolas" panose="020B0609020204030204" pitchFamily="49" charset="0"/>
              </a:rPr>
              <a:t>(x, id);</a:t>
            </a:r>
            <a:br>
              <a:rPr lang="en-US" sz="1200" dirty="0">
                <a:latin typeface="Consolas" panose="020B0609020204030204" pitchFamily="49" charset="0"/>
              </a:rPr>
            </a:br>
            <a:r>
              <a:rPr lang="en-US" sz="1200" dirty="0">
                <a:solidFill>
                  <a:srgbClr val="0000FF"/>
                </a:solidFill>
                <a:latin typeface="Consolas" panose="020B0609020204030204" pitchFamily="49" charset="0"/>
              </a:rPr>
              <a:t>auto</a:t>
            </a:r>
            <a:r>
              <a:rPr lang="en-US" sz="1200" dirty="0">
                <a:latin typeface="Consolas" panose="020B0609020204030204" pitchFamily="49" charset="0"/>
              </a:rPr>
              <a:t> d = </a:t>
            </a:r>
            <a:r>
              <a:rPr lang="en-US" sz="1200" dirty="0" err="1">
                <a:solidFill>
                  <a:srgbClr val="001080"/>
                </a:solidFill>
                <a:latin typeface="Consolas" panose="020B0609020204030204" pitchFamily="49" charset="0"/>
              </a:rPr>
              <a:t>sg</a:t>
            </a:r>
            <a:r>
              <a:rPr lang="en-US" sz="1200" dirty="0" err="1">
                <a:latin typeface="Consolas" panose="020B0609020204030204" pitchFamily="49" charset="0"/>
              </a:rPr>
              <a:t>.</a:t>
            </a:r>
            <a:r>
              <a:rPr lang="en-US" sz="1200" dirty="0" err="1">
                <a:solidFill>
                  <a:srgbClr val="795E26"/>
                </a:solidFill>
                <a:latin typeface="Consolas" panose="020B0609020204030204" pitchFamily="49" charset="0"/>
              </a:rPr>
              <a:t>shuffle_xor</a:t>
            </a:r>
            <a:r>
              <a:rPr lang="en-US" sz="1200" dirty="0">
                <a:latin typeface="Consolas" panose="020B0609020204030204" pitchFamily="49" charset="0"/>
              </a:rPr>
              <a:t>(x, mask);</a:t>
            </a:r>
          </a:p>
        </p:txBody>
      </p:sp>
      <p:sp>
        <p:nvSpPr>
          <p:cNvPr id="10" name="TextBox 9">
            <a:extLst>
              <a:ext uri="{FF2B5EF4-FFF2-40B4-BE49-F238E27FC236}">
                <a16:creationId xmlns:a16="http://schemas.microsoft.com/office/drawing/2014/main" id="{D789E701-55EF-45A2-8795-1BCB220C403F}"/>
              </a:ext>
            </a:extLst>
          </p:cNvPr>
          <p:cNvSpPr txBox="1"/>
          <p:nvPr/>
        </p:nvSpPr>
        <p:spPr>
          <a:xfrm>
            <a:off x="1202065" y="2890618"/>
            <a:ext cx="1014701"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algn="ctr" defTabSz="2438338">
              <a:lnSpc>
                <a:spcPct val="100000"/>
              </a:lnSpc>
              <a:spcBef>
                <a:spcPts val="0"/>
              </a:spcBef>
            </a:pPr>
            <a:r>
              <a:rPr lang="en-US" sz="1800" dirty="0">
                <a:solidFill>
                  <a:schemeClr val="bg1"/>
                </a:solidFill>
              </a:rPr>
              <a:t>DPC++</a:t>
            </a:r>
          </a:p>
          <a:p>
            <a:pPr algn="ctr" defTabSz="2438338">
              <a:lnSpc>
                <a:spcPct val="100000"/>
              </a:lnSpc>
              <a:spcBef>
                <a:spcPts val="0"/>
              </a:spcBef>
            </a:pPr>
            <a:r>
              <a:rPr lang="en-US" sz="1800" dirty="0">
                <a:solidFill>
                  <a:schemeClr val="bg1"/>
                </a:solidFill>
              </a:rPr>
              <a:t>extension</a:t>
            </a:r>
          </a:p>
        </p:txBody>
      </p:sp>
      <p:sp>
        <p:nvSpPr>
          <p:cNvPr id="12" name="Rectangle 11">
            <a:extLst>
              <a:ext uri="{FF2B5EF4-FFF2-40B4-BE49-F238E27FC236}">
                <a16:creationId xmlns:a16="http://schemas.microsoft.com/office/drawing/2014/main" id="{9B48D845-30DD-42F5-83F6-EF03FE3B72D4}"/>
              </a:ext>
            </a:extLst>
          </p:cNvPr>
          <p:cNvSpPr/>
          <p:nvPr/>
        </p:nvSpPr>
        <p:spPr>
          <a:xfrm>
            <a:off x="2710249" y="4398888"/>
            <a:ext cx="8324850" cy="1089529"/>
          </a:xfrm>
          <a:prstGeom prst="rect">
            <a:avLst/>
          </a:prstGeom>
        </p:spPr>
        <p:txBody>
          <a:bodyPr wrap="square">
            <a:spAutoFit/>
          </a:bodyPr>
          <a:lstStyle/>
          <a:p>
            <a:r>
              <a:rPr lang="en-US" sz="1200" err="1">
                <a:solidFill>
                  <a:srgbClr val="267F99"/>
                </a:solidFill>
                <a:latin typeface="Consolas" panose="020B0609020204030204" pitchFamily="49" charset="0"/>
              </a:rPr>
              <a:t>sycl</a:t>
            </a:r>
            <a:r>
              <a:rPr lang="en-US" sz="1200">
                <a:latin typeface="Consolas" panose="020B0609020204030204" pitchFamily="49" charset="0"/>
              </a:rPr>
              <a:t>::</a:t>
            </a:r>
            <a:r>
              <a:rPr lang="en-US" sz="1200" err="1">
                <a:latin typeface="Consolas" panose="020B0609020204030204" pitchFamily="49" charset="0"/>
              </a:rPr>
              <a:t>sub_group</a:t>
            </a:r>
            <a:r>
              <a:rPr lang="en-US" sz="1200">
                <a:latin typeface="Consolas" panose="020B0609020204030204" pitchFamily="49" charset="0"/>
              </a:rPr>
              <a:t> sg = </a:t>
            </a:r>
            <a:r>
              <a:rPr lang="en-US" sz="1200" err="1">
                <a:solidFill>
                  <a:srgbClr val="001080"/>
                </a:solidFill>
                <a:latin typeface="Consolas" panose="020B0609020204030204" pitchFamily="49" charset="0"/>
              </a:rPr>
              <a:t>it</a:t>
            </a:r>
            <a:r>
              <a:rPr lang="en-US" sz="1200" err="1">
                <a:latin typeface="Consolas" panose="020B0609020204030204" pitchFamily="49" charset="0"/>
              </a:rPr>
              <a:t>.</a:t>
            </a:r>
            <a:r>
              <a:rPr lang="en-US" sz="1200" err="1">
                <a:solidFill>
                  <a:srgbClr val="795E26"/>
                </a:solidFill>
                <a:latin typeface="Consolas" panose="020B0609020204030204" pitchFamily="49" charset="0"/>
              </a:rPr>
              <a:t>get_sub_group</a:t>
            </a:r>
            <a:r>
              <a:rPr lang="en-US" sz="1200">
                <a:latin typeface="Consolas" panose="020B0609020204030204" pitchFamily="49" charset="0"/>
              </a:rPr>
              <a:t>();</a:t>
            </a:r>
            <a:br>
              <a:rPr lang="en-US" sz="1200">
                <a:latin typeface="Consolas" panose="020B0609020204030204" pitchFamily="49" charset="0"/>
              </a:rPr>
            </a:br>
            <a:br>
              <a:rPr lang="en-US" sz="1200">
                <a:latin typeface="Consolas" panose="020B0609020204030204" pitchFamily="49" charset="0"/>
              </a:rPr>
            </a:br>
            <a:r>
              <a:rPr lang="en-US" sz="1200">
                <a:solidFill>
                  <a:srgbClr val="0000FF"/>
                </a:solidFill>
                <a:latin typeface="Consolas" panose="020B0609020204030204" pitchFamily="49" charset="0"/>
              </a:rPr>
              <a:t>auto</a:t>
            </a:r>
            <a:r>
              <a:rPr lang="en-US" sz="1200">
                <a:latin typeface="Consolas" panose="020B0609020204030204" pitchFamily="49" charset="0"/>
              </a:rPr>
              <a:t> a = </a:t>
            </a:r>
            <a:r>
              <a:rPr lang="en-US" sz="1200" err="1">
                <a:solidFill>
                  <a:srgbClr val="267F99"/>
                </a:solidFill>
                <a:latin typeface="Consolas" panose="020B0609020204030204" pitchFamily="49" charset="0"/>
              </a:rPr>
              <a:t>sycl</a:t>
            </a:r>
            <a:r>
              <a:rPr lang="en-US" sz="1200">
                <a:latin typeface="Consolas" panose="020B0609020204030204" pitchFamily="49" charset="0"/>
              </a:rPr>
              <a:t>::</a:t>
            </a:r>
            <a:r>
              <a:rPr lang="en-US" sz="1200" err="1">
                <a:solidFill>
                  <a:srgbClr val="795E26"/>
                </a:solidFill>
                <a:latin typeface="Consolas" panose="020B0609020204030204" pitchFamily="49" charset="0"/>
              </a:rPr>
              <a:t>shift_group_left</a:t>
            </a:r>
            <a:r>
              <a:rPr lang="en-US" sz="1200">
                <a:latin typeface="Consolas" panose="020B0609020204030204" pitchFamily="49" charset="0"/>
              </a:rPr>
              <a:t>(sg, x, </a:t>
            </a:r>
            <a:r>
              <a:rPr lang="en-US" sz="1200">
                <a:solidFill>
                  <a:srgbClr val="098658"/>
                </a:solidFill>
                <a:latin typeface="Consolas" panose="020B0609020204030204" pitchFamily="49" charset="0"/>
              </a:rPr>
              <a:t>1</a:t>
            </a:r>
            <a:r>
              <a:rPr lang="en-US" sz="1200">
                <a:latin typeface="Consolas" panose="020B0609020204030204" pitchFamily="49" charset="0"/>
              </a:rPr>
              <a:t>);</a:t>
            </a:r>
            <a:br>
              <a:rPr lang="en-US" sz="1200">
                <a:latin typeface="Consolas" panose="020B0609020204030204" pitchFamily="49" charset="0"/>
              </a:rPr>
            </a:br>
            <a:r>
              <a:rPr lang="en-US" sz="1200">
                <a:solidFill>
                  <a:srgbClr val="0000FF"/>
                </a:solidFill>
                <a:latin typeface="Consolas" panose="020B0609020204030204" pitchFamily="49" charset="0"/>
              </a:rPr>
              <a:t>auto</a:t>
            </a:r>
            <a:r>
              <a:rPr lang="en-US" sz="1200">
                <a:latin typeface="Consolas" panose="020B0609020204030204" pitchFamily="49" charset="0"/>
              </a:rPr>
              <a:t> b = </a:t>
            </a:r>
            <a:r>
              <a:rPr lang="en-US" sz="1200" err="1">
                <a:solidFill>
                  <a:srgbClr val="267F99"/>
                </a:solidFill>
                <a:latin typeface="Consolas" panose="020B0609020204030204" pitchFamily="49" charset="0"/>
              </a:rPr>
              <a:t>sycl</a:t>
            </a:r>
            <a:r>
              <a:rPr lang="en-US" sz="1200">
                <a:latin typeface="Consolas" panose="020B0609020204030204" pitchFamily="49" charset="0"/>
              </a:rPr>
              <a:t>::</a:t>
            </a:r>
            <a:r>
              <a:rPr lang="en-US" sz="1200" err="1">
                <a:solidFill>
                  <a:srgbClr val="795E26"/>
                </a:solidFill>
                <a:latin typeface="Consolas" panose="020B0609020204030204" pitchFamily="49" charset="0"/>
              </a:rPr>
              <a:t>shift_group_right</a:t>
            </a:r>
            <a:r>
              <a:rPr lang="en-US" sz="1200">
                <a:latin typeface="Consolas" panose="020B0609020204030204" pitchFamily="49" charset="0"/>
              </a:rPr>
              <a:t>(sg, x, </a:t>
            </a:r>
            <a:r>
              <a:rPr lang="en-US" sz="1200">
                <a:solidFill>
                  <a:srgbClr val="098658"/>
                </a:solidFill>
                <a:latin typeface="Consolas" panose="020B0609020204030204" pitchFamily="49" charset="0"/>
              </a:rPr>
              <a:t>1</a:t>
            </a:r>
            <a:r>
              <a:rPr lang="en-US" sz="1200">
                <a:latin typeface="Consolas" panose="020B0609020204030204" pitchFamily="49" charset="0"/>
              </a:rPr>
              <a:t>);</a:t>
            </a:r>
            <a:br>
              <a:rPr lang="en-US" sz="1200">
                <a:latin typeface="Consolas" panose="020B0609020204030204" pitchFamily="49" charset="0"/>
              </a:rPr>
            </a:br>
            <a:r>
              <a:rPr lang="en-US" sz="1200">
                <a:solidFill>
                  <a:srgbClr val="0000FF"/>
                </a:solidFill>
                <a:latin typeface="Consolas" panose="020B0609020204030204" pitchFamily="49" charset="0"/>
              </a:rPr>
              <a:t>auto</a:t>
            </a:r>
            <a:r>
              <a:rPr lang="en-US" sz="1200">
                <a:latin typeface="Consolas" panose="020B0609020204030204" pitchFamily="49" charset="0"/>
              </a:rPr>
              <a:t> c = </a:t>
            </a:r>
            <a:r>
              <a:rPr lang="en-US" sz="1200" err="1">
                <a:solidFill>
                  <a:srgbClr val="267F99"/>
                </a:solidFill>
                <a:latin typeface="Consolas" panose="020B0609020204030204" pitchFamily="49" charset="0"/>
              </a:rPr>
              <a:t>sycl</a:t>
            </a:r>
            <a:r>
              <a:rPr lang="en-US" sz="1200">
                <a:latin typeface="Consolas" panose="020B0609020204030204" pitchFamily="49" charset="0"/>
              </a:rPr>
              <a:t>::</a:t>
            </a:r>
            <a:r>
              <a:rPr lang="en-US" sz="1200" err="1">
                <a:solidFill>
                  <a:srgbClr val="795E26"/>
                </a:solidFill>
                <a:latin typeface="Consolas" panose="020B0609020204030204" pitchFamily="49" charset="0"/>
              </a:rPr>
              <a:t>select_from_group</a:t>
            </a:r>
            <a:r>
              <a:rPr lang="en-US" sz="1200">
                <a:latin typeface="Consolas" panose="020B0609020204030204" pitchFamily="49" charset="0"/>
              </a:rPr>
              <a:t>(sg, x, id);</a:t>
            </a:r>
            <a:br>
              <a:rPr lang="en-US" sz="1200">
                <a:latin typeface="Consolas" panose="020B0609020204030204" pitchFamily="49" charset="0"/>
              </a:rPr>
            </a:br>
            <a:r>
              <a:rPr lang="en-US" sz="1200">
                <a:solidFill>
                  <a:srgbClr val="0000FF"/>
                </a:solidFill>
                <a:latin typeface="Consolas" panose="020B0609020204030204" pitchFamily="49" charset="0"/>
              </a:rPr>
              <a:t>auto</a:t>
            </a:r>
            <a:r>
              <a:rPr lang="en-US" sz="1200">
                <a:latin typeface="Consolas" panose="020B0609020204030204" pitchFamily="49" charset="0"/>
              </a:rPr>
              <a:t> d = </a:t>
            </a:r>
            <a:r>
              <a:rPr lang="en-US" sz="1200" err="1">
                <a:solidFill>
                  <a:srgbClr val="267F99"/>
                </a:solidFill>
                <a:latin typeface="Consolas" panose="020B0609020204030204" pitchFamily="49" charset="0"/>
              </a:rPr>
              <a:t>sycl</a:t>
            </a:r>
            <a:r>
              <a:rPr lang="en-US" sz="1200">
                <a:latin typeface="Consolas" panose="020B0609020204030204" pitchFamily="49" charset="0"/>
              </a:rPr>
              <a:t>::</a:t>
            </a:r>
            <a:r>
              <a:rPr lang="en-US" sz="1200" err="1">
                <a:solidFill>
                  <a:srgbClr val="795E26"/>
                </a:solidFill>
                <a:latin typeface="Consolas" panose="020B0609020204030204" pitchFamily="49" charset="0"/>
              </a:rPr>
              <a:t>permute_group_by_xor</a:t>
            </a:r>
            <a:r>
              <a:rPr lang="en-US" sz="1200">
                <a:latin typeface="Consolas" panose="020B0609020204030204" pitchFamily="49" charset="0"/>
              </a:rPr>
              <a:t>(sg, x, mask);</a:t>
            </a:r>
          </a:p>
        </p:txBody>
      </p:sp>
      <p:sp>
        <p:nvSpPr>
          <p:cNvPr id="13" name="TextBox 12">
            <a:extLst>
              <a:ext uri="{FF2B5EF4-FFF2-40B4-BE49-F238E27FC236}">
                <a16:creationId xmlns:a16="http://schemas.microsoft.com/office/drawing/2014/main" id="{B7EFEF59-F40D-4E90-8532-6B6B78AA4BD4}"/>
              </a:ext>
            </a:extLst>
          </p:cNvPr>
          <p:cNvSpPr txBox="1"/>
          <p:nvPr/>
        </p:nvSpPr>
        <p:spPr>
          <a:xfrm>
            <a:off x="1347137" y="4666653"/>
            <a:ext cx="551433"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chemeClr val="bg1"/>
                </a:solidFill>
                <a:effectLst/>
                <a:uFillTx/>
                <a:latin typeface="+mn-lt"/>
                <a:ea typeface="+mn-ea"/>
                <a:cs typeface="+mn-cs"/>
                <a:sym typeface="Helvetica Neue"/>
              </a:rPr>
              <a:t>SYCL</a:t>
            </a:r>
          </a:p>
          <a:p>
            <a:pPr marL="0" marR="0" indent="0" algn="l" defTabSz="2438338"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chemeClr val="bg1"/>
                </a:solidFill>
                <a:effectLst/>
                <a:uFillTx/>
                <a:latin typeface="+mn-lt"/>
                <a:ea typeface="+mn-ea"/>
                <a:cs typeface="+mn-cs"/>
                <a:sym typeface="Helvetica Neue"/>
              </a:rPr>
              <a:t>2020</a:t>
            </a:r>
          </a:p>
        </p:txBody>
      </p:sp>
      <p:sp>
        <p:nvSpPr>
          <p:cNvPr id="16" name="Arrow: Right 15">
            <a:extLst>
              <a:ext uri="{FF2B5EF4-FFF2-40B4-BE49-F238E27FC236}">
                <a16:creationId xmlns:a16="http://schemas.microsoft.com/office/drawing/2014/main" id="{91A94664-D8D5-4C22-9E75-436761E4B7AD}"/>
              </a:ext>
            </a:extLst>
          </p:cNvPr>
          <p:cNvSpPr/>
          <p:nvPr/>
        </p:nvSpPr>
        <p:spPr>
          <a:xfrm rot="10800000">
            <a:off x="8563122" y="3028259"/>
            <a:ext cx="436605" cy="278716"/>
          </a:xfrm>
          <a:prstGeom prst="rightArrow">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7" name="TextBox 16">
            <a:extLst>
              <a:ext uri="{FF2B5EF4-FFF2-40B4-BE49-F238E27FC236}">
                <a16:creationId xmlns:a16="http://schemas.microsoft.com/office/drawing/2014/main" id="{6224388C-7BFB-46C7-BFEE-53AD1D019C7C}"/>
              </a:ext>
            </a:extLst>
          </p:cNvPr>
          <p:cNvSpPr txBox="1"/>
          <p:nvPr/>
        </p:nvSpPr>
        <p:spPr>
          <a:xfrm>
            <a:off x="9103418" y="3059895"/>
            <a:ext cx="2452594" cy="21544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defTabSz="2438338">
              <a:lnSpc>
                <a:spcPct val="100000"/>
              </a:lnSpc>
              <a:spcBef>
                <a:spcPts val="0"/>
              </a:spcBef>
            </a:pPr>
            <a:r>
              <a:rPr kumimoji="0" lang="en-US" sz="1400" b="0" i="0" u="none" strike="noStrike" cap="none" spc="0" normalizeH="0" baseline="0" dirty="0">
                <a:ln>
                  <a:noFill/>
                </a:ln>
                <a:solidFill>
                  <a:schemeClr val="bg1"/>
                </a:solidFill>
                <a:effectLst/>
                <a:uFillTx/>
                <a:latin typeface="+mn-lt"/>
                <a:ea typeface="+mn-ea"/>
                <a:cs typeface="+mn-cs"/>
                <a:sym typeface="Helvetica Neue"/>
              </a:rPr>
              <a:t>Shuffles as </a:t>
            </a:r>
            <a:r>
              <a:rPr kumimoji="0" lang="en-US" sz="1400" b="0" i="0" u="none" strike="noStrike" cap="none" spc="0" normalizeH="0" baseline="0" dirty="0">
                <a:ln>
                  <a:noFill/>
                </a:ln>
                <a:solidFill>
                  <a:schemeClr val="accent3"/>
                </a:solidFill>
                <a:effectLst/>
                <a:uFillTx/>
                <a:latin typeface="+mn-lt"/>
                <a:ea typeface="+mn-ea"/>
                <a:cs typeface="+mn-cs"/>
                <a:sym typeface="Helvetica Neue"/>
              </a:rPr>
              <a:t>member functions</a:t>
            </a:r>
            <a:r>
              <a:rPr kumimoji="0" lang="en-US" sz="1400" b="0" i="0" u="none" strike="noStrike" cap="none" spc="0" normalizeH="0" baseline="0" dirty="0">
                <a:ln>
                  <a:noFill/>
                </a:ln>
                <a:solidFill>
                  <a:schemeClr val="bg1"/>
                </a:solidFill>
                <a:effectLst/>
                <a:uFillTx/>
                <a:latin typeface="+mn-lt"/>
                <a:ea typeface="+mn-ea"/>
                <a:cs typeface="+mn-cs"/>
                <a:sym typeface="Helvetica Neue"/>
              </a:rPr>
              <a:t>.</a:t>
            </a:r>
          </a:p>
        </p:txBody>
      </p:sp>
      <p:sp>
        <p:nvSpPr>
          <p:cNvPr id="18" name="Arrow: Right 17">
            <a:extLst>
              <a:ext uri="{FF2B5EF4-FFF2-40B4-BE49-F238E27FC236}">
                <a16:creationId xmlns:a16="http://schemas.microsoft.com/office/drawing/2014/main" id="{B5B4E87C-F744-4ABB-8E2A-B59298343BCB}"/>
              </a:ext>
            </a:extLst>
          </p:cNvPr>
          <p:cNvSpPr/>
          <p:nvPr/>
        </p:nvSpPr>
        <p:spPr>
          <a:xfrm rot="10800000">
            <a:off x="8563122" y="4804294"/>
            <a:ext cx="436605" cy="278716"/>
          </a:xfrm>
          <a:prstGeom prst="rightArrow">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9" name="TextBox 18">
            <a:extLst>
              <a:ext uri="{FF2B5EF4-FFF2-40B4-BE49-F238E27FC236}">
                <a16:creationId xmlns:a16="http://schemas.microsoft.com/office/drawing/2014/main" id="{B825AACC-8A35-4BB0-8F6D-ECF2BCE4EFBD}"/>
              </a:ext>
            </a:extLst>
          </p:cNvPr>
          <p:cNvSpPr txBox="1"/>
          <p:nvPr/>
        </p:nvSpPr>
        <p:spPr>
          <a:xfrm>
            <a:off x="9103418" y="4728209"/>
            <a:ext cx="2085507" cy="43088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defTabSz="2438338">
              <a:lnSpc>
                <a:spcPct val="100000"/>
              </a:lnSpc>
              <a:spcBef>
                <a:spcPts val="0"/>
              </a:spcBef>
            </a:pPr>
            <a:r>
              <a:rPr kumimoji="0" lang="en-US" sz="1400" b="0" i="0" u="none" strike="noStrike" cap="none" spc="0" normalizeH="0" baseline="0" dirty="0">
                <a:ln>
                  <a:noFill/>
                </a:ln>
                <a:solidFill>
                  <a:schemeClr val="bg1"/>
                </a:solidFill>
                <a:effectLst/>
                <a:uFillTx/>
                <a:latin typeface="+mn-lt"/>
                <a:ea typeface="+mn-ea"/>
                <a:cs typeface="+mn-cs"/>
                <a:sym typeface="Helvetica Neue"/>
              </a:rPr>
              <a:t>Shuffles as </a:t>
            </a:r>
            <a:r>
              <a:rPr kumimoji="0" lang="en-US" sz="1400" b="0" i="0" u="none" strike="noStrike" cap="none" spc="0" normalizeH="0" baseline="0" dirty="0">
                <a:ln>
                  <a:noFill/>
                </a:ln>
                <a:solidFill>
                  <a:schemeClr val="accent3"/>
                </a:solidFill>
                <a:effectLst/>
                <a:uFillTx/>
                <a:latin typeface="+mn-lt"/>
                <a:ea typeface="+mn-ea"/>
                <a:cs typeface="+mn-cs"/>
                <a:sym typeface="Helvetica Neue"/>
              </a:rPr>
              <a:t>free functions</a:t>
            </a:r>
            <a:r>
              <a:rPr kumimoji="0" lang="en-US" sz="1400" b="0" i="0" u="none" strike="noStrike" cap="none" spc="0" normalizeH="0" baseline="0" dirty="0">
                <a:ln>
                  <a:noFill/>
                </a:ln>
                <a:solidFill>
                  <a:schemeClr val="bg1"/>
                </a:solidFill>
                <a:effectLst/>
                <a:uFillTx/>
                <a:latin typeface="+mn-lt"/>
                <a:ea typeface="+mn-ea"/>
                <a:cs typeface="+mn-cs"/>
                <a:sym typeface="Helvetica Neue"/>
              </a:rPr>
              <a:t>.</a:t>
            </a:r>
            <a:br>
              <a:rPr kumimoji="0" lang="en-US" sz="1400" b="0" i="0" u="none" strike="noStrike" cap="none" spc="0" normalizeH="0" baseline="0" dirty="0">
                <a:ln>
                  <a:noFill/>
                </a:ln>
                <a:solidFill>
                  <a:schemeClr val="bg1"/>
                </a:solidFill>
                <a:effectLst/>
                <a:uFillTx/>
                <a:latin typeface="+mn-lt"/>
                <a:ea typeface="+mn-ea"/>
                <a:cs typeface="+mn-cs"/>
                <a:sym typeface="Helvetica Neue"/>
              </a:rPr>
            </a:br>
            <a:r>
              <a:rPr kumimoji="0" lang="en-US" sz="1400" b="0" i="0" u="none" strike="noStrike" cap="none" spc="0" normalizeH="0" baseline="0" dirty="0">
                <a:ln>
                  <a:noFill/>
                </a:ln>
                <a:solidFill>
                  <a:schemeClr val="bg1"/>
                </a:solidFill>
                <a:effectLst/>
                <a:uFillTx/>
                <a:latin typeface="+mn-lt"/>
                <a:ea typeface="+mn-ea"/>
                <a:cs typeface="+mn-cs"/>
                <a:sym typeface="Helvetica Neue"/>
              </a:rPr>
              <a:t>Names aligned with C++.</a:t>
            </a:r>
          </a:p>
        </p:txBody>
      </p:sp>
    </p:spTree>
    <p:extLst>
      <p:ext uri="{BB962C8B-B14F-4D97-AF65-F5344CB8AC3E}">
        <p14:creationId xmlns:p14="http://schemas.microsoft.com/office/powerpoint/2010/main" val="5458533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5CC22-DC2C-4C24-BE25-246FD2AA9618}"/>
              </a:ext>
            </a:extLst>
          </p:cNvPr>
          <p:cNvSpPr>
            <a:spLocks noGrp="1"/>
          </p:cNvSpPr>
          <p:nvPr>
            <p:ph type="title"/>
          </p:nvPr>
        </p:nvSpPr>
        <p:spPr/>
        <p:txBody>
          <a:bodyPr/>
          <a:lstStyle/>
          <a:p>
            <a:r>
              <a:rPr lang="en-US" sz="4400" dirty="0"/>
              <a:t>Hands-on Coding on Intel </a:t>
            </a:r>
            <a:r>
              <a:rPr lang="en-US" sz="4400" dirty="0" err="1"/>
              <a:t>DevCloud</a:t>
            </a:r>
            <a:br>
              <a:rPr lang="en-US" dirty="0"/>
            </a:br>
            <a:br>
              <a:rPr lang="en-US" dirty="0"/>
            </a:br>
            <a:r>
              <a:rPr lang="en-US" sz="2800" dirty="0"/>
              <a:t>Sub-Group Shuffles and Collectives</a:t>
            </a:r>
            <a:endParaRPr lang="en-US" dirty="0"/>
          </a:p>
        </p:txBody>
      </p:sp>
    </p:spTree>
    <p:extLst>
      <p:ext uri="{BB962C8B-B14F-4D97-AF65-F5344CB8AC3E}">
        <p14:creationId xmlns:p14="http://schemas.microsoft.com/office/powerpoint/2010/main" val="28293216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a:xfrm>
            <a:off x="571501" y="193997"/>
            <a:ext cx="11022060" cy="873744"/>
          </a:xfrm>
        </p:spPr>
        <p:txBody>
          <a:bodyPr/>
          <a:lstStyle/>
          <a:p>
            <a:pPr algn="ctr"/>
            <a:r>
              <a:rPr lang="en-US" dirty="0">
                <a:latin typeface="+mj-lt"/>
              </a:rPr>
              <a:t>Reductions in a Group</a:t>
            </a:r>
          </a:p>
        </p:txBody>
      </p:sp>
      <p:sp>
        <p:nvSpPr>
          <p:cNvPr id="6" name="Text Placeholder 5">
            <a:extLst>
              <a:ext uri="{FF2B5EF4-FFF2-40B4-BE49-F238E27FC236}">
                <a16:creationId xmlns:a16="http://schemas.microsoft.com/office/drawing/2014/main" id="{C1F2B7AE-D7E6-4FB1-9D00-76CAC4F86577}"/>
              </a:ext>
            </a:extLst>
          </p:cNvPr>
          <p:cNvSpPr>
            <a:spLocks noGrp="1"/>
          </p:cNvSpPr>
          <p:nvPr>
            <p:ph type="body" sz="quarter" idx="10"/>
          </p:nvPr>
        </p:nvSpPr>
        <p:spPr>
          <a:xfrm>
            <a:off x="571500" y="2220274"/>
            <a:ext cx="4130529" cy="1169556"/>
          </a:xfrm>
        </p:spPr>
        <p:txBody>
          <a:bodyPr>
            <a:normAutofit/>
          </a:bodyPr>
          <a:lstStyle/>
          <a:p>
            <a:r>
              <a:rPr lang="en-US" sz="2400" dirty="0">
                <a:solidFill>
                  <a:schemeClr val="accent3"/>
                </a:solidFill>
              </a:rPr>
              <a:t>Work-group collectives</a:t>
            </a:r>
            <a:r>
              <a:rPr lang="en-US" sz="2400" dirty="0"/>
              <a:t> can be used to compute the sum of all items in each work-group</a:t>
            </a:r>
          </a:p>
        </p:txBody>
      </p:sp>
      <p:grpSp>
        <p:nvGrpSpPr>
          <p:cNvPr id="10" name="Group 9">
            <a:extLst>
              <a:ext uri="{FF2B5EF4-FFF2-40B4-BE49-F238E27FC236}">
                <a16:creationId xmlns:a16="http://schemas.microsoft.com/office/drawing/2014/main" id="{246F71FA-B73C-441C-AF4F-5F10E3BEF36C}"/>
              </a:ext>
            </a:extLst>
          </p:cNvPr>
          <p:cNvGrpSpPr/>
          <p:nvPr/>
        </p:nvGrpSpPr>
        <p:grpSpPr>
          <a:xfrm>
            <a:off x="5323103" y="1274878"/>
            <a:ext cx="6257181" cy="5198708"/>
            <a:chOff x="5242988" y="505096"/>
            <a:chExt cx="5621215" cy="6257626"/>
          </a:xfrm>
        </p:grpSpPr>
        <p:sp>
          <p:nvSpPr>
            <p:cNvPr id="11" name="Rectangle: Single Corner Snipped 10">
              <a:extLst>
                <a:ext uri="{FF2B5EF4-FFF2-40B4-BE49-F238E27FC236}">
                  <a16:creationId xmlns:a16="http://schemas.microsoft.com/office/drawing/2014/main" id="{195F92D3-5875-4D1F-9CC9-2D1A54F574DD}"/>
                </a:ext>
              </a:extLst>
            </p:cNvPr>
            <p:cNvSpPr/>
            <p:nvPr/>
          </p:nvSpPr>
          <p:spPr>
            <a:xfrm>
              <a:off x="5242988" y="505096"/>
              <a:ext cx="5621213" cy="6257626"/>
            </a:xfrm>
            <a:prstGeom prst="snip1Rect">
              <a:avLst>
                <a:gd name="adj" fmla="val 2758"/>
              </a:avLst>
            </a:prstGeom>
            <a:solidFill>
              <a:schemeClr val="bg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4000" b="1" dirty="0"/>
            </a:p>
          </p:txBody>
        </p:sp>
        <p:sp>
          <p:nvSpPr>
            <p:cNvPr id="12" name="TextBox 11">
              <a:extLst>
                <a:ext uri="{FF2B5EF4-FFF2-40B4-BE49-F238E27FC236}">
                  <a16:creationId xmlns:a16="http://schemas.microsoft.com/office/drawing/2014/main" id="{D392E885-B44F-4296-9FC8-F0029E4CAC55}"/>
                </a:ext>
              </a:extLst>
            </p:cNvPr>
            <p:cNvSpPr txBox="1"/>
            <p:nvPr/>
          </p:nvSpPr>
          <p:spPr>
            <a:xfrm>
              <a:off x="5390906" y="611430"/>
              <a:ext cx="5473297" cy="3634900"/>
            </a:xfrm>
            <a:prstGeom prst="rect">
              <a:avLst/>
            </a:prstGeom>
            <a:noFill/>
          </p:spPr>
          <p:txBody>
            <a:bodyPr vert="horz" wrap="square" lIns="0" tIns="0" rIns="0" bIns="0" rtlCol="0">
              <a:spAutoFit/>
            </a:bodyPr>
            <a:lstStyle/>
            <a:p>
              <a:pPr>
                <a:lnSpc>
                  <a:spcPct val="150000"/>
                </a:lnSpc>
                <a:spcBef>
                  <a:spcPts val="0"/>
                </a:spcBef>
              </a:pPr>
              <a:r>
                <a:rPr lang="en-US" sz="1100" dirty="0">
                  <a:solidFill>
                    <a:srgbClr val="000000"/>
                  </a:solidFill>
                  <a:latin typeface="Consolas" panose="020B0609020204030204" pitchFamily="49" charset="0"/>
                </a:rPr>
                <a:t>  </a:t>
              </a:r>
              <a:r>
                <a:rPr lang="en-US" sz="1100" dirty="0" err="1">
                  <a:solidFill>
                    <a:srgbClr val="001080"/>
                  </a:solidFill>
                  <a:latin typeface="Consolas" panose="020B0609020204030204" pitchFamily="49" charset="0"/>
                </a:rPr>
                <a:t>q</a:t>
              </a:r>
              <a:r>
                <a:rPr lang="en-US" sz="1100" dirty="0" err="1">
                  <a:solidFill>
                    <a:srgbClr val="000000"/>
                  </a:solidFill>
                  <a:latin typeface="Consolas" panose="020B0609020204030204" pitchFamily="49" charset="0"/>
                </a:rPr>
                <a:t>.</a:t>
              </a:r>
              <a:r>
                <a:rPr lang="en-US" sz="1100" dirty="0" err="1">
                  <a:solidFill>
                    <a:srgbClr val="795E26"/>
                  </a:solidFill>
                  <a:latin typeface="Consolas" panose="020B0609020204030204" pitchFamily="49" charset="0"/>
                </a:rPr>
                <a:t>parallel_for</a:t>
              </a:r>
              <a:r>
                <a:rPr lang="en-US" sz="1100" dirty="0">
                  <a:solidFill>
                    <a:srgbClr val="000000"/>
                  </a:solidFill>
                  <a:latin typeface="Consolas" panose="020B0609020204030204" pitchFamily="49" charset="0"/>
                </a:rPr>
                <a:t>(</a:t>
              </a:r>
              <a:r>
                <a:rPr lang="en-US" sz="1100" dirty="0" err="1">
                  <a:solidFill>
                    <a:srgbClr val="795E26"/>
                  </a:solidFill>
                  <a:latin typeface="Consolas" panose="020B0609020204030204" pitchFamily="49" charset="0"/>
                </a:rPr>
                <a:t>nd_range</a:t>
              </a:r>
              <a:r>
                <a:rPr lang="en-US" sz="1100" dirty="0">
                  <a:solidFill>
                    <a:srgbClr val="000000"/>
                  </a:solidFill>
                  <a:latin typeface="Consolas" panose="020B0609020204030204" pitchFamily="49" charset="0"/>
                </a:rPr>
                <a:t>&lt;</a:t>
              </a:r>
              <a:r>
                <a:rPr lang="en-US" sz="1100" dirty="0">
                  <a:solidFill>
                    <a:srgbClr val="098658"/>
                  </a:solidFill>
                  <a:latin typeface="Consolas" panose="020B0609020204030204" pitchFamily="49" charset="0"/>
                </a:rPr>
                <a:t>1</a:t>
              </a:r>
              <a:r>
                <a:rPr lang="en-US" sz="1100" dirty="0">
                  <a:solidFill>
                    <a:srgbClr val="000000"/>
                  </a:solidFill>
                  <a:latin typeface="Consolas" panose="020B0609020204030204" pitchFamily="49" charset="0"/>
                </a:rPr>
                <a:t>&gt;(N, B), [=](</a:t>
              </a:r>
              <a:r>
                <a:rPr lang="en-US" sz="1100" dirty="0" err="1">
                  <a:solidFill>
                    <a:srgbClr val="267F99"/>
                  </a:solidFill>
                  <a:latin typeface="Consolas" panose="020B0609020204030204" pitchFamily="49" charset="0"/>
                </a:rPr>
                <a:t>nd_item</a:t>
              </a:r>
              <a:r>
                <a:rPr lang="en-US" sz="1100" dirty="0">
                  <a:solidFill>
                    <a:srgbClr val="000000"/>
                  </a:solidFill>
                  <a:latin typeface="Consolas" panose="020B0609020204030204" pitchFamily="49" charset="0"/>
                </a:rPr>
                <a:t>&lt;</a:t>
              </a:r>
              <a:r>
                <a:rPr lang="en-US" sz="1100" dirty="0">
                  <a:solidFill>
                    <a:srgbClr val="098658"/>
                  </a:solidFill>
                  <a:latin typeface="Consolas" panose="020B0609020204030204" pitchFamily="49" charset="0"/>
                </a:rPr>
                <a:t>1</a:t>
              </a:r>
              <a:r>
                <a:rPr lang="en-US" sz="1100" dirty="0">
                  <a:solidFill>
                    <a:srgbClr val="000000"/>
                  </a:solidFill>
                  <a:latin typeface="Consolas" panose="020B0609020204030204" pitchFamily="49" charset="0"/>
                </a:rPr>
                <a:t>&gt; </a:t>
              </a:r>
              <a:r>
                <a:rPr lang="en-US" sz="1100" dirty="0">
                  <a:solidFill>
                    <a:srgbClr val="001080"/>
                  </a:solidFill>
                  <a:latin typeface="Consolas" panose="020B0609020204030204" pitchFamily="49" charset="0"/>
                </a:rPr>
                <a:t>item</a:t>
              </a:r>
              <a:r>
                <a:rPr lang="en-US" sz="1100" dirty="0">
                  <a:solidFill>
                    <a:srgbClr val="000000"/>
                  </a:solidFill>
                  <a:latin typeface="Consolas" panose="020B0609020204030204" pitchFamily="49" charset="0"/>
                </a:rPr>
                <a:t>){</a:t>
              </a:r>
            </a:p>
            <a:p>
              <a:pPr>
                <a:lnSpc>
                  <a:spcPct val="150000"/>
                </a:lnSpc>
                <a:spcBef>
                  <a:spcPts val="0"/>
                </a:spcBef>
              </a:pPr>
              <a:r>
                <a:rPr lang="en-US" sz="1100" dirty="0">
                  <a:solidFill>
                    <a:srgbClr val="000000"/>
                  </a:solidFill>
                  <a:latin typeface="Consolas" panose="020B0609020204030204" pitchFamily="49" charset="0"/>
                </a:rPr>
                <a:t>    </a:t>
              </a:r>
              <a:r>
                <a:rPr lang="en-US" sz="1100" dirty="0">
                  <a:solidFill>
                    <a:srgbClr val="0000FF"/>
                  </a:solidFill>
                  <a:latin typeface="Consolas" panose="020B0609020204030204" pitchFamily="49" charset="0"/>
                </a:rPr>
                <a:t>auto</a:t>
              </a:r>
              <a:r>
                <a:rPr lang="en-US" sz="1100" dirty="0">
                  <a:solidFill>
                    <a:srgbClr val="000000"/>
                  </a:solidFill>
                  <a:latin typeface="Consolas" panose="020B0609020204030204" pitchFamily="49" charset="0"/>
                </a:rPr>
                <a:t> </a:t>
              </a:r>
              <a:r>
                <a:rPr lang="en-US" sz="1100" dirty="0" err="1">
                  <a:solidFill>
                    <a:srgbClr val="000000"/>
                  </a:solidFill>
                  <a:latin typeface="Consolas" panose="020B0609020204030204" pitchFamily="49" charset="0"/>
                </a:rPr>
                <a:t>wg</a:t>
              </a:r>
              <a:r>
                <a:rPr lang="en-US" sz="1100" dirty="0">
                  <a:solidFill>
                    <a:srgbClr val="000000"/>
                  </a:solidFill>
                  <a:latin typeface="Consolas" panose="020B0609020204030204" pitchFamily="49" charset="0"/>
                </a:rPr>
                <a:t> = </a:t>
              </a:r>
              <a:r>
                <a:rPr lang="en-US" sz="1100" dirty="0" err="1">
                  <a:solidFill>
                    <a:srgbClr val="001080"/>
                  </a:solidFill>
                  <a:latin typeface="Consolas" panose="020B0609020204030204" pitchFamily="49" charset="0"/>
                </a:rPr>
                <a:t>item</a:t>
              </a:r>
              <a:r>
                <a:rPr lang="en-US" sz="1100" dirty="0" err="1">
                  <a:solidFill>
                    <a:srgbClr val="000000"/>
                  </a:solidFill>
                  <a:latin typeface="Consolas" panose="020B0609020204030204" pitchFamily="49" charset="0"/>
                </a:rPr>
                <a:t>.</a:t>
              </a:r>
              <a:r>
                <a:rPr lang="en-US" sz="1100" dirty="0" err="1">
                  <a:solidFill>
                    <a:srgbClr val="795E26"/>
                  </a:solidFill>
                  <a:latin typeface="Consolas" panose="020B0609020204030204" pitchFamily="49" charset="0"/>
                </a:rPr>
                <a:t>get_group</a:t>
              </a:r>
              <a:r>
                <a:rPr lang="en-US" sz="1100" dirty="0">
                  <a:solidFill>
                    <a:srgbClr val="000000"/>
                  </a:solidFill>
                  <a:latin typeface="Consolas" panose="020B0609020204030204" pitchFamily="49" charset="0"/>
                </a:rPr>
                <a:t>();</a:t>
              </a:r>
            </a:p>
            <a:p>
              <a:pPr>
                <a:lnSpc>
                  <a:spcPct val="150000"/>
                </a:lnSpc>
                <a:spcBef>
                  <a:spcPts val="0"/>
                </a:spcBef>
              </a:pPr>
              <a:r>
                <a:rPr lang="en-US" sz="1100" dirty="0">
                  <a:solidFill>
                    <a:srgbClr val="000000"/>
                  </a:solidFill>
                  <a:latin typeface="Consolas" panose="020B0609020204030204" pitchFamily="49" charset="0"/>
                </a:rPr>
                <a:t>    </a:t>
              </a:r>
              <a:r>
                <a:rPr lang="en-US" sz="1100" dirty="0" err="1">
                  <a:solidFill>
                    <a:srgbClr val="0000FF"/>
                  </a:solidFill>
                  <a:latin typeface="Consolas" panose="020B0609020204030204" pitchFamily="49" charset="0"/>
                </a:rPr>
                <a:t>size_t</a:t>
              </a:r>
              <a:r>
                <a:rPr lang="en-US" sz="1100" dirty="0">
                  <a:solidFill>
                    <a:srgbClr val="000000"/>
                  </a:solidFill>
                  <a:latin typeface="Consolas" panose="020B0609020204030204" pitchFamily="49" charset="0"/>
                </a:rPr>
                <a:t> </a:t>
              </a:r>
              <a:r>
                <a:rPr lang="en-US" sz="1100" dirty="0" err="1">
                  <a:solidFill>
                    <a:srgbClr val="000000"/>
                  </a:solidFill>
                  <a:latin typeface="Consolas" panose="020B0609020204030204" pitchFamily="49" charset="0"/>
                </a:rPr>
                <a:t>i</a:t>
              </a:r>
              <a:r>
                <a:rPr lang="en-US" sz="1100" dirty="0">
                  <a:solidFill>
                    <a:srgbClr val="000000"/>
                  </a:solidFill>
                  <a:latin typeface="Consolas" panose="020B0609020204030204" pitchFamily="49" charset="0"/>
                </a:rPr>
                <a:t> = </a:t>
              </a:r>
              <a:r>
                <a:rPr lang="en-US" sz="1100" dirty="0" err="1">
                  <a:solidFill>
                    <a:srgbClr val="001080"/>
                  </a:solidFill>
                  <a:latin typeface="Consolas" panose="020B0609020204030204" pitchFamily="49" charset="0"/>
                </a:rPr>
                <a:t>item</a:t>
              </a:r>
              <a:r>
                <a:rPr lang="en-US" sz="1100" dirty="0" err="1">
                  <a:solidFill>
                    <a:srgbClr val="000000"/>
                  </a:solidFill>
                  <a:latin typeface="Consolas" panose="020B0609020204030204" pitchFamily="49" charset="0"/>
                </a:rPr>
                <a:t>.</a:t>
              </a:r>
              <a:r>
                <a:rPr lang="en-US" sz="1100" dirty="0" err="1">
                  <a:solidFill>
                    <a:srgbClr val="795E26"/>
                  </a:solidFill>
                  <a:latin typeface="Consolas" panose="020B0609020204030204" pitchFamily="49" charset="0"/>
                </a:rPr>
                <a:t>get_global_id</a:t>
              </a:r>
              <a:r>
                <a:rPr lang="en-US" sz="1100" dirty="0">
                  <a:solidFill>
                    <a:srgbClr val="000000"/>
                  </a:solidFill>
                  <a:latin typeface="Consolas" panose="020B0609020204030204" pitchFamily="49" charset="0"/>
                </a:rPr>
                <a:t>(</a:t>
              </a:r>
              <a:r>
                <a:rPr lang="en-US" sz="1100" dirty="0">
                  <a:solidFill>
                    <a:srgbClr val="098658"/>
                  </a:solidFill>
                  <a:latin typeface="Consolas" panose="020B0609020204030204" pitchFamily="49" charset="0"/>
                </a:rPr>
                <a:t>0</a:t>
              </a:r>
              <a:r>
                <a:rPr lang="en-US" sz="1100" dirty="0">
                  <a:solidFill>
                    <a:srgbClr val="000000"/>
                  </a:solidFill>
                  <a:latin typeface="Consolas" panose="020B0609020204030204" pitchFamily="49" charset="0"/>
                </a:rPr>
                <a:t>);</a:t>
              </a:r>
            </a:p>
            <a:p>
              <a:pPr>
                <a:lnSpc>
                  <a:spcPct val="150000"/>
                </a:lnSpc>
                <a:spcBef>
                  <a:spcPts val="0"/>
                </a:spcBef>
              </a:pPr>
              <a:br>
                <a:rPr lang="en-US" sz="1100" dirty="0">
                  <a:solidFill>
                    <a:srgbClr val="000000"/>
                  </a:solidFill>
                  <a:latin typeface="Consolas" panose="020B0609020204030204" pitchFamily="49" charset="0"/>
                </a:rPr>
              </a:br>
              <a:r>
                <a:rPr lang="en-US" sz="1100" dirty="0">
                  <a:solidFill>
                    <a:srgbClr val="008000"/>
                  </a:solidFill>
                  <a:latin typeface="Consolas" panose="020B0609020204030204" pitchFamily="49" charset="0"/>
                </a:rPr>
                <a:t>    // Adds all elements in </a:t>
              </a:r>
              <a:r>
                <a:rPr lang="en-US" sz="1100" dirty="0" err="1">
                  <a:solidFill>
                    <a:srgbClr val="008000"/>
                  </a:solidFill>
                  <a:latin typeface="Consolas" panose="020B0609020204030204" pitchFamily="49" charset="0"/>
                </a:rPr>
                <a:t>work_group</a:t>
              </a:r>
              <a:r>
                <a:rPr lang="en-US" sz="1100" dirty="0">
                  <a:solidFill>
                    <a:srgbClr val="008000"/>
                  </a:solidFill>
                  <a:latin typeface="Consolas" panose="020B0609020204030204" pitchFamily="49" charset="0"/>
                </a:rPr>
                <a:t> using </a:t>
              </a:r>
              <a:r>
                <a:rPr lang="en-US" sz="1100" dirty="0" err="1">
                  <a:solidFill>
                    <a:srgbClr val="008000"/>
                  </a:solidFill>
                  <a:latin typeface="Consolas" panose="020B0609020204030204" pitchFamily="49" charset="0"/>
                </a:rPr>
                <a:t>work_group</a:t>
              </a:r>
              <a:r>
                <a:rPr lang="en-US" sz="1100" dirty="0">
                  <a:solidFill>
                    <a:srgbClr val="008000"/>
                  </a:solidFill>
                  <a:latin typeface="Consolas" panose="020B0609020204030204" pitchFamily="49" charset="0"/>
                </a:rPr>
                <a:t> reduce</a:t>
              </a:r>
              <a:endParaRPr lang="en-US" sz="1100" dirty="0">
                <a:solidFill>
                  <a:srgbClr val="000000"/>
                </a:solidFill>
                <a:latin typeface="Consolas" panose="020B0609020204030204" pitchFamily="49" charset="0"/>
              </a:endParaRPr>
            </a:p>
            <a:p>
              <a:pPr>
                <a:lnSpc>
                  <a:spcPct val="150000"/>
                </a:lnSpc>
                <a:spcBef>
                  <a:spcPts val="0"/>
                </a:spcBef>
              </a:pPr>
              <a:r>
                <a:rPr lang="en-US" sz="1100" dirty="0">
                  <a:solidFill>
                    <a:srgbClr val="000000"/>
                  </a:solidFill>
                  <a:latin typeface="Consolas" panose="020B0609020204030204" pitchFamily="49" charset="0"/>
                </a:rPr>
                <a:t>    </a:t>
              </a:r>
              <a:r>
                <a:rPr lang="en-US" sz="1100" dirty="0">
                  <a:solidFill>
                    <a:srgbClr val="0000FF"/>
                  </a:solidFill>
                  <a:latin typeface="Consolas" panose="020B0609020204030204" pitchFamily="49" charset="0"/>
                </a:rPr>
                <a:t>int</a:t>
              </a:r>
              <a:r>
                <a:rPr lang="en-US" sz="1100" dirty="0">
                  <a:solidFill>
                    <a:srgbClr val="000000"/>
                  </a:solidFill>
                  <a:latin typeface="Consolas" panose="020B0609020204030204" pitchFamily="49" charset="0"/>
                </a:rPr>
                <a:t> sum = </a:t>
              </a:r>
              <a:r>
                <a:rPr lang="en-US" sz="1100" dirty="0">
                  <a:solidFill>
                    <a:srgbClr val="795E26"/>
                  </a:solidFill>
                  <a:latin typeface="Consolas" panose="020B0609020204030204" pitchFamily="49" charset="0"/>
                </a:rPr>
                <a:t>reduce</a:t>
              </a:r>
              <a:r>
                <a:rPr lang="en-US" sz="1100" dirty="0">
                  <a:solidFill>
                    <a:srgbClr val="000000"/>
                  </a:solidFill>
                  <a:latin typeface="Consolas" panose="020B0609020204030204" pitchFamily="49" charset="0"/>
                </a:rPr>
                <a:t>(</a:t>
              </a:r>
              <a:r>
                <a:rPr lang="en-US" sz="1100" dirty="0" err="1">
                  <a:solidFill>
                    <a:srgbClr val="000000"/>
                  </a:solidFill>
                  <a:latin typeface="Consolas" panose="020B0609020204030204" pitchFamily="49" charset="0"/>
                </a:rPr>
                <a:t>wg</a:t>
              </a:r>
              <a:r>
                <a:rPr lang="en-US" sz="1100" dirty="0">
                  <a:solidFill>
                    <a:srgbClr val="000000"/>
                  </a:solidFill>
                  <a:latin typeface="Consolas" panose="020B0609020204030204" pitchFamily="49" charset="0"/>
                </a:rPr>
                <a:t>, </a:t>
              </a:r>
              <a:r>
                <a:rPr lang="en-US" sz="1100" dirty="0">
                  <a:solidFill>
                    <a:srgbClr val="001080"/>
                  </a:solidFill>
                  <a:latin typeface="Consolas" panose="020B0609020204030204" pitchFamily="49" charset="0"/>
                </a:rPr>
                <a:t>data</a:t>
              </a:r>
              <a:r>
                <a:rPr lang="en-US" sz="1100" dirty="0">
                  <a:solidFill>
                    <a:srgbClr val="000000"/>
                  </a:solidFill>
                  <a:latin typeface="Consolas" panose="020B0609020204030204" pitchFamily="49" charset="0"/>
                </a:rPr>
                <a:t>[i], </a:t>
              </a:r>
              <a:r>
                <a:rPr lang="en-US" sz="1100" dirty="0">
                  <a:solidFill>
                    <a:srgbClr val="267F99"/>
                  </a:solidFill>
                  <a:latin typeface="Consolas" panose="020B0609020204030204" pitchFamily="49" charset="0"/>
                </a:rPr>
                <a:t>ONEAPI</a:t>
              </a:r>
              <a:r>
                <a:rPr lang="en-US" sz="1100" dirty="0">
                  <a:solidFill>
                    <a:srgbClr val="000000"/>
                  </a:solidFill>
                  <a:latin typeface="Consolas" panose="020B0609020204030204" pitchFamily="49" charset="0"/>
                </a:rPr>
                <a:t>::</a:t>
              </a:r>
              <a:r>
                <a:rPr lang="en-US" sz="1100" dirty="0">
                  <a:solidFill>
                    <a:srgbClr val="795E26"/>
                  </a:solidFill>
                  <a:latin typeface="Consolas" panose="020B0609020204030204" pitchFamily="49" charset="0"/>
                </a:rPr>
                <a:t>plus</a:t>
              </a:r>
              <a:r>
                <a:rPr lang="en-US" sz="1100" dirty="0">
                  <a:solidFill>
                    <a:srgbClr val="000000"/>
                  </a:solidFill>
                  <a:latin typeface="Consolas" panose="020B0609020204030204" pitchFamily="49" charset="0"/>
                </a:rPr>
                <a:t>&lt;&gt;());</a:t>
              </a:r>
            </a:p>
            <a:p>
              <a:pPr>
                <a:lnSpc>
                  <a:spcPct val="150000"/>
                </a:lnSpc>
                <a:spcBef>
                  <a:spcPts val="0"/>
                </a:spcBef>
              </a:pPr>
              <a:br>
                <a:rPr lang="en-US" sz="1100" dirty="0">
                  <a:solidFill>
                    <a:srgbClr val="000000"/>
                  </a:solidFill>
                  <a:latin typeface="Consolas" panose="020B0609020204030204" pitchFamily="49" charset="0"/>
                </a:rPr>
              </a:br>
              <a:r>
                <a:rPr lang="en-US" sz="1100" dirty="0">
                  <a:solidFill>
                    <a:srgbClr val="008000"/>
                  </a:solidFill>
                  <a:latin typeface="Consolas" panose="020B0609020204030204" pitchFamily="49" charset="0"/>
                </a:rPr>
                <a:t>    // Do something with the reduced value</a:t>
              </a:r>
              <a:endParaRPr lang="en-US" sz="1100" dirty="0">
                <a:solidFill>
                  <a:srgbClr val="000000"/>
                </a:solidFill>
                <a:latin typeface="Consolas" panose="020B0609020204030204" pitchFamily="49" charset="0"/>
              </a:endParaRPr>
            </a:p>
            <a:p>
              <a:pPr>
                <a:lnSpc>
                  <a:spcPct val="150000"/>
                </a:lnSpc>
                <a:spcBef>
                  <a:spcPts val="0"/>
                </a:spcBef>
              </a:pPr>
              <a:r>
                <a:rPr lang="en-US" sz="1100" dirty="0">
                  <a:solidFill>
                    <a:srgbClr val="000000"/>
                  </a:solidFill>
                  <a:latin typeface="Consolas" panose="020B0609020204030204" pitchFamily="49" charset="0"/>
                </a:rPr>
                <a:t>    </a:t>
              </a:r>
              <a:r>
                <a:rPr lang="en-US" sz="1100" dirty="0">
                  <a:solidFill>
                    <a:schemeClr val="tx1"/>
                  </a:solidFill>
                  <a:latin typeface="Consolas" panose="020B0609020204030204" pitchFamily="49" charset="0"/>
                </a:rPr>
                <a:t>...</a:t>
              </a:r>
              <a:br>
                <a:rPr lang="en-US" sz="1100" dirty="0">
                  <a:solidFill>
                    <a:srgbClr val="000000"/>
                  </a:solidFill>
                  <a:latin typeface="Consolas" panose="020B0609020204030204" pitchFamily="49" charset="0"/>
                </a:rPr>
              </a:br>
              <a:r>
                <a:rPr lang="en-US" sz="1100" dirty="0">
                  <a:solidFill>
                    <a:srgbClr val="000000"/>
                  </a:solidFill>
                  <a:latin typeface="Consolas" panose="020B0609020204030204" pitchFamily="49" charset="0"/>
                </a:rPr>
                <a:t>  });</a:t>
              </a:r>
            </a:p>
            <a:p>
              <a:pPr>
                <a:lnSpc>
                  <a:spcPct val="150000"/>
                </a:lnSpc>
                <a:spcBef>
                  <a:spcPts val="0"/>
                </a:spcBef>
              </a:pPr>
              <a:br>
                <a:rPr lang="en-US" sz="1100" dirty="0">
                  <a:solidFill>
                    <a:srgbClr val="000000"/>
                  </a:solidFill>
                  <a:latin typeface="Consolas" panose="020B0609020204030204" pitchFamily="49" charset="0"/>
                </a:rPr>
              </a:br>
              <a:endParaRPr lang="en-US" sz="1100" dirty="0">
                <a:solidFill>
                  <a:srgbClr val="000000"/>
                </a:solidFill>
                <a:latin typeface="Consolas" panose="020B0609020204030204" pitchFamily="49" charset="0"/>
              </a:endParaRPr>
            </a:p>
          </p:txBody>
        </p:sp>
      </p:grpSp>
      <p:sp>
        <p:nvSpPr>
          <p:cNvPr id="13" name="Rectangle: Rounded Corners 12">
            <a:extLst>
              <a:ext uri="{FF2B5EF4-FFF2-40B4-BE49-F238E27FC236}">
                <a16:creationId xmlns:a16="http://schemas.microsoft.com/office/drawing/2014/main" id="{50F62090-ED50-4B12-9A09-A85FC2A0FBF9}"/>
              </a:ext>
            </a:extLst>
          </p:cNvPr>
          <p:cNvSpPr/>
          <p:nvPr/>
        </p:nvSpPr>
        <p:spPr>
          <a:xfrm>
            <a:off x="5487754" y="1363220"/>
            <a:ext cx="5027169" cy="2718742"/>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AF55FE88-92D8-4EFF-ABA3-5D638C0920A9}"/>
              </a:ext>
            </a:extLst>
          </p:cNvPr>
          <p:cNvCxnSpPr>
            <a:cxnSpLocks/>
          </p:cNvCxnSpPr>
          <p:nvPr/>
        </p:nvCxnSpPr>
        <p:spPr>
          <a:xfrm>
            <a:off x="4702029" y="2805052"/>
            <a:ext cx="1092539" cy="0"/>
          </a:xfrm>
          <a:prstGeom prst="straightConnector1">
            <a:avLst/>
          </a:prstGeom>
          <a:ln>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27543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a:xfrm>
            <a:off x="571501" y="193997"/>
            <a:ext cx="11022060" cy="873744"/>
          </a:xfrm>
        </p:spPr>
        <p:txBody>
          <a:bodyPr>
            <a:normAutofit fontScale="90000"/>
          </a:bodyPr>
          <a:lstStyle/>
          <a:p>
            <a:pPr algn="ctr"/>
            <a:r>
              <a:rPr lang="en-US" dirty="0"/>
              <a:t>Reductions Across Groups</a:t>
            </a:r>
            <a:br>
              <a:rPr lang="en-US" dirty="0"/>
            </a:br>
            <a:r>
              <a:rPr lang="en-US" dirty="0"/>
              <a:t>(aka Reduction Kernels)</a:t>
            </a:r>
            <a:endParaRPr lang="en-US" dirty="0">
              <a:latin typeface="+mj-lt"/>
            </a:endParaRPr>
          </a:p>
        </p:txBody>
      </p:sp>
      <p:sp>
        <p:nvSpPr>
          <p:cNvPr id="6" name="Text Placeholder 5">
            <a:extLst>
              <a:ext uri="{FF2B5EF4-FFF2-40B4-BE49-F238E27FC236}">
                <a16:creationId xmlns:a16="http://schemas.microsoft.com/office/drawing/2014/main" id="{C1F2B7AE-D7E6-4FB1-9D00-76CAC4F86577}"/>
              </a:ext>
            </a:extLst>
          </p:cNvPr>
          <p:cNvSpPr>
            <a:spLocks noGrp="1"/>
          </p:cNvSpPr>
          <p:nvPr>
            <p:ph type="body" sz="quarter" idx="10"/>
          </p:nvPr>
        </p:nvSpPr>
        <p:spPr>
          <a:xfrm>
            <a:off x="571498" y="2187705"/>
            <a:ext cx="4130529" cy="1234693"/>
          </a:xfrm>
        </p:spPr>
        <p:txBody>
          <a:bodyPr>
            <a:normAutofit/>
          </a:bodyPr>
          <a:lstStyle/>
          <a:p>
            <a:r>
              <a:rPr lang="en-US" sz="2400" dirty="0">
                <a:solidFill>
                  <a:schemeClr val="accent3"/>
                </a:solidFill>
              </a:rPr>
              <a:t>Work-group collectives</a:t>
            </a:r>
            <a:r>
              <a:rPr lang="en-US" sz="2400" dirty="0"/>
              <a:t> can be used to compute the sum of all items in each work-group</a:t>
            </a:r>
          </a:p>
        </p:txBody>
      </p:sp>
      <p:grpSp>
        <p:nvGrpSpPr>
          <p:cNvPr id="10" name="Group 9">
            <a:extLst>
              <a:ext uri="{FF2B5EF4-FFF2-40B4-BE49-F238E27FC236}">
                <a16:creationId xmlns:a16="http://schemas.microsoft.com/office/drawing/2014/main" id="{246F71FA-B73C-441C-AF4F-5F10E3BEF36C}"/>
              </a:ext>
            </a:extLst>
          </p:cNvPr>
          <p:cNvGrpSpPr/>
          <p:nvPr/>
        </p:nvGrpSpPr>
        <p:grpSpPr>
          <a:xfrm>
            <a:off x="5323103" y="1274878"/>
            <a:ext cx="6257181" cy="5198708"/>
            <a:chOff x="5242988" y="505096"/>
            <a:chExt cx="5621215" cy="6257626"/>
          </a:xfrm>
        </p:grpSpPr>
        <p:sp>
          <p:nvSpPr>
            <p:cNvPr id="11" name="Rectangle: Single Corner Snipped 10">
              <a:extLst>
                <a:ext uri="{FF2B5EF4-FFF2-40B4-BE49-F238E27FC236}">
                  <a16:creationId xmlns:a16="http://schemas.microsoft.com/office/drawing/2014/main" id="{195F92D3-5875-4D1F-9CC9-2D1A54F574DD}"/>
                </a:ext>
              </a:extLst>
            </p:cNvPr>
            <p:cNvSpPr/>
            <p:nvPr/>
          </p:nvSpPr>
          <p:spPr>
            <a:xfrm>
              <a:off x="5242988" y="505096"/>
              <a:ext cx="5621213" cy="6257626"/>
            </a:xfrm>
            <a:prstGeom prst="snip1Rect">
              <a:avLst>
                <a:gd name="adj" fmla="val 2758"/>
              </a:avLst>
            </a:prstGeom>
            <a:solidFill>
              <a:schemeClr val="bg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4000" b="1" dirty="0"/>
            </a:p>
          </p:txBody>
        </p:sp>
        <p:sp>
          <p:nvSpPr>
            <p:cNvPr id="12" name="TextBox 11">
              <a:extLst>
                <a:ext uri="{FF2B5EF4-FFF2-40B4-BE49-F238E27FC236}">
                  <a16:creationId xmlns:a16="http://schemas.microsoft.com/office/drawing/2014/main" id="{D392E885-B44F-4296-9FC8-F0029E4CAC55}"/>
                </a:ext>
              </a:extLst>
            </p:cNvPr>
            <p:cNvSpPr txBox="1"/>
            <p:nvPr/>
          </p:nvSpPr>
          <p:spPr>
            <a:xfrm>
              <a:off x="5390906" y="611430"/>
              <a:ext cx="5473297" cy="5468713"/>
            </a:xfrm>
            <a:prstGeom prst="rect">
              <a:avLst/>
            </a:prstGeom>
            <a:noFill/>
          </p:spPr>
          <p:txBody>
            <a:bodyPr vert="horz" wrap="square" lIns="0" tIns="0" rIns="0" bIns="0" rtlCol="0">
              <a:spAutoFit/>
            </a:bodyPr>
            <a:lstStyle/>
            <a:p>
              <a:pPr>
                <a:lnSpc>
                  <a:spcPct val="150000"/>
                </a:lnSpc>
                <a:spcBef>
                  <a:spcPts val="0"/>
                </a:spcBef>
              </a:pPr>
              <a:r>
                <a:rPr lang="en-US" sz="1100" dirty="0">
                  <a:solidFill>
                    <a:srgbClr val="000000"/>
                  </a:solidFill>
                  <a:latin typeface="Consolas" panose="020B0609020204030204" pitchFamily="49" charset="0"/>
                </a:rPr>
                <a:t>  </a:t>
              </a:r>
              <a:r>
                <a:rPr lang="en-US" sz="1100" dirty="0" err="1">
                  <a:solidFill>
                    <a:srgbClr val="001080"/>
                  </a:solidFill>
                  <a:latin typeface="Consolas" panose="020B0609020204030204" pitchFamily="49" charset="0"/>
                </a:rPr>
                <a:t>q</a:t>
              </a:r>
              <a:r>
                <a:rPr lang="en-US" sz="1100" dirty="0" err="1">
                  <a:solidFill>
                    <a:srgbClr val="000000"/>
                  </a:solidFill>
                  <a:latin typeface="Consolas" panose="020B0609020204030204" pitchFamily="49" charset="0"/>
                </a:rPr>
                <a:t>.</a:t>
              </a:r>
              <a:r>
                <a:rPr lang="en-US" sz="1100" dirty="0" err="1">
                  <a:solidFill>
                    <a:srgbClr val="795E26"/>
                  </a:solidFill>
                  <a:latin typeface="Consolas" panose="020B0609020204030204" pitchFamily="49" charset="0"/>
                </a:rPr>
                <a:t>parallel_for</a:t>
              </a:r>
              <a:r>
                <a:rPr lang="en-US" sz="1100" dirty="0">
                  <a:solidFill>
                    <a:srgbClr val="000000"/>
                  </a:solidFill>
                  <a:latin typeface="Consolas" panose="020B0609020204030204" pitchFamily="49" charset="0"/>
                </a:rPr>
                <a:t>(</a:t>
              </a:r>
              <a:r>
                <a:rPr lang="en-US" sz="1100" dirty="0" err="1">
                  <a:solidFill>
                    <a:srgbClr val="795E26"/>
                  </a:solidFill>
                  <a:latin typeface="Consolas" panose="020B0609020204030204" pitchFamily="49" charset="0"/>
                </a:rPr>
                <a:t>nd_range</a:t>
              </a:r>
              <a:r>
                <a:rPr lang="en-US" sz="1100" dirty="0">
                  <a:solidFill>
                    <a:srgbClr val="000000"/>
                  </a:solidFill>
                  <a:latin typeface="Consolas" panose="020B0609020204030204" pitchFamily="49" charset="0"/>
                </a:rPr>
                <a:t>&lt;</a:t>
              </a:r>
              <a:r>
                <a:rPr lang="en-US" sz="1100" dirty="0">
                  <a:solidFill>
                    <a:srgbClr val="098658"/>
                  </a:solidFill>
                  <a:latin typeface="Consolas" panose="020B0609020204030204" pitchFamily="49" charset="0"/>
                </a:rPr>
                <a:t>1</a:t>
              </a:r>
              <a:r>
                <a:rPr lang="en-US" sz="1100" dirty="0">
                  <a:solidFill>
                    <a:srgbClr val="000000"/>
                  </a:solidFill>
                  <a:latin typeface="Consolas" panose="020B0609020204030204" pitchFamily="49" charset="0"/>
                </a:rPr>
                <a:t>&gt;(N, B), [=](</a:t>
              </a:r>
              <a:r>
                <a:rPr lang="en-US" sz="1100" dirty="0" err="1">
                  <a:solidFill>
                    <a:srgbClr val="267F99"/>
                  </a:solidFill>
                  <a:latin typeface="Consolas" panose="020B0609020204030204" pitchFamily="49" charset="0"/>
                </a:rPr>
                <a:t>nd_item</a:t>
              </a:r>
              <a:r>
                <a:rPr lang="en-US" sz="1100" dirty="0">
                  <a:solidFill>
                    <a:srgbClr val="000000"/>
                  </a:solidFill>
                  <a:latin typeface="Consolas" panose="020B0609020204030204" pitchFamily="49" charset="0"/>
                </a:rPr>
                <a:t>&lt;</a:t>
              </a:r>
              <a:r>
                <a:rPr lang="en-US" sz="1100" dirty="0">
                  <a:solidFill>
                    <a:srgbClr val="098658"/>
                  </a:solidFill>
                  <a:latin typeface="Consolas" panose="020B0609020204030204" pitchFamily="49" charset="0"/>
                </a:rPr>
                <a:t>1</a:t>
              </a:r>
              <a:r>
                <a:rPr lang="en-US" sz="1100" dirty="0">
                  <a:solidFill>
                    <a:srgbClr val="000000"/>
                  </a:solidFill>
                  <a:latin typeface="Consolas" panose="020B0609020204030204" pitchFamily="49" charset="0"/>
                </a:rPr>
                <a:t>&gt; </a:t>
              </a:r>
              <a:r>
                <a:rPr lang="en-US" sz="1100" dirty="0">
                  <a:solidFill>
                    <a:srgbClr val="001080"/>
                  </a:solidFill>
                  <a:latin typeface="Consolas" panose="020B0609020204030204" pitchFamily="49" charset="0"/>
                </a:rPr>
                <a:t>item</a:t>
              </a:r>
              <a:r>
                <a:rPr lang="en-US" sz="1100" dirty="0">
                  <a:solidFill>
                    <a:srgbClr val="000000"/>
                  </a:solidFill>
                  <a:latin typeface="Consolas" panose="020B0609020204030204" pitchFamily="49" charset="0"/>
                </a:rPr>
                <a:t>){</a:t>
              </a:r>
            </a:p>
            <a:p>
              <a:pPr>
                <a:lnSpc>
                  <a:spcPct val="150000"/>
                </a:lnSpc>
                <a:spcBef>
                  <a:spcPts val="0"/>
                </a:spcBef>
              </a:pPr>
              <a:r>
                <a:rPr lang="en-US" sz="1100" dirty="0">
                  <a:solidFill>
                    <a:srgbClr val="000000"/>
                  </a:solidFill>
                  <a:latin typeface="Consolas" panose="020B0609020204030204" pitchFamily="49" charset="0"/>
                </a:rPr>
                <a:t>    </a:t>
              </a:r>
              <a:r>
                <a:rPr lang="en-US" sz="1100" dirty="0">
                  <a:solidFill>
                    <a:srgbClr val="0000FF"/>
                  </a:solidFill>
                  <a:latin typeface="Consolas" panose="020B0609020204030204" pitchFamily="49" charset="0"/>
                </a:rPr>
                <a:t>auto</a:t>
              </a:r>
              <a:r>
                <a:rPr lang="en-US" sz="1100" dirty="0">
                  <a:solidFill>
                    <a:srgbClr val="000000"/>
                  </a:solidFill>
                  <a:latin typeface="Consolas" panose="020B0609020204030204" pitchFamily="49" charset="0"/>
                </a:rPr>
                <a:t> </a:t>
              </a:r>
              <a:r>
                <a:rPr lang="en-US" sz="1100" dirty="0" err="1">
                  <a:solidFill>
                    <a:srgbClr val="000000"/>
                  </a:solidFill>
                  <a:latin typeface="Consolas" panose="020B0609020204030204" pitchFamily="49" charset="0"/>
                </a:rPr>
                <a:t>wg</a:t>
              </a:r>
              <a:r>
                <a:rPr lang="en-US" sz="1100" dirty="0">
                  <a:solidFill>
                    <a:srgbClr val="000000"/>
                  </a:solidFill>
                  <a:latin typeface="Consolas" panose="020B0609020204030204" pitchFamily="49" charset="0"/>
                </a:rPr>
                <a:t> = </a:t>
              </a:r>
              <a:r>
                <a:rPr lang="en-US" sz="1100" dirty="0" err="1">
                  <a:solidFill>
                    <a:srgbClr val="001080"/>
                  </a:solidFill>
                  <a:latin typeface="Consolas" panose="020B0609020204030204" pitchFamily="49" charset="0"/>
                </a:rPr>
                <a:t>item</a:t>
              </a:r>
              <a:r>
                <a:rPr lang="en-US" sz="1100" dirty="0" err="1">
                  <a:solidFill>
                    <a:srgbClr val="000000"/>
                  </a:solidFill>
                  <a:latin typeface="Consolas" panose="020B0609020204030204" pitchFamily="49" charset="0"/>
                </a:rPr>
                <a:t>.</a:t>
              </a:r>
              <a:r>
                <a:rPr lang="en-US" sz="1100" dirty="0" err="1">
                  <a:solidFill>
                    <a:srgbClr val="795E26"/>
                  </a:solidFill>
                  <a:latin typeface="Consolas" panose="020B0609020204030204" pitchFamily="49" charset="0"/>
                </a:rPr>
                <a:t>get_group</a:t>
              </a:r>
              <a:r>
                <a:rPr lang="en-US" sz="1100" dirty="0">
                  <a:solidFill>
                    <a:srgbClr val="000000"/>
                  </a:solidFill>
                  <a:latin typeface="Consolas" panose="020B0609020204030204" pitchFamily="49" charset="0"/>
                </a:rPr>
                <a:t>();</a:t>
              </a:r>
            </a:p>
            <a:p>
              <a:pPr>
                <a:lnSpc>
                  <a:spcPct val="150000"/>
                </a:lnSpc>
                <a:spcBef>
                  <a:spcPts val="0"/>
                </a:spcBef>
              </a:pPr>
              <a:r>
                <a:rPr lang="en-US" sz="1100" dirty="0">
                  <a:solidFill>
                    <a:srgbClr val="000000"/>
                  </a:solidFill>
                  <a:latin typeface="Consolas" panose="020B0609020204030204" pitchFamily="49" charset="0"/>
                </a:rPr>
                <a:t>    </a:t>
              </a:r>
              <a:r>
                <a:rPr lang="en-US" sz="1100" dirty="0" err="1">
                  <a:solidFill>
                    <a:srgbClr val="0000FF"/>
                  </a:solidFill>
                  <a:latin typeface="Consolas" panose="020B0609020204030204" pitchFamily="49" charset="0"/>
                </a:rPr>
                <a:t>size_t</a:t>
              </a:r>
              <a:r>
                <a:rPr lang="en-US" sz="1100" dirty="0">
                  <a:solidFill>
                    <a:srgbClr val="000000"/>
                  </a:solidFill>
                  <a:latin typeface="Consolas" panose="020B0609020204030204" pitchFamily="49" charset="0"/>
                </a:rPr>
                <a:t> </a:t>
              </a:r>
              <a:r>
                <a:rPr lang="en-US" sz="1100" dirty="0" err="1">
                  <a:solidFill>
                    <a:srgbClr val="000000"/>
                  </a:solidFill>
                  <a:latin typeface="Consolas" panose="020B0609020204030204" pitchFamily="49" charset="0"/>
                </a:rPr>
                <a:t>i</a:t>
              </a:r>
              <a:r>
                <a:rPr lang="en-US" sz="1100" dirty="0">
                  <a:solidFill>
                    <a:srgbClr val="000000"/>
                  </a:solidFill>
                  <a:latin typeface="Consolas" panose="020B0609020204030204" pitchFamily="49" charset="0"/>
                </a:rPr>
                <a:t> = </a:t>
              </a:r>
              <a:r>
                <a:rPr lang="en-US" sz="1100" dirty="0" err="1">
                  <a:solidFill>
                    <a:srgbClr val="001080"/>
                  </a:solidFill>
                  <a:latin typeface="Consolas" panose="020B0609020204030204" pitchFamily="49" charset="0"/>
                </a:rPr>
                <a:t>item</a:t>
              </a:r>
              <a:r>
                <a:rPr lang="en-US" sz="1100" dirty="0" err="1">
                  <a:solidFill>
                    <a:srgbClr val="000000"/>
                  </a:solidFill>
                  <a:latin typeface="Consolas" panose="020B0609020204030204" pitchFamily="49" charset="0"/>
                </a:rPr>
                <a:t>.</a:t>
              </a:r>
              <a:r>
                <a:rPr lang="en-US" sz="1100" dirty="0" err="1">
                  <a:solidFill>
                    <a:srgbClr val="795E26"/>
                  </a:solidFill>
                  <a:latin typeface="Consolas" panose="020B0609020204030204" pitchFamily="49" charset="0"/>
                </a:rPr>
                <a:t>get_global_id</a:t>
              </a:r>
              <a:r>
                <a:rPr lang="en-US" sz="1100" dirty="0">
                  <a:solidFill>
                    <a:srgbClr val="000000"/>
                  </a:solidFill>
                  <a:latin typeface="Consolas" panose="020B0609020204030204" pitchFamily="49" charset="0"/>
                </a:rPr>
                <a:t>(</a:t>
              </a:r>
              <a:r>
                <a:rPr lang="en-US" sz="1100" dirty="0">
                  <a:solidFill>
                    <a:srgbClr val="098658"/>
                  </a:solidFill>
                  <a:latin typeface="Consolas" panose="020B0609020204030204" pitchFamily="49" charset="0"/>
                </a:rPr>
                <a:t>0</a:t>
              </a:r>
              <a:r>
                <a:rPr lang="en-US" sz="1100" dirty="0">
                  <a:solidFill>
                    <a:srgbClr val="000000"/>
                  </a:solidFill>
                  <a:latin typeface="Consolas" panose="020B0609020204030204" pitchFamily="49" charset="0"/>
                </a:rPr>
                <a:t>);</a:t>
              </a:r>
            </a:p>
            <a:p>
              <a:pPr>
                <a:lnSpc>
                  <a:spcPct val="150000"/>
                </a:lnSpc>
                <a:spcBef>
                  <a:spcPts val="0"/>
                </a:spcBef>
              </a:pPr>
              <a:br>
                <a:rPr lang="en-US" sz="1100" dirty="0">
                  <a:solidFill>
                    <a:srgbClr val="000000"/>
                  </a:solidFill>
                  <a:latin typeface="Consolas" panose="020B0609020204030204" pitchFamily="49" charset="0"/>
                </a:rPr>
              </a:br>
              <a:r>
                <a:rPr lang="en-US" sz="1100" dirty="0">
                  <a:solidFill>
                    <a:srgbClr val="008000"/>
                  </a:solidFill>
                  <a:latin typeface="Consolas" panose="020B0609020204030204" pitchFamily="49" charset="0"/>
                </a:rPr>
                <a:t>    // Adds all elements in </a:t>
              </a:r>
              <a:r>
                <a:rPr lang="en-US" sz="1100" dirty="0" err="1">
                  <a:solidFill>
                    <a:srgbClr val="008000"/>
                  </a:solidFill>
                  <a:latin typeface="Consolas" panose="020B0609020204030204" pitchFamily="49" charset="0"/>
                </a:rPr>
                <a:t>work_group</a:t>
              </a:r>
              <a:r>
                <a:rPr lang="en-US" sz="1100" dirty="0">
                  <a:solidFill>
                    <a:srgbClr val="008000"/>
                  </a:solidFill>
                  <a:latin typeface="Consolas" panose="020B0609020204030204" pitchFamily="49" charset="0"/>
                </a:rPr>
                <a:t> using </a:t>
              </a:r>
              <a:r>
                <a:rPr lang="en-US" sz="1100" dirty="0" err="1">
                  <a:solidFill>
                    <a:srgbClr val="008000"/>
                  </a:solidFill>
                  <a:latin typeface="Consolas" panose="020B0609020204030204" pitchFamily="49" charset="0"/>
                </a:rPr>
                <a:t>work_group</a:t>
              </a:r>
              <a:r>
                <a:rPr lang="en-US" sz="1100" dirty="0">
                  <a:solidFill>
                    <a:srgbClr val="008000"/>
                  </a:solidFill>
                  <a:latin typeface="Consolas" panose="020B0609020204030204" pitchFamily="49" charset="0"/>
                </a:rPr>
                <a:t> reduce</a:t>
              </a:r>
              <a:endParaRPr lang="en-US" sz="1100" dirty="0">
                <a:solidFill>
                  <a:srgbClr val="000000"/>
                </a:solidFill>
                <a:latin typeface="Consolas" panose="020B0609020204030204" pitchFamily="49" charset="0"/>
              </a:endParaRPr>
            </a:p>
            <a:p>
              <a:pPr>
                <a:lnSpc>
                  <a:spcPct val="150000"/>
                </a:lnSpc>
                <a:spcBef>
                  <a:spcPts val="0"/>
                </a:spcBef>
              </a:pPr>
              <a:r>
                <a:rPr lang="en-US" sz="1100" dirty="0">
                  <a:solidFill>
                    <a:srgbClr val="000000"/>
                  </a:solidFill>
                  <a:latin typeface="Consolas" panose="020B0609020204030204" pitchFamily="49" charset="0"/>
                </a:rPr>
                <a:t>    </a:t>
              </a:r>
              <a:r>
                <a:rPr lang="en-US" sz="1100" dirty="0">
                  <a:solidFill>
                    <a:srgbClr val="0000FF"/>
                  </a:solidFill>
                  <a:latin typeface="Consolas" panose="020B0609020204030204" pitchFamily="49" charset="0"/>
                </a:rPr>
                <a:t>int</a:t>
              </a:r>
              <a:r>
                <a:rPr lang="en-US" sz="1100" dirty="0">
                  <a:solidFill>
                    <a:srgbClr val="000000"/>
                  </a:solidFill>
                  <a:latin typeface="Consolas" panose="020B0609020204030204" pitchFamily="49" charset="0"/>
                </a:rPr>
                <a:t> </a:t>
              </a:r>
              <a:r>
                <a:rPr lang="en-US" sz="1100" dirty="0" err="1">
                  <a:solidFill>
                    <a:srgbClr val="000000"/>
                  </a:solidFill>
                  <a:latin typeface="Consolas" panose="020B0609020204030204" pitchFamily="49" charset="0"/>
                </a:rPr>
                <a:t>sum_wg</a:t>
              </a:r>
              <a:r>
                <a:rPr lang="en-US" sz="1100" dirty="0">
                  <a:solidFill>
                    <a:srgbClr val="000000"/>
                  </a:solidFill>
                  <a:latin typeface="Consolas" panose="020B0609020204030204" pitchFamily="49" charset="0"/>
                </a:rPr>
                <a:t> = </a:t>
              </a:r>
              <a:r>
                <a:rPr lang="en-US" sz="1100" dirty="0">
                  <a:solidFill>
                    <a:srgbClr val="795E26"/>
                  </a:solidFill>
                  <a:latin typeface="Consolas" panose="020B0609020204030204" pitchFamily="49" charset="0"/>
                </a:rPr>
                <a:t>reduce</a:t>
              </a:r>
              <a:r>
                <a:rPr lang="en-US" sz="1100" dirty="0">
                  <a:solidFill>
                    <a:srgbClr val="000000"/>
                  </a:solidFill>
                  <a:latin typeface="Consolas" panose="020B0609020204030204" pitchFamily="49" charset="0"/>
                </a:rPr>
                <a:t>(</a:t>
              </a:r>
              <a:r>
                <a:rPr lang="en-US" sz="1100" dirty="0" err="1">
                  <a:solidFill>
                    <a:srgbClr val="000000"/>
                  </a:solidFill>
                  <a:latin typeface="Consolas" panose="020B0609020204030204" pitchFamily="49" charset="0"/>
                </a:rPr>
                <a:t>wg</a:t>
              </a:r>
              <a:r>
                <a:rPr lang="en-US" sz="1100" dirty="0">
                  <a:solidFill>
                    <a:srgbClr val="000000"/>
                  </a:solidFill>
                  <a:latin typeface="Consolas" panose="020B0609020204030204" pitchFamily="49" charset="0"/>
                </a:rPr>
                <a:t>, </a:t>
              </a:r>
              <a:r>
                <a:rPr lang="en-US" sz="1100" dirty="0">
                  <a:solidFill>
                    <a:srgbClr val="001080"/>
                  </a:solidFill>
                  <a:latin typeface="Consolas" panose="020B0609020204030204" pitchFamily="49" charset="0"/>
                </a:rPr>
                <a:t>data</a:t>
              </a:r>
              <a:r>
                <a:rPr lang="en-US" sz="1100" dirty="0">
                  <a:solidFill>
                    <a:srgbClr val="000000"/>
                  </a:solidFill>
                  <a:latin typeface="Consolas" panose="020B0609020204030204" pitchFamily="49" charset="0"/>
                </a:rPr>
                <a:t>[i], </a:t>
              </a:r>
              <a:r>
                <a:rPr lang="en-US" sz="1100" dirty="0">
                  <a:solidFill>
                    <a:srgbClr val="267F99"/>
                  </a:solidFill>
                  <a:latin typeface="Consolas" panose="020B0609020204030204" pitchFamily="49" charset="0"/>
                </a:rPr>
                <a:t>ONEAPI</a:t>
              </a:r>
              <a:r>
                <a:rPr lang="en-US" sz="1100" dirty="0">
                  <a:solidFill>
                    <a:srgbClr val="000000"/>
                  </a:solidFill>
                  <a:latin typeface="Consolas" panose="020B0609020204030204" pitchFamily="49" charset="0"/>
                </a:rPr>
                <a:t>::</a:t>
              </a:r>
              <a:r>
                <a:rPr lang="en-US" sz="1100" dirty="0">
                  <a:solidFill>
                    <a:srgbClr val="795E26"/>
                  </a:solidFill>
                  <a:latin typeface="Consolas" panose="020B0609020204030204" pitchFamily="49" charset="0"/>
                </a:rPr>
                <a:t>plus</a:t>
              </a:r>
              <a:r>
                <a:rPr lang="en-US" sz="1100" dirty="0">
                  <a:solidFill>
                    <a:srgbClr val="000000"/>
                  </a:solidFill>
                  <a:latin typeface="Consolas" panose="020B0609020204030204" pitchFamily="49" charset="0"/>
                </a:rPr>
                <a:t>&lt;&gt;());</a:t>
              </a:r>
            </a:p>
            <a:p>
              <a:pPr>
                <a:lnSpc>
                  <a:spcPct val="150000"/>
                </a:lnSpc>
                <a:spcBef>
                  <a:spcPts val="0"/>
                </a:spcBef>
              </a:pPr>
              <a:br>
                <a:rPr lang="en-US" sz="1100" dirty="0">
                  <a:solidFill>
                    <a:srgbClr val="000000"/>
                  </a:solidFill>
                  <a:latin typeface="Consolas" panose="020B0609020204030204" pitchFamily="49" charset="0"/>
                </a:rPr>
              </a:br>
              <a:r>
                <a:rPr lang="en-US" sz="1100" dirty="0">
                  <a:solidFill>
                    <a:srgbClr val="008000"/>
                  </a:solidFill>
                  <a:latin typeface="Consolas" panose="020B0609020204030204" pitchFamily="49" charset="0"/>
                </a:rPr>
                <a:t>    // Write </a:t>
              </a:r>
              <a:r>
                <a:rPr lang="en-US" sz="1100" dirty="0" err="1">
                  <a:solidFill>
                    <a:srgbClr val="008000"/>
                  </a:solidFill>
                  <a:latin typeface="Consolas" panose="020B0609020204030204" pitchFamily="49" charset="0"/>
                </a:rPr>
                <a:t>work_group</a:t>
              </a:r>
              <a:r>
                <a:rPr lang="en-US" sz="1100" dirty="0">
                  <a:solidFill>
                    <a:srgbClr val="008000"/>
                  </a:solidFill>
                  <a:latin typeface="Consolas" panose="020B0609020204030204" pitchFamily="49" charset="0"/>
                </a:rPr>
                <a:t> sum to first location for each </a:t>
              </a:r>
              <a:r>
                <a:rPr lang="en-US" sz="1100" dirty="0" err="1">
                  <a:solidFill>
                    <a:srgbClr val="008000"/>
                  </a:solidFill>
                  <a:latin typeface="Consolas" panose="020B0609020204030204" pitchFamily="49" charset="0"/>
                </a:rPr>
                <a:t>work_group</a:t>
              </a:r>
              <a:endParaRPr lang="en-US" sz="1100" dirty="0">
                <a:solidFill>
                  <a:srgbClr val="000000"/>
                </a:solidFill>
                <a:latin typeface="Consolas" panose="020B0609020204030204" pitchFamily="49" charset="0"/>
              </a:endParaRPr>
            </a:p>
            <a:p>
              <a:pPr>
                <a:lnSpc>
                  <a:spcPct val="150000"/>
                </a:lnSpc>
                <a:spcBef>
                  <a:spcPts val="0"/>
                </a:spcBef>
              </a:pPr>
              <a:r>
                <a:rPr lang="en-US" sz="1100" dirty="0">
                  <a:solidFill>
                    <a:srgbClr val="000000"/>
                  </a:solidFill>
                  <a:latin typeface="Consolas" panose="020B0609020204030204" pitchFamily="49" charset="0"/>
                </a:rPr>
                <a:t>    </a:t>
              </a:r>
              <a:r>
                <a:rPr lang="en-US" sz="1100" dirty="0">
                  <a:solidFill>
                    <a:srgbClr val="AF00DB"/>
                  </a:solidFill>
                  <a:latin typeface="Consolas" panose="020B0609020204030204" pitchFamily="49" charset="0"/>
                </a:rPr>
                <a:t>if</a:t>
              </a:r>
              <a:r>
                <a:rPr lang="en-US" sz="1100" dirty="0">
                  <a:solidFill>
                    <a:srgbClr val="000000"/>
                  </a:solidFill>
                  <a:latin typeface="Consolas" panose="020B0609020204030204" pitchFamily="49" charset="0"/>
                </a:rPr>
                <a:t> (</a:t>
              </a:r>
              <a:r>
                <a:rPr lang="en-US" sz="1100" dirty="0" err="1">
                  <a:solidFill>
                    <a:srgbClr val="001080"/>
                  </a:solidFill>
                  <a:latin typeface="Consolas" panose="020B0609020204030204" pitchFamily="49" charset="0"/>
                </a:rPr>
                <a:t>item</a:t>
              </a:r>
              <a:r>
                <a:rPr lang="en-US" sz="1100" dirty="0" err="1">
                  <a:solidFill>
                    <a:srgbClr val="000000"/>
                  </a:solidFill>
                  <a:latin typeface="Consolas" panose="020B0609020204030204" pitchFamily="49" charset="0"/>
                </a:rPr>
                <a:t>.</a:t>
              </a:r>
              <a:r>
                <a:rPr lang="en-US" sz="1100" dirty="0" err="1">
                  <a:solidFill>
                    <a:srgbClr val="795E26"/>
                  </a:solidFill>
                  <a:latin typeface="Consolas" panose="020B0609020204030204" pitchFamily="49" charset="0"/>
                </a:rPr>
                <a:t>get_local_id</a:t>
              </a:r>
              <a:r>
                <a:rPr lang="en-US" sz="1100" dirty="0">
                  <a:solidFill>
                    <a:srgbClr val="000000"/>
                  </a:solidFill>
                  <a:latin typeface="Consolas" panose="020B0609020204030204" pitchFamily="49" charset="0"/>
                </a:rPr>
                <a:t>(</a:t>
              </a:r>
              <a:r>
                <a:rPr lang="en-US" sz="1100" dirty="0">
                  <a:solidFill>
                    <a:srgbClr val="098658"/>
                  </a:solidFill>
                  <a:latin typeface="Consolas" panose="020B0609020204030204" pitchFamily="49" charset="0"/>
                </a:rPr>
                <a:t>0</a:t>
              </a:r>
              <a:r>
                <a:rPr lang="en-US" sz="1100" dirty="0">
                  <a:solidFill>
                    <a:srgbClr val="000000"/>
                  </a:solidFill>
                  <a:latin typeface="Consolas" panose="020B0609020204030204" pitchFamily="49" charset="0"/>
                </a:rPr>
                <a:t>) == </a:t>
              </a:r>
              <a:r>
                <a:rPr lang="en-US" sz="1100" dirty="0">
                  <a:solidFill>
                    <a:srgbClr val="098658"/>
                  </a:solidFill>
                  <a:latin typeface="Consolas" panose="020B0609020204030204" pitchFamily="49" charset="0"/>
                </a:rPr>
                <a:t>0</a:t>
              </a:r>
              <a:r>
                <a:rPr lang="en-US" sz="1100" dirty="0">
                  <a:solidFill>
                    <a:srgbClr val="000000"/>
                  </a:solidFill>
                  <a:latin typeface="Consolas" panose="020B0609020204030204" pitchFamily="49" charset="0"/>
                </a:rPr>
                <a:t>) </a:t>
              </a:r>
              <a:r>
                <a:rPr lang="en-US" sz="1100" dirty="0">
                  <a:solidFill>
                    <a:srgbClr val="001080"/>
                  </a:solidFill>
                  <a:latin typeface="Consolas" panose="020B0609020204030204" pitchFamily="49" charset="0"/>
                </a:rPr>
                <a:t>data</a:t>
              </a:r>
              <a:r>
                <a:rPr lang="en-US" sz="1100" dirty="0">
                  <a:solidFill>
                    <a:srgbClr val="000000"/>
                  </a:solidFill>
                  <a:latin typeface="Consolas" panose="020B0609020204030204" pitchFamily="49" charset="0"/>
                </a:rPr>
                <a:t>[</a:t>
              </a:r>
              <a:r>
                <a:rPr lang="en-US" sz="1100" dirty="0" err="1">
                  <a:solidFill>
                    <a:srgbClr val="000000"/>
                  </a:solidFill>
                  <a:latin typeface="Consolas" panose="020B0609020204030204" pitchFamily="49" charset="0"/>
                </a:rPr>
                <a:t>i</a:t>
              </a:r>
              <a:r>
                <a:rPr lang="en-US" sz="1100" dirty="0">
                  <a:solidFill>
                    <a:srgbClr val="000000"/>
                  </a:solidFill>
                  <a:latin typeface="Consolas" panose="020B0609020204030204" pitchFamily="49" charset="0"/>
                </a:rPr>
                <a:t>] = </a:t>
              </a:r>
              <a:r>
                <a:rPr lang="en-US" sz="1100" dirty="0" err="1">
                  <a:solidFill>
                    <a:srgbClr val="000000"/>
                  </a:solidFill>
                  <a:latin typeface="Consolas" panose="020B0609020204030204" pitchFamily="49" charset="0"/>
                </a:rPr>
                <a:t>sum_wg</a:t>
              </a:r>
              <a:r>
                <a:rPr lang="en-US" sz="1100" dirty="0">
                  <a:solidFill>
                    <a:srgbClr val="000000"/>
                  </a:solidFill>
                  <a:latin typeface="Consolas" panose="020B0609020204030204" pitchFamily="49" charset="0"/>
                </a:rPr>
                <a:t>;</a:t>
              </a:r>
              <a:br>
                <a:rPr lang="en-US" sz="1100" dirty="0">
                  <a:solidFill>
                    <a:srgbClr val="000000"/>
                  </a:solidFill>
                  <a:latin typeface="Consolas" panose="020B0609020204030204" pitchFamily="49" charset="0"/>
                </a:rPr>
              </a:br>
              <a:r>
                <a:rPr lang="en-US" sz="1100" dirty="0">
                  <a:solidFill>
                    <a:srgbClr val="000000"/>
                  </a:solidFill>
                  <a:latin typeface="Consolas" panose="020B0609020204030204" pitchFamily="49" charset="0"/>
                </a:rPr>
                <a:t>  });</a:t>
              </a:r>
            </a:p>
            <a:p>
              <a:pPr>
                <a:lnSpc>
                  <a:spcPct val="150000"/>
                </a:lnSpc>
                <a:spcBef>
                  <a:spcPts val="0"/>
                </a:spcBef>
              </a:pPr>
              <a:br>
                <a:rPr lang="en-US" sz="1100" dirty="0">
                  <a:solidFill>
                    <a:srgbClr val="000000"/>
                  </a:solidFill>
                  <a:latin typeface="Consolas" panose="020B0609020204030204" pitchFamily="49" charset="0"/>
                </a:rPr>
              </a:br>
              <a:r>
                <a:rPr lang="en-US" sz="1100" dirty="0">
                  <a:solidFill>
                    <a:srgbClr val="000000"/>
                  </a:solidFill>
                  <a:latin typeface="Consolas" panose="020B0609020204030204" pitchFamily="49" charset="0"/>
                </a:rPr>
                <a:t>  </a:t>
              </a:r>
              <a:r>
                <a:rPr lang="en-US" sz="1100" dirty="0" err="1">
                  <a:solidFill>
                    <a:srgbClr val="001080"/>
                  </a:solidFill>
                  <a:latin typeface="Consolas" panose="020B0609020204030204" pitchFamily="49" charset="0"/>
                </a:rPr>
                <a:t>q</a:t>
              </a:r>
              <a:r>
                <a:rPr lang="en-US" sz="1100" dirty="0" err="1">
                  <a:solidFill>
                    <a:srgbClr val="000000"/>
                  </a:solidFill>
                  <a:latin typeface="Consolas" panose="020B0609020204030204" pitchFamily="49" charset="0"/>
                </a:rPr>
                <a:t>.</a:t>
              </a:r>
              <a:r>
                <a:rPr lang="en-US" sz="1100" dirty="0" err="1">
                  <a:solidFill>
                    <a:srgbClr val="795E26"/>
                  </a:solidFill>
                  <a:latin typeface="Consolas" panose="020B0609020204030204" pitchFamily="49" charset="0"/>
                </a:rPr>
                <a:t>single_task</a:t>
              </a:r>
              <a:r>
                <a:rPr lang="en-US" sz="1100" dirty="0">
                  <a:solidFill>
                    <a:srgbClr val="000000"/>
                  </a:solidFill>
                  <a:latin typeface="Consolas" panose="020B0609020204030204" pitchFamily="49" charset="0"/>
                </a:rPr>
                <a:t>([=](){</a:t>
              </a:r>
            </a:p>
            <a:p>
              <a:pPr>
                <a:lnSpc>
                  <a:spcPct val="150000"/>
                </a:lnSpc>
                <a:spcBef>
                  <a:spcPts val="0"/>
                </a:spcBef>
              </a:pPr>
              <a:r>
                <a:rPr lang="en-US" sz="1100" dirty="0">
                  <a:solidFill>
                    <a:srgbClr val="000000"/>
                  </a:solidFill>
                  <a:latin typeface="Consolas" panose="020B0609020204030204" pitchFamily="49" charset="0"/>
                </a:rPr>
                <a:t>    </a:t>
              </a:r>
              <a:r>
                <a:rPr lang="en-US" sz="1100" dirty="0">
                  <a:solidFill>
                    <a:srgbClr val="0000FF"/>
                  </a:solidFill>
                  <a:latin typeface="Consolas" panose="020B0609020204030204" pitchFamily="49" charset="0"/>
                </a:rPr>
                <a:t>int</a:t>
              </a:r>
              <a:r>
                <a:rPr lang="en-US" sz="1100" dirty="0">
                  <a:solidFill>
                    <a:srgbClr val="000000"/>
                  </a:solidFill>
                  <a:latin typeface="Consolas" panose="020B0609020204030204" pitchFamily="49" charset="0"/>
                </a:rPr>
                <a:t> sum = </a:t>
              </a:r>
              <a:r>
                <a:rPr lang="en-US" sz="1100" dirty="0">
                  <a:solidFill>
                    <a:srgbClr val="098658"/>
                  </a:solidFill>
                  <a:latin typeface="Consolas" panose="020B0609020204030204" pitchFamily="49" charset="0"/>
                </a:rPr>
                <a:t>0</a:t>
              </a:r>
              <a:r>
                <a:rPr lang="en-US" sz="1100" dirty="0">
                  <a:solidFill>
                    <a:srgbClr val="000000"/>
                  </a:solidFill>
                  <a:latin typeface="Consolas" panose="020B0609020204030204" pitchFamily="49" charset="0"/>
                </a:rPr>
                <a:t>;</a:t>
              </a:r>
            </a:p>
            <a:p>
              <a:pPr>
                <a:lnSpc>
                  <a:spcPct val="150000"/>
                </a:lnSpc>
                <a:spcBef>
                  <a:spcPts val="0"/>
                </a:spcBef>
              </a:pPr>
              <a:r>
                <a:rPr lang="en-US" sz="1100" dirty="0">
                  <a:solidFill>
                    <a:srgbClr val="000000"/>
                  </a:solidFill>
                  <a:latin typeface="Consolas" panose="020B0609020204030204" pitchFamily="49" charset="0"/>
                </a:rPr>
                <a:t>    </a:t>
              </a:r>
              <a:r>
                <a:rPr lang="en-US" sz="1100" dirty="0">
                  <a:solidFill>
                    <a:srgbClr val="AF00DB"/>
                  </a:solidFill>
                  <a:latin typeface="Consolas" panose="020B0609020204030204" pitchFamily="49" charset="0"/>
                </a:rPr>
                <a:t>for </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int</a:t>
              </a:r>
              <a:r>
                <a:rPr lang="en-US" sz="1100" dirty="0">
                  <a:solidFill>
                    <a:srgbClr val="000000"/>
                  </a:solidFill>
                  <a:latin typeface="Consolas" panose="020B0609020204030204" pitchFamily="49" charset="0"/>
                </a:rPr>
                <a:t> i = </a:t>
              </a:r>
              <a:r>
                <a:rPr lang="en-US" sz="1100" dirty="0">
                  <a:solidFill>
                    <a:srgbClr val="098658"/>
                  </a:solidFill>
                  <a:latin typeface="Consolas" panose="020B0609020204030204" pitchFamily="49" charset="0"/>
                </a:rPr>
                <a:t>0</a:t>
              </a:r>
              <a:r>
                <a:rPr lang="en-US" sz="1100" dirty="0">
                  <a:solidFill>
                    <a:srgbClr val="000000"/>
                  </a:solidFill>
                  <a:latin typeface="Consolas" panose="020B0609020204030204" pitchFamily="49" charset="0"/>
                </a:rPr>
                <a:t>; i &lt; N; i += B) {</a:t>
              </a:r>
            </a:p>
            <a:p>
              <a:pPr>
                <a:lnSpc>
                  <a:spcPct val="150000"/>
                </a:lnSpc>
                <a:spcBef>
                  <a:spcPts val="0"/>
                </a:spcBef>
              </a:pPr>
              <a:r>
                <a:rPr lang="en-US" sz="1100" dirty="0">
                  <a:solidFill>
                    <a:srgbClr val="000000"/>
                  </a:solidFill>
                  <a:latin typeface="Consolas" panose="020B0609020204030204" pitchFamily="49" charset="0"/>
                </a:rPr>
                <a:t>        sum += </a:t>
              </a:r>
              <a:r>
                <a:rPr lang="en-US" sz="1100" dirty="0">
                  <a:solidFill>
                    <a:srgbClr val="001080"/>
                  </a:solidFill>
                  <a:latin typeface="Consolas" panose="020B0609020204030204" pitchFamily="49" charset="0"/>
                </a:rPr>
                <a:t>data</a:t>
              </a:r>
              <a:r>
                <a:rPr lang="en-US" sz="1100" dirty="0">
                  <a:solidFill>
                    <a:srgbClr val="000000"/>
                  </a:solidFill>
                  <a:latin typeface="Consolas" panose="020B0609020204030204" pitchFamily="49" charset="0"/>
                </a:rPr>
                <a:t>[</a:t>
              </a:r>
              <a:r>
                <a:rPr lang="en-US" sz="1100" dirty="0" err="1">
                  <a:solidFill>
                    <a:srgbClr val="000000"/>
                  </a:solidFill>
                  <a:latin typeface="Consolas" panose="020B0609020204030204" pitchFamily="49" charset="0"/>
                </a:rPr>
                <a:t>i</a:t>
              </a:r>
              <a:r>
                <a:rPr lang="en-US" sz="1100" dirty="0">
                  <a:solidFill>
                    <a:srgbClr val="000000"/>
                  </a:solidFill>
                  <a:latin typeface="Consolas" panose="020B0609020204030204" pitchFamily="49" charset="0"/>
                </a:rPr>
                <a:t>];</a:t>
              </a:r>
            </a:p>
            <a:p>
              <a:pPr>
                <a:lnSpc>
                  <a:spcPct val="150000"/>
                </a:lnSpc>
                <a:spcBef>
                  <a:spcPts val="0"/>
                </a:spcBef>
              </a:pPr>
              <a:r>
                <a:rPr lang="en-US" sz="1100" dirty="0">
                  <a:solidFill>
                    <a:srgbClr val="000000"/>
                  </a:solidFill>
                  <a:latin typeface="Consolas" panose="020B0609020204030204" pitchFamily="49" charset="0"/>
                </a:rPr>
                <a:t>    }</a:t>
              </a:r>
            </a:p>
            <a:p>
              <a:pPr>
                <a:lnSpc>
                  <a:spcPct val="150000"/>
                </a:lnSpc>
                <a:spcBef>
                  <a:spcPts val="0"/>
                </a:spcBef>
              </a:pPr>
              <a:r>
                <a:rPr lang="en-US" sz="1100" dirty="0">
                  <a:solidFill>
                    <a:srgbClr val="000000"/>
                  </a:solidFill>
                  <a:latin typeface="Consolas" panose="020B0609020204030204" pitchFamily="49" charset="0"/>
                </a:rPr>
                <a:t>    </a:t>
              </a:r>
              <a:r>
                <a:rPr lang="en-US" sz="1100" dirty="0">
                  <a:solidFill>
                    <a:srgbClr val="001080"/>
                  </a:solidFill>
                  <a:latin typeface="Consolas" panose="020B0609020204030204" pitchFamily="49" charset="0"/>
                </a:rPr>
                <a:t>data</a:t>
              </a:r>
              <a:r>
                <a:rPr lang="en-US" sz="1100" dirty="0">
                  <a:solidFill>
                    <a:srgbClr val="000000"/>
                  </a:solidFill>
                  <a:latin typeface="Consolas" panose="020B0609020204030204" pitchFamily="49" charset="0"/>
                </a:rPr>
                <a:t>[</a:t>
              </a:r>
              <a:r>
                <a:rPr lang="en-US" sz="1100" dirty="0">
                  <a:solidFill>
                    <a:srgbClr val="098658"/>
                  </a:solidFill>
                  <a:latin typeface="Consolas" panose="020B0609020204030204" pitchFamily="49" charset="0"/>
                </a:rPr>
                <a:t>0</a:t>
              </a:r>
              <a:r>
                <a:rPr lang="en-US" sz="1100" dirty="0">
                  <a:solidFill>
                    <a:srgbClr val="000000"/>
                  </a:solidFill>
                  <a:latin typeface="Consolas" panose="020B0609020204030204" pitchFamily="49" charset="0"/>
                </a:rPr>
                <a:t>] = sum;</a:t>
              </a:r>
            </a:p>
            <a:p>
              <a:pPr>
                <a:lnSpc>
                  <a:spcPct val="150000"/>
                </a:lnSpc>
                <a:spcBef>
                  <a:spcPts val="0"/>
                </a:spcBef>
              </a:pPr>
              <a:r>
                <a:rPr lang="en-US" sz="1100" dirty="0">
                  <a:solidFill>
                    <a:srgbClr val="000000"/>
                  </a:solidFill>
                  <a:latin typeface="Consolas" panose="020B0609020204030204" pitchFamily="49" charset="0"/>
                </a:rPr>
                <a:t>  });</a:t>
              </a:r>
            </a:p>
          </p:txBody>
        </p:sp>
      </p:grpSp>
      <p:sp>
        <p:nvSpPr>
          <p:cNvPr id="13" name="Rectangle: Rounded Corners 12">
            <a:extLst>
              <a:ext uri="{FF2B5EF4-FFF2-40B4-BE49-F238E27FC236}">
                <a16:creationId xmlns:a16="http://schemas.microsoft.com/office/drawing/2014/main" id="{50F62090-ED50-4B12-9A09-A85FC2A0FBF9}"/>
              </a:ext>
            </a:extLst>
          </p:cNvPr>
          <p:cNvSpPr/>
          <p:nvPr/>
        </p:nvSpPr>
        <p:spPr>
          <a:xfrm>
            <a:off x="5487754" y="1363220"/>
            <a:ext cx="5027169" cy="2718742"/>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AF55FE88-92D8-4EFF-ABA3-5D638C0920A9}"/>
              </a:ext>
            </a:extLst>
          </p:cNvPr>
          <p:cNvCxnSpPr>
            <a:cxnSpLocks/>
          </p:cNvCxnSpPr>
          <p:nvPr/>
        </p:nvCxnSpPr>
        <p:spPr>
          <a:xfrm>
            <a:off x="4702029" y="2805052"/>
            <a:ext cx="1092539" cy="0"/>
          </a:xfrm>
          <a:prstGeom prst="straightConnector1">
            <a:avLst/>
          </a:prstGeom>
          <a:ln>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sp>
        <p:nvSpPr>
          <p:cNvPr id="16" name="Rectangle: Rounded Corners 15">
            <a:extLst>
              <a:ext uri="{FF2B5EF4-FFF2-40B4-BE49-F238E27FC236}">
                <a16:creationId xmlns:a16="http://schemas.microsoft.com/office/drawing/2014/main" id="{07027EB6-856B-4391-B3F1-07B95F14BDBA}"/>
              </a:ext>
            </a:extLst>
          </p:cNvPr>
          <p:cNvSpPr/>
          <p:nvPr/>
        </p:nvSpPr>
        <p:spPr>
          <a:xfrm>
            <a:off x="5487754" y="4170303"/>
            <a:ext cx="2850487" cy="1736211"/>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id="{5AF351BF-C306-407E-B42C-1C96EE7482A1}"/>
              </a:ext>
            </a:extLst>
          </p:cNvPr>
          <p:cNvCxnSpPr>
            <a:cxnSpLocks/>
          </p:cNvCxnSpPr>
          <p:nvPr/>
        </p:nvCxnSpPr>
        <p:spPr>
          <a:xfrm>
            <a:off x="4702029" y="4439959"/>
            <a:ext cx="785725" cy="0"/>
          </a:xfrm>
          <a:prstGeom prst="straightConnector1">
            <a:avLst/>
          </a:prstGeom>
          <a:ln>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sp>
        <p:nvSpPr>
          <p:cNvPr id="18" name="Text Placeholder 5">
            <a:extLst>
              <a:ext uri="{FF2B5EF4-FFF2-40B4-BE49-F238E27FC236}">
                <a16:creationId xmlns:a16="http://schemas.microsoft.com/office/drawing/2014/main" id="{00315739-C025-4D97-BBA8-F8EA043FA299}"/>
              </a:ext>
            </a:extLst>
          </p:cNvPr>
          <p:cNvSpPr txBox="1">
            <a:spLocks/>
          </p:cNvSpPr>
          <p:nvPr/>
        </p:nvSpPr>
        <p:spPr>
          <a:xfrm>
            <a:off x="425513" y="3874232"/>
            <a:ext cx="4276515" cy="12346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609600" latinLnBrk="0">
              <a:lnSpc>
                <a:spcPct val="100000"/>
              </a:lnSpc>
              <a:spcBef>
                <a:spcPts val="1200"/>
              </a:spcBef>
              <a:spcAft>
                <a:spcPts val="0"/>
              </a:spcAft>
              <a:buClrTx/>
              <a:buSzTx/>
              <a:buFont typeface="Wingdings" pitchFamily="2" charset="2"/>
              <a:buNone/>
              <a:tabLst/>
              <a:defRPr sz="6000" b="0" i="0" u="none" strike="noStrike" cap="none" spc="0" baseline="0">
                <a:solidFill>
                  <a:schemeClr val="bg1"/>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hangingPunct="1"/>
            <a:r>
              <a:rPr lang="en-US" sz="2400" dirty="0"/>
              <a:t>Partial results can be combined via </a:t>
            </a:r>
            <a:r>
              <a:rPr lang="en-US" sz="2400" dirty="0">
                <a:solidFill>
                  <a:schemeClr val="accent3"/>
                </a:solidFill>
              </a:rPr>
              <a:t>additional kernel(s)</a:t>
            </a:r>
            <a:endParaRPr lang="en-US" sz="2400" dirty="0"/>
          </a:p>
        </p:txBody>
      </p:sp>
    </p:spTree>
    <p:extLst>
      <p:ext uri="{BB962C8B-B14F-4D97-AF65-F5344CB8AC3E}">
        <p14:creationId xmlns:p14="http://schemas.microsoft.com/office/powerpoint/2010/main" val="18286719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506DC-FC54-4629-94B1-5BCC629C9619}"/>
              </a:ext>
            </a:extLst>
          </p:cNvPr>
          <p:cNvSpPr>
            <a:spLocks noGrp="1"/>
          </p:cNvSpPr>
          <p:nvPr>
            <p:ph type="title"/>
          </p:nvPr>
        </p:nvSpPr>
        <p:spPr>
          <a:xfrm>
            <a:off x="571501" y="193997"/>
            <a:ext cx="11022060" cy="873744"/>
          </a:xfrm>
        </p:spPr>
        <p:txBody>
          <a:bodyPr>
            <a:normAutofit fontScale="90000"/>
          </a:bodyPr>
          <a:lstStyle/>
          <a:p>
            <a:pPr algn="ctr"/>
            <a:r>
              <a:rPr lang="en-US" dirty="0">
                <a:latin typeface="+mj-lt"/>
              </a:rPr>
              <a:t>Reductions Across Groups</a:t>
            </a:r>
            <a:br>
              <a:rPr lang="en-US" dirty="0">
                <a:latin typeface="+mj-lt"/>
              </a:rPr>
            </a:br>
            <a:r>
              <a:rPr lang="en-US" dirty="0">
                <a:latin typeface="+mj-lt"/>
              </a:rPr>
              <a:t>(aka Reduction Kernels)</a:t>
            </a:r>
          </a:p>
        </p:txBody>
      </p:sp>
      <p:sp>
        <p:nvSpPr>
          <p:cNvPr id="6" name="Text Placeholder 5">
            <a:extLst>
              <a:ext uri="{FF2B5EF4-FFF2-40B4-BE49-F238E27FC236}">
                <a16:creationId xmlns:a16="http://schemas.microsoft.com/office/drawing/2014/main" id="{C1F2B7AE-D7E6-4FB1-9D00-76CAC4F86577}"/>
              </a:ext>
            </a:extLst>
          </p:cNvPr>
          <p:cNvSpPr>
            <a:spLocks noGrp="1"/>
          </p:cNvSpPr>
          <p:nvPr>
            <p:ph type="body" sz="quarter" idx="10"/>
          </p:nvPr>
        </p:nvSpPr>
        <p:spPr>
          <a:xfrm>
            <a:off x="571500" y="1274879"/>
            <a:ext cx="4130529" cy="5134309"/>
          </a:xfrm>
        </p:spPr>
        <p:txBody>
          <a:bodyPr>
            <a:normAutofit/>
          </a:bodyPr>
          <a:lstStyle/>
          <a:p>
            <a:r>
              <a:rPr lang="en-US" sz="2400" dirty="0"/>
              <a:t>DPC++ introduces a dedicated abstraction for reduction kernels.</a:t>
            </a:r>
          </a:p>
          <a:p>
            <a:endParaRPr lang="en-US" sz="2400" dirty="0"/>
          </a:p>
          <a:p>
            <a:r>
              <a:rPr lang="en-US" sz="2400" dirty="0"/>
              <a:t>A </a:t>
            </a:r>
            <a:r>
              <a:rPr lang="en-US" sz="2400" dirty="0">
                <a:solidFill>
                  <a:schemeClr val="accent3"/>
                </a:solidFill>
                <a:latin typeface="Consolas" panose="020B0609020204030204" pitchFamily="49" charset="0"/>
              </a:rPr>
              <a:t>reduction</a:t>
            </a:r>
            <a:r>
              <a:rPr lang="en-US" sz="2400" b="1" i="1" dirty="0">
                <a:solidFill>
                  <a:schemeClr val="accent3"/>
                </a:solidFill>
              </a:rPr>
              <a:t> </a:t>
            </a:r>
            <a:r>
              <a:rPr lang="en-US" sz="2400" dirty="0"/>
              <a:t>object encapsulates:</a:t>
            </a:r>
          </a:p>
          <a:p>
            <a:pPr marL="457200" indent="-457200">
              <a:buFont typeface="+mj-lt"/>
              <a:buAutoNum type="arabicPeriod"/>
            </a:pPr>
            <a:r>
              <a:rPr lang="en-US" sz="2400" dirty="0"/>
              <a:t>The reduction variable</a:t>
            </a:r>
          </a:p>
          <a:p>
            <a:pPr marL="457200" indent="-457200">
              <a:buFont typeface="+mj-lt"/>
              <a:buAutoNum type="arabicPeriod"/>
            </a:pPr>
            <a:r>
              <a:rPr lang="en-US" sz="2400" dirty="0"/>
              <a:t>An optional identity</a:t>
            </a:r>
          </a:p>
          <a:p>
            <a:pPr marL="457200" indent="-457200">
              <a:buFont typeface="+mj-lt"/>
              <a:buAutoNum type="arabicPeriod"/>
            </a:pPr>
            <a:r>
              <a:rPr lang="en-US" sz="2400" dirty="0"/>
              <a:t>The reduction operator</a:t>
            </a:r>
          </a:p>
        </p:txBody>
      </p:sp>
      <p:grpSp>
        <p:nvGrpSpPr>
          <p:cNvPr id="10" name="Group 9">
            <a:extLst>
              <a:ext uri="{FF2B5EF4-FFF2-40B4-BE49-F238E27FC236}">
                <a16:creationId xmlns:a16="http://schemas.microsoft.com/office/drawing/2014/main" id="{4C55135C-7890-4566-BBA2-6517DAEC1987}"/>
              </a:ext>
            </a:extLst>
          </p:cNvPr>
          <p:cNvGrpSpPr/>
          <p:nvPr/>
        </p:nvGrpSpPr>
        <p:grpSpPr>
          <a:xfrm>
            <a:off x="5323104" y="1274879"/>
            <a:ext cx="6257181" cy="4312560"/>
            <a:chOff x="5242988" y="505096"/>
            <a:chExt cx="5621215" cy="6257626"/>
          </a:xfrm>
        </p:grpSpPr>
        <p:sp>
          <p:nvSpPr>
            <p:cNvPr id="11" name="Rectangle: Single Corner Snipped 10">
              <a:extLst>
                <a:ext uri="{FF2B5EF4-FFF2-40B4-BE49-F238E27FC236}">
                  <a16:creationId xmlns:a16="http://schemas.microsoft.com/office/drawing/2014/main" id="{067E8C64-7768-4722-A5F9-581F8C7180EE}"/>
                </a:ext>
              </a:extLst>
            </p:cNvPr>
            <p:cNvSpPr/>
            <p:nvPr/>
          </p:nvSpPr>
          <p:spPr>
            <a:xfrm>
              <a:off x="5242988" y="505096"/>
              <a:ext cx="5621213" cy="6257626"/>
            </a:xfrm>
            <a:prstGeom prst="snip1Rect">
              <a:avLst>
                <a:gd name="adj" fmla="val 2758"/>
              </a:avLst>
            </a:prstGeom>
            <a:solidFill>
              <a:schemeClr val="bg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4000" b="1" dirty="0"/>
            </a:p>
          </p:txBody>
        </p:sp>
        <p:sp>
          <p:nvSpPr>
            <p:cNvPr id="12" name="TextBox 11">
              <a:extLst>
                <a:ext uri="{FF2B5EF4-FFF2-40B4-BE49-F238E27FC236}">
                  <a16:creationId xmlns:a16="http://schemas.microsoft.com/office/drawing/2014/main" id="{029F71EB-5922-4BD2-B2D2-94F8FDFB0D41}"/>
                </a:ext>
              </a:extLst>
            </p:cNvPr>
            <p:cNvSpPr txBox="1"/>
            <p:nvPr/>
          </p:nvSpPr>
          <p:spPr>
            <a:xfrm>
              <a:off x="5390906" y="611430"/>
              <a:ext cx="5473297" cy="5855553"/>
            </a:xfrm>
            <a:prstGeom prst="rect">
              <a:avLst/>
            </a:prstGeom>
            <a:noFill/>
          </p:spPr>
          <p:txBody>
            <a:bodyPr vert="horz" wrap="square" lIns="0" tIns="0" rIns="0" bIns="0" rtlCol="0">
              <a:spAutoFit/>
            </a:bodyPr>
            <a:lstStyle/>
            <a:p>
              <a:pPr lvl="0">
                <a:lnSpc>
                  <a:spcPct val="150000"/>
                </a:lnSpc>
                <a:spcBef>
                  <a:spcPts val="0"/>
                </a:spcBef>
              </a:pPr>
              <a:r>
                <a:rPr lang="en-US" sz="1100" dirty="0">
                  <a:solidFill>
                    <a:srgbClr val="000000"/>
                  </a:solidFill>
                  <a:latin typeface="Consolas" panose="020B0609020204030204" pitchFamily="49" charset="0"/>
                </a:rPr>
                <a:t>  queue </a:t>
              </a:r>
              <a:r>
                <a:rPr lang="en-US" sz="1100" dirty="0">
                  <a:solidFill>
                    <a:srgbClr val="001080"/>
                  </a:solidFill>
                  <a:latin typeface="Consolas" panose="020B0609020204030204" pitchFamily="49" charset="0"/>
                </a:rPr>
                <a:t>q</a:t>
              </a:r>
              <a:r>
                <a:rPr lang="en-US" sz="1100" dirty="0">
                  <a:solidFill>
                    <a:srgbClr val="000000"/>
                  </a:solidFill>
                  <a:latin typeface="Consolas" panose="020B0609020204030204" pitchFamily="49" charset="0"/>
                </a:rPr>
                <a:t>;</a:t>
              </a:r>
            </a:p>
            <a:p>
              <a:pPr lvl="0">
                <a:lnSpc>
                  <a:spcPct val="150000"/>
                </a:lnSpc>
                <a:spcBef>
                  <a:spcPts val="0"/>
                </a:spcBef>
              </a:pPr>
              <a:r>
                <a:rPr lang="en-US" sz="1100" dirty="0">
                  <a:solidFill>
                    <a:srgbClr val="000000"/>
                  </a:solidFill>
                  <a:latin typeface="Consolas" panose="020B0609020204030204" pitchFamily="49" charset="0"/>
                </a:rPr>
                <a:t>  </a:t>
              </a:r>
              <a:r>
                <a:rPr lang="en-US" sz="1100" dirty="0">
                  <a:solidFill>
                    <a:srgbClr val="0000FF"/>
                  </a:solidFill>
                  <a:latin typeface="Consolas" panose="020B0609020204030204" pitchFamily="49" charset="0"/>
                </a:rPr>
                <a:t>int</a:t>
              </a:r>
              <a:r>
                <a:rPr lang="en-US" sz="1100" dirty="0">
                  <a:solidFill>
                    <a:srgbClr val="000000"/>
                  </a:solidFill>
                  <a:latin typeface="Consolas" panose="020B0609020204030204" pitchFamily="49" charset="0"/>
                </a:rPr>
                <a:t> *</a:t>
              </a:r>
              <a:r>
                <a:rPr lang="en-US" sz="1100" dirty="0">
                  <a:solidFill>
                    <a:srgbClr val="001080"/>
                  </a:solidFill>
                  <a:latin typeface="Consolas" panose="020B0609020204030204" pitchFamily="49" charset="0"/>
                </a:rPr>
                <a:t>data</a:t>
              </a:r>
              <a:r>
                <a:rPr lang="en-US" sz="1100" dirty="0">
                  <a:solidFill>
                    <a:srgbClr val="000000"/>
                  </a:solidFill>
                  <a:latin typeface="Consolas" panose="020B0609020204030204" pitchFamily="49" charset="0"/>
                </a:rPr>
                <a:t> = </a:t>
              </a:r>
              <a:r>
                <a:rPr lang="en-US" sz="1100" dirty="0" err="1">
                  <a:solidFill>
                    <a:srgbClr val="795E26"/>
                  </a:solidFill>
                  <a:latin typeface="Consolas" panose="020B0609020204030204" pitchFamily="49" charset="0"/>
                </a:rPr>
                <a:t>malloc_shared</a:t>
              </a:r>
              <a:r>
                <a:rPr lang="en-US" sz="1100" dirty="0">
                  <a:solidFill>
                    <a:srgbClr val="000000"/>
                  </a:solidFill>
                  <a:latin typeface="Consolas" panose="020B0609020204030204" pitchFamily="49" charset="0"/>
                </a:rPr>
                <a:t>&lt;</a:t>
              </a:r>
              <a:r>
                <a:rPr lang="en-US" sz="1100" dirty="0">
                  <a:solidFill>
                    <a:srgbClr val="0000FF"/>
                  </a:solidFill>
                  <a:latin typeface="Consolas" panose="020B0609020204030204" pitchFamily="49" charset="0"/>
                </a:rPr>
                <a:t>int</a:t>
              </a:r>
              <a:r>
                <a:rPr lang="en-US" sz="1100" dirty="0">
                  <a:solidFill>
                    <a:srgbClr val="000000"/>
                  </a:solidFill>
                  <a:latin typeface="Consolas" panose="020B0609020204030204" pitchFamily="49" charset="0"/>
                </a:rPr>
                <a:t>&gt;(N, </a:t>
              </a:r>
              <a:r>
                <a:rPr lang="en-US" sz="1100" dirty="0">
                  <a:solidFill>
                    <a:srgbClr val="001080"/>
                  </a:solidFill>
                  <a:latin typeface="Consolas" panose="020B0609020204030204" pitchFamily="49" charset="0"/>
                </a:rPr>
                <a:t>q</a:t>
              </a:r>
              <a:r>
                <a:rPr lang="en-US" sz="1100" dirty="0">
                  <a:solidFill>
                    <a:srgbClr val="000000"/>
                  </a:solidFill>
                  <a:latin typeface="Consolas" panose="020B0609020204030204" pitchFamily="49" charset="0"/>
                </a:rPr>
                <a:t>);</a:t>
              </a:r>
            </a:p>
            <a:p>
              <a:pPr lvl="0">
                <a:lnSpc>
                  <a:spcPct val="150000"/>
                </a:lnSpc>
                <a:spcBef>
                  <a:spcPts val="0"/>
                </a:spcBef>
              </a:pPr>
              <a:r>
                <a:rPr lang="en-US" sz="1100" dirty="0">
                  <a:solidFill>
                    <a:srgbClr val="000000"/>
                  </a:solidFill>
                  <a:latin typeface="Consolas" panose="020B0609020204030204" pitchFamily="49" charset="0"/>
                </a:rPr>
                <a:t>  </a:t>
              </a:r>
              <a:r>
                <a:rPr lang="en-US" sz="1100" dirty="0">
                  <a:solidFill>
                    <a:srgbClr val="AF00DB"/>
                  </a:solidFill>
                  <a:latin typeface="Consolas" panose="020B0609020204030204" pitchFamily="49" charset="0"/>
                </a:rPr>
                <a:t>for</a:t>
              </a:r>
              <a:r>
                <a:rPr lang="en-US" sz="1100" dirty="0">
                  <a:solidFill>
                    <a:srgbClr val="000000"/>
                  </a:solidFill>
                  <a:latin typeface="Consolas" panose="020B0609020204030204" pitchFamily="49" charset="0"/>
                </a:rPr>
                <a:t> (</a:t>
              </a:r>
              <a:r>
                <a:rPr lang="en-US" sz="1100" dirty="0">
                  <a:solidFill>
                    <a:srgbClr val="0000FF"/>
                  </a:solidFill>
                  <a:latin typeface="Consolas" panose="020B0609020204030204" pitchFamily="49" charset="0"/>
                </a:rPr>
                <a:t>int</a:t>
              </a:r>
              <a:r>
                <a:rPr lang="en-US" sz="1100" dirty="0">
                  <a:solidFill>
                    <a:srgbClr val="000000"/>
                  </a:solidFill>
                  <a:latin typeface="Consolas" panose="020B0609020204030204" pitchFamily="49" charset="0"/>
                </a:rPr>
                <a:t> </a:t>
              </a:r>
              <a:r>
                <a:rPr lang="en-US" sz="1100" dirty="0" err="1">
                  <a:solidFill>
                    <a:srgbClr val="000000"/>
                  </a:solidFill>
                  <a:latin typeface="Consolas" panose="020B0609020204030204" pitchFamily="49" charset="0"/>
                </a:rPr>
                <a:t>i</a:t>
              </a:r>
              <a:r>
                <a:rPr lang="en-US" sz="1100" dirty="0">
                  <a:solidFill>
                    <a:srgbClr val="000000"/>
                  </a:solidFill>
                  <a:latin typeface="Consolas" panose="020B0609020204030204" pitchFamily="49" charset="0"/>
                </a:rPr>
                <a:t> = </a:t>
              </a:r>
              <a:r>
                <a:rPr lang="en-US" sz="1100" dirty="0">
                  <a:solidFill>
                    <a:srgbClr val="098658"/>
                  </a:solidFill>
                  <a:latin typeface="Consolas" panose="020B0609020204030204" pitchFamily="49" charset="0"/>
                </a:rPr>
                <a:t>0</a:t>
              </a:r>
              <a:r>
                <a:rPr lang="en-US" sz="1100" dirty="0">
                  <a:solidFill>
                    <a:srgbClr val="000000"/>
                  </a:solidFill>
                  <a:latin typeface="Consolas" panose="020B0609020204030204" pitchFamily="49" charset="0"/>
                </a:rPr>
                <a:t>; </a:t>
              </a:r>
              <a:r>
                <a:rPr lang="en-US" sz="1100" dirty="0" err="1">
                  <a:solidFill>
                    <a:srgbClr val="000000"/>
                  </a:solidFill>
                  <a:latin typeface="Consolas" panose="020B0609020204030204" pitchFamily="49" charset="0"/>
                </a:rPr>
                <a:t>i</a:t>
              </a:r>
              <a:r>
                <a:rPr lang="en-US" sz="1100" dirty="0">
                  <a:solidFill>
                    <a:srgbClr val="000000"/>
                  </a:solidFill>
                  <a:latin typeface="Consolas" panose="020B0609020204030204" pitchFamily="49" charset="0"/>
                </a:rPr>
                <a:t> &lt; N; </a:t>
              </a:r>
              <a:r>
                <a:rPr lang="en-US" sz="1100" dirty="0" err="1">
                  <a:solidFill>
                    <a:srgbClr val="000000"/>
                  </a:solidFill>
                  <a:latin typeface="Consolas" panose="020B0609020204030204" pitchFamily="49" charset="0"/>
                </a:rPr>
                <a:t>i</a:t>
              </a:r>
              <a:r>
                <a:rPr lang="en-US" sz="1100" dirty="0">
                  <a:solidFill>
                    <a:srgbClr val="000000"/>
                  </a:solidFill>
                  <a:latin typeface="Consolas" panose="020B0609020204030204" pitchFamily="49" charset="0"/>
                </a:rPr>
                <a:t>++) </a:t>
              </a:r>
              <a:r>
                <a:rPr lang="en-US" sz="1100" dirty="0">
                  <a:solidFill>
                    <a:srgbClr val="001080"/>
                  </a:solidFill>
                  <a:latin typeface="Consolas" panose="020B0609020204030204" pitchFamily="49" charset="0"/>
                </a:rPr>
                <a:t>data</a:t>
              </a:r>
              <a:r>
                <a:rPr lang="en-US" sz="1100" dirty="0">
                  <a:solidFill>
                    <a:srgbClr val="000000"/>
                  </a:solidFill>
                  <a:latin typeface="Consolas" panose="020B0609020204030204" pitchFamily="49" charset="0"/>
                </a:rPr>
                <a:t>[</a:t>
              </a:r>
              <a:r>
                <a:rPr lang="en-US" sz="1100" dirty="0" err="1">
                  <a:solidFill>
                    <a:srgbClr val="000000"/>
                  </a:solidFill>
                  <a:latin typeface="Consolas" panose="020B0609020204030204" pitchFamily="49" charset="0"/>
                </a:rPr>
                <a:t>i</a:t>
              </a:r>
              <a:r>
                <a:rPr lang="en-US" sz="1100" dirty="0">
                  <a:solidFill>
                    <a:srgbClr val="000000"/>
                  </a:solidFill>
                  <a:latin typeface="Consolas" panose="020B0609020204030204" pitchFamily="49" charset="0"/>
                </a:rPr>
                <a:t>] = </a:t>
              </a:r>
              <a:r>
                <a:rPr lang="en-US" sz="1100" dirty="0" err="1">
                  <a:solidFill>
                    <a:srgbClr val="000000"/>
                  </a:solidFill>
                  <a:latin typeface="Consolas" panose="020B0609020204030204" pitchFamily="49" charset="0"/>
                </a:rPr>
                <a:t>i</a:t>
              </a:r>
              <a:r>
                <a:rPr lang="en-US" sz="1100" dirty="0">
                  <a:solidFill>
                    <a:srgbClr val="000000"/>
                  </a:solidFill>
                  <a:latin typeface="Consolas" panose="020B0609020204030204" pitchFamily="49" charset="0"/>
                </a:rPr>
                <a:t>;</a:t>
              </a:r>
            </a:p>
            <a:p>
              <a:pPr>
                <a:lnSpc>
                  <a:spcPct val="150000"/>
                </a:lnSpc>
                <a:spcBef>
                  <a:spcPts val="0"/>
                </a:spcBef>
              </a:pPr>
              <a:endParaRPr lang="en-US" sz="1100" dirty="0">
                <a:solidFill>
                  <a:srgbClr val="000000"/>
                </a:solidFill>
                <a:latin typeface="Consolas" panose="020B0609020204030204" pitchFamily="49" charset="0"/>
              </a:endParaRPr>
            </a:p>
            <a:p>
              <a:pPr>
                <a:lnSpc>
                  <a:spcPct val="150000"/>
                </a:lnSpc>
                <a:spcBef>
                  <a:spcPts val="0"/>
                </a:spcBef>
              </a:pPr>
              <a:r>
                <a:rPr lang="en-US" sz="1100" dirty="0">
                  <a:solidFill>
                    <a:srgbClr val="000000"/>
                  </a:solidFill>
                  <a:latin typeface="Consolas" panose="020B0609020204030204" pitchFamily="49" charset="0"/>
                </a:rPr>
                <a:t>  </a:t>
              </a:r>
              <a:r>
                <a:rPr lang="en-US" sz="1100" dirty="0">
                  <a:solidFill>
                    <a:srgbClr val="0000FF"/>
                  </a:solidFill>
                  <a:latin typeface="Consolas" panose="020B0609020204030204" pitchFamily="49" charset="0"/>
                </a:rPr>
                <a:t>int</a:t>
              </a:r>
              <a:r>
                <a:rPr lang="en-US" sz="1100" dirty="0">
                  <a:solidFill>
                    <a:srgbClr val="000000"/>
                  </a:solidFill>
                  <a:latin typeface="Consolas" panose="020B0609020204030204" pitchFamily="49" charset="0"/>
                </a:rPr>
                <a:t> *</a:t>
              </a:r>
              <a:r>
                <a:rPr lang="en-US" sz="1100" dirty="0">
                  <a:solidFill>
                    <a:srgbClr val="001080"/>
                  </a:solidFill>
                  <a:latin typeface="Consolas" panose="020B0609020204030204" pitchFamily="49" charset="0"/>
                </a:rPr>
                <a:t>sum</a:t>
              </a:r>
              <a:r>
                <a:rPr lang="en-US" sz="1100" dirty="0">
                  <a:solidFill>
                    <a:srgbClr val="000000"/>
                  </a:solidFill>
                  <a:latin typeface="Consolas" panose="020B0609020204030204" pitchFamily="49" charset="0"/>
                </a:rPr>
                <a:t> = </a:t>
              </a:r>
              <a:r>
                <a:rPr lang="en-US" sz="1100" dirty="0" err="1">
                  <a:solidFill>
                    <a:srgbClr val="795E26"/>
                  </a:solidFill>
                  <a:latin typeface="Consolas" panose="020B0609020204030204" pitchFamily="49" charset="0"/>
                </a:rPr>
                <a:t>malloc_shared</a:t>
              </a:r>
              <a:r>
                <a:rPr lang="en-US" sz="1100" dirty="0">
                  <a:solidFill>
                    <a:srgbClr val="000000"/>
                  </a:solidFill>
                  <a:latin typeface="Consolas" panose="020B0609020204030204" pitchFamily="49" charset="0"/>
                </a:rPr>
                <a:t>&lt;</a:t>
              </a:r>
              <a:r>
                <a:rPr lang="en-US" sz="1100" dirty="0">
                  <a:solidFill>
                    <a:srgbClr val="0000FF"/>
                  </a:solidFill>
                  <a:latin typeface="Consolas" panose="020B0609020204030204" pitchFamily="49" charset="0"/>
                </a:rPr>
                <a:t>int</a:t>
              </a:r>
              <a:r>
                <a:rPr lang="en-US" sz="1100" dirty="0">
                  <a:solidFill>
                    <a:srgbClr val="000000"/>
                  </a:solidFill>
                  <a:latin typeface="Consolas" panose="020B0609020204030204" pitchFamily="49" charset="0"/>
                </a:rPr>
                <a:t>&gt;(1, </a:t>
              </a:r>
              <a:r>
                <a:rPr lang="en-US" sz="1100" dirty="0">
                  <a:solidFill>
                    <a:srgbClr val="001080"/>
                  </a:solidFill>
                  <a:latin typeface="Consolas" panose="020B0609020204030204" pitchFamily="49" charset="0"/>
                </a:rPr>
                <a:t>q</a:t>
              </a:r>
              <a:r>
                <a:rPr lang="en-US" sz="1100" dirty="0">
                  <a:solidFill>
                    <a:srgbClr val="000000"/>
                  </a:solidFill>
                  <a:latin typeface="Consolas" panose="020B0609020204030204" pitchFamily="49" charset="0"/>
                </a:rPr>
                <a:t>);</a:t>
              </a:r>
            </a:p>
            <a:p>
              <a:pPr>
                <a:lnSpc>
                  <a:spcPct val="150000"/>
                </a:lnSpc>
                <a:spcBef>
                  <a:spcPts val="0"/>
                </a:spcBef>
              </a:pPr>
              <a:r>
                <a:rPr lang="en-US" sz="1100" dirty="0">
                  <a:solidFill>
                    <a:srgbClr val="000000"/>
                  </a:solidFill>
                  <a:latin typeface="Consolas" panose="020B0609020204030204" pitchFamily="49" charset="0"/>
                </a:rPr>
                <a:t>  </a:t>
              </a:r>
              <a:r>
                <a:rPr lang="en-US" sz="1100" dirty="0">
                  <a:solidFill>
                    <a:srgbClr val="001080"/>
                  </a:solidFill>
                  <a:latin typeface="Consolas" panose="020B0609020204030204" pitchFamily="49" charset="0"/>
                </a:rPr>
                <a:t>sum</a:t>
              </a:r>
              <a:r>
                <a:rPr lang="en-US" sz="1100" dirty="0">
                  <a:solidFill>
                    <a:srgbClr val="000000"/>
                  </a:solidFill>
                  <a:latin typeface="Consolas" panose="020B0609020204030204" pitchFamily="49" charset="0"/>
                </a:rPr>
                <a:t>[</a:t>
              </a:r>
              <a:r>
                <a:rPr lang="en-US" sz="1100" dirty="0">
                  <a:solidFill>
                    <a:srgbClr val="098658"/>
                  </a:solidFill>
                  <a:latin typeface="Consolas" panose="020B0609020204030204" pitchFamily="49" charset="0"/>
                </a:rPr>
                <a:t>0</a:t>
              </a:r>
              <a:r>
                <a:rPr lang="en-US" sz="1100" dirty="0">
                  <a:solidFill>
                    <a:srgbClr val="000000"/>
                  </a:solidFill>
                  <a:latin typeface="Consolas" panose="020B0609020204030204" pitchFamily="49" charset="0"/>
                </a:rPr>
                <a:t>] = </a:t>
              </a:r>
              <a:r>
                <a:rPr lang="en-US" sz="1100" dirty="0">
                  <a:solidFill>
                    <a:srgbClr val="098658"/>
                  </a:solidFill>
                  <a:latin typeface="Consolas" panose="020B0609020204030204" pitchFamily="49" charset="0"/>
                </a:rPr>
                <a:t>0</a:t>
              </a:r>
              <a:r>
                <a:rPr lang="en-US" sz="1100" dirty="0">
                  <a:solidFill>
                    <a:srgbClr val="000000"/>
                  </a:solidFill>
                  <a:latin typeface="Consolas" panose="020B0609020204030204" pitchFamily="49" charset="0"/>
                </a:rPr>
                <a:t>; </a:t>
              </a:r>
            </a:p>
            <a:p>
              <a:pPr>
                <a:lnSpc>
                  <a:spcPct val="150000"/>
                </a:lnSpc>
                <a:spcBef>
                  <a:spcPts val="0"/>
                </a:spcBef>
              </a:pPr>
              <a:endParaRPr lang="en-US" sz="1100" dirty="0">
                <a:solidFill>
                  <a:srgbClr val="000000"/>
                </a:solidFill>
                <a:latin typeface="Consolas" panose="020B0609020204030204" pitchFamily="49" charset="0"/>
              </a:endParaRPr>
            </a:p>
            <a:p>
              <a:pPr>
                <a:lnSpc>
                  <a:spcPct val="150000"/>
                </a:lnSpc>
                <a:spcBef>
                  <a:spcPts val="0"/>
                </a:spcBef>
              </a:pPr>
              <a:r>
                <a:rPr lang="en-US" sz="1100" dirty="0">
                  <a:solidFill>
                    <a:srgbClr val="000000"/>
                  </a:solidFill>
                  <a:latin typeface="Consolas" panose="020B0609020204030204" pitchFamily="49" charset="0"/>
                </a:rPr>
                <a:t>  </a:t>
              </a:r>
              <a:r>
                <a:rPr lang="en-US" sz="1100" dirty="0" err="1">
                  <a:solidFill>
                    <a:srgbClr val="001080"/>
                  </a:solidFill>
                  <a:latin typeface="Consolas" panose="020B0609020204030204" pitchFamily="49" charset="0"/>
                </a:rPr>
                <a:t>q</a:t>
              </a:r>
              <a:r>
                <a:rPr lang="en-US" sz="1100" dirty="0" err="1">
                  <a:solidFill>
                    <a:srgbClr val="000000"/>
                  </a:solidFill>
                  <a:latin typeface="Consolas" panose="020B0609020204030204" pitchFamily="49" charset="0"/>
                </a:rPr>
                <a:t>.</a:t>
              </a:r>
              <a:r>
                <a:rPr lang="en-US" sz="1100" dirty="0" err="1">
                  <a:solidFill>
                    <a:srgbClr val="795E26"/>
                  </a:solidFill>
                  <a:latin typeface="Consolas" panose="020B0609020204030204" pitchFamily="49" charset="0"/>
                </a:rPr>
                <a:t>parallel_for</a:t>
              </a:r>
              <a:r>
                <a:rPr lang="en-US" sz="1100" dirty="0">
                  <a:solidFill>
                    <a:srgbClr val="000000"/>
                  </a:solidFill>
                  <a:latin typeface="Consolas" panose="020B0609020204030204" pitchFamily="49" charset="0"/>
                </a:rPr>
                <a:t>(</a:t>
              </a:r>
              <a:r>
                <a:rPr lang="en-US" sz="1100" dirty="0" err="1">
                  <a:solidFill>
                    <a:srgbClr val="000000"/>
                  </a:solidFill>
                  <a:latin typeface="Consolas" panose="020B0609020204030204" pitchFamily="49" charset="0"/>
                </a:rPr>
                <a:t>nd_range</a:t>
              </a:r>
              <a:r>
                <a:rPr lang="en-US" sz="1100" dirty="0">
                  <a:solidFill>
                    <a:srgbClr val="000000"/>
                  </a:solidFill>
                  <a:latin typeface="Consolas" panose="020B0609020204030204" pitchFamily="49" charset="0"/>
                </a:rPr>
                <a:t>&lt;</a:t>
              </a:r>
              <a:r>
                <a:rPr lang="en-US" sz="1100" dirty="0">
                  <a:solidFill>
                    <a:srgbClr val="098658"/>
                  </a:solidFill>
                  <a:latin typeface="Consolas" panose="020B0609020204030204" pitchFamily="49" charset="0"/>
                </a:rPr>
                <a:t>1</a:t>
              </a:r>
              <a:r>
                <a:rPr lang="en-US" sz="1100" dirty="0">
                  <a:solidFill>
                    <a:srgbClr val="000000"/>
                  </a:solidFill>
                  <a:latin typeface="Consolas" panose="020B0609020204030204" pitchFamily="49" charset="0"/>
                </a:rPr>
                <a:t>&gt;{N, B}, </a:t>
              </a:r>
            </a:p>
            <a:p>
              <a:pPr>
                <a:lnSpc>
                  <a:spcPct val="150000"/>
                </a:lnSpc>
                <a:spcBef>
                  <a:spcPts val="0"/>
                </a:spcBef>
              </a:pPr>
              <a:r>
                <a:rPr lang="en-US" sz="1100" dirty="0">
                  <a:solidFill>
                    <a:srgbClr val="000000"/>
                  </a:solidFill>
                  <a:latin typeface="Consolas" panose="020B0609020204030204" pitchFamily="49" charset="0"/>
                </a:rPr>
                <a:t>                    </a:t>
              </a:r>
              <a:r>
                <a:rPr lang="en-US" sz="1100" dirty="0">
                  <a:solidFill>
                    <a:srgbClr val="267F99"/>
                  </a:solidFill>
                  <a:latin typeface="Consolas" panose="020B0609020204030204" pitchFamily="49" charset="0"/>
                </a:rPr>
                <a:t>ONEAPI</a:t>
              </a:r>
              <a:r>
                <a:rPr lang="en-US" sz="1100" dirty="0">
                  <a:solidFill>
                    <a:srgbClr val="000000"/>
                  </a:solidFill>
                  <a:latin typeface="Consolas" panose="020B0609020204030204" pitchFamily="49" charset="0"/>
                </a:rPr>
                <a:t>::</a:t>
              </a:r>
              <a:r>
                <a:rPr lang="en-US" sz="1100" dirty="0">
                  <a:solidFill>
                    <a:srgbClr val="795E26"/>
                  </a:solidFill>
                  <a:latin typeface="Consolas" panose="020B0609020204030204" pitchFamily="49" charset="0"/>
                </a:rPr>
                <a:t>reduction</a:t>
              </a:r>
              <a:r>
                <a:rPr lang="en-US" sz="1100" dirty="0">
                  <a:solidFill>
                    <a:srgbClr val="000000"/>
                  </a:solidFill>
                  <a:latin typeface="Consolas" panose="020B0609020204030204" pitchFamily="49" charset="0"/>
                </a:rPr>
                <a:t>(sum, </a:t>
              </a:r>
              <a:r>
                <a:rPr lang="en-US" sz="1100" dirty="0">
                  <a:solidFill>
                    <a:srgbClr val="267F99"/>
                  </a:solidFill>
                  <a:latin typeface="Consolas" panose="020B0609020204030204" pitchFamily="49" charset="0"/>
                </a:rPr>
                <a:t>ONEAPI</a:t>
              </a:r>
              <a:r>
                <a:rPr lang="en-US" sz="1100" dirty="0">
                  <a:solidFill>
                    <a:srgbClr val="000000"/>
                  </a:solidFill>
                  <a:latin typeface="Consolas" panose="020B0609020204030204" pitchFamily="49" charset="0"/>
                </a:rPr>
                <a:t>::</a:t>
              </a:r>
              <a:r>
                <a:rPr lang="en-US" sz="1100" dirty="0">
                  <a:solidFill>
                    <a:srgbClr val="795E26"/>
                  </a:solidFill>
                  <a:latin typeface="Consolas" panose="020B0609020204030204" pitchFamily="49" charset="0"/>
                </a:rPr>
                <a:t>plus</a:t>
              </a:r>
              <a:r>
                <a:rPr lang="en-US" sz="1100" dirty="0">
                  <a:solidFill>
                    <a:srgbClr val="000000"/>
                  </a:solidFill>
                  <a:latin typeface="Consolas" panose="020B0609020204030204" pitchFamily="49" charset="0"/>
                </a:rPr>
                <a:t>&lt;&gt;()), </a:t>
              </a:r>
            </a:p>
            <a:p>
              <a:pPr>
                <a:lnSpc>
                  <a:spcPct val="150000"/>
                </a:lnSpc>
                <a:spcBef>
                  <a:spcPts val="0"/>
                </a:spcBef>
              </a:pPr>
              <a:r>
                <a:rPr lang="en-US" sz="1100" dirty="0">
                  <a:solidFill>
                    <a:srgbClr val="000000"/>
                  </a:solidFill>
                  <a:latin typeface="Consolas" panose="020B0609020204030204" pitchFamily="49" charset="0"/>
                </a:rPr>
                <a:t>                    [=](</a:t>
              </a:r>
              <a:r>
                <a:rPr lang="en-US" sz="1100" dirty="0" err="1">
                  <a:solidFill>
                    <a:srgbClr val="267F99"/>
                  </a:solidFill>
                  <a:latin typeface="Consolas" panose="020B0609020204030204" pitchFamily="49" charset="0"/>
                </a:rPr>
                <a:t>nd_item</a:t>
              </a:r>
              <a:r>
                <a:rPr lang="en-US" sz="1100" dirty="0">
                  <a:solidFill>
                    <a:srgbClr val="000000"/>
                  </a:solidFill>
                  <a:latin typeface="Consolas" panose="020B0609020204030204" pitchFamily="49" charset="0"/>
                </a:rPr>
                <a:t>&lt;</a:t>
              </a:r>
              <a:r>
                <a:rPr lang="en-US" sz="1100" dirty="0">
                  <a:solidFill>
                    <a:srgbClr val="098658"/>
                  </a:solidFill>
                  <a:latin typeface="Consolas" panose="020B0609020204030204" pitchFamily="49" charset="0"/>
                </a:rPr>
                <a:t>1</a:t>
              </a:r>
              <a:r>
                <a:rPr lang="en-US" sz="1100" dirty="0">
                  <a:solidFill>
                    <a:srgbClr val="000000"/>
                  </a:solidFill>
                  <a:latin typeface="Consolas" panose="020B0609020204030204" pitchFamily="49" charset="0"/>
                </a:rPr>
                <a:t>&gt; </a:t>
              </a:r>
              <a:r>
                <a:rPr lang="en-US" sz="1100" dirty="0">
                  <a:solidFill>
                    <a:srgbClr val="001080"/>
                  </a:solidFill>
                  <a:latin typeface="Consolas" panose="020B0609020204030204" pitchFamily="49" charset="0"/>
                </a:rPr>
                <a:t>it</a:t>
              </a:r>
              <a:r>
                <a:rPr lang="en-US" sz="1100" dirty="0">
                  <a:solidFill>
                    <a:srgbClr val="000000"/>
                  </a:solidFill>
                  <a:latin typeface="Consolas" panose="020B0609020204030204" pitchFamily="49" charset="0"/>
                </a:rPr>
                <a:t>, </a:t>
              </a:r>
              <a:r>
                <a:rPr lang="en-US" sz="1100" dirty="0">
                  <a:solidFill>
                    <a:srgbClr val="0000FF"/>
                  </a:solidFill>
                  <a:latin typeface="Consolas" panose="020B0609020204030204" pitchFamily="49" charset="0"/>
                </a:rPr>
                <a:t>auto&amp;</a:t>
              </a:r>
              <a:r>
                <a:rPr lang="en-US" sz="1100" dirty="0">
                  <a:solidFill>
                    <a:srgbClr val="000000"/>
                  </a:solidFill>
                  <a:latin typeface="Consolas" panose="020B0609020204030204" pitchFamily="49" charset="0"/>
                </a:rPr>
                <a:t> </a:t>
              </a:r>
              <a:r>
                <a:rPr lang="en-US" sz="1100" dirty="0">
                  <a:solidFill>
                    <a:srgbClr val="001080"/>
                  </a:solidFill>
                  <a:latin typeface="Consolas" panose="020B0609020204030204" pitchFamily="49" charset="0"/>
                </a:rPr>
                <a:t>sum</a:t>
              </a:r>
              <a:r>
                <a:rPr lang="en-US" sz="1100" dirty="0">
                  <a:solidFill>
                    <a:srgbClr val="000000"/>
                  </a:solidFill>
                  <a:latin typeface="Consolas" panose="020B0609020204030204" pitchFamily="49" charset="0"/>
                </a:rPr>
                <a:t>) {</a:t>
              </a:r>
            </a:p>
            <a:p>
              <a:pPr>
                <a:lnSpc>
                  <a:spcPct val="150000"/>
                </a:lnSpc>
                <a:spcBef>
                  <a:spcPts val="0"/>
                </a:spcBef>
              </a:pPr>
              <a:r>
                <a:rPr lang="en-US" sz="1100" dirty="0">
                  <a:solidFill>
                    <a:srgbClr val="000000"/>
                  </a:solidFill>
                  <a:latin typeface="Consolas" panose="020B0609020204030204" pitchFamily="49" charset="0"/>
                </a:rPr>
                <a:t>       </a:t>
              </a:r>
              <a:r>
                <a:rPr lang="en-US" sz="1100" dirty="0">
                  <a:solidFill>
                    <a:srgbClr val="0000FF"/>
                  </a:solidFill>
                  <a:latin typeface="Consolas" panose="020B0609020204030204" pitchFamily="49" charset="0"/>
                </a:rPr>
                <a:t>int</a:t>
              </a:r>
              <a:r>
                <a:rPr lang="en-US" sz="1100" dirty="0">
                  <a:solidFill>
                    <a:srgbClr val="000000"/>
                  </a:solidFill>
                  <a:latin typeface="Consolas" panose="020B0609020204030204" pitchFamily="49" charset="0"/>
                </a:rPr>
                <a:t> </a:t>
              </a:r>
              <a:r>
                <a:rPr lang="en-US" sz="1100" dirty="0" err="1">
                  <a:solidFill>
                    <a:srgbClr val="000000"/>
                  </a:solidFill>
                  <a:latin typeface="Consolas" panose="020B0609020204030204" pitchFamily="49" charset="0"/>
                </a:rPr>
                <a:t>i</a:t>
              </a:r>
              <a:r>
                <a:rPr lang="en-US" sz="1100" dirty="0">
                  <a:solidFill>
                    <a:srgbClr val="000000"/>
                  </a:solidFill>
                  <a:latin typeface="Consolas" panose="020B0609020204030204" pitchFamily="49" charset="0"/>
                </a:rPr>
                <a:t> = </a:t>
              </a:r>
              <a:r>
                <a:rPr lang="en-US" sz="1100" dirty="0" err="1">
                  <a:solidFill>
                    <a:srgbClr val="001080"/>
                  </a:solidFill>
                  <a:latin typeface="Consolas" panose="020B0609020204030204" pitchFamily="49" charset="0"/>
                </a:rPr>
                <a:t>it</a:t>
              </a:r>
              <a:r>
                <a:rPr lang="en-US" sz="1100" dirty="0" err="1">
                  <a:solidFill>
                    <a:srgbClr val="000000"/>
                  </a:solidFill>
                  <a:latin typeface="Consolas" panose="020B0609020204030204" pitchFamily="49" charset="0"/>
                </a:rPr>
                <a:t>.</a:t>
              </a:r>
              <a:r>
                <a:rPr lang="en-US" sz="1100" dirty="0" err="1">
                  <a:solidFill>
                    <a:srgbClr val="795E26"/>
                  </a:solidFill>
                  <a:latin typeface="Consolas" panose="020B0609020204030204" pitchFamily="49" charset="0"/>
                </a:rPr>
                <a:t>get_global_id</a:t>
              </a:r>
              <a:r>
                <a:rPr lang="en-US" sz="1100" dirty="0">
                  <a:solidFill>
                    <a:srgbClr val="000000"/>
                  </a:solidFill>
                  <a:latin typeface="Consolas" panose="020B0609020204030204" pitchFamily="49" charset="0"/>
                </a:rPr>
                <a:t>(</a:t>
              </a:r>
              <a:r>
                <a:rPr lang="en-US" sz="1100" dirty="0">
                  <a:solidFill>
                    <a:srgbClr val="098658"/>
                  </a:solidFill>
                  <a:latin typeface="Consolas" panose="020B0609020204030204" pitchFamily="49" charset="0"/>
                </a:rPr>
                <a:t>0</a:t>
              </a:r>
              <a:r>
                <a:rPr lang="en-US" sz="1100" dirty="0">
                  <a:solidFill>
                    <a:srgbClr val="000000"/>
                  </a:solidFill>
                  <a:latin typeface="Consolas" panose="020B0609020204030204" pitchFamily="49" charset="0"/>
                </a:rPr>
                <a:t>);</a:t>
              </a:r>
            </a:p>
            <a:p>
              <a:pPr>
                <a:lnSpc>
                  <a:spcPct val="150000"/>
                </a:lnSpc>
                <a:spcBef>
                  <a:spcPts val="0"/>
                </a:spcBef>
              </a:pPr>
              <a:r>
                <a:rPr lang="en-US" sz="1100" dirty="0">
                  <a:solidFill>
                    <a:srgbClr val="000000"/>
                  </a:solidFill>
                  <a:latin typeface="Consolas" panose="020B0609020204030204" pitchFamily="49" charset="0"/>
                </a:rPr>
                <a:t>       </a:t>
              </a:r>
              <a:r>
                <a:rPr lang="en-US" sz="1100" dirty="0">
                  <a:solidFill>
                    <a:srgbClr val="001080"/>
                  </a:solidFill>
                  <a:latin typeface="Consolas" panose="020B0609020204030204" pitchFamily="49" charset="0"/>
                </a:rPr>
                <a:t>sum</a:t>
              </a:r>
              <a:r>
                <a:rPr lang="en-US" sz="1100" dirty="0">
                  <a:solidFill>
                    <a:srgbClr val="000000"/>
                  </a:solidFill>
                  <a:latin typeface="Consolas" panose="020B0609020204030204" pitchFamily="49" charset="0"/>
                </a:rPr>
                <a:t> += </a:t>
              </a:r>
              <a:r>
                <a:rPr lang="en-US" sz="1100" dirty="0">
                  <a:solidFill>
                    <a:srgbClr val="001080"/>
                  </a:solidFill>
                  <a:latin typeface="Consolas" panose="020B0609020204030204" pitchFamily="49" charset="0"/>
                </a:rPr>
                <a:t>data</a:t>
              </a:r>
              <a:r>
                <a:rPr lang="en-US" sz="1100" dirty="0">
                  <a:solidFill>
                    <a:srgbClr val="000000"/>
                  </a:solidFill>
                  <a:latin typeface="Consolas" panose="020B0609020204030204" pitchFamily="49" charset="0"/>
                </a:rPr>
                <a:t>[</a:t>
              </a:r>
              <a:r>
                <a:rPr lang="en-US" sz="1100" dirty="0" err="1">
                  <a:solidFill>
                    <a:srgbClr val="000000"/>
                  </a:solidFill>
                  <a:latin typeface="Consolas" panose="020B0609020204030204" pitchFamily="49" charset="0"/>
                </a:rPr>
                <a:t>i</a:t>
              </a:r>
              <a:r>
                <a:rPr lang="en-US" sz="1100" dirty="0">
                  <a:solidFill>
                    <a:srgbClr val="000000"/>
                  </a:solidFill>
                  <a:latin typeface="Consolas" panose="020B0609020204030204" pitchFamily="49" charset="0"/>
                </a:rPr>
                <a:t>];</a:t>
              </a:r>
            </a:p>
            <a:p>
              <a:pPr>
                <a:lnSpc>
                  <a:spcPct val="150000"/>
                </a:lnSpc>
                <a:spcBef>
                  <a:spcPts val="0"/>
                </a:spcBef>
              </a:pPr>
              <a:r>
                <a:rPr lang="en-US" sz="1100" dirty="0">
                  <a:solidFill>
                    <a:srgbClr val="000000"/>
                  </a:solidFill>
                  <a:latin typeface="Consolas" panose="020B0609020204030204" pitchFamily="49" charset="0"/>
                </a:rPr>
                <a:t>  }).wait();</a:t>
              </a:r>
            </a:p>
            <a:p>
              <a:pPr>
                <a:lnSpc>
                  <a:spcPct val="150000"/>
                </a:lnSpc>
                <a:spcBef>
                  <a:spcPts val="0"/>
                </a:spcBef>
              </a:pPr>
              <a:endParaRPr lang="en-US" sz="1100" dirty="0">
                <a:solidFill>
                  <a:srgbClr val="000000"/>
                </a:solidFill>
                <a:latin typeface="Consolas" panose="020B0609020204030204" pitchFamily="49" charset="0"/>
              </a:endParaRPr>
            </a:p>
            <a:p>
              <a:pPr>
                <a:lnSpc>
                  <a:spcPct val="150000"/>
                </a:lnSpc>
                <a:spcBef>
                  <a:spcPts val="0"/>
                </a:spcBef>
              </a:pPr>
              <a:r>
                <a:rPr lang="en-US" sz="1100" dirty="0">
                  <a:solidFill>
                    <a:srgbClr val="267F99"/>
                  </a:solidFill>
                  <a:latin typeface="Consolas" panose="020B0609020204030204" pitchFamily="49" charset="0"/>
                </a:rPr>
                <a:t>  std</a:t>
              </a:r>
              <a:r>
                <a:rPr lang="en-US" sz="1100" dirty="0">
                  <a:solidFill>
                    <a:srgbClr val="001080"/>
                  </a:solidFill>
                  <a:latin typeface="Consolas" panose="020B0609020204030204" pitchFamily="49" charset="0"/>
                </a:rPr>
                <a:t>:</a:t>
              </a:r>
              <a:r>
                <a:rPr lang="en-US" sz="1100" dirty="0">
                  <a:solidFill>
                    <a:srgbClr val="000000"/>
                  </a:solidFill>
                  <a:latin typeface="Consolas" panose="020B0609020204030204" pitchFamily="49" charset="0"/>
                </a:rPr>
                <a:t>:</a:t>
              </a:r>
              <a:r>
                <a:rPr lang="en-US" sz="1100" dirty="0" err="1">
                  <a:solidFill>
                    <a:srgbClr val="000000"/>
                  </a:solidFill>
                  <a:latin typeface="Consolas" panose="020B0609020204030204" pitchFamily="49" charset="0"/>
                </a:rPr>
                <a:t>cout</a:t>
              </a:r>
              <a:r>
                <a:rPr lang="en-US" sz="1100" dirty="0">
                  <a:solidFill>
                    <a:srgbClr val="000000"/>
                  </a:solidFill>
                  <a:latin typeface="Consolas" panose="020B0609020204030204" pitchFamily="49" charset="0"/>
                </a:rPr>
                <a:t> &lt;&lt; </a:t>
              </a:r>
              <a:r>
                <a:rPr lang="en-US" sz="1100" dirty="0">
                  <a:solidFill>
                    <a:srgbClr val="A31515"/>
                  </a:solidFill>
                  <a:latin typeface="Consolas" panose="020B0609020204030204" pitchFamily="49" charset="0"/>
                </a:rPr>
                <a:t>"Sum = "</a:t>
              </a:r>
              <a:r>
                <a:rPr lang="en-US" sz="1100" dirty="0">
                  <a:solidFill>
                    <a:srgbClr val="000000"/>
                  </a:solidFill>
                  <a:latin typeface="Consolas" panose="020B0609020204030204" pitchFamily="49" charset="0"/>
                </a:rPr>
                <a:t> &lt;&lt; </a:t>
              </a:r>
              <a:r>
                <a:rPr lang="en-US" sz="1100" dirty="0">
                  <a:solidFill>
                    <a:srgbClr val="001080"/>
                  </a:solidFill>
                  <a:latin typeface="Consolas" panose="020B0609020204030204" pitchFamily="49" charset="0"/>
                </a:rPr>
                <a:t>sum</a:t>
              </a:r>
              <a:r>
                <a:rPr lang="en-US" sz="1100" dirty="0">
                  <a:solidFill>
                    <a:srgbClr val="000000"/>
                  </a:solidFill>
                  <a:latin typeface="Consolas" panose="020B0609020204030204" pitchFamily="49" charset="0"/>
                </a:rPr>
                <a:t>[</a:t>
              </a:r>
              <a:r>
                <a:rPr lang="en-US" sz="1100" dirty="0">
                  <a:solidFill>
                    <a:srgbClr val="098658"/>
                  </a:solidFill>
                  <a:latin typeface="Consolas" panose="020B0609020204030204" pitchFamily="49" charset="0"/>
                </a:rPr>
                <a:t>0</a:t>
              </a:r>
              <a:r>
                <a:rPr lang="en-US" sz="1100" dirty="0">
                  <a:solidFill>
                    <a:srgbClr val="000000"/>
                  </a:solidFill>
                  <a:latin typeface="Consolas" panose="020B0609020204030204" pitchFamily="49" charset="0"/>
                </a:rPr>
                <a:t>] &lt;&lt; </a:t>
              </a:r>
              <a:r>
                <a:rPr lang="en-US" sz="1100" dirty="0">
                  <a:solidFill>
                    <a:srgbClr val="267F99"/>
                  </a:solidFill>
                  <a:latin typeface="Consolas" panose="020B0609020204030204" pitchFamily="49" charset="0"/>
                </a:rPr>
                <a:t>std</a:t>
              </a:r>
              <a:r>
                <a:rPr lang="en-US" sz="1100" dirty="0">
                  <a:solidFill>
                    <a:srgbClr val="000000"/>
                  </a:solidFill>
                  <a:latin typeface="Consolas" panose="020B0609020204030204" pitchFamily="49" charset="0"/>
                </a:rPr>
                <a:t>::</a:t>
              </a:r>
              <a:r>
                <a:rPr lang="en-US" sz="1100" dirty="0" err="1">
                  <a:solidFill>
                    <a:srgbClr val="000000"/>
                  </a:solidFill>
                  <a:latin typeface="Consolas" panose="020B0609020204030204" pitchFamily="49" charset="0"/>
                </a:rPr>
                <a:t>endl</a:t>
              </a:r>
              <a:r>
                <a:rPr lang="en-US" sz="1100" dirty="0">
                  <a:solidFill>
                    <a:srgbClr val="000000"/>
                  </a:solidFill>
                  <a:latin typeface="Consolas" panose="020B0609020204030204" pitchFamily="49" charset="0"/>
                </a:rPr>
                <a:t>;</a:t>
              </a:r>
            </a:p>
            <a:p>
              <a:pPr>
                <a:lnSpc>
                  <a:spcPct val="150000"/>
                </a:lnSpc>
                <a:spcBef>
                  <a:spcPts val="0"/>
                </a:spcBef>
              </a:pPr>
              <a:endParaRPr lang="en-US" sz="1100" dirty="0">
                <a:solidFill>
                  <a:srgbClr val="000000"/>
                </a:solidFill>
                <a:latin typeface="Consolas" panose="020B0609020204030204" pitchFamily="49" charset="0"/>
              </a:endParaRPr>
            </a:p>
          </p:txBody>
        </p:sp>
      </p:grpSp>
      <p:cxnSp>
        <p:nvCxnSpPr>
          <p:cNvPr id="13" name="Straight Arrow Connector 12">
            <a:extLst>
              <a:ext uri="{FF2B5EF4-FFF2-40B4-BE49-F238E27FC236}">
                <a16:creationId xmlns:a16="http://schemas.microsoft.com/office/drawing/2014/main" id="{9CB4E24F-4EF0-466B-9DD8-3860286A4DBF}"/>
              </a:ext>
            </a:extLst>
          </p:cNvPr>
          <p:cNvCxnSpPr>
            <a:cxnSpLocks/>
          </p:cNvCxnSpPr>
          <p:nvPr/>
        </p:nvCxnSpPr>
        <p:spPr>
          <a:xfrm>
            <a:off x="4835243" y="3520108"/>
            <a:ext cx="2128304" cy="0"/>
          </a:xfrm>
          <a:prstGeom prst="straightConnector1">
            <a:avLst/>
          </a:prstGeom>
          <a:ln>
            <a:solidFill>
              <a:schemeClr val="accent4"/>
            </a:solidFill>
            <a:tailEnd type="triangle"/>
          </a:ln>
          <a:effectLst/>
        </p:spPr>
        <p:style>
          <a:lnRef idx="2">
            <a:schemeClr val="accent1"/>
          </a:lnRef>
          <a:fillRef idx="0">
            <a:schemeClr val="accent1"/>
          </a:fillRef>
          <a:effectRef idx="1">
            <a:schemeClr val="accent1"/>
          </a:effectRef>
          <a:fontRef idx="minor">
            <a:schemeClr val="tx1"/>
          </a:fontRef>
        </p:style>
      </p:cxnSp>
      <p:sp>
        <p:nvSpPr>
          <p:cNvPr id="14" name="Rectangle: Rounded Corners 13">
            <a:extLst>
              <a:ext uri="{FF2B5EF4-FFF2-40B4-BE49-F238E27FC236}">
                <a16:creationId xmlns:a16="http://schemas.microsoft.com/office/drawing/2014/main" id="{DDBF3C2C-7C90-4B47-87C3-4A04A810A17D}"/>
              </a:ext>
            </a:extLst>
          </p:cNvPr>
          <p:cNvSpPr/>
          <p:nvPr/>
        </p:nvSpPr>
        <p:spPr>
          <a:xfrm>
            <a:off x="5487757" y="3052896"/>
            <a:ext cx="5586082" cy="1812110"/>
          </a:xfrm>
          <a:prstGeom prst="roundRect">
            <a:avLst/>
          </a:prstGeom>
          <a:noFill/>
          <a:ln w="190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28C15582-699C-4BAB-9947-69CAB011133D}"/>
              </a:ext>
            </a:extLst>
          </p:cNvPr>
          <p:cNvCxnSpPr/>
          <p:nvPr/>
        </p:nvCxnSpPr>
        <p:spPr>
          <a:xfrm>
            <a:off x="8441781" y="3844438"/>
            <a:ext cx="727479" cy="0"/>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ECA53492-2ABA-47BA-9194-736C23BB0C76}"/>
              </a:ext>
            </a:extLst>
          </p:cNvPr>
          <p:cNvCxnSpPr>
            <a:cxnSpLocks/>
          </p:cNvCxnSpPr>
          <p:nvPr/>
        </p:nvCxnSpPr>
        <p:spPr>
          <a:xfrm>
            <a:off x="7002822" y="3592684"/>
            <a:ext cx="3005059" cy="0"/>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647997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Single Corner Snipped 4">
            <a:extLst>
              <a:ext uri="{FF2B5EF4-FFF2-40B4-BE49-F238E27FC236}">
                <a16:creationId xmlns:a16="http://schemas.microsoft.com/office/drawing/2014/main" id="{2E75E678-2942-4AF4-9A3F-EC69AA05A446}"/>
              </a:ext>
            </a:extLst>
          </p:cNvPr>
          <p:cNvSpPr/>
          <p:nvPr/>
        </p:nvSpPr>
        <p:spPr>
          <a:xfrm>
            <a:off x="479500" y="1609857"/>
            <a:ext cx="10276017" cy="4547024"/>
          </a:xfrm>
          <a:prstGeom prst="snip1Rect">
            <a:avLst>
              <a:gd name="adj" fmla="val 2758"/>
            </a:avLst>
          </a:prstGeom>
          <a:solidFill>
            <a:schemeClr val="bg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4000" b="1" dirty="0"/>
          </a:p>
        </p:txBody>
      </p:sp>
      <p:sp>
        <p:nvSpPr>
          <p:cNvPr id="2" name="Title 1">
            <a:extLst>
              <a:ext uri="{FF2B5EF4-FFF2-40B4-BE49-F238E27FC236}">
                <a16:creationId xmlns:a16="http://schemas.microsoft.com/office/drawing/2014/main" id="{9B4730D7-B0A8-4BB4-BACA-672DA6D024AD}"/>
              </a:ext>
            </a:extLst>
          </p:cNvPr>
          <p:cNvSpPr>
            <a:spLocks noGrp="1"/>
          </p:cNvSpPr>
          <p:nvPr>
            <p:ph type="title"/>
          </p:nvPr>
        </p:nvSpPr>
        <p:spPr/>
        <p:txBody>
          <a:bodyPr/>
          <a:lstStyle/>
          <a:p>
            <a:pPr algn="ctr"/>
            <a:r>
              <a:rPr lang="en-US" dirty="0"/>
              <a:t>SYCL 2020 Reductions</a:t>
            </a:r>
          </a:p>
        </p:txBody>
      </p:sp>
      <p:sp>
        <p:nvSpPr>
          <p:cNvPr id="3" name="Content Placeholder 2">
            <a:extLst>
              <a:ext uri="{FF2B5EF4-FFF2-40B4-BE49-F238E27FC236}">
                <a16:creationId xmlns:a16="http://schemas.microsoft.com/office/drawing/2014/main" id="{BA8B00AA-B377-40D5-8B0D-3B6097ED9DEA}"/>
              </a:ext>
            </a:extLst>
          </p:cNvPr>
          <p:cNvSpPr>
            <a:spLocks noGrp="1"/>
          </p:cNvSpPr>
          <p:nvPr>
            <p:ph type="body" sz="quarter" idx="10"/>
          </p:nvPr>
        </p:nvSpPr>
        <p:spPr>
          <a:xfrm>
            <a:off x="479500" y="1599816"/>
            <a:ext cx="10276017" cy="4547024"/>
          </a:xfrm>
        </p:spPr>
        <p:txBody>
          <a:bodyPr lIns="91440" tIns="91440" rIns="91440">
            <a:normAutofit fontScale="92500" lnSpcReduction="10000"/>
          </a:bodyPr>
          <a:lstStyle/>
          <a:p>
            <a:pPr marL="0" indent="0">
              <a:buNone/>
            </a:pPr>
            <a:r>
              <a:rPr lang="en-US" sz="2000" dirty="0" err="1">
                <a:solidFill>
                  <a:srgbClr val="000000"/>
                </a:solidFill>
                <a:latin typeface="Consolas" panose="020B0609020204030204" pitchFamily="49" charset="0"/>
              </a:rPr>
              <a:t>myQueue.submit</a:t>
            </a:r>
            <a:r>
              <a:rPr lang="en-US" sz="2000" dirty="0">
                <a:solidFill>
                  <a:srgbClr val="000000"/>
                </a:solidFill>
                <a:latin typeface="Consolas" panose="020B0609020204030204" pitchFamily="49" charset="0"/>
              </a:rPr>
              <a:t>([&amp;](handler&amp; </a:t>
            </a:r>
            <a:r>
              <a:rPr lang="en-US" sz="2000" dirty="0" err="1">
                <a:solidFill>
                  <a:srgbClr val="000000"/>
                </a:solidFill>
                <a:latin typeface="Consolas" panose="020B0609020204030204" pitchFamily="49" charset="0"/>
              </a:rPr>
              <a:t>cgh</a:t>
            </a:r>
            <a:r>
              <a:rPr lang="en-US" sz="2000" dirty="0">
                <a:solidFill>
                  <a:srgbClr val="000000"/>
                </a:solidFill>
                <a:latin typeface="Consolas" panose="020B0609020204030204" pitchFamily="49" charset="0"/>
              </a:rPr>
              <a:t>) {</a:t>
            </a:r>
            <a:br>
              <a:rPr lang="en-US" sz="2000" dirty="0">
                <a:solidFill>
                  <a:srgbClr val="000000"/>
                </a:solidFill>
                <a:latin typeface="Consolas" panose="020B0609020204030204" pitchFamily="49" charset="0"/>
              </a:rPr>
            </a:b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  </a:t>
            </a:r>
            <a:r>
              <a:rPr lang="en-US" sz="2000" dirty="0">
                <a:solidFill>
                  <a:srgbClr val="008000"/>
                </a:solidFill>
                <a:latin typeface="Consolas" panose="020B0609020204030204" pitchFamily="49" charset="0"/>
              </a:rPr>
              <a:t>// Input values to reductions are standard accessors (or USM pointers)</a:t>
            </a:r>
            <a:br>
              <a:rPr lang="en-US" sz="2000" dirty="0">
                <a:solidFill>
                  <a:srgbClr val="008000"/>
                </a:solidFill>
                <a:latin typeface="Consolas" panose="020B0609020204030204" pitchFamily="49" charset="0"/>
              </a:rPr>
            </a:br>
            <a:r>
              <a:rPr lang="en-US" sz="2000" dirty="0">
                <a:solidFill>
                  <a:srgbClr val="000000"/>
                </a:solidFill>
                <a:latin typeface="Consolas" panose="020B0609020204030204" pitchFamily="49" charset="0"/>
              </a:rPr>
              <a:t>  </a:t>
            </a:r>
            <a:r>
              <a:rPr lang="en-US" sz="2000" dirty="0">
                <a:solidFill>
                  <a:srgbClr val="0000FF"/>
                </a:solidFill>
                <a:latin typeface="Consolas" panose="020B0609020204030204" pitchFamily="49" charset="0"/>
              </a:rPr>
              <a:t>auto</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inputValues</a:t>
            </a:r>
            <a:r>
              <a:rPr lang="en-US" sz="2000" dirty="0">
                <a:solidFill>
                  <a:srgbClr val="000000"/>
                </a:solidFill>
                <a:latin typeface="Consolas" panose="020B0609020204030204" pitchFamily="49" charset="0"/>
              </a:rPr>
              <a:t> = accessor(</a:t>
            </a:r>
            <a:r>
              <a:rPr lang="en-US" sz="2000" dirty="0" err="1">
                <a:solidFill>
                  <a:srgbClr val="000000"/>
                </a:solidFill>
                <a:latin typeface="Consolas" panose="020B0609020204030204" pitchFamily="49" charset="0"/>
              </a:rPr>
              <a:t>valuesBuf</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cgh</a:t>
            </a:r>
            <a:r>
              <a:rPr lang="en-US" sz="2000" dirty="0">
                <a:solidFill>
                  <a:srgbClr val="000000"/>
                </a:solidFill>
                <a:latin typeface="Consolas" panose="020B0609020204030204" pitchFamily="49" charset="0"/>
              </a:rPr>
              <a:t>);</a:t>
            </a:r>
            <a:br>
              <a:rPr lang="en-US" sz="2000" dirty="0">
                <a:solidFill>
                  <a:srgbClr val="000000"/>
                </a:solidFill>
                <a:latin typeface="Consolas" panose="020B0609020204030204" pitchFamily="49" charset="0"/>
              </a:rPr>
            </a:b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  </a:t>
            </a:r>
            <a:r>
              <a:rPr lang="en-US" sz="2000" dirty="0">
                <a:solidFill>
                  <a:srgbClr val="008000"/>
                </a:solidFill>
                <a:latin typeface="Consolas" panose="020B0609020204030204" pitchFamily="49" charset="0"/>
              </a:rPr>
              <a:t>// Create temporary objects describing variables with reduction semantics</a:t>
            </a:r>
            <a:br>
              <a:rPr lang="en-US" sz="2000" dirty="0">
                <a:solidFill>
                  <a:srgbClr val="008000"/>
                </a:solidFill>
                <a:latin typeface="Consolas" panose="020B0609020204030204" pitchFamily="49" charset="0"/>
              </a:rPr>
            </a:br>
            <a:r>
              <a:rPr lang="en-US" sz="2000" dirty="0">
                <a:solidFill>
                  <a:srgbClr val="000000"/>
                </a:solidFill>
                <a:latin typeface="Consolas" panose="020B0609020204030204" pitchFamily="49" charset="0"/>
              </a:rPr>
              <a:t>  </a:t>
            </a:r>
            <a:r>
              <a:rPr lang="en-US" sz="2000" dirty="0">
                <a:solidFill>
                  <a:srgbClr val="0000FF"/>
                </a:solidFill>
                <a:latin typeface="Consolas" panose="020B0609020204030204" pitchFamily="49" charset="0"/>
              </a:rPr>
              <a:t>auto</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sumReduction</a:t>
            </a:r>
            <a:r>
              <a:rPr lang="en-US" sz="2000" dirty="0">
                <a:solidFill>
                  <a:srgbClr val="000000"/>
                </a:solidFill>
                <a:latin typeface="Consolas" panose="020B0609020204030204" pitchFamily="49" charset="0"/>
              </a:rPr>
              <a:t> = reduction(</a:t>
            </a:r>
            <a:r>
              <a:rPr lang="en-US" sz="2000" dirty="0" err="1">
                <a:solidFill>
                  <a:srgbClr val="000000"/>
                </a:solidFill>
                <a:latin typeface="Consolas" panose="020B0609020204030204" pitchFamily="49" charset="0"/>
              </a:rPr>
              <a:t>sumBuf</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cgh</a:t>
            </a:r>
            <a:r>
              <a:rPr lang="en-US" sz="2000" dirty="0">
                <a:solidFill>
                  <a:srgbClr val="000000"/>
                </a:solidFill>
                <a:latin typeface="Consolas" panose="020B0609020204030204" pitchFamily="49" charset="0"/>
              </a:rPr>
              <a:t>, plus&lt;&gt;());</a:t>
            </a: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  </a:t>
            </a:r>
            <a:r>
              <a:rPr lang="en-US" sz="2000" dirty="0">
                <a:solidFill>
                  <a:srgbClr val="0000FF"/>
                </a:solidFill>
                <a:latin typeface="Consolas" panose="020B0609020204030204" pitchFamily="49" charset="0"/>
              </a:rPr>
              <a:t>auto</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maxReduction</a:t>
            </a:r>
            <a:r>
              <a:rPr lang="en-US" sz="2000" dirty="0">
                <a:solidFill>
                  <a:srgbClr val="000000"/>
                </a:solidFill>
                <a:latin typeface="Consolas" panose="020B0609020204030204" pitchFamily="49" charset="0"/>
              </a:rPr>
              <a:t> = reduction(</a:t>
            </a:r>
            <a:r>
              <a:rPr lang="en-US" sz="2000" dirty="0" err="1">
                <a:solidFill>
                  <a:srgbClr val="000000"/>
                </a:solidFill>
                <a:latin typeface="Consolas" panose="020B0609020204030204" pitchFamily="49" charset="0"/>
              </a:rPr>
              <a:t>maxBuf</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cgh</a:t>
            </a:r>
            <a:r>
              <a:rPr lang="en-US" sz="2000" dirty="0">
                <a:solidFill>
                  <a:srgbClr val="000000"/>
                </a:solidFill>
                <a:latin typeface="Consolas" panose="020B0609020204030204" pitchFamily="49" charset="0"/>
              </a:rPr>
              <a:t>, maximum&lt;&gt;());</a:t>
            </a:r>
            <a:br>
              <a:rPr lang="en-US" sz="2000" dirty="0">
                <a:solidFill>
                  <a:srgbClr val="000000"/>
                </a:solidFill>
                <a:latin typeface="Consolas" panose="020B0609020204030204" pitchFamily="49" charset="0"/>
              </a:rPr>
            </a:b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  </a:t>
            </a:r>
            <a:r>
              <a:rPr lang="en-US" sz="2000" dirty="0">
                <a:solidFill>
                  <a:srgbClr val="008000"/>
                </a:solidFill>
                <a:latin typeface="Consolas" panose="020B0609020204030204" pitchFamily="49" charset="0"/>
              </a:rPr>
              <a:t>// </a:t>
            </a:r>
            <a:r>
              <a:rPr lang="en-US" sz="2000" dirty="0" err="1">
                <a:solidFill>
                  <a:srgbClr val="008000"/>
                </a:solidFill>
                <a:latin typeface="Consolas" panose="020B0609020204030204" pitchFamily="49" charset="0"/>
              </a:rPr>
              <a:t>parallel_for</a:t>
            </a:r>
            <a:r>
              <a:rPr lang="en-US" sz="2000" dirty="0">
                <a:solidFill>
                  <a:srgbClr val="008000"/>
                </a:solidFill>
                <a:latin typeface="Consolas" panose="020B0609020204030204" pitchFamily="49" charset="0"/>
              </a:rPr>
              <a:t> performs two reduction operations</a:t>
            </a:r>
            <a:br>
              <a:rPr lang="en-US" sz="2000" dirty="0">
                <a:solidFill>
                  <a:srgbClr val="008000"/>
                </a:solidFill>
                <a:latin typeface="Consolas" panose="020B0609020204030204" pitchFamily="49" charset="0"/>
              </a:rPr>
            </a:b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cgh.parallel_for</a:t>
            </a:r>
            <a:r>
              <a:rPr lang="en-US" sz="2000" dirty="0">
                <a:solidFill>
                  <a:srgbClr val="000000"/>
                </a:solidFill>
                <a:latin typeface="Consolas" panose="020B0609020204030204" pitchFamily="49" charset="0"/>
              </a:rPr>
              <a:t>(range&lt;</a:t>
            </a:r>
            <a:r>
              <a:rPr lang="en-US" sz="2000" dirty="0">
                <a:solidFill>
                  <a:srgbClr val="098658"/>
                </a:solidFill>
                <a:latin typeface="Consolas" panose="020B0609020204030204" pitchFamily="49" charset="0"/>
              </a:rPr>
              <a:t>1</a:t>
            </a:r>
            <a:r>
              <a:rPr lang="en-US" sz="2000" dirty="0">
                <a:solidFill>
                  <a:srgbClr val="000000"/>
                </a:solidFill>
                <a:latin typeface="Consolas" panose="020B0609020204030204" pitchFamily="49" charset="0"/>
              </a:rPr>
              <a:t>&gt;{</a:t>
            </a:r>
            <a:r>
              <a:rPr lang="en-US" sz="2000" dirty="0">
                <a:solidFill>
                  <a:srgbClr val="098658"/>
                </a:solidFill>
                <a:latin typeface="Consolas" panose="020B0609020204030204" pitchFamily="49" charset="0"/>
              </a:rPr>
              <a:t>1024</a:t>
            </a:r>
            <a:r>
              <a:rPr lang="en-US" sz="2000" dirty="0">
                <a:solidFill>
                  <a:srgbClr val="000000"/>
                </a:solidFill>
                <a:latin typeface="Consolas" panose="020B0609020204030204" pitchFamily="49" charset="0"/>
              </a:rPr>
              <a:t>},</a:t>
            </a: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sumReduction</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maxReduction</a:t>
            </a:r>
            <a:r>
              <a:rPr lang="en-US" sz="2000" dirty="0">
                <a:solidFill>
                  <a:srgbClr val="000000"/>
                </a:solidFill>
                <a:latin typeface="Consolas" panose="020B0609020204030204" pitchFamily="49" charset="0"/>
              </a:rPr>
              <a:t>,</a:t>
            </a: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    [=](id&lt;</a:t>
            </a:r>
            <a:r>
              <a:rPr lang="en-US" sz="2000" dirty="0">
                <a:solidFill>
                  <a:srgbClr val="098658"/>
                </a:solidFill>
                <a:latin typeface="Consolas" panose="020B0609020204030204" pitchFamily="49" charset="0"/>
              </a:rPr>
              <a:t>1</a:t>
            </a:r>
            <a:r>
              <a:rPr lang="en-US" sz="2000" dirty="0">
                <a:solidFill>
                  <a:srgbClr val="000000"/>
                </a:solidFill>
                <a:latin typeface="Consolas" panose="020B0609020204030204" pitchFamily="49" charset="0"/>
              </a:rPr>
              <a:t>&gt; </a:t>
            </a:r>
            <a:r>
              <a:rPr lang="en-US" sz="2000" dirty="0" err="1">
                <a:solidFill>
                  <a:srgbClr val="000000"/>
                </a:solidFill>
                <a:latin typeface="Consolas" panose="020B0609020204030204" pitchFamily="49" charset="0"/>
              </a:rPr>
              <a:t>idx</a:t>
            </a:r>
            <a:r>
              <a:rPr lang="en-US" sz="2000" dirty="0">
                <a:solidFill>
                  <a:srgbClr val="000000"/>
                </a:solidFill>
                <a:latin typeface="Consolas" panose="020B0609020204030204" pitchFamily="49" charset="0"/>
              </a:rPr>
              <a:t>, </a:t>
            </a:r>
            <a:r>
              <a:rPr lang="en-US" sz="2000" dirty="0">
                <a:solidFill>
                  <a:srgbClr val="0000FF"/>
                </a:solidFill>
                <a:latin typeface="Consolas" panose="020B0609020204030204" pitchFamily="49" charset="0"/>
              </a:rPr>
              <a:t>auto</a:t>
            </a:r>
            <a:r>
              <a:rPr lang="en-US" sz="2000" dirty="0">
                <a:solidFill>
                  <a:srgbClr val="000000"/>
                </a:solidFill>
                <a:latin typeface="Consolas" panose="020B0609020204030204" pitchFamily="49" charset="0"/>
              </a:rPr>
              <a:t>&amp; sum, </a:t>
            </a:r>
            <a:r>
              <a:rPr lang="en-US" sz="2000" dirty="0">
                <a:solidFill>
                  <a:srgbClr val="0000FF"/>
                </a:solidFill>
                <a:latin typeface="Consolas" panose="020B0609020204030204" pitchFamily="49" charset="0"/>
              </a:rPr>
              <a:t>auto</a:t>
            </a:r>
            <a:r>
              <a:rPr lang="en-US" sz="2000" dirty="0">
                <a:solidFill>
                  <a:srgbClr val="000000"/>
                </a:solidFill>
                <a:latin typeface="Consolas" panose="020B0609020204030204" pitchFamily="49" charset="0"/>
              </a:rPr>
              <a:t>&amp; max) {</a:t>
            </a: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      sum += </a:t>
            </a:r>
            <a:r>
              <a:rPr lang="en-US" sz="2000" dirty="0" err="1">
                <a:solidFill>
                  <a:srgbClr val="000000"/>
                </a:solidFill>
                <a:latin typeface="Consolas" panose="020B0609020204030204" pitchFamily="49" charset="0"/>
              </a:rPr>
              <a:t>inputValues</a:t>
            </a:r>
            <a:r>
              <a:rPr lang="en-US" sz="2000" dirty="0">
                <a:solidFill>
                  <a:srgbClr val="000000"/>
                </a:solidFill>
                <a:latin typeface="Consolas" panose="020B0609020204030204" pitchFamily="49" charset="0"/>
              </a:rPr>
              <a:t>[</a:t>
            </a:r>
            <a:r>
              <a:rPr lang="en-US" sz="2000" dirty="0" err="1">
                <a:solidFill>
                  <a:srgbClr val="000000"/>
                </a:solidFill>
                <a:latin typeface="Consolas" panose="020B0609020204030204" pitchFamily="49" charset="0"/>
              </a:rPr>
              <a:t>idx</a:t>
            </a:r>
            <a:r>
              <a:rPr lang="en-US" sz="2000" dirty="0">
                <a:solidFill>
                  <a:srgbClr val="000000"/>
                </a:solidFill>
                <a:latin typeface="Consolas" panose="020B0609020204030204" pitchFamily="49" charset="0"/>
              </a:rPr>
              <a:t>];</a:t>
            </a:r>
            <a:br>
              <a:rPr lang="en-US" sz="2000" dirty="0">
                <a:solidFill>
                  <a:srgbClr val="008000"/>
                </a:solidFill>
                <a:latin typeface="Consolas" panose="020B0609020204030204" pitchFamily="49" charset="0"/>
              </a:rPr>
            </a:b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max.combine</a:t>
            </a:r>
            <a:r>
              <a:rPr lang="en-US" sz="2000" dirty="0">
                <a:solidFill>
                  <a:srgbClr val="000000"/>
                </a:solidFill>
                <a:latin typeface="Consolas" panose="020B0609020204030204" pitchFamily="49" charset="0"/>
              </a:rPr>
              <a:t>(</a:t>
            </a:r>
            <a:r>
              <a:rPr lang="en-US" sz="2000" dirty="0" err="1">
                <a:solidFill>
                  <a:srgbClr val="000000"/>
                </a:solidFill>
                <a:latin typeface="Consolas" panose="020B0609020204030204" pitchFamily="49" charset="0"/>
              </a:rPr>
              <a:t>inputValues</a:t>
            </a:r>
            <a:r>
              <a:rPr lang="en-US" sz="2000" dirty="0">
                <a:solidFill>
                  <a:srgbClr val="000000"/>
                </a:solidFill>
                <a:latin typeface="Consolas" panose="020B0609020204030204" pitchFamily="49" charset="0"/>
              </a:rPr>
              <a:t>[</a:t>
            </a:r>
            <a:r>
              <a:rPr lang="en-US" sz="2000" dirty="0" err="1">
                <a:solidFill>
                  <a:srgbClr val="000000"/>
                </a:solidFill>
                <a:latin typeface="Consolas" panose="020B0609020204030204" pitchFamily="49" charset="0"/>
              </a:rPr>
              <a:t>idx</a:t>
            </a:r>
            <a:r>
              <a:rPr lang="en-US" sz="2000" dirty="0">
                <a:solidFill>
                  <a:srgbClr val="000000"/>
                </a:solidFill>
                <a:latin typeface="Consolas" panose="020B0609020204030204" pitchFamily="49" charset="0"/>
              </a:rPr>
              <a:t>]);</a:t>
            </a: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  });</a:t>
            </a: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a:t>
            </a:r>
            <a:endParaRPr lang="en-US" sz="2000" dirty="0">
              <a:latin typeface="Consolas" panose="020B0609020204030204" pitchFamily="49" charset="0"/>
            </a:endParaRPr>
          </a:p>
        </p:txBody>
      </p:sp>
      <p:sp>
        <p:nvSpPr>
          <p:cNvPr id="4" name="Rectangle 3">
            <a:extLst>
              <a:ext uri="{FF2B5EF4-FFF2-40B4-BE49-F238E27FC236}">
                <a16:creationId xmlns:a16="http://schemas.microsoft.com/office/drawing/2014/main" id="{85EF6E08-FB52-4303-AEF8-0A5BF94FDA62}"/>
              </a:ext>
            </a:extLst>
          </p:cNvPr>
          <p:cNvSpPr/>
          <p:nvPr/>
        </p:nvSpPr>
        <p:spPr>
          <a:xfrm>
            <a:off x="0" y="6156881"/>
            <a:ext cx="8324850" cy="259238"/>
          </a:xfrm>
          <a:prstGeom prst="rect">
            <a:avLst/>
          </a:prstGeom>
        </p:spPr>
        <p:txBody>
          <a:bodyPr wrap="square">
            <a:spAutoFit/>
          </a:bodyPr>
          <a:lstStyle/>
          <a:p>
            <a:r>
              <a:rPr lang="en-US" sz="1200" dirty="0">
                <a:solidFill>
                  <a:schemeClr val="bg1"/>
                </a:solidFill>
              </a:rPr>
              <a:t>https://www.khronos.org/registry/SYCL/specs/sycl-2020/html/sycl-2020.html#sec:reduction</a:t>
            </a:r>
          </a:p>
        </p:txBody>
      </p:sp>
    </p:spTree>
    <p:extLst>
      <p:ext uri="{BB962C8B-B14F-4D97-AF65-F5344CB8AC3E}">
        <p14:creationId xmlns:p14="http://schemas.microsoft.com/office/powerpoint/2010/main" val="2444715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5CC22-DC2C-4C24-BE25-246FD2AA9618}"/>
              </a:ext>
            </a:extLst>
          </p:cNvPr>
          <p:cNvSpPr>
            <a:spLocks noGrp="1"/>
          </p:cNvSpPr>
          <p:nvPr>
            <p:ph type="title"/>
          </p:nvPr>
        </p:nvSpPr>
        <p:spPr/>
        <p:txBody>
          <a:bodyPr/>
          <a:lstStyle/>
          <a:p>
            <a:r>
              <a:rPr lang="en-US" sz="4400" dirty="0"/>
              <a:t>Hands-on Coding on Intel </a:t>
            </a:r>
            <a:r>
              <a:rPr lang="en-US" sz="4400" dirty="0" err="1"/>
              <a:t>DevCloud</a:t>
            </a:r>
            <a:br>
              <a:rPr lang="en-US" dirty="0"/>
            </a:br>
            <a:br>
              <a:rPr lang="en-US" dirty="0"/>
            </a:br>
            <a:r>
              <a:rPr lang="en-US" sz="2800" dirty="0"/>
              <a:t>Reduction in DPC++</a:t>
            </a:r>
            <a:endParaRPr lang="en-US" dirty="0"/>
          </a:p>
        </p:txBody>
      </p:sp>
    </p:spTree>
    <p:extLst>
      <p:ext uri="{BB962C8B-B14F-4D97-AF65-F5344CB8AC3E}">
        <p14:creationId xmlns:p14="http://schemas.microsoft.com/office/powerpoint/2010/main" val="31529554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0FBAA-C1FB-4B3A-84C8-113C8EA68BA9}"/>
              </a:ext>
            </a:extLst>
          </p:cNvPr>
          <p:cNvSpPr>
            <a:spLocks noGrp="1"/>
          </p:cNvSpPr>
          <p:nvPr>
            <p:ph type="title"/>
          </p:nvPr>
        </p:nvSpPr>
        <p:spPr/>
        <p:txBody>
          <a:bodyPr/>
          <a:lstStyle/>
          <a:p>
            <a:r>
              <a:rPr lang="en-US" dirty="0"/>
              <a:t>Legal Notices and Disclaimers</a:t>
            </a:r>
          </a:p>
        </p:txBody>
      </p:sp>
      <p:sp>
        <p:nvSpPr>
          <p:cNvPr id="3" name="Content Placeholder 2">
            <a:extLst>
              <a:ext uri="{FF2B5EF4-FFF2-40B4-BE49-F238E27FC236}">
                <a16:creationId xmlns:a16="http://schemas.microsoft.com/office/drawing/2014/main" id="{87A90E24-D462-48DC-898F-B9C975BFBEC5}"/>
              </a:ext>
            </a:extLst>
          </p:cNvPr>
          <p:cNvSpPr>
            <a:spLocks noGrp="1"/>
          </p:cNvSpPr>
          <p:nvPr>
            <p:ph sz="quarter" idx="28"/>
          </p:nvPr>
        </p:nvSpPr>
        <p:spPr/>
        <p:txBody>
          <a:bodyPr>
            <a:normAutofit/>
          </a:bodyPr>
          <a:lstStyle/>
          <a:p>
            <a:pPr marL="0" indent="0">
              <a:buNone/>
            </a:pPr>
            <a:r>
              <a:rPr lang="en-US" sz="1200" dirty="0"/>
              <a:t>Software and workloads used in performance tests may have been optimized for performance only on Intel microprocessors.</a:t>
            </a:r>
            <a:br>
              <a:rPr lang="en-US" sz="1200" dirty="0"/>
            </a:br>
            <a:br>
              <a:rPr lang="en-US" sz="1200" dirty="0"/>
            </a:br>
            <a:r>
              <a:rPr lang="en-US" sz="1200" dirty="0"/>
              <a:t>Performance tests, such as </a:t>
            </a:r>
            <a:r>
              <a:rPr lang="en-US" sz="1200" dirty="0" err="1"/>
              <a:t>SYSmark</a:t>
            </a:r>
            <a:r>
              <a:rPr lang="en-US" sz="1200" dirty="0"/>
              <a:t> and </a:t>
            </a:r>
            <a:r>
              <a:rPr lang="en-US" sz="1200" dirty="0" err="1"/>
              <a:t>MobileMark</a:t>
            </a:r>
            <a:r>
              <a:rPr lang="en-US" sz="1200" dirty="0"/>
              <a:t>, are measured using specific computer systems, components, software, operations and functions. Any change to any of those factors may cause the results to vary. You should consult other information and performance tests to assist you in fully evaluating your contemplated purchases, including the performance of that product when combined with other products. For more complete information visit </a:t>
            </a:r>
            <a:r>
              <a:rPr lang="en-US" sz="1200" dirty="0">
                <a:hlinkClick r:id="rId2"/>
              </a:rPr>
              <a:t>www.intel.com/benchmarks</a:t>
            </a:r>
            <a:r>
              <a:rPr lang="en-US" sz="1200" dirty="0"/>
              <a:t>.</a:t>
            </a:r>
            <a:br>
              <a:rPr lang="en-US" sz="1200" dirty="0"/>
            </a:br>
            <a:r>
              <a:rPr lang="en-US" sz="1200" dirty="0"/>
              <a:t> </a:t>
            </a:r>
            <a:br>
              <a:rPr lang="en-US" sz="1200" dirty="0"/>
            </a:br>
            <a:r>
              <a:rPr lang="en-US" sz="1200" dirty="0"/>
              <a:t>Performance results are based on testing as of the publication date of the referenced papers and may not reflect all publicly available security updates. See configuration disclosure for details. No product can be absolutely secure.</a:t>
            </a:r>
            <a:br>
              <a:rPr lang="en-US" sz="1200" dirty="0"/>
            </a:br>
            <a:br>
              <a:rPr lang="en-US" sz="1200" dirty="0"/>
            </a:br>
            <a:r>
              <a:rPr lang="en-US" sz="1200" b="1" u="sng" dirty="0"/>
              <a:t>Configurations:</a:t>
            </a:r>
            <a:br>
              <a:rPr lang="en-US" sz="1200" dirty="0"/>
            </a:br>
            <a:r>
              <a:rPr lang="en-US" sz="1200" b="1" dirty="0"/>
              <a:t>Slide 11</a:t>
            </a:r>
            <a:r>
              <a:rPr lang="en-US" sz="1200" dirty="0"/>
              <a:t> – Measured by Argonne National Laboratory</a:t>
            </a:r>
            <a:br>
              <a:rPr lang="en-US" sz="1200" dirty="0"/>
            </a:br>
            <a:r>
              <a:rPr lang="en-US" sz="1200" dirty="0"/>
              <a:t>                   B. Homerding, “Evaluating the Performance of the </a:t>
            </a:r>
            <a:r>
              <a:rPr lang="en-US" sz="1200" dirty="0" err="1"/>
              <a:t>hipSYCL</a:t>
            </a:r>
            <a:r>
              <a:rPr lang="en-US" sz="1200" dirty="0"/>
              <a:t> Toolchain for HPC Kernels on NVIDIA V100 GPUs”, IWOCL ‘20</a:t>
            </a:r>
            <a:br>
              <a:rPr lang="en-US" sz="1200" dirty="0"/>
            </a:br>
            <a:br>
              <a:rPr lang="en-US" sz="1200" dirty="0"/>
            </a:br>
            <a:r>
              <a:rPr lang="en-US" sz="1200" dirty="0"/>
              <a:t>Intel does not control or audit third-party benchmark data or the web sites referenced in this document. You should visit the referenced web site and confirm whether referenced data are accurate.</a:t>
            </a:r>
            <a:br>
              <a:rPr lang="en-US" sz="1200" dirty="0"/>
            </a:br>
            <a:br>
              <a:rPr lang="en-US" sz="1200" dirty="0"/>
            </a:br>
            <a:r>
              <a:rPr lang="en-US" sz="1200" b="1" dirty="0"/>
              <a:t>Optimization Notice</a:t>
            </a:r>
            <a:r>
              <a:rPr lang="en-US" sz="1200" dirty="0"/>
              <a:t>: Intel's compilers may or may not optimize to the same degree for non-Intel microprocessors for optimizations that are not unique to Intel microprocessors. These optimizations include SSE2, SSE3, and SSSE3 instruction sets and other optimizations. Intel does not guarantee the availability, functionality, or effectiveness of any optimization on microprocessors not manufactured by Intel. Microprocessor-dependent optimizations in this product are intended for use with Intel microprocessors. Certain optimizations not specific to Intel microarchitecture are reserved for Intel microprocessors. Please refer to the applicable product User and Reference Guides for more information regarding the specific instruction sets covered by this notice. Notice Revision #20110804</a:t>
            </a:r>
            <a:br>
              <a:rPr lang="en-US" sz="1200" dirty="0"/>
            </a:br>
            <a:br>
              <a:rPr lang="en-US" sz="1200" dirty="0"/>
            </a:br>
            <a:r>
              <a:rPr lang="en-US" sz="1200" dirty="0"/>
              <a:t>Intel and the Intel logo are trademarks of Intel Corporation or its subsidiaries in the U.S. and/or other countries.</a:t>
            </a:r>
          </a:p>
        </p:txBody>
      </p:sp>
    </p:spTree>
    <p:extLst>
      <p:ext uri="{BB962C8B-B14F-4D97-AF65-F5344CB8AC3E}">
        <p14:creationId xmlns:p14="http://schemas.microsoft.com/office/powerpoint/2010/main" val="8266012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a:t>Intel</a:t>
            </a:r>
            <a:r>
              <a:rPr lang="en-US" sz="3600" baseline="30000" dirty="0"/>
              <a:t>®</a:t>
            </a:r>
            <a:r>
              <a:rPr lang="en-US" sz="3600" dirty="0"/>
              <a:t> DPC++ Compatibility Tool</a:t>
            </a:r>
            <a:br>
              <a:rPr lang="en-US" sz="3600" baseline="30000" dirty="0"/>
            </a:br>
            <a:r>
              <a:rPr lang="en-US" sz="2000" dirty="0">
                <a:latin typeface="IntelOne Display Medium" panose="020B0703020203020204" pitchFamily="34" charset="0"/>
              </a:rPr>
              <a:t>Minimizes Code Migration Time</a:t>
            </a:r>
          </a:p>
        </p:txBody>
      </p:sp>
      <p:sp>
        <p:nvSpPr>
          <p:cNvPr id="48" name="Content Placeholder 47">
            <a:extLst>
              <a:ext uri="{FF2B5EF4-FFF2-40B4-BE49-F238E27FC236}">
                <a16:creationId xmlns:a16="http://schemas.microsoft.com/office/drawing/2014/main" id="{0772E2C9-04F1-4053-BA7A-A29DE8A3E59A}"/>
              </a:ext>
            </a:extLst>
          </p:cNvPr>
          <p:cNvSpPr>
            <a:spLocks noGrp="1"/>
          </p:cNvSpPr>
          <p:nvPr>
            <p:ph sz="quarter" idx="27"/>
          </p:nvPr>
        </p:nvSpPr>
        <p:spPr>
          <a:xfrm>
            <a:off x="571500" y="1673402"/>
            <a:ext cx="3840480" cy="4320998"/>
          </a:xfrm>
        </p:spPr>
        <p:txBody>
          <a:bodyPr anchor="ctr"/>
          <a:lstStyle/>
          <a:p>
            <a:pPr marL="0" indent="0">
              <a:spcBef>
                <a:spcPts val="1800"/>
              </a:spcBef>
              <a:buNone/>
            </a:pPr>
            <a:r>
              <a:rPr lang="en-US" sz="1800" dirty="0"/>
              <a:t>Assists developers migrating code written in CUDA to DPC++ once, generating </a:t>
            </a:r>
            <a:r>
              <a:rPr lang="en-US" sz="1800" b="1" dirty="0"/>
              <a:t>human readable </a:t>
            </a:r>
            <a:r>
              <a:rPr lang="en-US" sz="1800" dirty="0"/>
              <a:t>code wherever possible</a:t>
            </a:r>
          </a:p>
          <a:p>
            <a:pPr marL="0" indent="0">
              <a:spcBef>
                <a:spcPts val="1800"/>
              </a:spcBef>
              <a:buNone/>
            </a:pPr>
            <a:r>
              <a:rPr lang="en-US" sz="1800" dirty="0"/>
              <a:t>~80-90% of code typically migrates automatically </a:t>
            </a:r>
          </a:p>
          <a:p>
            <a:pPr marL="0" indent="0">
              <a:spcBef>
                <a:spcPts val="1800"/>
              </a:spcBef>
              <a:buNone/>
            </a:pPr>
            <a:r>
              <a:rPr lang="en-US" sz="1800" dirty="0"/>
              <a:t>Inline comments are provided </a:t>
            </a:r>
            <a:br>
              <a:rPr lang="en-US" sz="1800" dirty="0"/>
            </a:br>
            <a:r>
              <a:rPr lang="en-US" sz="1800" dirty="0"/>
              <a:t>to help developers finish porting the application</a:t>
            </a:r>
          </a:p>
        </p:txBody>
      </p:sp>
      <p:sp>
        <p:nvSpPr>
          <p:cNvPr id="3" name="Oval 2">
            <a:extLst>
              <a:ext uri="{FF2B5EF4-FFF2-40B4-BE49-F238E27FC236}">
                <a16:creationId xmlns:a16="http://schemas.microsoft.com/office/drawing/2014/main" id="{3564151A-1DA1-486A-8D5A-76E85DD0CB8D}"/>
              </a:ext>
            </a:extLst>
          </p:cNvPr>
          <p:cNvSpPr/>
          <p:nvPr/>
        </p:nvSpPr>
        <p:spPr>
          <a:xfrm flipH="1">
            <a:off x="10428980" y="3838754"/>
            <a:ext cx="1164413" cy="1164413"/>
          </a:xfrm>
          <a:prstGeom prst="ellipse">
            <a:avLst/>
          </a:prstGeom>
          <a:gradFill flip="none" rotWithShape="1">
            <a:gsLst>
              <a:gs pos="15000">
                <a:schemeClr val="bg1"/>
              </a:gs>
              <a:gs pos="68000">
                <a:schemeClr val="bg1">
                  <a:alpha val="0"/>
                </a:schemeClr>
              </a:gs>
            </a:gsLst>
            <a:path path="circle">
              <a:fillToRect l="50000" t="50000" r="50000" b="50000"/>
            </a:path>
            <a:tileRect/>
          </a:gradFill>
          <a:ln w="19050" cmpd="sng">
            <a:noFill/>
          </a:ln>
          <a:effectLst/>
        </p:spPr>
        <p:style>
          <a:lnRef idx="1">
            <a:schemeClr val="accent1"/>
          </a:lnRef>
          <a:fillRef idx="3">
            <a:schemeClr val="accent1"/>
          </a:fillRef>
          <a:effectRef idx="2">
            <a:schemeClr val="accent1"/>
          </a:effectRef>
          <a:fontRef idx="minor">
            <a:schemeClr val="lt1"/>
          </a:fontRef>
        </p:style>
        <p:txBody>
          <a:bodyPr tIns="45720" bIns="64008"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white"/>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endParaRPr>
          </a:p>
        </p:txBody>
      </p:sp>
      <p:sp>
        <p:nvSpPr>
          <p:cNvPr id="5" name="Arrow: Bent 4">
            <a:extLst>
              <a:ext uri="{FF2B5EF4-FFF2-40B4-BE49-F238E27FC236}">
                <a16:creationId xmlns:a16="http://schemas.microsoft.com/office/drawing/2014/main" id="{20959D29-2CCB-4FA9-BD6C-10C1C601CD1D}"/>
              </a:ext>
            </a:extLst>
          </p:cNvPr>
          <p:cNvSpPr/>
          <p:nvPr/>
        </p:nvSpPr>
        <p:spPr>
          <a:xfrm rot="5400000">
            <a:off x="10131477" y="3086140"/>
            <a:ext cx="761462" cy="1205125"/>
          </a:xfrm>
          <a:prstGeom prst="bentArrow">
            <a:avLst>
              <a:gd name="adj1" fmla="val 25000"/>
              <a:gd name="adj2" fmla="val 12467"/>
              <a:gd name="adj3" fmla="val 6770"/>
              <a:gd name="adj4" fmla="val 29621"/>
            </a:avLst>
          </a:prstGeom>
          <a:solidFill>
            <a:schemeClr val="bg1">
              <a:lumMod val="7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7" name="TextBox 6">
            <a:extLst>
              <a:ext uri="{FF2B5EF4-FFF2-40B4-BE49-F238E27FC236}">
                <a16:creationId xmlns:a16="http://schemas.microsoft.com/office/drawing/2014/main" id="{DFD0D95C-CCD3-40E9-A6DC-88793FE92748}"/>
              </a:ext>
            </a:extLst>
          </p:cNvPr>
          <p:cNvSpPr txBox="1"/>
          <p:nvPr/>
        </p:nvSpPr>
        <p:spPr>
          <a:xfrm>
            <a:off x="4474920" y="2507302"/>
            <a:ext cx="7251743" cy="268161"/>
          </a:xfrm>
          <a:prstGeom prst="rect">
            <a:avLst/>
          </a:prstGeom>
          <a:noFill/>
        </p:spPr>
        <p:txBody>
          <a:bodyPr vert="horz" wrap="square" lIns="0" tIns="0" rIns="0" bIns="0" rtlCol="0" anchor="ctr" anchorCtr="1">
            <a:no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algn="ctr">
              <a:lnSpc>
                <a:spcPct val="100000"/>
              </a:lnSpc>
              <a:spcBef>
                <a:spcPts val="0"/>
              </a:spcBef>
              <a:defRPr sz="1600">
                <a:solidFill>
                  <a:schemeClr val="bg2"/>
                </a:solidFill>
                <a:latin typeface="IntelOne Display Regular" panose="020B0503020203020204" pitchFamily="34" charset="0"/>
              </a:defRPr>
            </a:lvl1pPr>
          </a:lstStyle>
          <a:p>
            <a:pPr marL="0" marR="0" lvl="0" indent="0" algn="ctr" defTabSz="1219169" rtl="0" eaLnBrk="1" fontAlgn="auto" latinLnBrk="0" hangingPunct="0">
              <a:lnSpc>
                <a:spcPct val="100000"/>
              </a:lnSpc>
              <a:spcBef>
                <a:spcPts val="0"/>
              </a:spcBef>
              <a:spcAft>
                <a:spcPts val="0"/>
              </a:spcAft>
              <a:buClrTx/>
              <a:buSzTx/>
              <a:buFontTx/>
              <a:buNone/>
              <a:tabLst/>
              <a:defRPr/>
            </a:pPr>
            <a:r>
              <a:rPr kumimoji="0" lang="en-US" sz="1600" b="0" i="0" u="none" strike="noStrike" kern="0" cap="none" spc="0" normalizeH="0" baseline="0" noProof="0">
                <a:ln>
                  <a:noFill/>
                </a:ln>
                <a:solidFill>
                  <a:srgbClr val="525252"/>
                </a:solidFill>
                <a:effectLst/>
                <a:uLnTx/>
                <a:uFillTx/>
                <a:latin typeface="IntelOne Display Regular" panose="020B0503020203020204" pitchFamily="34" charset="0"/>
                <a:sym typeface="Helvetica Neue"/>
              </a:rPr>
              <a:t>Intel DPC ++ Compatibility Tool Usage Flow</a:t>
            </a:r>
          </a:p>
        </p:txBody>
      </p:sp>
      <p:sp>
        <p:nvSpPr>
          <p:cNvPr id="9" name="Rectangle 8">
            <a:extLst>
              <a:ext uri="{FF2B5EF4-FFF2-40B4-BE49-F238E27FC236}">
                <a16:creationId xmlns:a16="http://schemas.microsoft.com/office/drawing/2014/main" id="{44F5B96E-8AA4-4573-AE3C-509701961212}"/>
              </a:ext>
            </a:extLst>
          </p:cNvPr>
          <p:cNvSpPr/>
          <p:nvPr/>
        </p:nvSpPr>
        <p:spPr>
          <a:xfrm flipH="1">
            <a:off x="5414852" y="4315427"/>
            <a:ext cx="2194560" cy="211065"/>
          </a:xfrm>
          <a:prstGeom prst="rect">
            <a:avLst/>
          </a:prstGeom>
          <a:solidFill>
            <a:schemeClr val="bg1">
              <a:lumMod val="75000"/>
            </a:schemeClr>
          </a:solidFill>
          <a:ln w="19050" cmpd="sng">
            <a:noFill/>
          </a:ln>
          <a:effectLst/>
        </p:spPr>
        <p:style>
          <a:lnRef idx="1">
            <a:schemeClr val="accent1"/>
          </a:lnRef>
          <a:fillRef idx="3">
            <a:schemeClr val="accent1"/>
          </a:fillRef>
          <a:effectRef idx="2">
            <a:schemeClr val="accent1"/>
          </a:effectRef>
          <a:fontRef idx="minor">
            <a:schemeClr val="lt1"/>
          </a:fontRef>
        </p:style>
        <p:txBody>
          <a:bodyPr tIns="45720" bIns="64008"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white"/>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endParaRPr>
          </a:p>
        </p:txBody>
      </p:sp>
      <p:sp>
        <p:nvSpPr>
          <p:cNvPr id="13" name="Rectangle 12">
            <a:extLst>
              <a:ext uri="{FF2B5EF4-FFF2-40B4-BE49-F238E27FC236}">
                <a16:creationId xmlns:a16="http://schemas.microsoft.com/office/drawing/2014/main" id="{E1849017-C9AE-4BDF-A188-86B0CCEA4E2B}"/>
              </a:ext>
            </a:extLst>
          </p:cNvPr>
          <p:cNvSpPr/>
          <p:nvPr/>
        </p:nvSpPr>
        <p:spPr>
          <a:xfrm flipH="1">
            <a:off x="7941409" y="3051721"/>
            <a:ext cx="2095666" cy="728654"/>
          </a:xfrm>
          <a:prstGeom prst="rect">
            <a:avLst/>
          </a:prstGeom>
          <a:solidFill>
            <a:schemeClr val="tx2"/>
          </a:solidFill>
          <a:ln w="19050" cmpd="sng">
            <a:solidFill>
              <a:schemeClr val="bg1">
                <a:alpha val="30000"/>
              </a:schemeClr>
            </a:solidFill>
          </a:ln>
          <a:effectLst/>
        </p:spPr>
        <p:style>
          <a:lnRef idx="1">
            <a:schemeClr val="accent1"/>
          </a:lnRef>
          <a:fillRef idx="3">
            <a:schemeClr val="accent1"/>
          </a:fillRef>
          <a:effectRef idx="2">
            <a:schemeClr val="accent1"/>
          </a:effectRef>
          <a:fontRef idx="minor">
            <a:schemeClr val="lt1"/>
          </a:fontRef>
        </p:style>
        <p:txBody>
          <a:bodyPr bIns="64008"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white"/>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endParaRPr>
          </a:p>
        </p:txBody>
      </p:sp>
      <p:sp>
        <p:nvSpPr>
          <p:cNvPr id="15" name="Arrow: Pentagon 14">
            <a:extLst>
              <a:ext uri="{FF2B5EF4-FFF2-40B4-BE49-F238E27FC236}">
                <a16:creationId xmlns:a16="http://schemas.microsoft.com/office/drawing/2014/main" id="{DF1D0FDB-BC57-4935-9013-224705AAA904}"/>
              </a:ext>
            </a:extLst>
          </p:cNvPr>
          <p:cNvSpPr/>
          <p:nvPr/>
        </p:nvSpPr>
        <p:spPr>
          <a:xfrm rot="16200000">
            <a:off x="8807762" y="3575466"/>
            <a:ext cx="362961" cy="772779"/>
          </a:xfrm>
          <a:prstGeom prst="homePlate">
            <a:avLst/>
          </a:prstGeom>
          <a:solidFill>
            <a:schemeClr val="bg1">
              <a:lumMod val="7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17" name="Oval 16">
            <a:extLst>
              <a:ext uri="{FF2B5EF4-FFF2-40B4-BE49-F238E27FC236}">
                <a16:creationId xmlns:a16="http://schemas.microsoft.com/office/drawing/2014/main" id="{718AD875-1666-49B3-81C3-7CAF19EE61CC}"/>
              </a:ext>
            </a:extLst>
          </p:cNvPr>
          <p:cNvSpPr/>
          <p:nvPr/>
        </p:nvSpPr>
        <p:spPr>
          <a:xfrm flipH="1">
            <a:off x="4862160" y="3838754"/>
            <a:ext cx="1164413" cy="1164413"/>
          </a:xfrm>
          <a:prstGeom prst="ellipse">
            <a:avLst/>
          </a:prstGeom>
          <a:gradFill flip="none" rotWithShape="1">
            <a:gsLst>
              <a:gs pos="15000">
                <a:schemeClr val="bg1"/>
              </a:gs>
              <a:gs pos="68000">
                <a:schemeClr val="bg1">
                  <a:alpha val="0"/>
                </a:schemeClr>
              </a:gs>
            </a:gsLst>
            <a:path path="circle">
              <a:fillToRect l="50000" t="50000" r="50000" b="50000"/>
            </a:path>
            <a:tileRect/>
          </a:gradFill>
          <a:ln w="19050" cmpd="sng">
            <a:noFill/>
          </a:ln>
          <a:effectLst/>
        </p:spPr>
        <p:style>
          <a:lnRef idx="1">
            <a:schemeClr val="accent1"/>
          </a:lnRef>
          <a:fillRef idx="3">
            <a:schemeClr val="accent1"/>
          </a:fillRef>
          <a:effectRef idx="2">
            <a:schemeClr val="accent1"/>
          </a:effectRef>
          <a:fontRef idx="minor">
            <a:schemeClr val="lt1"/>
          </a:fontRef>
        </p:style>
        <p:txBody>
          <a:bodyPr tIns="45720" bIns="64008"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white"/>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endParaRPr>
          </a:p>
        </p:txBody>
      </p:sp>
      <p:pic>
        <p:nvPicPr>
          <p:cNvPr id="19" name="Graphic 18">
            <a:extLst>
              <a:ext uri="{FF2B5EF4-FFF2-40B4-BE49-F238E27FC236}">
                <a16:creationId xmlns:a16="http://schemas.microsoft.com/office/drawing/2014/main" id="{F34DB201-2845-4834-83CD-E44864CA27F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981406" y="3957999"/>
            <a:ext cx="925922" cy="925922"/>
          </a:xfrm>
          <a:prstGeom prst="rect">
            <a:avLst/>
          </a:prstGeom>
        </p:spPr>
      </p:pic>
      <p:sp>
        <p:nvSpPr>
          <p:cNvPr id="21" name="Oval 20">
            <a:extLst>
              <a:ext uri="{FF2B5EF4-FFF2-40B4-BE49-F238E27FC236}">
                <a16:creationId xmlns:a16="http://schemas.microsoft.com/office/drawing/2014/main" id="{470B5296-0A5F-4449-BC8B-A11E988C325F}"/>
              </a:ext>
            </a:extLst>
          </p:cNvPr>
          <p:cNvSpPr/>
          <p:nvPr/>
        </p:nvSpPr>
        <p:spPr>
          <a:xfrm flipH="1">
            <a:off x="6465039" y="3838754"/>
            <a:ext cx="1164413" cy="1164413"/>
          </a:xfrm>
          <a:prstGeom prst="ellipse">
            <a:avLst/>
          </a:prstGeom>
          <a:gradFill flip="none" rotWithShape="1">
            <a:gsLst>
              <a:gs pos="15000">
                <a:schemeClr val="bg1"/>
              </a:gs>
              <a:gs pos="68000">
                <a:schemeClr val="bg1">
                  <a:alpha val="0"/>
                </a:schemeClr>
              </a:gs>
            </a:gsLst>
            <a:path path="circle">
              <a:fillToRect l="50000" t="50000" r="50000" b="50000"/>
            </a:path>
            <a:tileRect/>
          </a:gradFill>
          <a:ln w="19050" cmpd="sng">
            <a:noFill/>
          </a:ln>
          <a:effectLst/>
        </p:spPr>
        <p:style>
          <a:lnRef idx="1">
            <a:schemeClr val="accent1"/>
          </a:lnRef>
          <a:fillRef idx="3">
            <a:schemeClr val="accent1"/>
          </a:fillRef>
          <a:effectRef idx="2">
            <a:schemeClr val="accent1"/>
          </a:effectRef>
          <a:fontRef idx="minor">
            <a:schemeClr val="lt1"/>
          </a:fontRef>
        </p:style>
        <p:txBody>
          <a:bodyPr tIns="45720" bIns="64008"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white"/>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endParaRPr>
          </a:p>
        </p:txBody>
      </p:sp>
      <p:pic>
        <p:nvPicPr>
          <p:cNvPr id="31" name="Graphic 30">
            <a:extLst>
              <a:ext uri="{FF2B5EF4-FFF2-40B4-BE49-F238E27FC236}">
                <a16:creationId xmlns:a16="http://schemas.microsoft.com/office/drawing/2014/main" id="{48843B30-C76A-41B0-A4DB-CCCAD1A31F8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584280" y="3954378"/>
            <a:ext cx="925930" cy="933165"/>
          </a:xfrm>
          <a:prstGeom prst="rect">
            <a:avLst/>
          </a:prstGeom>
        </p:spPr>
      </p:pic>
      <p:sp>
        <p:nvSpPr>
          <p:cNvPr id="33" name="Rectangle 32">
            <a:extLst>
              <a:ext uri="{FF2B5EF4-FFF2-40B4-BE49-F238E27FC236}">
                <a16:creationId xmlns:a16="http://schemas.microsoft.com/office/drawing/2014/main" id="{327B2C72-AB2B-4813-B801-1C1678A6A4A2}"/>
              </a:ext>
            </a:extLst>
          </p:cNvPr>
          <p:cNvSpPr/>
          <p:nvPr/>
        </p:nvSpPr>
        <p:spPr>
          <a:xfrm flipH="1">
            <a:off x="7941409" y="4056633"/>
            <a:ext cx="2095666" cy="728654"/>
          </a:xfrm>
          <a:prstGeom prst="rect">
            <a:avLst/>
          </a:prstGeom>
          <a:solidFill>
            <a:srgbClr val="0068B5"/>
          </a:solidFill>
          <a:ln w="19050" cmpd="sng">
            <a:solidFill>
              <a:schemeClr val="bg1">
                <a:alpha val="3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endParaRPr>
          </a:p>
        </p:txBody>
      </p:sp>
      <p:pic>
        <p:nvPicPr>
          <p:cNvPr id="35" name="Graphic 34">
            <a:extLst>
              <a:ext uri="{FF2B5EF4-FFF2-40B4-BE49-F238E27FC236}">
                <a16:creationId xmlns:a16="http://schemas.microsoft.com/office/drawing/2014/main" id="{16BA5ADA-7701-4BAA-BF39-733BD924C5F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461515" y="3927981"/>
            <a:ext cx="1099343" cy="932777"/>
          </a:xfrm>
          <a:prstGeom prst="rect">
            <a:avLst/>
          </a:prstGeom>
        </p:spPr>
      </p:pic>
      <p:sp>
        <p:nvSpPr>
          <p:cNvPr id="37" name="TextBox 36">
            <a:extLst>
              <a:ext uri="{FF2B5EF4-FFF2-40B4-BE49-F238E27FC236}">
                <a16:creationId xmlns:a16="http://schemas.microsoft.com/office/drawing/2014/main" id="{23D516B8-D570-499F-86C0-A39D33941FC6}"/>
              </a:ext>
            </a:extLst>
          </p:cNvPr>
          <p:cNvSpPr txBox="1"/>
          <p:nvPr/>
        </p:nvSpPr>
        <p:spPr>
          <a:xfrm>
            <a:off x="6426181" y="3567545"/>
            <a:ext cx="1242130" cy="307777"/>
          </a:xfrm>
          <a:prstGeom prst="rect">
            <a:avLst/>
          </a:prstGeom>
          <a:noFill/>
        </p:spPr>
        <p:txBody>
          <a:bodyPr vert="horz" wrap="square" lIns="0" tIns="0" rIns="0" bIns="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algn="ctr">
              <a:lnSpc>
                <a:spcPts val="1733"/>
              </a:lnSpc>
              <a:defRPr sz="1100">
                <a:solidFill>
                  <a:schemeClr val="bg1"/>
                </a:solidFill>
                <a:latin typeface="IntelOne Display Regular" panose="020B0503020203020204" pitchFamily="34" charset="0"/>
                <a:ea typeface="Intel Clear" panose="020B0604020203020204" pitchFamily="34" charset="0"/>
                <a:cs typeface="Intel Clear" panose="020B0604020203020204" pitchFamily="34" charset="0"/>
              </a:defRPr>
            </a:lvl1pPr>
          </a:lstStyle>
          <a:p>
            <a:pPr marL="0" marR="0" lvl="0" indent="0" algn="ctr" defTabSz="1219169" rtl="0" eaLnBrk="1"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rgbClr val="525252"/>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t>80-90%</a:t>
            </a:r>
            <a:br>
              <a:rPr kumimoji="0" lang="en-US" sz="1000" b="0" i="0" u="none" strike="noStrike" kern="0" cap="none" spc="0" normalizeH="0" baseline="0" noProof="0">
                <a:ln>
                  <a:noFill/>
                </a:ln>
                <a:solidFill>
                  <a:srgbClr val="525252"/>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br>
            <a:r>
              <a:rPr kumimoji="0" lang="en-US" sz="1000" b="0" i="0" u="none" strike="noStrike" kern="0" cap="none" spc="0" normalizeH="0" baseline="0" noProof="0">
                <a:ln>
                  <a:noFill/>
                </a:ln>
                <a:solidFill>
                  <a:srgbClr val="525252"/>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t>Transformed</a:t>
            </a:r>
          </a:p>
        </p:txBody>
      </p:sp>
      <p:sp>
        <p:nvSpPr>
          <p:cNvPr id="39" name="TextBox 38">
            <a:extLst>
              <a:ext uri="{FF2B5EF4-FFF2-40B4-BE49-F238E27FC236}">
                <a16:creationId xmlns:a16="http://schemas.microsoft.com/office/drawing/2014/main" id="{B10240CC-8C5E-4ABB-B293-0A5DC5D29718}"/>
              </a:ext>
            </a:extLst>
          </p:cNvPr>
          <p:cNvSpPr txBox="1"/>
          <p:nvPr/>
        </p:nvSpPr>
        <p:spPr>
          <a:xfrm>
            <a:off x="8306071" y="3139507"/>
            <a:ext cx="1366343" cy="553083"/>
          </a:xfrm>
          <a:prstGeom prst="rect">
            <a:avLst/>
          </a:prstGeom>
          <a:noFill/>
        </p:spPr>
        <p:txBody>
          <a:bodyPr vert="horz" wrap="square" lIns="0" tIns="0" rIns="0" bIns="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algn="ctr">
              <a:lnSpc>
                <a:spcPts val="1733"/>
              </a:lnSpc>
              <a:defRPr sz="1100">
                <a:solidFill>
                  <a:schemeClr val="bg1"/>
                </a:solidFill>
                <a:latin typeface="IntelOne Display Regular" panose="020B0503020203020204" pitchFamily="34" charset="0"/>
                <a:ea typeface="Intel Clear" panose="020B0604020203020204" pitchFamily="34" charset="0"/>
                <a:cs typeface="Intel Clear" panose="020B0604020203020204" pitchFamily="34" charset="0"/>
              </a:defRPr>
            </a:lvl1pPr>
          </a:lstStyle>
          <a:p>
            <a:pPr marL="0" marR="0" lvl="0" indent="0" algn="ctr" defTabSz="1219169" rtl="0" eaLnBrk="1"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FFFFFF"/>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t>Complete Coding &amp; Tune to Desired Performance</a:t>
            </a:r>
          </a:p>
        </p:txBody>
      </p:sp>
      <p:sp>
        <p:nvSpPr>
          <p:cNvPr id="41" name="TextBox 40">
            <a:extLst>
              <a:ext uri="{FF2B5EF4-FFF2-40B4-BE49-F238E27FC236}">
                <a16:creationId xmlns:a16="http://schemas.microsoft.com/office/drawing/2014/main" id="{16DC0CE9-C02A-4522-A14F-21C0453B9709}"/>
              </a:ext>
            </a:extLst>
          </p:cNvPr>
          <p:cNvSpPr txBox="1"/>
          <p:nvPr/>
        </p:nvSpPr>
        <p:spPr>
          <a:xfrm>
            <a:off x="4823302" y="5021331"/>
            <a:ext cx="1242130" cy="338554"/>
          </a:xfrm>
          <a:prstGeom prst="rect">
            <a:avLst/>
          </a:prstGeom>
          <a:noFill/>
        </p:spPr>
        <p:txBody>
          <a:bodyPr vert="horz" wrap="square" lIns="0" tIns="0" rIns="0" bIns="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algn="ctr">
              <a:lnSpc>
                <a:spcPts val="1733"/>
              </a:lnSpc>
              <a:defRPr sz="1100">
                <a:solidFill>
                  <a:schemeClr val="bg1"/>
                </a:solidFill>
                <a:latin typeface="IntelOne Display Regular" panose="020B0503020203020204" pitchFamily="34" charset="0"/>
                <a:ea typeface="Intel Clear" panose="020B0604020203020204" pitchFamily="34" charset="0"/>
                <a:cs typeface="Intel Clear" panose="020B0604020203020204" pitchFamily="34" charset="0"/>
              </a:defRPr>
            </a:lvl1pPr>
          </a:lstStyle>
          <a:p>
            <a:pPr marL="0" marR="0" lvl="0" indent="0" algn="ctr" defTabSz="1219169" rtl="0" eaLnBrk="1"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srgbClr val="525252"/>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t>Developer’s CUDA Source Code</a:t>
            </a:r>
          </a:p>
        </p:txBody>
      </p:sp>
      <p:sp>
        <p:nvSpPr>
          <p:cNvPr id="43" name="TextBox 42">
            <a:extLst>
              <a:ext uri="{FF2B5EF4-FFF2-40B4-BE49-F238E27FC236}">
                <a16:creationId xmlns:a16="http://schemas.microsoft.com/office/drawing/2014/main" id="{DE97B793-B394-4358-BDA0-79F7DE4D52BF}"/>
              </a:ext>
            </a:extLst>
          </p:cNvPr>
          <p:cNvSpPr txBox="1"/>
          <p:nvPr/>
        </p:nvSpPr>
        <p:spPr>
          <a:xfrm>
            <a:off x="6426181" y="5006247"/>
            <a:ext cx="1242130" cy="368722"/>
          </a:xfrm>
          <a:prstGeom prst="rect">
            <a:avLst/>
          </a:prstGeom>
          <a:noFill/>
        </p:spPr>
        <p:txBody>
          <a:bodyPr vert="horz" wrap="square" lIns="0" tIns="0" rIns="0" bIns="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algn="ctr">
              <a:lnSpc>
                <a:spcPts val="1733"/>
              </a:lnSpc>
              <a:defRPr sz="1100">
                <a:solidFill>
                  <a:schemeClr val="bg1"/>
                </a:solidFill>
                <a:latin typeface="IntelOne Display Regular" panose="020B0503020203020204" pitchFamily="34" charset="0"/>
                <a:ea typeface="Intel Clear" panose="020B0604020203020204" pitchFamily="34" charset="0"/>
                <a:cs typeface="Intel Clear" panose="020B0604020203020204" pitchFamily="34" charset="0"/>
              </a:defRPr>
            </a:lvl1pPr>
          </a:lstStyle>
          <a:p>
            <a:pPr marL="0" marR="0" lvl="0" indent="0" algn="ctr" defTabSz="1219169" rtl="0" eaLnBrk="1"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srgbClr val="525252"/>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t>Compatibility</a:t>
            </a:r>
            <a:br>
              <a:rPr kumimoji="0" lang="en-US" sz="1100" b="0" i="0" u="none" strike="noStrike" kern="0" cap="none" spc="0" normalizeH="0" baseline="0" noProof="0">
                <a:ln>
                  <a:noFill/>
                </a:ln>
                <a:solidFill>
                  <a:srgbClr val="525252"/>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br>
            <a:r>
              <a:rPr kumimoji="0" lang="en-US" sz="1100" b="0" i="0" u="none" strike="noStrike" kern="0" cap="none" spc="0" normalizeH="0" baseline="0" noProof="0">
                <a:ln>
                  <a:noFill/>
                </a:ln>
                <a:solidFill>
                  <a:srgbClr val="525252"/>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t>Tool</a:t>
            </a:r>
          </a:p>
        </p:txBody>
      </p:sp>
      <p:sp>
        <p:nvSpPr>
          <p:cNvPr id="45" name="TextBox 44">
            <a:extLst>
              <a:ext uri="{FF2B5EF4-FFF2-40B4-BE49-F238E27FC236}">
                <a16:creationId xmlns:a16="http://schemas.microsoft.com/office/drawing/2014/main" id="{B4B844C1-A3E7-47AA-AB02-BFA3BD0388CE}"/>
              </a:ext>
            </a:extLst>
          </p:cNvPr>
          <p:cNvSpPr txBox="1"/>
          <p:nvPr/>
        </p:nvSpPr>
        <p:spPr>
          <a:xfrm>
            <a:off x="10390123" y="5021331"/>
            <a:ext cx="1242130" cy="338554"/>
          </a:xfrm>
          <a:prstGeom prst="rect">
            <a:avLst/>
          </a:prstGeom>
          <a:noFill/>
        </p:spPr>
        <p:txBody>
          <a:bodyPr vert="horz" wrap="square" lIns="0" tIns="0" rIns="0" bIns="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algn="ctr">
              <a:lnSpc>
                <a:spcPts val="1733"/>
              </a:lnSpc>
              <a:defRPr sz="1100">
                <a:solidFill>
                  <a:schemeClr val="bg1"/>
                </a:solidFill>
                <a:latin typeface="IntelOne Display Regular" panose="020B0503020203020204" pitchFamily="34" charset="0"/>
                <a:ea typeface="Intel Clear" panose="020B0604020203020204" pitchFamily="34" charset="0"/>
                <a:cs typeface="Intel Clear" panose="020B0604020203020204" pitchFamily="34" charset="0"/>
              </a:defRPr>
            </a:lvl1pPr>
          </a:lstStyle>
          <a:p>
            <a:pPr marL="0" marR="0" lvl="0" indent="0" algn="ctr" defTabSz="1219169" rtl="0" eaLnBrk="1"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srgbClr val="525252"/>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t>DPC++</a:t>
            </a:r>
            <a:br>
              <a:rPr kumimoji="0" lang="en-US" sz="1100" b="0" i="0" u="none" strike="noStrike" kern="0" cap="none" spc="0" normalizeH="0" baseline="0" noProof="0">
                <a:ln>
                  <a:noFill/>
                </a:ln>
                <a:solidFill>
                  <a:srgbClr val="525252"/>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br>
            <a:r>
              <a:rPr kumimoji="0" lang="en-US" sz="1100" b="0" i="0" u="none" strike="noStrike" kern="0" cap="none" spc="0" normalizeH="0" baseline="0" noProof="0">
                <a:ln>
                  <a:noFill/>
                </a:ln>
                <a:solidFill>
                  <a:srgbClr val="525252"/>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t>Source Code</a:t>
            </a:r>
          </a:p>
        </p:txBody>
      </p:sp>
      <p:sp>
        <p:nvSpPr>
          <p:cNvPr id="47" name="TextBox 46">
            <a:extLst>
              <a:ext uri="{FF2B5EF4-FFF2-40B4-BE49-F238E27FC236}">
                <a16:creationId xmlns:a16="http://schemas.microsoft.com/office/drawing/2014/main" id="{CC480485-3C25-4487-9AD4-E797145169B5}"/>
              </a:ext>
            </a:extLst>
          </p:cNvPr>
          <p:cNvSpPr txBox="1"/>
          <p:nvPr/>
        </p:nvSpPr>
        <p:spPr>
          <a:xfrm>
            <a:off x="8306071" y="4167045"/>
            <a:ext cx="1366343" cy="507831"/>
          </a:xfrm>
          <a:prstGeom prst="rect">
            <a:avLst/>
          </a:prstGeom>
          <a:noFill/>
        </p:spPr>
        <p:txBody>
          <a:bodyPr vert="horz" wrap="square" lIns="0" tIns="0" rIns="0" bIns="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algn="ctr">
              <a:lnSpc>
                <a:spcPts val="1733"/>
              </a:lnSpc>
              <a:defRPr sz="1100">
                <a:solidFill>
                  <a:schemeClr val="bg1"/>
                </a:solidFill>
                <a:latin typeface="IntelOne Display Regular" panose="020B0503020203020204" pitchFamily="34" charset="0"/>
                <a:ea typeface="Intel Clear" panose="020B0604020203020204" pitchFamily="34" charset="0"/>
                <a:cs typeface="Intel Clear" panose="020B0604020203020204" pitchFamily="34" charset="0"/>
              </a:defRPr>
            </a:lvl1pPr>
          </a:lstStyle>
          <a:p>
            <a:pPr marL="0" marR="0" lvl="0" indent="0" algn="ctr" defTabSz="1219169" rtl="0" eaLnBrk="1"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srgbClr val="FFFFFF"/>
                </a:solidFill>
                <a:effectLst/>
                <a:uLnTx/>
                <a:uFillTx/>
                <a:latin typeface="IntelOne Display Regular" panose="020B0503020203020204" pitchFamily="34" charset="0"/>
                <a:ea typeface="Intel Clear" panose="020B0604020203020204" pitchFamily="34" charset="0"/>
                <a:cs typeface="Intel Clear" panose="020B0604020203020204" pitchFamily="34" charset="0"/>
                <a:sym typeface="Helvetica Neue"/>
              </a:rPr>
              <a:t>Human Readable DPC++ with inline Comments</a:t>
            </a:r>
          </a:p>
        </p:txBody>
      </p:sp>
      <p:grpSp>
        <p:nvGrpSpPr>
          <p:cNvPr id="23" name="Group 22">
            <a:extLst>
              <a:ext uri="{FF2B5EF4-FFF2-40B4-BE49-F238E27FC236}">
                <a16:creationId xmlns:a16="http://schemas.microsoft.com/office/drawing/2014/main" id="{3755A48F-6A9D-4566-9394-7769E83CE724}"/>
              </a:ext>
            </a:extLst>
          </p:cNvPr>
          <p:cNvGrpSpPr>
            <a:grpSpLocks noChangeAspect="1"/>
          </p:cNvGrpSpPr>
          <p:nvPr/>
        </p:nvGrpSpPr>
        <p:grpSpPr>
          <a:xfrm>
            <a:off x="11444558" y="6120389"/>
            <a:ext cx="275685" cy="275685"/>
            <a:chOff x="8317885" y="5512428"/>
            <a:chExt cx="338328" cy="338328"/>
          </a:xfrm>
        </p:grpSpPr>
        <p:sp>
          <p:nvSpPr>
            <p:cNvPr id="24" name="Rectangle 23">
              <a:extLst>
                <a:ext uri="{FF2B5EF4-FFF2-40B4-BE49-F238E27FC236}">
                  <a16:creationId xmlns:a16="http://schemas.microsoft.com/office/drawing/2014/main" id="{1D64D8C0-5635-4056-A710-17F9857861BF}"/>
                </a:ext>
              </a:extLst>
            </p:cNvPr>
            <p:cNvSpPr/>
            <p:nvPr/>
          </p:nvSpPr>
          <p:spPr>
            <a:xfrm>
              <a:off x="8427613" y="5622156"/>
              <a:ext cx="228600" cy="228600"/>
            </a:xfrm>
            <a:prstGeom prst="rect">
              <a:avLst/>
            </a:prstGeom>
            <a:solidFill>
              <a:srgbClr val="00285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25" name="Rectangle 24">
              <a:extLst>
                <a:ext uri="{FF2B5EF4-FFF2-40B4-BE49-F238E27FC236}">
                  <a16:creationId xmlns:a16="http://schemas.microsoft.com/office/drawing/2014/main" id="{CABE94C8-5D8D-4133-9AC7-1397A8E95154}"/>
                </a:ext>
              </a:extLst>
            </p:cNvPr>
            <p:cNvSpPr/>
            <p:nvPr/>
          </p:nvSpPr>
          <p:spPr>
            <a:xfrm>
              <a:off x="8317885" y="5512428"/>
              <a:ext cx="109728" cy="109728"/>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grpSp>
      <p:sp>
        <p:nvSpPr>
          <p:cNvPr id="10" name="Arrow: Pentagon 9">
            <a:extLst>
              <a:ext uri="{FF2B5EF4-FFF2-40B4-BE49-F238E27FC236}">
                <a16:creationId xmlns:a16="http://schemas.microsoft.com/office/drawing/2014/main" id="{A07DF07B-FC22-43E5-8BEF-C17773FD38FD}"/>
              </a:ext>
            </a:extLst>
          </p:cNvPr>
          <p:cNvSpPr/>
          <p:nvPr/>
        </p:nvSpPr>
        <p:spPr>
          <a:xfrm>
            <a:off x="7609412" y="4315427"/>
            <a:ext cx="331997" cy="211065"/>
          </a:xfrm>
          <a:prstGeom prst="homePlate">
            <a:avLst/>
          </a:prstGeom>
          <a:solidFill>
            <a:schemeClr val="bg1">
              <a:lumMod val="7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0985145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9200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EAB21-2A69-4C9B-911A-8FFB6DE2A29E}"/>
              </a:ext>
            </a:extLst>
          </p:cNvPr>
          <p:cNvSpPr>
            <a:spLocks noGrp="1"/>
          </p:cNvSpPr>
          <p:nvPr>
            <p:ph type="title"/>
          </p:nvPr>
        </p:nvSpPr>
        <p:spPr/>
        <p:txBody>
          <a:bodyPr/>
          <a:lstStyle/>
          <a:p>
            <a:r>
              <a:rPr lang="en-US" dirty="0"/>
              <a:t>SYCL 2020 Specification</a:t>
            </a:r>
          </a:p>
        </p:txBody>
      </p:sp>
      <p:sp>
        <p:nvSpPr>
          <p:cNvPr id="3" name="Content Placeholder 2">
            <a:extLst>
              <a:ext uri="{FF2B5EF4-FFF2-40B4-BE49-F238E27FC236}">
                <a16:creationId xmlns:a16="http://schemas.microsoft.com/office/drawing/2014/main" id="{8227776F-8773-4D02-918D-87151DB94AEE}"/>
              </a:ext>
            </a:extLst>
          </p:cNvPr>
          <p:cNvSpPr>
            <a:spLocks noGrp="1"/>
          </p:cNvSpPr>
          <p:nvPr>
            <p:ph sz="quarter" idx="28"/>
          </p:nvPr>
        </p:nvSpPr>
        <p:spPr/>
        <p:txBody>
          <a:bodyPr>
            <a:normAutofit fontScale="92500" lnSpcReduction="20000"/>
          </a:bodyPr>
          <a:lstStyle/>
          <a:p>
            <a:r>
              <a:rPr lang="en-US" dirty="0"/>
              <a:t>The SYCL 2020 specification was released on February 9, 2021</a:t>
            </a:r>
            <a:br>
              <a:rPr lang="en-US" dirty="0"/>
            </a:br>
            <a:endParaRPr lang="en-US" dirty="0"/>
          </a:p>
          <a:p>
            <a:r>
              <a:rPr lang="en-US" dirty="0"/>
              <a:t>Several major features, including:</a:t>
            </a:r>
          </a:p>
          <a:p>
            <a:pPr lvl="1"/>
            <a:r>
              <a:rPr lang="en-US" dirty="0"/>
              <a:t>Unified shared memory</a:t>
            </a:r>
          </a:p>
          <a:p>
            <a:pPr lvl="1"/>
            <a:r>
              <a:rPr lang="en-US" dirty="0"/>
              <a:t>Reductions</a:t>
            </a:r>
          </a:p>
          <a:p>
            <a:pPr lvl="1"/>
            <a:r>
              <a:rPr lang="en-US" dirty="0"/>
              <a:t>Modern atomics</a:t>
            </a:r>
          </a:p>
          <a:p>
            <a:pPr lvl="1"/>
            <a:r>
              <a:rPr lang="en-US" dirty="0"/>
              <a:t>Sub-groups</a:t>
            </a:r>
          </a:p>
          <a:p>
            <a:pPr lvl="1"/>
            <a:r>
              <a:rPr lang="en-US" dirty="0"/>
              <a:t>Group algorithms (e.g. reductions, scans)</a:t>
            </a:r>
          </a:p>
          <a:p>
            <a:pPr lvl="1"/>
            <a:r>
              <a:rPr lang="en-US" dirty="0"/>
              <a:t>Extension and interoperability mechanisms</a:t>
            </a:r>
            <a:br>
              <a:rPr lang="en-US" dirty="0"/>
            </a:br>
            <a:endParaRPr lang="en-US" dirty="0"/>
          </a:p>
          <a:p>
            <a:r>
              <a:rPr lang="en-US" dirty="0"/>
              <a:t>No SYCL 2020 conformant implementations available (yet)</a:t>
            </a:r>
          </a:p>
        </p:txBody>
      </p:sp>
      <p:pic>
        <p:nvPicPr>
          <p:cNvPr id="4" name="Picture 3">
            <a:extLst>
              <a:ext uri="{FF2B5EF4-FFF2-40B4-BE49-F238E27FC236}">
                <a16:creationId xmlns:a16="http://schemas.microsoft.com/office/drawing/2014/main" id="{4AE3089B-3A75-43C7-805B-C41F1B1C7D24}"/>
              </a:ext>
            </a:extLst>
          </p:cNvPr>
          <p:cNvPicPr>
            <a:picLocks noChangeAspect="1"/>
          </p:cNvPicPr>
          <p:nvPr/>
        </p:nvPicPr>
        <p:blipFill>
          <a:blip r:embed="rId2"/>
          <a:stretch>
            <a:fillRect/>
          </a:stretch>
        </p:blipFill>
        <p:spPr>
          <a:xfrm>
            <a:off x="8818686" y="226778"/>
            <a:ext cx="2801944" cy="1268645"/>
          </a:xfrm>
          <a:prstGeom prst="rect">
            <a:avLst/>
          </a:prstGeom>
        </p:spPr>
      </p:pic>
    </p:spTree>
    <p:extLst>
      <p:ext uri="{BB962C8B-B14F-4D97-AF65-F5344CB8AC3E}">
        <p14:creationId xmlns:p14="http://schemas.microsoft.com/office/powerpoint/2010/main" val="19695895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60C66-83BF-40BF-9480-0C4F3B24AF32}"/>
              </a:ext>
            </a:extLst>
          </p:cNvPr>
          <p:cNvSpPr>
            <a:spLocks noGrp="1"/>
          </p:cNvSpPr>
          <p:nvPr>
            <p:ph type="title"/>
          </p:nvPr>
        </p:nvSpPr>
        <p:spPr/>
        <p:txBody>
          <a:bodyPr/>
          <a:lstStyle/>
          <a:p>
            <a:r>
              <a:rPr lang="en-US" dirty="0"/>
              <a:t>Why Move to SYCL?</a:t>
            </a:r>
          </a:p>
        </p:txBody>
      </p:sp>
      <p:sp>
        <p:nvSpPr>
          <p:cNvPr id="3" name="Content Placeholder 2">
            <a:extLst>
              <a:ext uri="{FF2B5EF4-FFF2-40B4-BE49-F238E27FC236}">
                <a16:creationId xmlns:a16="http://schemas.microsoft.com/office/drawing/2014/main" id="{BCE784DF-C274-4EFA-955C-95C8E027BCCC}"/>
              </a:ext>
            </a:extLst>
          </p:cNvPr>
          <p:cNvSpPr>
            <a:spLocks noGrp="1"/>
          </p:cNvSpPr>
          <p:nvPr>
            <p:ph sz="quarter" idx="28"/>
          </p:nvPr>
        </p:nvSpPr>
        <p:spPr>
          <a:xfrm>
            <a:off x="571370" y="1673454"/>
            <a:ext cx="11199452" cy="4574947"/>
          </a:xfrm>
        </p:spPr>
        <p:txBody>
          <a:bodyPr>
            <a:normAutofit fontScale="92500" lnSpcReduction="10000"/>
          </a:bodyPr>
          <a:lstStyle/>
          <a:p>
            <a:r>
              <a:rPr lang="en-US" dirty="0">
                <a:latin typeface="+mn-lt"/>
              </a:rPr>
              <a:t>From pragmas/directives (e.g. OpenMP or </a:t>
            </a:r>
            <a:r>
              <a:rPr lang="en-US" dirty="0" err="1">
                <a:latin typeface="+mn-lt"/>
              </a:rPr>
              <a:t>OpenACC</a:t>
            </a:r>
            <a:r>
              <a:rPr lang="en-US" dirty="0">
                <a:latin typeface="+mn-lt"/>
              </a:rPr>
              <a:t>)</a:t>
            </a:r>
          </a:p>
          <a:p>
            <a:pPr lvl="1"/>
            <a:r>
              <a:rPr lang="en-US" dirty="0"/>
              <a:t>Parallelism in SYCL is explicit, not the result of a compiler’s loop transformation</a:t>
            </a:r>
          </a:p>
          <a:p>
            <a:pPr lvl="1"/>
            <a:r>
              <a:rPr lang="en-US" dirty="0"/>
              <a:t>SYCL integrates more easily with C++ features (iterators, templates, lambdas)</a:t>
            </a:r>
            <a:br>
              <a:rPr lang="en-US" dirty="0"/>
            </a:br>
            <a:endParaRPr lang="en-US" dirty="0"/>
          </a:p>
          <a:p>
            <a:r>
              <a:rPr lang="en-US" dirty="0">
                <a:latin typeface="+mn-lt"/>
              </a:rPr>
              <a:t>From a proprietary programming model (e.g. CUDA, HIP)</a:t>
            </a:r>
          </a:p>
          <a:p>
            <a:pPr lvl="1"/>
            <a:r>
              <a:rPr lang="en-US" dirty="0"/>
              <a:t>SYCL is an industry standard, not controlled by a hardware vendor</a:t>
            </a:r>
            <a:br>
              <a:rPr lang="en-US" dirty="0"/>
            </a:br>
            <a:endParaRPr lang="en-US" dirty="0"/>
          </a:p>
          <a:p>
            <a:r>
              <a:rPr lang="en-US" dirty="0">
                <a:latin typeface="+mn-lt"/>
              </a:rPr>
              <a:t>From a portability framework (e.g. </a:t>
            </a:r>
            <a:r>
              <a:rPr lang="en-US" dirty="0" err="1">
                <a:latin typeface="+mn-lt"/>
              </a:rPr>
              <a:t>Kokkos</a:t>
            </a:r>
            <a:r>
              <a:rPr lang="en-US" dirty="0">
                <a:latin typeface="+mn-lt"/>
              </a:rPr>
              <a:t>, RAJA)</a:t>
            </a:r>
          </a:p>
          <a:p>
            <a:pPr lvl="1"/>
            <a:r>
              <a:rPr lang="en-US" dirty="0"/>
              <a:t>Compiler development and support from multiple companies (Intel, Xilinx, </a:t>
            </a:r>
            <a:r>
              <a:rPr lang="en-US" dirty="0" err="1"/>
              <a:t>Codeplay</a:t>
            </a:r>
            <a:r>
              <a:rPr lang="en-US" dirty="0"/>
              <a:t>)</a:t>
            </a:r>
          </a:p>
          <a:p>
            <a:pPr lvl="1"/>
            <a:r>
              <a:rPr lang="en-US" dirty="0"/>
              <a:t>Portable to any target consuming SPIR-V, potentially portable to any Clang backend</a:t>
            </a:r>
          </a:p>
          <a:p>
            <a:endParaRPr lang="en-US" dirty="0"/>
          </a:p>
          <a:p>
            <a:endParaRPr lang="en-US" dirty="0"/>
          </a:p>
        </p:txBody>
      </p:sp>
    </p:spTree>
    <p:extLst>
      <p:ext uri="{BB962C8B-B14F-4D97-AF65-F5344CB8AC3E}">
        <p14:creationId xmlns:p14="http://schemas.microsoft.com/office/powerpoint/2010/main" val="22057913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AEA24-843F-4525-9169-33E6078966A1}"/>
              </a:ext>
            </a:extLst>
          </p:cNvPr>
          <p:cNvSpPr>
            <a:spLocks noGrp="1"/>
          </p:cNvSpPr>
          <p:nvPr>
            <p:ph type="title"/>
          </p:nvPr>
        </p:nvSpPr>
        <p:spPr/>
        <p:txBody>
          <a:bodyPr/>
          <a:lstStyle/>
          <a:p>
            <a:r>
              <a:rPr lang="en-US" dirty="0"/>
              <a:t>SYCL 1.2.1, DPC++ and SYCL 2020</a:t>
            </a:r>
          </a:p>
        </p:txBody>
      </p:sp>
      <p:graphicFrame>
        <p:nvGraphicFramePr>
          <p:cNvPr id="8" name="Table 5">
            <a:extLst>
              <a:ext uri="{FF2B5EF4-FFF2-40B4-BE49-F238E27FC236}">
                <a16:creationId xmlns:a16="http://schemas.microsoft.com/office/drawing/2014/main" id="{57AD13DF-6B8C-452B-84AF-973E1CA75908}"/>
              </a:ext>
            </a:extLst>
          </p:cNvPr>
          <p:cNvGraphicFramePr>
            <a:graphicFrameLocks/>
          </p:cNvGraphicFramePr>
          <p:nvPr>
            <p:extLst>
              <p:ext uri="{D42A27DB-BD31-4B8C-83A1-F6EECF244321}">
                <p14:modId xmlns:p14="http://schemas.microsoft.com/office/powerpoint/2010/main" val="3329587941"/>
              </p:ext>
            </p:extLst>
          </p:nvPr>
        </p:nvGraphicFramePr>
        <p:xfrm>
          <a:off x="1144059" y="1280074"/>
          <a:ext cx="9903882" cy="4842476"/>
        </p:xfrm>
        <a:graphic>
          <a:graphicData uri="http://schemas.openxmlformats.org/drawingml/2006/table">
            <a:tbl>
              <a:tblPr firstRow="1" bandRow="1">
                <a:tableStyleId>{5C22544A-7EE6-4342-B048-85BDC9FD1C3A}</a:tableStyleId>
              </a:tblPr>
              <a:tblGrid>
                <a:gridCol w="2281076">
                  <a:extLst>
                    <a:ext uri="{9D8B030D-6E8A-4147-A177-3AD203B41FA5}">
                      <a16:colId xmlns:a16="http://schemas.microsoft.com/office/drawing/2014/main" val="1239753298"/>
                    </a:ext>
                  </a:extLst>
                </a:gridCol>
                <a:gridCol w="5138376">
                  <a:extLst>
                    <a:ext uri="{9D8B030D-6E8A-4147-A177-3AD203B41FA5}">
                      <a16:colId xmlns:a16="http://schemas.microsoft.com/office/drawing/2014/main" val="927264019"/>
                    </a:ext>
                  </a:extLst>
                </a:gridCol>
                <a:gridCol w="2484430">
                  <a:extLst>
                    <a:ext uri="{9D8B030D-6E8A-4147-A177-3AD203B41FA5}">
                      <a16:colId xmlns:a16="http://schemas.microsoft.com/office/drawing/2014/main" val="3564746233"/>
                    </a:ext>
                  </a:extLst>
                </a:gridCol>
              </a:tblGrid>
              <a:tr h="553388">
                <a:tc>
                  <a:txBody>
                    <a:bodyPr/>
                    <a:lstStyle/>
                    <a:p>
                      <a:pPr algn="ctr"/>
                      <a:r>
                        <a:rPr lang="en-US" sz="1400" dirty="0"/>
                        <a:t>DPC++ Extensions</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Description</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Equivalent Functionality in SYCL 2020?</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176701"/>
                  </a:ext>
                </a:extLst>
              </a:tr>
              <a:tr h="326103">
                <a:tc>
                  <a:txBody>
                    <a:bodyPr/>
                    <a:lstStyle/>
                    <a:p>
                      <a:r>
                        <a:rPr lang="en-US" sz="1400" dirty="0">
                          <a:latin typeface="+mj-lt"/>
                        </a:rPr>
                        <a:t>C++ Standard Library</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latin typeface="+mj-lt"/>
                        </a:rPr>
                        <a:t>Support for </a:t>
                      </a:r>
                      <a:r>
                        <a:rPr lang="en-US" sz="1400" dirty="0">
                          <a:latin typeface="Consolas" panose="020B0609020204030204" pitchFamily="49" charset="0"/>
                        </a:rPr>
                        <a:t>std::</a:t>
                      </a:r>
                      <a:r>
                        <a:rPr lang="en-US" sz="1400" dirty="0">
                          <a:latin typeface="+mj-lt"/>
                        </a:rPr>
                        <a:t> classes (e.g. </a:t>
                      </a:r>
                      <a:r>
                        <a:rPr lang="en-US" sz="1400" dirty="0">
                          <a:latin typeface="Consolas" panose="020B0609020204030204" pitchFamily="49" charset="0"/>
                        </a:rPr>
                        <a:t>std::complex</a:t>
                      </a:r>
                      <a:r>
                        <a:rPr lang="en-US" sz="1400" dirty="0">
                          <a:latin typeface="+mj-lt"/>
                        </a:rPr>
                        <a:t>)</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1" dirty="0">
                          <a:solidFill>
                            <a:schemeClr val="accent4"/>
                          </a:solidFill>
                          <a:latin typeface="+mj-lt"/>
                        </a:rPr>
                        <a:t>No</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5894735"/>
                  </a:ext>
                </a:extLst>
              </a:tr>
              <a:tr h="326103">
                <a:tc>
                  <a:txBody>
                    <a:bodyPr/>
                    <a:lstStyle/>
                    <a:p>
                      <a:r>
                        <a:rPr lang="en-US" sz="1400" dirty="0">
                          <a:latin typeface="+mj-lt"/>
                        </a:rPr>
                        <a:t>Data Flow Pipes</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latin typeface="+mj-lt"/>
                        </a:rPr>
                        <a:t>FPGA performance tuning</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1" dirty="0">
                          <a:solidFill>
                            <a:schemeClr val="accent4"/>
                          </a:solidFill>
                          <a:latin typeface="+mj-lt"/>
                        </a:rPr>
                        <a:t>No</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9937698"/>
                  </a:ext>
                </a:extLst>
              </a:tr>
              <a:tr h="326103">
                <a:tc>
                  <a:txBody>
                    <a:bodyPr/>
                    <a:lstStyle/>
                    <a:p>
                      <a:r>
                        <a:rPr lang="en-US" sz="1400" dirty="0">
                          <a:latin typeface="+mj-lt"/>
                        </a:rPr>
                        <a:t>Explicit SIMD</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latin typeface="+mj-lt"/>
                        </a:rPr>
                        <a:t>Tuning for SIMD architectures</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1" dirty="0">
                          <a:solidFill>
                            <a:schemeClr val="accent4"/>
                          </a:solidFill>
                          <a:latin typeface="+mj-lt"/>
                        </a:rPr>
                        <a:t>No</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1050474"/>
                  </a:ext>
                </a:extLst>
              </a:tr>
              <a:tr h="326103">
                <a:tc>
                  <a:txBody>
                    <a:bodyPr/>
                    <a:lstStyle/>
                    <a:p>
                      <a:r>
                        <a:rPr lang="en-US" sz="1400" dirty="0" err="1">
                          <a:latin typeface="+mj-lt"/>
                        </a:rPr>
                        <a:t>ExtendedAtomics</a:t>
                      </a:r>
                      <a:endParaRPr lang="en-US" sz="1400" dirty="0">
                        <a:latin typeface="+mj-lt"/>
                      </a:endParaRP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a:latin typeface="Consolas" panose="020B0609020204030204" pitchFamily="49" charset="0"/>
                        </a:rPr>
                        <a:t>atomic_ref</a:t>
                      </a:r>
                      <a:endParaRPr lang="en-US" sz="1400" dirty="0">
                        <a:latin typeface="Consolas" panose="020B0609020204030204" pitchFamily="49" charset="0"/>
                      </a:endParaRP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1" dirty="0">
                          <a:solidFill>
                            <a:schemeClr val="accent1"/>
                          </a:solidFill>
                          <a:latin typeface="+mj-lt"/>
                        </a:rPr>
                        <a:t>Yes</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5481996"/>
                  </a:ext>
                </a:extLst>
              </a:tr>
              <a:tr h="505179">
                <a:tc>
                  <a:txBody>
                    <a:bodyPr/>
                    <a:lstStyle/>
                    <a:p>
                      <a:r>
                        <a:rPr lang="en-US" sz="1400" dirty="0" err="1">
                          <a:latin typeface="+mj-lt"/>
                        </a:rPr>
                        <a:t>GroupAlgorithms</a:t>
                      </a:r>
                      <a:endParaRPr lang="en-US" sz="1400" dirty="0">
                        <a:latin typeface="+mj-lt"/>
                      </a:endParaRP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latin typeface="+mj-lt"/>
                        </a:rPr>
                        <a:t>Work-group and sub-group broadcasts, reductions, scans, </a:t>
                      </a:r>
                      <a:r>
                        <a:rPr lang="en-US" sz="1400" dirty="0" err="1">
                          <a:latin typeface="+mj-lt"/>
                        </a:rPr>
                        <a:t>etc</a:t>
                      </a:r>
                      <a:endParaRPr lang="en-US" sz="1400" dirty="0">
                        <a:latin typeface="+mj-lt"/>
                      </a:endParaRP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1" dirty="0">
                          <a:solidFill>
                            <a:schemeClr val="accent1"/>
                          </a:solidFill>
                          <a:latin typeface="+mj-lt"/>
                        </a:rPr>
                        <a:t>Yes</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0997206"/>
                  </a:ext>
                </a:extLst>
              </a:tr>
              <a:tr h="326103">
                <a:tc>
                  <a:txBody>
                    <a:bodyPr/>
                    <a:lstStyle/>
                    <a:p>
                      <a:r>
                        <a:rPr lang="en-US" sz="1400" dirty="0" err="1">
                          <a:latin typeface="+mj-lt"/>
                        </a:rPr>
                        <a:t>OrderedQueue</a:t>
                      </a:r>
                      <a:endParaRPr lang="en-US" sz="1400" dirty="0">
                        <a:latin typeface="+mj-lt"/>
                      </a:endParaRP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latin typeface="+mj-lt"/>
                        </a:rPr>
                        <a:t>In-order queue property</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1" dirty="0">
                          <a:solidFill>
                            <a:schemeClr val="accent1"/>
                          </a:solidFill>
                          <a:latin typeface="+mj-lt"/>
                        </a:rPr>
                        <a:t>Yes</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9233489"/>
                  </a:ext>
                </a:extLst>
              </a:tr>
              <a:tr h="741144">
                <a:tc>
                  <a:txBody>
                    <a:bodyPr/>
                    <a:lstStyle/>
                    <a:p>
                      <a:r>
                        <a:rPr lang="en-US" sz="1400" dirty="0" err="1">
                          <a:latin typeface="+mj-lt"/>
                        </a:rPr>
                        <a:t>ParallelForSimplification</a:t>
                      </a:r>
                      <a:br>
                        <a:rPr lang="en-US" sz="1400" dirty="0">
                          <a:latin typeface="+mj-lt"/>
                        </a:rPr>
                      </a:br>
                      <a:r>
                        <a:rPr lang="en-US" sz="1400" dirty="0" err="1">
                          <a:latin typeface="+mj-lt"/>
                        </a:rPr>
                        <a:t>QueueShortcuts</a:t>
                      </a:r>
                      <a:br>
                        <a:rPr lang="en-US" sz="1400" dirty="0">
                          <a:latin typeface="+mj-lt"/>
                        </a:rPr>
                      </a:br>
                      <a:r>
                        <a:rPr lang="en-US" sz="1400" dirty="0" err="1">
                          <a:latin typeface="+mj-lt"/>
                        </a:rPr>
                        <a:t>UnnamedKernelLambda</a:t>
                      </a:r>
                      <a:endParaRPr lang="en-US" sz="1400" dirty="0">
                        <a:latin typeface="+mj-lt"/>
                      </a:endParaRP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latin typeface="+mj-lt"/>
                        </a:rPr>
                        <a:t>Simplified syntax for common cases</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1" dirty="0">
                          <a:solidFill>
                            <a:schemeClr val="accent1"/>
                          </a:solidFill>
                          <a:latin typeface="+mj-lt"/>
                        </a:rPr>
                        <a:t>Yes</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360889"/>
                  </a:ext>
                </a:extLst>
              </a:tr>
              <a:tr h="326103">
                <a:tc>
                  <a:txBody>
                    <a:bodyPr/>
                    <a:lstStyle/>
                    <a:p>
                      <a:r>
                        <a:rPr lang="en-US" sz="1400" dirty="0">
                          <a:latin typeface="+mj-lt"/>
                        </a:rPr>
                        <a:t>Reduction</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latin typeface="+mj-lt"/>
                        </a:rPr>
                        <a:t>Reduction kernels</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1" dirty="0">
                          <a:solidFill>
                            <a:schemeClr val="accent1"/>
                          </a:solidFill>
                          <a:latin typeface="+mj-lt"/>
                        </a:rPr>
                        <a:t>Yes</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20065181"/>
                  </a:ext>
                </a:extLst>
              </a:tr>
              <a:tr h="326103">
                <a:tc>
                  <a:txBody>
                    <a:bodyPr/>
                    <a:lstStyle/>
                    <a:p>
                      <a:r>
                        <a:rPr lang="en-US" sz="1400" dirty="0" err="1">
                          <a:latin typeface="+mj-lt"/>
                        </a:rPr>
                        <a:t>SubGroup</a:t>
                      </a:r>
                      <a:endParaRPr lang="en-US" sz="1400" dirty="0">
                        <a:latin typeface="+mj-lt"/>
                      </a:endParaRP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latin typeface="+mj-lt"/>
                        </a:rPr>
                        <a:t>Sub-group class for performance tuning</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1" dirty="0">
                          <a:solidFill>
                            <a:schemeClr val="accent1"/>
                          </a:solidFill>
                          <a:latin typeface="+mj-lt"/>
                        </a:rPr>
                        <a:t>Yes</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4789979"/>
                  </a:ext>
                </a:extLst>
              </a:tr>
              <a:tr h="701637">
                <a:tc>
                  <a:txBody>
                    <a:bodyPr/>
                    <a:lstStyle/>
                    <a:p>
                      <a:r>
                        <a:rPr lang="en-US" sz="1400" dirty="0">
                          <a:latin typeface="+mj-lt"/>
                        </a:rPr>
                        <a:t>USM</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latin typeface="+mj-lt"/>
                        </a:rPr>
                        <a:t>Unified address space (meaningful pointers), managed memory, explicit allocations and transfers</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1" dirty="0">
                          <a:solidFill>
                            <a:schemeClr val="accent1"/>
                          </a:solidFill>
                          <a:latin typeface="+mj-lt"/>
                        </a:rPr>
                        <a:t>Yes</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2011893"/>
                  </a:ext>
                </a:extLst>
              </a:tr>
            </a:tbl>
          </a:graphicData>
        </a:graphic>
      </p:graphicFrame>
      <p:sp>
        <p:nvSpPr>
          <p:cNvPr id="9" name="TextBox 8">
            <a:extLst>
              <a:ext uri="{FF2B5EF4-FFF2-40B4-BE49-F238E27FC236}">
                <a16:creationId xmlns:a16="http://schemas.microsoft.com/office/drawing/2014/main" id="{9B1311F3-AC21-4DBB-A82C-88445D4A2438}"/>
              </a:ext>
            </a:extLst>
          </p:cNvPr>
          <p:cNvSpPr txBox="1"/>
          <p:nvPr/>
        </p:nvSpPr>
        <p:spPr>
          <a:xfrm>
            <a:off x="28575" y="6203047"/>
            <a:ext cx="5655394" cy="166905"/>
          </a:xfrm>
          <a:prstGeom prst="rect">
            <a:avLst/>
          </a:prstGeom>
          <a:noFill/>
        </p:spPr>
        <p:txBody>
          <a:bodyPr wrap="none" lIns="0" tIns="0" rIns="0" bIns="0" rtlCol="0">
            <a:spAutoFit/>
          </a:bodyPr>
          <a:lstStyle/>
          <a:p>
            <a:r>
              <a:rPr lang="en-US" sz="1200" dirty="0">
                <a:solidFill>
                  <a:schemeClr val="bg2"/>
                </a:solidFill>
                <a:latin typeface="+mj-lt"/>
              </a:rPr>
              <a:t>Full list of extensions at </a:t>
            </a:r>
            <a:r>
              <a:rPr lang="en-US" sz="1200" dirty="0">
                <a:latin typeface="+mj-lt"/>
                <a:hlinkClick r:id="rId3"/>
              </a:rPr>
              <a:t>https://github.com/intel/llvm/tree/sycl/sycl/doc/extensions</a:t>
            </a:r>
            <a:endParaRPr lang="en-US" sz="1200" dirty="0">
              <a:solidFill>
                <a:schemeClr val="tx2"/>
              </a:solidFill>
              <a:latin typeface="+mj-lt"/>
              <a:cs typeface="Neo Sans Intel"/>
            </a:endParaRPr>
          </a:p>
        </p:txBody>
      </p:sp>
    </p:spTree>
    <p:extLst>
      <p:ext uri="{BB962C8B-B14F-4D97-AF65-F5344CB8AC3E}">
        <p14:creationId xmlns:p14="http://schemas.microsoft.com/office/powerpoint/2010/main" val="20875996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66EF9-E9F7-4074-813A-7B3B00667D83}"/>
              </a:ext>
            </a:extLst>
          </p:cNvPr>
          <p:cNvSpPr>
            <a:spLocks noGrp="1"/>
          </p:cNvSpPr>
          <p:nvPr>
            <p:ph type="title"/>
          </p:nvPr>
        </p:nvSpPr>
        <p:spPr/>
        <p:txBody>
          <a:bodyPr/>
          <a:lstStyle/>
          <a:p>
            <a:r>
              <a:rPr lang="en-US" dirty="0"/>
              <a:t>Decoder Ring: OpenMP, CUDA, OpenCL, SYCL</a:t>
            </a:r>
          </a:p>
        </p:txBody>
      </p:sp>
      <p:graphicFrame>
        <p:nvGraphicFramePr>
          <p:cNvPr id="7" name="Table 5">
            <a:extLst>
              <a:ext uri="{FF2B5EF4-FFF2-40B4-BE49-F238E27FC236}">
                <a16:creationId xmlns:a16="http://schemas.microsoft.com/office/drawing/2014/main" id="{7CC80B23-A995-4DBB-BE79-36213DD7911D}"/>
              </a:ext>
            </a:extLst>
          </p:cNvPr>
          <p:cNvGraphicFramePr>
            <a:graphicFrameLocks noGrp="1"/>
          </p:cNvGraphicFramePr>
          <p:nvPr>
            <p:ph sz="quarter" idx="28"/>
            <p:extLst>
              <p:ext uri="{D42A27DB-BD31-4B8C-83A1-F6EECF244321}">
                <p14:modId xmlns:p14="http://schemas.microsoft.com/office/powerpoint/2010/main" val="1301266165"/>
              </p:ext>
            </p:extLst>
          </p:nvPr>
        </p:nvGraphicFramePr>
        <p:xfrm>
          <a:off x="400031" y="1523999"/>
          <a:ext cx="11182155" cy="2213552"/>
        </p:xfrm>
        <a:graphic>
          <a:graphicData uri="http://schemas.openxmlformats.org/drawingml/2006/table">
            <a:tbl>
              <a:tblPr firstRow="1" bandRow="1">
                <a:tableStyleId>{5C22544A-7EE6-4342-B048-85BDC9FD1C3A}</a:tableStyleId>
              </a:tblPr>
              <a:tblGrid>
                <a:gridCol w="1313471">
                  <a:extLst>
                    <a:ext uri="{9D8B030D-6E8A-4147-A177-3AD203B41FA5}">
                      <a16:colId xmlns:a16="http://schemas.microsoft.com/office/drawing/2014/main" val="1239753298"/>
                    </a:ext>
                  </a:extLst>
                </a:gridCol>
                <a:gridCol w="1484941">
                  <a:extLst>
                    <a:ext uri="{9D8B030D-6E8A-4147-A177-3AD203B41FA5}">
                      <a16:colId xmlns:a16="http://schemas.microsoft.com/office/drawing/2014/main" val="938561371"/>
                    </a:ext>
                  </a:extLst>
                </a:gridCol>
                <a:gridCol w="1767765">
                  <a:extLst>
                    <a:ext uri="{9D8B030D-6E8A-4147-A177-3AD203B41FA5}">
                      <a16:colId xmlns:a16="http://schemas.microsoft.com/office/drawing/2014/main" val="927264019"/>
                    </a:ext>
                  </a:extLst>
                </a:gridCol>
                <a:gridCol w="1671464">
                  <a:extLst>
                    <a:ext uri="{9D8B030D-6E8A-4147-A177-3AD203B41FA5}">
                      <a16:colId xmlns:a16="http://schemas.microsoft.com/office/drawing/2014/main" val="3564746233"/>
                    </a:ext>
                  </a:extLst>
                </a:gridCol>
                <a:gridCol w="1671464">
                  <a:extLst>
                    <a:ext uri="{9D8B030D-6E8A-4147-A177-3AD203B41FA5}">
                      <a16:colId xmlns:a16="http://schemas.microsoft.com/office/drawing/2014/main" val="4194486619"/>
                    </a:ext>
                  </a:extLst>
                </a:gridCol>
                <a:gridCol w="3273050">
                  <a:extLst>
                    <a:ext uri="{9D8B030D-6E8A-4147-A177-3AD203B41FA5}">
                      <a16:colId xmlns:a16="http://schemas.microsoft.com/office/drawing/2014/main" val="809255330"/>
                    </a:ext>
                  </a:extLst>
                </a:gridCol>
              </a:tblGrid>
              <a:tr h="553388">
                <a:tc>
                  <a:txBody>
                    <a:bodyPr/>
                    <a:lstStyle/>
                    <a:p>
                      <a:pPr algn="ctr"/>
                      <a:r>
                        <a:rPr lang="en-US" sz="1400" dirty="0"/>
                        <a:t>OpenMP</a:t>
                      </a:r>
                      <a:br>
                        <a:rPr lang="en-US" sz="1400" dirty="0"/>
                      </a:br>
                      <a:r>
                        <a:rPr lang="en-US" sz="1400" dirty="0"/>
                        <a:t>(Traditional)</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OpenMP</a:t>
                      </a:r>
                      <a:br>
                        <a:rPr lang="en-US" sz="1400" dirty="0"/>
                      </a:br>
                      <a:r>
                        <a:rPr lang="en-US" sz="1400" dirty="0"/>
                        <a:t>(Clang SPMD)</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CUDA</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OpenCL</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SYCL</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Approximate Hardware Mapping</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176701"/>
                  </a:ext>
                </a:extLst>
              </a:tr>
              <a:tr h="553388">
                <a:tc>
                  <a:txBody>
                    <a:bodyPr/>
                    <a:lstStyle/>
                    <a:p>
                      <a:pPr algn="ctr"/>
                      <a:r>
                        <a:rPr lang="en-US" sz="1400" dirty="0"/>
                        <a:t>Team</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Team</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Thread Block</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Work-group</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Work-group</a:t>
                      </a:r>
                      <a:br>
                        <a:rPr lang="en-US" sz="1400" dirty="0"/>
                      </a:br>
                      <a:r>
                        <a:rPr lang="en-US" sz="1200" dirty="0" err="1">
                          <a:latin typeface="Consolas" panose="020B0609020204030204" pitchFamily="49" charset="0"/>
                        </a:rPr>
                        <a:t>sycl</a:t>
                      </a:r>
                      <a:r>
                        <a:rPr lang="en-US" sz="1200" dirty="0">
                          <a:latin typeface="Consolas" panose="020B0609020204030204" pitchFamily="49" charset="0"/>
                        </a:rPr>
                        <a:t>::group</a:t>
                      </a:r>
                      <a:endParaRPr lang="en-US" sz="1400" dirty="0"/>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A team of hardware threads executing in the same “place”.</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28772340"/>
                  </a:ext>
                </a:extLst>
              </a:tr>
              <a:tr h="553388">
                <a:tc>
                  <a:txBody>
                    <a:bodyPr/>
                    <a:lstStyle/>
                    <a:p>
                      <a:pPr algn="ctr"/>
                      <a:r>
                        <a:rPr lang="en-US" sz="1400" dirty="0"/>
                        <a:t>Thread</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N/A</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Warp</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Sub-group</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Sub-group</a:t>
                      </a:r>
                      <a:br>
                        <a:rPr lang="en-US" sz="1400" dirty="0"/>
                      </a:br>
                      <a:r>
                        <a:rPr lang="en-US" sz="1200" dirty="0" err="1">
                          <a:latin typeface="Consolas" panose="020B0609020204030204" pitchFamily="49" charset="0"/>
                        </a:rPr>
                        <a:t>sycl</a:t>
                      </a:r>
                      <a:r>
                        <a:rPr lang="en-US" sz="1200" dirty="0">
                          <a:latin typeface="Consolas" panose="020B0609020204030204" pitchFamily="49" charset="0"/>
                        </a:rPr>
                        <a:t>::</a:t>
                      </a:r>
                      <a:r>
                        <a:rPr lang="en-US" sz="1200" dirty="0" err="1">
                          <a:latin typeface="Consolas" panose="020B0609020204030204" pitchFamily="49" charset="0"/>
                        </a:rPr>
                        <a:t>sub_group</a:t>
                      </a:r>
                      <a:endParaRPr lang="en-US" sz="1400" dirty="0">
                        <a:latin typeface="Consolas" panose="020B0609020204030204" pitchFamily="49" charset="0"/>
                      </a:endParaRP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A hardware thread.</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4206656"/>
                  </a:ext>
                </a:extLst>
              </a:tr>
              <a:tr h="553388">
                <a:tc>
                  <a:txBody>
                    <a:bodyPr/>
                    <a:lstStyle/>
                    <a:p>
                      <a:pPr algn="ctr"/>
                      <a:r>
                        <a:rPr lang="en-US" sz="1400" dirty="0"/>
                        <a:t>Iteration of a SIMD Loop</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Thread</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Thread</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Work-item</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Work-item</a:t>
                      </a:r>
                      <a:br>
                        <a:rPr lang="en-US" sz="1400" dirty="0"/>
                      </a:br>
                      <a:r>
                        <a:rPr lang="en-US" sz="1200" dirty="0" err="1">
                          <a:latin typeface="Consolas" panose="020B0609020204030204" pitchFamily="49" charset="0"/>
                        </a:rPr>
                        <a:t>sycl</a:t>
                      </a:r>
                      <a:r>
                        <a:rPr lang="en-US" sz="1200" dirty="0">
                          <a:latin typeface="Consolas" panose="020B0609020204030204" pitchFamily="49" charset="0"/>
                        </a:rPr>
                        <a:t>::</a:t>
                      </a:r>
                      <a:r>
                        <a:rPr lang="en-US" sz="1200" dirty="0" err="1">
                          <a:latin typeface="Consolas" panose="020B0609020204030204" pitchFamily="49" charset="0"/>
                        </a:rPr>
                        <a:t>nd_item</a:t>
                      </a:r>
                      <a:endParaRPr lang="en-US" sz="1400" dirty="0">
                        <a:latin typeface="Consolas" panose="020B0609020204030204" pitchFamily="49" charset="0"/>
                      </a:endParaRP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A SIMD lane (or interleaved “threads of execution” per hardware thread).</a:t>
                      </a:r>
                    </a:p>
                  </a:txBody>
                  <a:tcPr marL="118583" marR="118583" marT="59292" marB="59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1459998"/>
                  </a:ext>
                </a:extLst>
              </a:tr>
            </a:tbl>
          </a:graphicData>
        </a:graphic>
      </p:graphicFrame>
      <p:sp>
        <p:nvSpPr>
          <p:cNvPr id="8" name="Content Placeholder 2">
            <a:extLst>
              <a:ext uri="{FF2B5EF4-FFF2-40B4-BE49-F238E27FC236}">
                <a16:creationId xmlns:a16="http://schemas.microsoft.com/office/drawing/2014/main" id="{BBF20840-B0EA-49BE-ABBE-2887BAC818C3}"/>
              </a:ext>
            </a:extLst>
          </p:cNvPr>
          <p:cNvSpPr txBox="1">
            <a:spLocks/>
          </p:cNvSpPr>
          <p:nvPr/>
        </p:nvSpPr>
        <p:spPr>
          <a:xfrm>
            <a:off x="571370" y="4034849"/>
            <a:ext cx="11010900" cy="22135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hangingPunct="1"/>
            <a:r>
              <a:rPr lang="en-US" dirty="0"/>
              <a:t>Above is a rough equivalence; inexact mapping between hardware-focused terms like “core” and “hardware thread” across vendors</a:t>
            </a:r>
          </a:p>
          <a:p>
            <a:pPr hangingPunct="1"/>
            <a:r>
              <a:rPr lang="en-US" dirty="0"/>
              <a:t>Note that OpenMP implementations have split, with some mapping OpenMP threads to “threads of execution”</a:t>
            </a:r>
          </a:p>
        </p:txBody>
      </p:sp>
    </p:spTree>
    <p:extLst>
      <p:ext uri="{BB962C8B-B14F-4D97-AF65-F5344CB8AC3E}">
        <p14:creationId xmlns:p14="http://schemas.microsoft.com/office/powerpoint/2010/main" val="3411291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FA831-5400-471C-AF72-1BB2C943DA6F}"/>
              </a:ext>
            </a:extLst>
          </p:cNvPr>
          <p:cNvSpPr>
            <a:spLocks noGrp="1"/>
          </p:cNvSpPr>
          <p:nvPr>
            <p:ph type="title"/>
          </p:nvPr>
        </p:nvSpPr>
        <p:spPr/>
        <p:txBody>
          <a:bodyPr/>
          <a:lstStyle/>
          <a:p>
            <a:r>
              <a:rPr lang="en-US" dirty="0"/>
              <a:t>Data Parallel C++ Book</a:t>
            </a:r>
          </a:p>
        </p:txBody>
      </p:sp>
      <p:sp>
        <p:nvSpPr>
          <p:cNvPr id="3" name="Content Placeholder 2">
            <a:extLst>
              <a:ext uri="{FF2B5EF4-FFF2-40B4-BE49-F238E27FC236}">
                <a16:creationId xmlns:a16="http://schemas.microsoft.com/office/drawing/2014/main" id="{01BAEBEC-A7B6-4730-86FE-452E25A20F9F}"/>
              </a:ext>
            </a:extLst>
          </p:cNvPr>
          <p:cNvSpPr>
            <a:spLocks noGrp="1"/>
          </p:cNvSpPr>
          <p:nvPr>
            <p:ph sz="quarter" idx="27"/>
          </p:nvPr>
        </p:nvSpPr>
        <p:spPr>
          <a:xfrm>
            <a:off x="571500" y="1673402"/>
            <a:ext cx="6400800" cy="4584830"/>
          </a:xfrm>
        </p:spPr>
        <p:txBody>
          <a:bodyPr>
            <a:normAutofit/>
          </a:bodyPr>
          <a:lstStyle/>
          <a:p>
            <a:r>
              <a:rPr lang="en-US" sz="2400" dirty="0">
                <a:latin typeface="+mn-lt"/>
              </a:rPr>
              <a:t>Book and code available</a:t>
            </a:r>
          </a:p>
          <a:p>
            <a:pPr lvl="1"/>
            <a:r>
              <a:rPr lang="en-US" sz="2000" u="sng" dirty="0">
                <a:hlinkClick r:id="rId2"/>
              </a:rPr>
              <a:t>https://www.apress.com/us/book/9781484255735</a:t>
            </a:r>
            <a:endParaRPr lang="en-US" sz="2000" u="sng" dirty="0"/>
          </a:p>
          <a:p>
            <a:pPr lvl="1"/>
            <a:endParaRPr lang="en-US" sz="2000" u="sng" dirty="0"/>
          </a:p>
          <a:p>
            <a:r>
              <a:rPr lang="en-US" sz="2400" dirty="0">
                <a:latin typeface="+mn-lt"/>
              </a:rPr>
              <a:t>Covers a wide range of material</a:t>
            </a:r>
          </a:p>
          <a:p>
            <a:pPr lvl="1"/>
            <a:r>
              <a:rPr lang="en-US" sz="2000" dirty="0"/>
              <a:t>Introduction to key SYCL concepts</a:t>
            </a:r>
            <a:br>
              <a:rPr lang="en-US" sz="2000" dirty="0"/>
            </a:br>
            <a:r>
              <a:rPr lang="en-US" sz="2000" dirty="0"/>
              <a:t>(e.g. kernels, buffers, accessors)</a:t>
            </a:r>
          </a:p>
          <a:p>
            <a:pPr lvl="1"/>
            <a:r>
              <a:rPr lang="en-US" sz="2000" dirty="0"/>
              <a:t>Refresher of different architectures (CPU, GPU, FPGA) and how to program them</a:t>
            </a:r>
          </a:p>
          <a:p>
            <a:pPr lvl="1"/>
            <a:r>
              <a:rPr lang="en-US" sz="2000" dirty="0"/>
              <a:t>Deep-dive into complex topics like the DPC++ memory model</a:t>
            </a:r>
          </a:p>
        </p:txBody>
      </p:sp>
      <p:pic>
        <p:nvPicPr>
          <p:cNvPr id="5" name="6FFD7077-0E04-4E13-A591-93FA4E1EA0F6">
            <a:extLst>
              <a:ext uri="{FF2B5EF4-FFF2-40B4-BE49-F238E27FC236}">
                <a16:creationId xmlns:a16="http://schemas.microsoft.com/office/drawing/2014/main" id="{50589FFE-43D7-4EA2-9678-55EFC079C3A4}"/>
              </a:ext>
            </a:extLst>
          </p:cNvPr>
          <p:cNvPicPr>
            <a:picLocks noGrp="1" noChangeAspect="1" noChangeArrowheads="1"/>
          </p:cNvPicPr>
          <p:nvPr>
            <p:ph sz="quarter" idx="28"/>
          </p:nvPr>
        </p:nvPicPr>
        <p:blipFill>
          <a:blip r:embed="rId3" cstate="screen">
            <a:extLst>
              <a:ext uri="{28A0092B-C50C-407E-A947-70E740481C1C}">
                <a14:useLocalDpi xmlns:a14="http://schemas.microsoft.com/office/drawing/2010/main" val="0"/>
              </a:ext>
            </a:extLst>
          </a:blip>
          <a:stretch>
            <a:fillRect/>
          </a:stretch>
        </p:blipFill>
        <p:spPr bwMode="auto">
          <a:xfrm>
            <a:off x="7304072" y="588383"/>
            <a:ext cx="3545250" cy="546526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426E4CD7-72FD-4480-85F3-CA7688B2C5BA}"/>
              </a:ext>
            </a:extLst>
          </p:cNvPr>
          <p:cNvSpPr txBox="1"/>
          <p:nvPr/>
        </p:nvSpPr>
        <p:spPr>
          <a:xfrm>
            <a:off x="7441338" y="6203045"/>
            <a:ext cx="3407984" cy="166905"/>
          </a:xfrm>
          <a:prstGeom prst="rect">
            <a:avLst/>
          </a:prstGeom>
          <a:noFill/>
        </p:spPr>
        <p:txBody>
          <a:bodyPr wrap="none" lIns="0" tIns="0" rIns="0" bIns="0" rtlCol="0">
            <a:spAutoFit/>
          </a:bodyPr>
          <a:lstStyle/>
          <a:p>
            <a:r>
              <a:rPr lang="en-US" sz="1200" dirty="0">
                <a:solidFill>
                  <a:schemeClr val="bg2"/>
                </a:solidFill>
                <a:latin typeface="+mj-lt"/>
              </a:rPr>
              <a:t>Available in both free eBook and paid print copies.</a:t>
            </a:r>
          </a:p>
        </p:txBody>
      </p:sp>
    </p:spTree>
    <p:extLst>
      <p:ext uri="{BB962C8B-B14F-4D97-AF65-F5344CB8AC3E}">
        <p14:creationId xmlns:p14="http://schemas.microsoft.com/office/powerpoint/2010/main" val="35559366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21_BasicWhite">
  <a:themeElements>
    <a:clrScheme name="Intel2020">
      <a:dk1>
        <a:srgbClr val="000000"/>
      </a:dk1>
      <a:lt1>
        <a:srgbClr val="FFFFFF"/>
      </a:lt1>
      <a:dk2>
        <a:srgbClr val="004A86"/>
      </a:dk2>
      <a:lt2>
        <a:srgbClr val="525252"/>
      </a:lt2>
      <a:accent1>
        <a:srgbClr val="0068B5"/>
      </a:accent1>
      <a:accent2>
        <a:srgbClr val="00C7FD"/>
      </a:accent2>
      <a:accent3>
        <a:srgbClr val="F6CB4B"/>
      </a:accent3>
      <a:accent4>
        <a:srgbClr val="D96930"/>
      </a:accent4>
      <a:accent5>
        <a:srgbClr val="8F5DA2"/>
      </a:accent5>
      <a:accent6>
        <a:srgbClr val="8BAE46"/>
      </a:accent6>
      <a:hlink>
        <a:srgbClr val="0068B5"/>
      </a:hlink>
      <a:folHlink>
        <a:srgbClr val="0068B5"/>
      </a:folHlink>
    </a:clrScheme>
    <a:fontScheme name="Custom 11">
      <a:majorFont>
        <a:latin typeface="Intel Clear Light"/>
        <a:ea typeface="Helvetica Neue"/>
        <a:cs typeface="Helvetica Neue"/>
      </a:majorFont>
      <a:minorFont>
        <a:latin typeface="Intel Clear"/>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none" lIns="0" tIns="0" rIns="0" bIns="0" numCol="1" spcCol="38100" rtlCol="0" anchor="t" anchorCtr="0">
        <a:spAutoFit/>
      </a:bodyPr>
      <a:lstStyle>
        <a:defPPr marL="0" marR="0" indent="0" algn="l" defTabSz="2438338" rtl="0" fontAlgn="auto" latinLnBrk="0" hangingPunct="0">
          <a:lnSpc>
            <a:spcPct val="100000"/>
          </a:lnSpc>
          <a:spcBef>
            <a:spcPts val="0"/>
          </a:spcBef>
          <a:spcAft>
            <a:spcPts val="0"/>
          </a:spcAft>
          <a:buClrTx/>
          <a:buSzTx/>
          <a:buFontTx/>
          <a:buNone/>
          <a:tabLst/>
          <a:defRPr kumimoji="0" b="0" i="0" u="none" strike="noStrike" cap="none" spc="0" normalizeH="0" baseline="0" dirty="0" err="1" smtClean="0">
            <a:ln>
              <a:noFill/>
            </a:ln>
            <a:solidFill>
              <a:schemeClr val="tx2"/>
            </a:solidFill>
            <a:effectLst/>
            <a:uFillTx/>
            <a:latin typeface="+mn-lt"/>
            <a:ea typeface="+mn-ea"/>
            <a:cs typeface="+mn-cs"/>
            <a:sym typeface="Helvetica Neue"/>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DE7E657133C9446B5F894EF871B5D03" ma:contentTypeVersion="7" ma:contentTypeDescription="Create a new document." ma:contentTypeScope="" ma:versionID="7b7dfe5a4befa9145f0de0270ee6f740">
  <xsd:schema xmlns:xsd="http://www.w3.org/2001/XMLSchema" xmlns:xs="http://www.w3.org/2001/XMLSchema" xmlns:p="http://schemas.microsoft.com/office/2006/metadata/properties" xmlns:ns2="c65b1a9a-4c5e-4493-a1ca-bf5e20396e7d" xmlns:ns3="72d73359-5eb7-412e-9034-d59422ba8183" targetNamespace="http://schemas.microsoft.com/office/2006/metadata/properties" ma:root="true" ma:fieldsID="8ea80fa072937e6ed310d2a9fecb6aad" ns2:_="" ns3:_="">
    <xsd:import namespace="c65b1a9a-4c5e-4493-a1ca-bf5e20396e7d"/>
    <xsd:import namespace="72d73359-5eb7-412e-9034-d59422ba818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5b1a9a-4c5e-4493-a1ca-bf5e20396e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2d73359-5eb7-412e-9034-d59422ba818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1C66F3-FBD8-4B0F-98D9-445FE3649D01}">
  <ds:schemaRefs>
    <ds:schemaRef ds:uri="http://schemas.microsoft.com/sharepoint/v3/contenttype/forms"/>
  </ds:schemaRefs>
</ds:datastoreItem>
</file>

<file path=customXml/itemProps2.xml><?xml version="1.0" encoding="utf-8"?>
<ds:datastoreItem xmlns:ds="http://schemas.openxmlformats.org/officeDocument/2006/customXml" ds:itemID="{724B8A99-8161-4D52-8DFD-478F5C1B317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C027356-96C8-43F6-8F5A-0726FA9610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5b1a9a-4c5e-4493-a1ca-bf5e20396e7d"/>
    <ds:schemaRef ds:uri="72d73359-5eb7-412e-9034-d59422ba81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4806</TotalTime>
  <Words>5945</Words>
  <Application>Microsoft Office PowerPoint</Application>
  <PresentationFormat>Widescreen</PresentationFormat>
  <Paragraphs>570</Paragraphs>
  <Slides>40</Slides>
  <Notes>24</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40</vt:i4>
      </vt:variant>
    </vt:vector>
  </HeadingPairs>
  <TitlesOfParts>
    <vt:vector size="55" baseType="lpstr">
      <vt:lpstr>Arial</vt:lpstr>
      <vt:lpstr>Calibri</vt:lpstr>
      <vt:lpstr>Consolas</vt:lpstr>
      <vt:lpstr>Consolas, </vt:lpstr>
      <vt:lpstr>Helvetica</vt:lpstr>
      <vt:lpstr>Helvetica Neue</vt:lpstr>
      <vt:lpstr>Helvetica Neue Medium</vt:lpstr>
      <vt:lpstr>Intel Clear</vt:lpstr>
      <vt:lpstr>Intel Clear Light</vt:lpstr>
      <vt:lpstr>Intel Clear Light (Heading)</vt:lpstr>
      <vt:lpstr>IntelOne Display Light</vt:lpstr>
      <vt:lpstr>IntelOne Display Medium</vt:lpstr>
      <vt:lpstr>IntelOne Display Regular</vt:lpstr>
      <vt:lpstr>Wingdings</vt:lpstr>
      <vt:lpstr>21_BasicWhite</vt:lpstr>
      <vt:lpstr>DPC++ &amp; SYCL2020</vt:lpstr>
      <vt:lpstr>Data Parallel C++ Standards-based, Cross-architecture Language DPC++  = ISO C++ and Khronos SYCL </vt:lpstr>
      <vt:lpstr>Intel® oneAPI Data Parallel C++ Library (oneDPL)</vt:lpstr>
      <vt:lpstr>Intel® DPC++ Compatibility Tool Minimizes Code Migration Time</vt:lpstr>
      <vt:lpstr>SYCL 2020 Specification</vt:lpstr>
      <vt:lpstr>Why Move to SYCL?</vt:lpstr>
      <vt:lpstr>SYCL 1.2.1, DPC++ and SYCL 2020</vt:lpstr>
      <vt:lpstr>Decoder Ring: OpenMP, CUDA, OpenCL, SYCL</vt:lpstr>
      <vt:lpstr>Data Parallel C++ Book</vt:lpstr>
      <vt:lpstr>Summary</vt:lpstr>
      <vt:lpstr>DPC++ Program Structure</vt:lpstr>
      <vt:lpstr>DPC++ Code Anatomy</vt:lpstr>
      <vt:lpstr>Submitting to a Device</vt:lpstr>
      <vt:lpstr>Buffer Memory Model</vt:lpstr>
      <vt:lpstr>Asynchronous Execution</vt:lpstr>
      <vt:lpstr>Asynchronous Execution</vt:lpstr>
      <vt:lpstr>Mapping to Hardware (INTEL GEN11 GRAPHICS)</vt:lpstr>
      <vt:lpstr>Recap: Important Classes in DPC++</vt:lpstr>
      <vt:lpstr>New Features in DPC++/SYCL 2020</vt:lpstr>
      <vt:lpstr>DPC++ Syntax vs SYCL 2020 Syntax</vt:lpstr>
      <vt:lpstr>Unified Shared Memory (USM)</vt:lpstr>
      <vt:lpstr>Unified Shared Memory (USM)</vt:lpstr>
      <vt:lpstr>USM – Explicit Data Transfer</vt:lpstr>
      <vt:lpstr>USM – Implicit Data Transfer</vt:lpstr>
      <vt:lpstr>USM – Data Dependencies</vt:lpstr>
      <vt:lpstr>Hands-on Coding on Intel DevCloud  USM Implicit and Explicit Data Movement</vt:lpstr>
      <vt:lpstr>Sub-Groups</vt:lpstr>
      <vt:lpstr>Sub-Groups</vt:lpstr>
      <vt:lpstr>Sub-Groups</vt:lpstr>
      <vt:lpstr>Sub-Groups</vt:lpstr>
      <vt:lpstr>Specifying the Sub-Group Size</vt:lpstr>
      <vt:lpstr>Sub-groups in SYCL 2020</vt:lpstr>
      <vt:lpstr>Hands-on Coding on Intel DevCloud  Sub-Group Shuffles and Collectives</vt:lpstr>
      <vt:lpstr>Reductions in a Group</vt:lpstr>
      <vt:lpstr>Reductions Across Groups (aka Reduction Kernels)</vt:lpstr>
      <vt:lpstr>Reductions Across Groups (aka Reduction Kernels)</vt:lpstr>
      <vt:lpstr>SYCL 2020 Reductions</vt:lpstr>
      <vt:lpstr>Hands-on Coding on Intel DevCloud  Reduction in DPC++</vt:lpstr>
      <vt:lpstr>Legal Notices and Disclaimers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Killeen, Kristine</dc:creator>
  <cp:keywords>CTPClassification=CTP_NT</cp:keywords>
  <cp:lastModifiedBy>Krishnappa, Rakshith</cp:lastModifiedBy>
  <cp:revision>268</cp:revision>
  <dcterms:modified xsi:type="dcterms:W3CDTF">2021-05-25T21:20:10Z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77294acb-f791-4422-865e-0b7527e37b89</vt:lpwstr>
  </property>
  <property fmtid="{D5CDD505-2E9C-101B-9397-08002B2CF9AE}" pid="3" name="CTP_TimeStamp">
    <vt:lpwstr>2020-08-21 21:49:33Z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0x0101003DE7E657133C9446B5F894EF871B5D03</vt:lpwstr>
  </property>
</Properties>
</file>