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</p:sldMasterIdLst>
  <p:notesMasterIdLst>
    <p:notesMasterId r:id="rId53"/>
  </p:notesMasterIdLst>
  <p:sldIdLst>
    <p:sldId id="256" r:id="rId3"/>
    <p:sldId id="423" r:id="rId4"/>
    <p:sldId id="314" r:id="rId5"/>
    <p:sldId id="315" r:id="rId6"/>
    <p:sldId id="316" r:id="rId7"/>
    <p:sldId id="317" r:id="rId8"/>
    <p:sldId id="318" r:id="rId9"/>
    <p:sldId id="691" r:id="rId10"/>
    <p:sldId id="682" r:id="rId11"/>
    <p:sldId id="748" r:id="rId12"/>
    <p:sldId id="749" r:id="rId13"/>
    <p:sldId id="696" r:id="rId14"/>
    <p:sldId id="441" r:id="rId15"/>
    <p:sldId id="442" r:id="rId16"/>
    <p:sldId id="332" r:id="rId17"/>
    <p:sldId id="333" r:id="rId18"/>
    <p:sldId id="334" r:id="rId19"/>
    <p:sldId id="5169" r:id="rId20"/>
    <p:sldId id="5170" r:id="rId21"/>
    <p:sldId id="335" r:id="rId22"/>
    <p:sldId id="863" r:id="rId23"/>
    <p:sldId id="697" r:id="rId24"/>
    <p:sldId id="692" r:id="rId25"/>
    <p:sldId id="693" r:id="rId26"/>
    <p:sldId id="323" r:id="rId27"/>
    <p:sldId id="446" r:id="rId28"/>
    <p:sldId id="847" r:id="rId29"/>
    <p:sldId id="862" r:id="rId30"/>
    <p:sldId id="848" r:id="rId31"/>
    <p:sldId id="856" r:id="rId32"/>
    <p:sldId id="857" r:id="rId33"/>
    <p:sldId id="858" r:id="rId34"/>
    <p:sldId id="859" r:id="rId35"/>
    <p:sldId id="860" r:id="rId36"/>
    <p:sldId id="861" r:id="rId37"/>
    <p:sldId id="341" r:id="rId38"/>
    <p:sldId id="851" r:id="rId39"/>
    <p:sldId id="853" r:id="rId40"/>
    <p:sldId id="854" r:id="rId41"/>
    <p:sldId id="855" r:id="rId42"/>
    <p:sldId id="844" r:id="rId43"/>
    <p:sldId id="845" r:id="rId44"/>
    <p:sldId id="846" r:id="rId45"/>
    <p:sldId id="324" r:id="rId46"/>
    <p:sldId id="5168" r:id="rId47"/>
    <p:sldId id="412" r:id="rId48"/>
    <p:sldId id="413" r:id="rId49"/>
    <p:sldId id="414" r:id="rId50"/>
    <p:sldId id="297" r:id="rId51"/>
    <p:sldId id="266" r:id="rId52"/>
  </p:sldIdLst>
  <p:sldSz cx="12192000" cy="6858000"/>
  <p:notesSz cx="7010400" cy="9296400"/>
  <p:embeddedFontLst>
    <p:embeddedFont>
      <p:font typeface="Arial Black" panose="020B0A04020102020204" pitchFamily="34" charset="0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  <p:embeddedFont>
      <p:font typeface="Helvetica" panose="020B0604020202020204" pitchFamily="34" charset="0"/>
      <p:regular r:id="rId67"/>
      <p:bold r:id="rId68"/>
      <p:italic r:id="rId69"/>
      <p:boldItalic r:id="rId70"/>
    </p:embeddedFont>
    <p:embeddedFont>
      <p:font typeface="Lucida Console" panose="020B0609040504020204" pitchFamily="49" charset="0"/>
      <p:regular r:id="rId71"/>
    </p:embeddedFont>
    <p:embeddedFont>
      <p:font typeface="Times" panose="02020603050405020304" pitchFamily="18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/>
    <p:restoredTop sz="94626"/>
  </p:normalViewPr>
  <p:slideViewPr>
    <p:cSldViewPr snapToGrid="0" snapToObjects="1">
      <p:cViewPr varScale="1">
        <p:scale>
          <a:sx n="93" d="100"/>
          <a:sy n="93" d="100"/>
        </p:scale>
        <p:origin x="15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7" Type="http://schemas.openxmlformats.org/officeDocument/2006/relationships/slide" Target="slides/slide5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9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93699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c09cfbed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c09cfbed0_1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7c09cfbed0_1_0:notes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90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32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9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59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 txBox="1">
            <a:spLocks noGrp="1" noChangeArrowheads="1"/>
          </p:cNvSpPr>
          <p:nvPr/>
        </p:nvSpPr>
        <p:spPr bwMode="auto">
          <a:xfrm>
            <a:off x="3988788" y="8820283"/>
            <a:ext cx="3049200" cy="45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>
            <a:prstTxWarp prst="textNoShape">
              <a:avLst/>
            </a:prstTxWarp>
          </a:bodyPr>
          <a:lstStyle/>
          <a:p>
            <a:pPr algn="r" eaLnBrk="0" hangingPunct="0"/>
            <a:fld id="{41A2A1F3-6F76-5D40-B7C2-6499DFFD1000}" type="slidenum">
              <a:rPr lang="en-US" sz="1200">
                <a:solidFill>
                  <a:srgbClr val="000000"/>
                </a:solidFill>
                <a:latin typeface="Times New Roman" pitchFamily="-1" charset="0"/>
              </a:rPr>
              <a:pPr algn="r" eaLnBrk="0" hangingPunct="0"/>
              <a:t>21</a:t>
            </a:fld>
            <a:endParaRPr lang="en-US" sz="1200">
              <a:solidFill>
                <a:srgbClr val="000000"/>
              </a:solidFill>
              <a:latin typeface="Times New Roman" pitchFamily="-1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7965" y="4448069"/>
            <a:ext cx="5162057" cy="414625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35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37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27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03558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28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0718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F8F52B-9C7F-A442-80E2-1828BA98C8D1}" type="slidenum">
              <a:rPr lang="en-US" sz="1200">
                <a:latin typeface="Times New Roman" charset="0"/>
              </a:rPr>
              <a:pPr eaLnBrk="1" hangingPunct="1"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9"/>
            <a:ext cx="5139134" cy="418245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29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94639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48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7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67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D592FE-3D06-FA44-9A03-F5567F8A4472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6012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51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30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4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883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7481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0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63934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90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39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59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D592FE-3D06-FA44-9A03-F5567F8A4472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6012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70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46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9888" y="677863"/>
            <a:ext cx="6299200" cy="3544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7965" y="4448069"/>
            <a:ext cx="5162057" cy="414625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9687BA-0769-1E47-AEE4-E61716723260}" type="slidenum">
              <a:rPr lang="en-US" sz="1200">
                <a:latin typeface="Times" charset="0"/>
              </a:rPr>
              <a:pPr eaLnBrk="1" hangingPunct="1"/>
              <a:t>47</a:t>
            </a:fld>
            <a:endParaRPr lang="en-US" sz="1200">
              <a:latin typeface="Times" charset="0"/>
            </a:endParaRPr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2FE04-74AB-394E-B45B-8D5BA4F43CA4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589" y="4448069"/>
            <a:ext cx="5160433" cy="414625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DD3193-7E3F-9E40-8B15-A6A91AA24901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7863"/>
            <a:ext cx="6299200" cy="3544887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677" y="4448376"/>
            <a:ext cx="5161954" cy="414556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1A392C-8EFC-EE4B-B3A8-B192F40ED84A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7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7965" y="4448069"/>
            <a:ext cx="5162057" cy="414625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20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13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0138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14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087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1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pic>
        <p:nvPicPr>
          <p:cNvPr id="20" name="Google Shape;20;p2" descr="A close up of a computer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6607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499" y="6265311"/>
            <a:ext cx="1517521" cy="41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304800" y="2273808"/>
            <a:ext cx="3654912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3"/>
          </p:nvPr>
        </p:nvSpPr>
        <p:spPr>
          <a:xfrm>
            <a:off x="4255289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4"/>
          </p:nvPr>
        </p:nvSpPr>
        <p:spPr>
          <a:xfrm>
            <a:off x="4255289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5"/>
          </p:nvPr>
        </p:nvSpPr>
        <p:spPr>
          <a:xfrm>
            <a:off x="8208466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6"/>
          </p:nvPr>
        </p:nvSpPr>
        <p:spPr>
          <a:xfrm>
            <a:off x="8208466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12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4 section science highlight">
  <p:cSld name="5_4 section science highligh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74" name="Google Shape;74;p13"/>
            <p:cNvSpPr/>
            <p:nvPr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284047" y="1005840"/>
            <a:ext cx="2861458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2"/>
          </p:nvPr>
        </p:nvSpPr>
        <p:spPr>
          <a:xfrm>
            <a:off x="284046" y="1527048"/>
            <a:ext cx="2861459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3"/>
          </p:nvPr>
        </p:nvSpPr>
        <p:spPr>
          <a:xfrm>
            <a:off x="3298337" y="1005840"/>
            <a:ext cx="287480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4"/>
          </p:nvPr>
        </p:nvSpPr>
        <p:spPr>
          <a:xfrm>
            <a:off x="3298337" y="1527048"/>
            <a:ext cx="287480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5"/>
          </p:nvPr>
        </p:nvSpPr>
        <p:spPr>
          <a:xfrm>
            <a:off x="6322680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6"/>
          </p:nvPr>
        </p:nvSpPr>
        <p:spPr>
          <a:xfrm>
            <a:off x="6322680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467061" y="384907"/>
            <a:ext cx="1176528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7"/>
          </p:nvPr>
        </p:nvSpPr>
        <p:spPr>
          <a:xfrm>
            <a:off x="9326918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8"/>
          </p:nvPr>
        </p:nvSpPr>
        <p:spPr>
          <a:xfrm>
            <a:off x="9326918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3 section science highlight">
  <p:cSld name="6_3 section science highligh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4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98" name="Google Shape;98;p14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Question slides">
  <p:cSld name="7_Question slide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5"/>
          <p:cNvGrpSpPr/>
          <p:nvPr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118" name="Google Shape;118;p15"/>
            <p:cNvSpPr/>
            <p:nvPr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15"/>
          <p:cNvSpPr/>
          <p:nvPr/>
        </p:nvSpPr>
        <p:spPr>
          <a:xfrm>
            <a:off x="304800" y="1384275"/>
            <a:ext cx="11887200" cy="525224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426719" y="1467134"/>
            <a:ext cx="11750331" cy="507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460768" y="320040"/>
            <a:ext cx="11716282" cy="90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section science highlight">
  <p:cSld name="1_3 section science highligh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274322" y="1313543"/>
            <a:ext cx="3868138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4299092" y="1313543"/>
            <a:ext cx="3867912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8323860" y="1313543"/>
            <a:ext cx="3868138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274322" y="948037"/>
            <a:ext cx="3866757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4299091" y="948037"/>
            <a:ext cx="3867912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8323863" y="948037"/>
            <a:ext cx="3885931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388115" y="1005840"/>
            <a:ext cx="3805467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2"/>
          </p:nvPr>
        </p:nvSpPr>
        <p:spPr>
          <a:xfrm>
            <a:off x="388117" y="1527048"/>
            <a:ext cx="3614130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3"/>
          </p:nvPr>
        </p:nvSpPr>
        <p:spPr>
          <a:xfrm>
            <a:off x="4397146" y="1005840"/>
            <a:ext cx="3769854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4"/>
          </p:nvPr>
        </p:nvSpPr>
        <p:spPr>
          <a:xfrm>
            <a:off x="4397149" y="1527048"/>
            <a:ext cx="3612068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5"/>
          </p:nvPr>
        </p:nvSpPr>
        <p:spPr>
          <a:xfrm>
            <a:off x="8388702" y="1005840"/>
            <a:ext cx="3803296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6"/>
          </p:nvPr>
        </p:nvSpPr>
        <p:spPr>
          <a:xfrm>
            <a:off x="8388704" y="1527048"/>
            <a:ext cx="3612068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1773671" y="320046"/>
            <a:ext cx="10418331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1773671" y="316877"/>
            <a:ext cx="10032272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3" y="320046"/>
            <a:ext cx="274320" cy="510909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274324" y="320046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7"/>
          <p:cNvSpPr/>
          <p:nvPr/>
        </p:nvSpPr>
        <p:spPr>
          <a:xfrm flipH="1">
            <a:off x="-4390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293" y="434066"/>
            <a:ext cx="1371954" cy="287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3 section science highlight">
  <p:cSld name="7_3 section science highligh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0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155" name="Google Shape;155;p20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0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with side-text-Left">
  <p:cSld name="4_Title with side-text-Lef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4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621102" y="1436689"/>
            <a:ext cx="5291700" cy="4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53544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2"/>
          </p:nvPr>
        </p:nvSpPr>
        <p:spPr>
          <a:xfrm>
            <a:off x="6231783" y="1604520"/>
            <a:ext cx="53544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4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365855" y="411480"/>
            <a:ext cx="113754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365855" y="1475740"/>
            <a:ext cx="11372700" cy="4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2"/>
          </p:nvPr>
        </p:nvSpPr>
        <p:spPr>
          <a:xfrm>
            <a:off x="5689678" y="6616700"/>
            <a:ext cx="7251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0" y="6220590"/>
            <a:ext cx="12192000" cy="637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65855" y="410602"/>
            <a:ext cx="113781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365855" y="1553612"/>
            <a:ext cx="55902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2"/>
          </p:nvPr>
        </p:nvSpPr>
        <p:spPr>
          <a:xfrm>
            <a:off x="365855" y="2379194"/>
            <a:ext cx="55902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3"/>
          </p:nvPr>
        </p:nvSpPr>
        <p:spPr>
          <a:xfrm>
            <a:off x="6193368" y="1553612"/>
            <a:ext cx="55335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4"/>
          </p:nvPr>
        </p:nvSpPr>
        <p:spPr>
          <a:xfrm>
            <a:off x="6193368" y="2379194"/>
            <a:ext cx="55335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body" idx="5"/>
          </p:nvPr>
        </p:nvSpPr>
        <p:spPr>
          <a:xfrm>
            <a:off x="5689678" y="6616700"/>
            <a:ext cx="7251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5791202" y="6473709"/>
            <a:ext cx="609600" cy="18288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411480"/>
            <a:ext cx="11378099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319" y="1737360"/>
            <a:ext cx="5590038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2558551"/>
            <a:ext cx="5590038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534" y="1737360"/>
            <a:ext cx="5533375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0534" y="2558551"/>
            <a:ext cx="5533375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5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79201" y="6492879"/>
            <a:ext cx="711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fld id="{40B5D77B-4563-3748-ACF2-5DDDD64CB95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49601" y="6400800"/>
            <a:ext cx="6502400" cy="419100"/>
          </a:xfrm>
          <a:prstGeom prst="rect">
            <a:avLst/>
          </a:prstGeom>
        </p:spPr>
        <p:txBody>
          <a:bodyPr/>
          <a:lstStyle>
            <a:lvl1pPr algn="ctr">
              <a:defRPr sz="10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65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3 section science highlight">
  <p:cSld name="6_3 section science highligh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34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226" name="Google Shape;226;p34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8" name="Google Shape;238;p34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4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TITL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5"/>
          <p:cNvPicPr preferRelativeResize="0"/>
          <p:nvPr/>
        </p:nvPicPr>
        <p:blipFill rotWithShape="1">
          <a:blip r:embed="rId2">
            <a:alphaModFix/>
          </a:blip>
          <a:srcRect l="14723" t="50049" r="25121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3482" y="2590800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7" name="Google Shape;247;p35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50" name="Google Shape;250;p35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782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2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Approved for public release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90500" y="1450072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/>
          <p:cNvPicPr preferRelativeResize="0"/>
          <p:nvPr/>
        </p:nvPicPr>
        <p:blipFill rotWithShape="1">
          <a:blip r:embed="rId2">
            <a:alphaModFix/>
          </a:blip>
          <a:srcRect l="14723" t="50049" r="25121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3482" y="2590800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7" name="Google Shape;257;p36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60" name="Google Shape;260;p36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782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2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body" idx="1"/>
          </p:nvPr>
        </p:nvSpPr>
        <p:spPr>
          <a:xfrm>
            <a:off x="194834" y="1454834"/>
            <a:ext cx="5782467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body" idx="2"/>
          </p:nvPr>
        </p:nvSpPr>
        <p:spPr>
          <a:xfrm>
            <a:off x="6184392" y="1454834"/>
            <a:ext cx="568669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ottombar and logo">
  <p:cSld name="8_Bottombar and log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body" idx="2"/>
          </p:nvPr>
        </p:nvSpPr>
        <p:spPr>
          <a:xfrm>
            <a:off x="304800" y="2268990"/>
            <a:ext cx="5647944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body" idx="3"/>
          </p:nvPr>
        </p:nvSpPr>
        <p:spPr>
          <a:xfrm>
            <a:off x="6201920" y="1447800"/>
            <a:ext cx="5647180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4"/>
          </p:nvPr>
        </p:nvSpPr>
        <p:spPr>
          <a:xfrm>
            <a:off x="6201920" y="2273382"/>
            <a:ext cx="5647180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5" name="Google Shape;275;p39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TWO_OBJECTS_WITH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0"/>
          <p:cNvSpPr txBox="1"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2"/>
          </p:nvPr>
        </p:nvSpPr>
        <p:spPr>
          <a:xfrm>
            <a:off x="304800" y="2273808"/>
            <a:ext cx="3654912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3"/>
          </p:nvPr>
        </p:nvSpPr>
        <p:spPr>
          <a:xfrm>
            <a:off x="4255289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body" idx="4"/>
          </p:nvPr>
        </p:nvSpPr>
        <p:spPr>
          <a:xfrm>
            <a:off x="4255289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body" idx="5"/>
          </p:nvPr>
        </p:nvSpPr>
        <p:spPr>
          <a:xfrm>
            <a:off x="8208466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6"/>
          </p:nvPr>
        </p:nvSpPr>
        <p:spPr>
          <a:xfrm>
            <a:off x="8208466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4" name="Google Shape;284;p40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4 section science highlight">
  <p:cSld name="5_4 section science highligh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41"/>
          <p:cNvGrpSpPr/>
          <p:nvPr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287" name="Google Shape;287;p41"/>
            <p:cNvSpPr/>
            <p:nvPr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1"/>
            <p:cNvSpPr/>
            <p:nvPr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1"/>
            <p:cNvSpPr/>
            <p:nvPr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1"/>
            <p:cNvSpPr/>
            <p:nvPr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41"/>
          <p:cNvSpPr txBox="1">
            <a:spLocks noGrp="1"/>
          </p:cNvSpPr>
          <p:nvPr>
            <p:ph type="body" idx="1"/>
          </p:nvPr>
        </p:nvSpPr>
        <p:spPr>
          <a:xfrm>
            <a:off x="284047" y="1005840"/>
            <a:ext cx="2861458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6" name="Google Shape;296;p41"/>
          <p:cNvSpPr txBox="1">
            <a:spLocks noGrp="1"/>
          </p:cNvSpPr>
          <p:nvPr>
            <p:ph type="body" idx="2"/>
          </p:nvPr>
        </p:nvSpPr>
        <p:spPr>
          <a:xfrm>
            <a:off x="284046" y="1527048"/>
            <a:ext cx="2861459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7" name="Google Shape;297;p41"/>
          <p:cNvSpPr txBox="1">
            <a:spLocks noGrp="1"/>
          </p:cNvSpPr>
          <p:nvPr>
            <p:ph type="body" idx="3"/>
          </p:nvPr>
        </p:nvSpPr>
        <p:spPr>
          <a:xfrm>
            <a:off x="3298337" y="1005840"/>
            <a:ext cx="287480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body" idx="4"/>
          </p:nvPr>
        </p:nvSpPr>
        <p:spPr>
          <a:xfrm>
            <a:off x="3298337" y="1527048"/>
            <a:ext cx="287480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9" name="Google Shape;299;p41"/>
          <p:cNvSpPr txBox="1">
            <a:spLocks noGrp="1"/>
          </p:cNvSpPr>
          <p:nvPr>
            <p:ph type="body" idx="5"/>
          </p:nvPr>
        </p:nvSpPr>
        <p:spPr>
          <a:xfrm>
            <a:off x="6322680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1"/>
          <p:cNvSpPr txBox="1">
            <a:spLocks noGrp="1"/>
          </p:cNvSpPr>
          <p:nvPr>
            <p:ph type="body" idx="6"/>
          </p:nvPr>
        </p:nvSpPr>
        <p:spPr>
          <a:xfrm>
            <a:off x="6322680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01" name="Google Shape;301;p41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/>
          </p:nvPr>
        </p:nvSpPr>
        <p:spPr>
          <a:xfrm>
            <a:off x="467061" y="384907"/>
            <a:ext cx="1176528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1"/>
          <p:cNvSpPr/>
          <p:nvPr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1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1"/>
          <p:cNvSpPr txBox="1">
            <a:spLocks noGrp="1"/>
          </p:cNvSpPr>
          <p:nvPr>
            <p:ph type="body" idx="7"/>
          </p:nvPr>
        </p:nvSpPr>
        <p:spPr>
          <a:xfrm>
            <a:off x="9326918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p41"/>
          <p:cNvSpPr txBox="1">
            <a:spLocks noGrp="1"/>
          </p:cNvSpPr>
          <p:nvPr>
            <p:ph type="body" idx="8"/>
          </p:nvPr>
        </p:nvSpPr>
        <p:spPr>
          <a:xfrm>
            <a:off x="9326918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Question slides">
  <p:cSld name="7_Question slide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42"/>
          <p:cNvGrpSpPr/>
          <p:nvPr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11" name="Google Shape;311;p42"/>
            <p:cNvSpPr/>
            <p:nvPr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42"/>
          <p:cNvSpPr/>
          <p:nvPr/>
        </p:nvSpPr>
        <p:spPr>
          <a:xfrm>
            <a:off x="304800" y="1384275"/>
            <a:ext cx="11887200" cy="525224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2"/>
          <p:cNvSpPr txBox="1">
            <a:spLocks noGrp="1"/>
          </p:cNvSpPr>
          <p:nvPr>
            <p:ph type="body" idx="1"/>
          </p:nvPr>
        </p:nvSpPr>
        <p:spPr>
          <a:xfrm>
            <a:off x="426719" y="1467134"/>
            <a:ext cx="11750331" cy="507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460768" y="320040"/>
            <a:ext cx="11716282" cy="90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2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411480"/>
            <a:ext cx="11375435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7373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552676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5791202" y="6473709"/>
            <a:ext cx="609600" cy="18288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82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304800"/>
            <a:ext cx="1112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7" y="1460501"/>
            <a:ext cx="5461001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21406" y="1460504"/>
            <a:ext cx="5461001" cy="2000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21406" y="3613153"/>
            <a:ext cx="5461001" cy="2000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49602" y="6400801"/>
            <a:ext cx="6502400" cy="419100"/>
          </a:xfrm>
          <a:prstGeom prst="rect">
            <a:avLst/>
          </a:prstGeom>
        </p:spPr>
        <p:txBody>
          <a:bodyPr lIns="121917" tIns="60958" rIns="121917" bIns="60958"/>
          <a:lstStyle>
            <a:lvl1pPr algn="ctr">
              <a:defRPr sz="13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858502" y="6597656"/>
            <a:ext cx="1314451" cy="149225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>
              <a:defRPr sz="1600">
                <a:solidFill>
                  <a:srgbClr val="898989"/>
                </a:solidFill>
              </a:defRPr>
            </a:lvl1pPr>
          </a:lstStyle>
          <a:p>
            <a:fld id="{A5B7ADFF-E941-5842-9497-732693526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8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0" name="Google Shape;40;p6" descr="A close up of a computer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782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194834" y="1454834"/>
            <a:ext cx="5782467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6184392" y="1454834"/>
            <a:ext cx="568669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8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ottombar and logo">
  <p:cSld name="8_Bottombar and log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304800" y="2268990"/>
            <a:ext cx="5647944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3"/>
          </p:nvPr>
        </p:nvSpPr>
        <p:spPr>
          <a:xfrm>
            <a:off x="6201920" y="1447800"/>
            <a:ext cx="5647180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4"/>
          </p:nvPr>
        </p:nvSpPr>
        <p:spPr>
          <a:xfrm>
            <a:off x="6201920" y="2273382"/>
            <a:ext cx="5647180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/>
          <p:nvPr/>
        </p:nvSpPr>
        <p:spPr>
          <a:xfrm flipH="1">
            <a:off x="11848362" y="6588336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8097917" y="65731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94" r:id="rId25"/>
    <p:sldLayoutId id="2147483705" r:id="rId26"/>
    <p:sldLayoutId id="214748370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912">
          <p15:clr>
            <a:srgbClr val="F26B43"/>
          </p15:clr>
        </p15:guide>
        <p15:guide id="7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/>
          <p:nvPr/>
        </p:nvSpPr>
        <p:spPr>
          <a:xfrm flipH="1">
            <a:off x="11848362" y="6588336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8097917" y="65731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15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90" r:id="rId10"/>
    <p:sldLayoutId id="2147483691" r:id="rId11"/>
    <p:sldLayoutId id="21474837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912">
          <p15:clr>
            <a:srgbClr val="F26B43"/>
          </p15:clr>
        </p15:guide>
        <p15:guide id="7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api.com/events/devcon2021iwoc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tau.uoregon.ed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okkos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sameer@cs.uoregon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tau.uoregon.ed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hyperlink" Target="https://e4s.io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oregon.edu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jpe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7.gif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jpg"/><Relationship Id="rId10" Type="http://schemas.openxmlformats.org/officeDocument/2006/relationships/image" Target="../media/image52.png"/><Relationship Id="rId19" Type="http://schemas.openxmlformats.org/officeDocument/2006/relationships/image" Target="../media/image60.jp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14.png"/><Relationship Id="rId22" Type="http://schemas.openxmlformats.org/officeDocument/2006/relationships/image" Target="../media/image6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>
            <a:spLocks noGrp="1"/>
          </p:cNvSpPr>
          <p:nvPr>
            <p:ph type="ctrTitle"/>
          </p:nvPr>
        </p:nvSpPr>
        <p:spPr>
          <a:xfrm>
            <a:off x="190498" y="100853"/>
            <a:ext cx="10614136" cy="2490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TAU Performance System</a:t>
            </a:r>
            <a:r>
              <a:rPr lang="en-US" baseline="30000" dirty="0"/>
              <a:t>®</a:t>
            </a:r>
            <a:endParaRPr baseline="30000" dirty="0"/>
          </a:p>
        </p:txBody>
      </p:sp>
      <p:sp>
        <p:nvSpPr>
          <p:cNvPr id="325" name="Google Shape;325;p43"/>
          <p:cNvSpPr txBox="1">
            <a:spLocks noGrp="1"/>
          </p:cNvSpPr>
          <p:nvPr>
            <p:ph type="subTitle" idx="1"/>
          </p:nvPr>
        </p:nvSpPr>
        <p:spPr>
          <a:xfrm>
            <a:off x="494000" y="3571300"/>
            <a:ext cx="8449800" cy="267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 err="1"/>
              <a:t>oneAPI</a:t>
            </a:r>
            <a:r>
              <a:rPr lang="en-US" sz="1800" dirty="0"/>
              <a:t> Developer Summit at IWOCL 2021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April 26, 2021, 5:15 – 5:45pm CET/8:15am – 8:45am 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 marL="0" lvl="0" indent="0">
              <a:spcBef>
                <a:spcPts val="0"/>
              </a:spcBef>
            </a:pPr>
            <a:r>
              <a:rPr lang="en-US" sz="1800" dirty="0">
                <a:hlinkClick r:id="rId3"/>
              </a:rPr>
              <a:t>https://www.oneapi.com/events/devcon2021iwocl/</a:t>
            </a:r>
            <a:r>
              <a:rPr lang="en-US" sz="18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Sameer Shende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Research Associate Professor and Director,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Performance Research Laboratory, OACISS, University of Oregon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http://</a:t>
            </a:r>
            <a:r>
              <a:rPr lang="en-US" sz="1800" dirty="0" err="1"/>
              <a:t>tau.uoregon.edu</a:t>
            </a:r>
            <a:r>
              <a:rPr lang="en-US" sz="1800" dirty="0"/>
              <a:t>/TAU_IWOCL21.pdf</a:t>
            </a:r>
            <a:endParaRPr sz="1800" dirty="0"/>
          </a:p>
        </p:txBody>
      </p:sp>
      <p:pic>
        <p:nvPicPr>
          <p:cNvPr id="5" name="Picture 4" descr="t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2" y="3727610"/>
            <a:ext cx="1678246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uologo.gif">
            <a:extLst>
              <a:ext uri="{FF2B5EF4-FFF2-40B4-BE49-F238E27FC236}">
                <a16:creationId xmlns:a16="http://schemas.microsoft.com/office/drawing/2014/main" id="{765EEE4F-BE4E-574F-9EB6-B014228F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73" y="3727610"/>
            <a:ext cx="1178479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itle 15"/>
          <p:cNvSpPr>
            <a:spLocks noGrp="1"/>
          </p:cNvSpPr>
          <p:nvPr>
            <p:ph type="title"/>
          </p:nvPr>
        </p:nvSpPr>
        <p:spPr>
          <a:xfrm>
            <a:off x="455272" y="0"/>
            <a:ext cx="8848725" cy="1371600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 Measurements</a:t>
            </a:r>
          </a:p>
        </p:txBody>
      </p:sp>
      <p:pic>
        <p:nvPicPr>
          <p:cNvPr id="20" name="Picture 19" descr="ParaProfScreenSnapz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53947"/>
            <a:ext cx="7315200" cy="54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Time</a:t>
            </a:r>
          </a:p>
        </p:txBody>
      </p:sp>
      <p:pic>
        <p:nvPicPr>
          <p:cNvPr id="6" name="Picture 5" descr="ParaProfScreenSnapz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7315200" cy="54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you want?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505201" y="2855767"/>
            <a:ext cx="5181599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7671" y="1894891"/>
            <a:ext cx="1176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Limited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57284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77440" y="3964957"/>
            <a:ext cx="11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Flat </a:t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Profile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09713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17922" y="1897694"/>
            <a:ext cx="1057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Loop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7948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63388" y="3964957"/>
            <a:ext cx="1193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Callsite</a:t>
            </a:r>
            <a:endParaRPr lang="en-US" sz="2400" dirty="0"/>
          </a:p>
          <a:p>
            <a:pPr algn="ctr"/>
            <a:r>
              <a:rPr lang="en-US" sz="2400" dirty="0"/>
              <a:t>Profile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23336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41934" y="1928958"/>
            <a:ext cx="1313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Callpath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7933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62355" y="3964957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900"/>
                </a:solidFill>
              </a:rPr>
              <a:t>Trace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27357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38401" y="3124200"/>
            <a:ext cx="118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O(KB)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63001" y="3124200"/>
            <a:ext cx="1161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O(TB)</a:t>
            </a:r>
          </a:p>
        </p:txBody>
      </p:sp>
    </p:spTree>
    <p:extLst>
      <p:ext uri="{BB962C8B-B14F-4D97-AF65-F5344CB8AC3E}">
        <p14:creationId xmlns:p14="http://schemas.microsoft.com/office/powerpoint/2010/main" val="104580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err="1"/>
              <a:t>ParaProf</a:t>
            </a:r>
            <a:r>
              <a:rPr lang="en-US" altLang="en-US" dirty="0"/>
              <a:t> Profile Browser</a:t>
            </a:r>
            <a:endParaRPr lang="en-GB" altLang="en-US" dirty="0"/>
          </a:p>
        </p:txBody>
      </p:sp>
      <p:pic>
        <p:nvPicPr>
          <p:cNvPr id="7" name="Picture 6" descr="X11ScreenSnapz0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62" y="1524445"/>
            <a:ext cx="5258484" cy="490932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42357" y="4876465"/>
            <a:ext cx="1676618" cy="4573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eaLnBrk="1" hangingPunct="1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>
                <a:solidFill>
                  <a:srgbClr val="000000"/>
                </a:solidFill>
                <a:latin typeface="Courier New"/>
                <a:ea typeface="ＭＳ Ｐゴシック" pitchFamily="34" charset="-128"/>
                <a:cs typeface="Courier New"/>
              </a:rPr>
              <a:t>%</a:t>
            </a:r>
            <a:r>
              <a:rPr lang="en-US" sz="1600" b="1" dirty="0">
                <a:solidFill>
                  <a:srgbClr val="000000"/>
                </a:solidFill>
                <a:latin typeface="Courier New"/>
                <a:ea typeface="ＭＳ Ｐゴシック" pitchFamily="34" charset="-128"/>
                <a:cs typeface="Courier New"/>
              </a:rPr>
              <a:t> </a:t>
            </a:r>
            <a:r>
              <a:rPr lang="hr-HR" sz="1600" b="1" dirty="0">
                <a:latin typeface="Courier New"/>
                <a:cs typeface="Courier New"/>
              </a:rPr>
              <a:t>paraprof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9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err="1"/>
              <a:t>ParaProf</a:t>
            </a:r>
            <a:r>
              <a:rPr lang="en-US" altLang="en-US" dirty="0"/>
              <a:t> Profile Browser</a:t>
            </a:r>
            <a:endParaRPr lang="en-GB" altLang="en-US" dirty="0"/>
          </a:p>
        </p:txBody>
      </p:sp>
      <p:pic>
        <p:nvPicPr>
          <p:cNvPr id="3" name="Picture 2" descr="X11ScreenSnapz0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8" y="1524445"/>
            <a:ext cx="5258484" cy="4909321"/>
          </a:xfrm>
          <a:prstGeom prst="rect">
            <a:avLst/>
          </a:prstGeom>
        </p:spPr>
      </p:pic>
      <p:pic>
        <p:nvPicPr>
          <p:cNvPr id="4" name="Picture 3" descr="X11ScreenSnapz0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51" y="1524441"/>
            <a:ext cx="5182275" cy="483817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791161" y="3581365"/>
            <a:ext cx="609679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53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ParaProf 3D Profile Browser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23BBB7F-8087-A049-A15E-8222D6F218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979080"/>
            <a:ext cx="10428513" cy="51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5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ParaProf</a:t>
            </a:r>
            <a:r>
              <a:rPr lang="en-US" dirty="0">
                <a:latin typeface="Arial" charset="0"/>
              </a:rPr>
              <a:t> 3D Visualization</a:t>
            </a:r>
          </a:p>
        </p:txBody>
      </p:sp>
      <p:pic>
        <p:nvPicPr>
          <p:cNvPr id="2" name="Picture 1" descr="ParaProfScreenSnapz0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0" y="882316"/>
            <a:ext cx="10333133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715004"/>
            <a:ext cx="43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</a:t>
            </a:r>
            <a:r>
              <a:rPr lang="en-US" dirty="0" err="1"/>
              <a:t>paraprof</a:t>
            </a:r>
            <a:r>
              <a:rPr lang="en-US" dirty="0"/>
              <a:t> </a:t>
            </a:r>
            <a:r>
              <a:rPr lang="en-US" dirty="0" err="1"/>
              <a:t>app.ppk</a:t>
            </a:r>
            <a:r>
              <a:rPr lang="en-US" dirty="0"/>
              <a:t> </a:t>
            </a:r>
          </a:p>
          <a:p>
            <a:r>
              <a:rPr lang="en-US" dirty="0"/>
              <a:t>Windows -&gt; 3D Visualization -&gt; Bar Plot (right pane)</a:t>
            </a:r>
          </a:p>
        </p:txBody>
      </p:sp>
    </p:spTree>
    <p:extLst>
      <p:ext uri="{BB962C8B-B14F-4D97-AF65-F5344CB8AC3E}">
        <p14:creationId xmlns:p14="http://schemas.microsoft.com/office/powerpoint/2010/main" val="158175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3D Communication Window</a:t>
            </a:r>
          </a:p>
        </p:txBody>
      </p:sp>
      <p:pic>
        <p:nvPicPr>
          <p:cNvPr id="2" name="Picture 1" descr="ParaProfScreenSnapz0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2" y="914400"/>
            <a:ext cx="10647435" cy="4990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5200" y="5943604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TAU_COMM_MATRIX=1; </a:t>
            </a:r>
            <a:r>
              <a:rPr lang="en-US" dirty="0" err="1"/>
              <a:t>mpirun</a:t>
            </a:r>
            <a:r>
              <a:rPr lang="en-US" dirty="0"/>
              <a:t>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tau_exec</a:t>
            </a:r>
            <a:r>
              <a:rPr lang="en-US" dirty="0"/>
              <a:t> ./</a:t>
            </a:r>
            <a:r>
              <a:rPr lang="en-US" dirty="0" err="1"/>
              <a:t>a.out</a:t>
            </a:r>
            <a:endParaRPr lang="en-US" dirty="0"/>
          </a:p>
          <a:p>
            <a:r>
              <a:rPr lang="en-US" dirty="0"/>
              <a:t>% </a:t>
            </a:r>
            <a:r>
              <a:rPr lang="en-US" dirty="0" err="1"/>
              <a:t>paraprof</a:t>
            </a:r>
            <a:r>
              <a:rPr lang="en-US" dirty="0"/>
              <a:t> ;     Windows -&gt; 3D Communication Matrix</a:t>
            </a:r>
          </a:p>
        </p:txBody>
      </p:sp>
    </p:spTree>
    <p:extLst>
      <p:ext uri="{BB962C8B-B14F-4D97-AF65-F5344CB8AC3E}">
        <p14:creationId xmlns:p14="http://schemas.microsoft.com/office/powerpoint/2010/main" val="116420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365855" y="353880"/>
            <a:ext cx="10280374" cy="625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TAU: Intel </a:t>
            </a:r>
            <a:r>
              <a:rPr lang="en-US" dirty="0" err="1">
                <a:latin typeface="Arial" charset="0"/>
              </a:rPr>
              <a:t>oneAPI</a:t>
            </a:r>
            <a:r>
              <a:rPr lang="en-US" dirty="0">
                <a:latin typeface="Arial" charset="0"/>
              </a:rPr>
              <a:t> DPC++ on an Intel Gen12LP or DG1 GPU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2503" y="5943608"/>
            <a:ext cx="3607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</a:t>
            </a:r>
            <a:r>
              <a:rPr lang="en-US" dirty="0" err="1"/>
              <a:t>tau_exec</a:t>
            </a:r>
            <a:r>
              <a:rPr lang="en-US" dirty="0"/>
              <a:t> –T </a:t>
            </a:r>
            <a:r>
              <a:rPr lang="en-US" dirty="0" err="1"/>
              <a:t>level_zero,serial</a:t>
            </a:r>
            <a:r>
              <a:rPr lang="en-US" dirty="0"/>
              <a:t> –l0 ./</a:t>
            </a:r>
            <a:r>
              <a:rPr lang="en-US" dirty="0" err="1"/>
              <a:t>a.out</a:t>
            </a:r>
            <a:r>
              <a:rPr lang="en-US" dirty="0"/>
              <a:t>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D540A38-E5D4-C140-B42D-FE6A8607C0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44" y="979080"/>
            <a:ext cx="8224596" cy="49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365854" y="353880"/>
            <a:ext cx="11456031" cy="625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and </a:t>
            </a:r>
            <a:r>
              <a:rPr lang="en-US" dirty="0" err="1">
                <a:latin typeface="Arial" charset="0"/>
              </a:rPr>
              <a:t>Vampir</a:t>
            </a:r>
            <a:r>
              <a:rPr lang="en-US" dirty="0">
                <a:latin typeface="Arial" charset="0"/>
              </a:rPr>
              <a:t> [TU Dresden]: Intel </a:t>
            </a:r>
            <a:r>
              <a:rPr lang="en-US" dirty="0" err="1">
                <a:latin typeface="Arial" charset="0"/>
              </a:rPr>
              <a:t>oneAPI</a:t>
            </a:r>
            <a:r>
              <a:rPr lang="en-US" dirty="0">
                <a:latin typeface="Arial" charset="0"/>
              </a:rPr>
              <a:t> OpenCL (</a:t>
            </a:r>
            <a:r>
              <a:rPr lang="en-US" dirty="0" err="1">
                <a:latin typeface="Arial" charset="0"/>
              </a:rPr>
              <a:t>oneCCL</a:t>
            </a:r>
            <a:r>
              <a:rPr lang="en-US" dirty="0">
                <a:latin typeface="Arial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2503" y="5943608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TAU_TRACE=1; export TAU_TRACE_FORMAT=otf2</a:t>
            </a:r>
          </a:p>
          <a:p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4  </a:t>
            </a:r>
            <a:r>
              <a:rPr lang="en-US" dirty="0" err="1"/>
              <a:t>tau_exec</a:t>
            </a:r>
            <a:r>
              <a:rPr lang="en-US" dirty="0"/>
              <a:t> –T </a:t>
            </a:r>
            <a:r>
              <a:rPr lang="en-US" dirty="0" err="1"/>
              <a:t>level_zero,serial</a:t>
            </a:r>
            <a:r>
              <a:rPr lang="en-US" dirty="0"/>
              <a:t> –</a:t>
            </a:r>
            <a:r>
              <a:rPr lang="en-US" dirty="0" err="1"/>
              <a:t>opencl</a:t>
            </a:r>
            <a:r>
              <a:rPr lang="en-US" dirty="0"/>
              <a:t> ./</a:t>
            </a:r>
            <a:r>
              <a:rPr lang="en-US" dirty="0" err="1"/>
              <a:t>a.out</a:t>
            </a:r>
            <a:r>
              <a:rPr lang="en-US" dirty="0"/>
              <a:t> 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D09AB27-44FC-8440-806C-0E7FC135EB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6" y="946736"/>
            <a:ext cx="10076226" cy="49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With growing hardware complexity, it is getting harder to accurately measure and optimize the performance of our HPC and AI/ML workloads.</a:t>
            </a:r>
          </a:p>
          <a:p>
            <a:r>
              <a:rPr lang="en-US" sz="2800" dirty="0"/>
              <a:t>TAU Performance System</a:t>
            </a:r>
            <a:r>
              <a:rPr lang="en-US" sz="2800" baseline="30000" dirty="0"/>
              <a:t>®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Deliver a scalable, portable, performance evaluation toolkit for HPC and AI/ML workloads</a:t>
            </a:r>
          </a:p>
          <a:p>
            <a:pPr lvl="1"/>
            <a:r>
              <a:rPr lang="en-US" sz="2400" dirty="0">
                <a:hlinkClick r:id="rId2"/>
              </a:rPr>
              <a:t>http://tau.uoregon.edu</a:t>
            </a:r>
            <a:r>
              <a:rPr lang="en-US" sz="2400" dirty="0"/>
              <a:t> </a:t>
            </a:r>
            <a:endParaRPr lang="en-US" sz="3200" dirty="0"/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583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Tracing: </a:t>
            </a:r>
            <a:r>
              <a:rPr lang="en-US" dirty="0" err="1">
                <a:latin typeface="Arial" charset="0"/>
              </a:rPr>
              <a:t>Jumpshot</a:t>
            </a:r>
            <a:r>
              <a:rPr lang="en-US" dirty="0">
                <a:latin typeface="Arial" charset="0"/>
              </a:rPr>
              <a:t> (ships with TAU)</a:t>
            </a:r>
          </a:p>
        </p:txBody>
      </p:sp>
      <p:pic>
        <p:nvPicPr>
          <p:cNvPr id="2" name="Picture 1" descr="FirstFrame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180279"/>
            <a:ext cx="8928847" cy="51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7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6063"/>
            <a:ext cx="8229600" cy="411162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Tracing: Chrome Browser</a:t>
            </a:r>
          </a:p>
        </p:txBody>
      </p:sp>
      <p:pic>
        <p:nvPicPr>
          <p:cNvPr id="4" name="Picture 3" descr="Google ChromeScreenSnapz0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85800"/>
            <a:ext cx="10703859" cy="4807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5410202"/>
            <a:ext cx="7577565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% export TAU_TRACE=1</a:t>
            </a:r>
          </a:p>
          <a:p>
            <a:r>
              <a:rPr lang="en-US" sz="1400" b="1" dirty="0">
                <a:latin typeface="Helvetica"/>
                <a:cs typeface="Helvetica"/>
              </a:rPr>
              <a:t>% </a:t>
            </a:r>
            <a:r>
              <a:rPr lang="en-US" sz="1400" b="1" dirty="0" err="1">
                <a:latin typeface="Helvetica"/>
                <a:cs typeface="Helvetica"/>
              </a:rPr>
              <a:t>mpirun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 err="1">
                <a:latin typeface="Helvetica"/>
                <a:cs typeface="Helvetica"/>
              </a:rPr>
              <a:t>np</a:t>
            </a:r>
            <a:r>
              <a:rPr lang="en-US" sz="1400" b="1" dirty="0">
                <a:latin typeface="Helvetica"/>
                <a:cs typeface="Helvetica"/>
              </a:rPr>
              <a:t> 256 </a:t>
            </a:r>
            <a:r>
              <a:rPr lang="en-US" sz="1400" b="1" dirty="0" err="1">
                <a:latin typeface="Helvetica"/>
                <a:cs typeface="Helvetica"/>
              </a:rPr>
              <a:t>tau_exec</a:t>
            </a:r>
            <a:r>
              <a:rPr lang="en-US" sz="1400" b="1" dirty="0">
                <a:latin typeface="Helvetica"/>
                <a:cs typeface="Helvetica"/>
              </a:rPr>
              <a:t> ./</a:t>
            </a:r>
            <a:r>
              <a:rPr lang="en-US" sz="1400" b="1" dirty="0" err="1">
                <a:latin typeface="Helvetica"/>
                <a:cs typeface="Helvetica"/>
              </a:rPr>
              <a:t>a.out</a:t>
            </a:r>
            <a:r>
              <a:rPr lang="en-US" sz="1400" b="1" dirty="0">
                <a:latin typeface="Helvetica"/>
                <a:cs typeface="Helvetica"/>
              </a:rPr>
              <a:t>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% </a:t>
            </a:r>
            <a:r>
              <a:rPr lang="en-US" sz="1400" b="1" dirty="0" err="1">
                <a:latin typeface="Helvetica"/>
                <a:cs typeface="Helvetica"/>
              </a:rPr>
              <a:t>tau_treemerge.pl</a:t>
            </a:r>
            <a:r>
              <a:rPr lang="en-US" sz="1400" b="1" dirty="0">
                <a:latin typeface="Helvetica"/>
                <a:cs typeface="Helvetica"/>
              </a:rPr>
              <a:t>; tau_trace2json </a:t>
            </a:r>
            <a:r>
              <a:rPr lang="en-US" sz="1400" b="1" dirty="0" err="1">
                <a:latin typeface="Helvetica"/>
                <a:cs typeface="Helvetica"/>
              </a:rPr>
              <a:t>tau.trc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en-US" sz="1400" b="1" dirty="0" err="1">
                <a:latin typeface="Helvetica"/>
                <a:cs typeface="Helvetica"/>
              </a:rPr>
              <a:t>tau.edf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>
                <a:latin typeface="Helvetica"/>
                <a:cs typeface="Helvetica"/>
              </a:rPr>
              <a:t>chrome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 err="1">
                <a:latin typeface="Helvetica"/>
                <a:cs typeface="Helvetica"/>
              </a:rPr>
              <a:t>ignoreatomic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>
                <a:latin typeface="Helvetica"/>
                <a:cs typeface="Helvetica"/>
              </a:rPr>
              <a:t>o </a:t>
            </a:r>
            <a:r>
              <a:rPr lang="en-US" sz="1400" b="1" dirty="0" err="1">
                <a:latin typeface="Helvetica"/>
                <a:cs typeface="Helvetica"/>
              </a:rPr>
              <a:t>app.json</a:t>
            </a:r>
            <a:endParaRPr lang="en-US" sz="1400" b="1" dirty="0">
              <a:latin typeface="Helvetica"/>
              <a:cs typeface="Helvetica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   Chrome browser: chrome://tracing   (Load -&gt; </a:t>
            </a:r>
            <a:r>
              <a:rPr lang="en-US" sz="1400" b="1" dirty="0" err="1">
                <a:latin typeface="Helvetica"/>
                <a:cs typeface="Helvetica"/>
              </a:rPr>
              <a:t>app.json</a:t>
            </a:r>
            <a:r>
              <a:rPr lang="en-US" sz="1400" b="1" dirty="0">
                <a:latin typeface="Helvetica"/>
                <a:cs typeface="Helvetica"/>
              </a:rPr>
              <a:t>)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endParaRPr lang="en-US" sz="1400" b="1" dirty="0">
              <a:latin typeface="Helvetica"/>
              <a:cs typeface="Helvetic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1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10" y="326405"/>
            <a:ext cx="8274566" cy="877824"/>
          </a:xfrm>
        </p:spPr>
        <p:txBody>
          <a:bodyPr>
            <a:normAutofit/>
          </a:bodyPr>
          <a:lstStyle/>
          <a:p>
            <a:r>
              <a:rPr lang="en-US" dirty="0"/>
              <a:t>Performance Data Measurement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1798392" y="1052452"/>
            <a:ext cx="4192528" cy="821190"/>
          </a:xfrm>
        </p:spPr>
        <p:txBody>
          <a:bodyPr/>
          <a:lstStyle/>
          <a:p>
            <a:pPr algn="ctr"/>
            <a:r>
              <a:rPr lang="en-US" dirty="0"/>
              <a:t>Direct via Probes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6151074" y="1052452"/>
            <a:ext cx="4150031" cy="821190"/>
          </a:xfrm>
        </p:spPr>
        <p:txBody>
          <a:bodyPr/>
          <a:lstStyle/>
          <a:p>
            <a:pPr algn="ctr"/>
            <a:r>
              <a:rPr lang="en-US" dirty="0"/>
              <a:t>Indirect via Sampling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379191" y="4203560"/>
            <a:ext cx="3030930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94586" y="4203560"/>
            <a:ext cx="3537381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265" y="1975118"/>
            <a:ext cx="2628542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Folded Corner 23"/>
          <p:cNvSpPr/>
          <p:nvPr/>
        </p:nvSpPr>
        <p:spPr>
          <a:xfrm>
            <a:off x="2306807" y="1975118"/>
            <a:ext cx="3030930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000"/>
                </a:solidFill>
                <a:latin typeface="Courier New" charset="0"/>
              </a:rPr>
              <a:t>START</a:t>
            </a:r>
            <a:r>
              <a:rPr lang="en-US" b="1" dirty="0">
                <a:latin typeface="Courier New" charset="0"/>
              </a:rPr>
              <a:t>(‘</a:t>
            </a:r>
            <a:r>
              <a:rPr lang="en-US" altLang="ja-JP" b="1" dirty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>
                <a:latin typeface="Courier New" charset="0"/>
              </a:rPr>
              <a:t>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STOP</a:t>
            </a:r>
            <a:r>
              <a:rPr lang="en-US" b="1" dirty="0">
                <a:latin typeface="Courier New" charset="0"/>
              </a:rPr>
              <a:t>(‘</a:t>
            </a:r>
            <a:r>
              <a:rPr lang="en-US" altLang="ja-JP" b="1" dirty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>
                <a:latin typeface="Courier New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96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Sampling</a:t>
            </a: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xfrm>
            <a:off x="863473" y="2821523"/>
            <a:ext cx="5188744" cy="346690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Running program is periodically interrupted to take measurement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Timer interrupt, OS signal, or HWC overflow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Service routine examines return-address stack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Addresses are mapped to routines using symbol table information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Statistical inference of program behavior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Not very detailed information on highly volatile metrics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Requires long-running applications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Works with unmodified executables</a:t>
            </a:r>
          </a:p>
          <a:p>
            <a:endParaRPr lang="en-US" sz="1600" dirty="0"/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 flipV="1">
            <a:off x="2037823" y="2140057"/>
            <a:ext cx="7835900" cy="63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3" tIns="45712" rIns="91423" bIns="45712"/>
          <a:lstStyle/>
          <a:p>
            <a:endParaRPr 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9310689" y="1712913"/>
            <a:ext cx="681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84" tIns="60865" rIns="89984" bIns="44992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2395538" y="1555749"/>
            <a:ext cx="720725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3114676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5" name="Rectangle 7"/>
          <p:cNvSpPr>
            <a:spLocks noChangeArrowheads="1"/>
          </p:cNvSpPr>
          <p:nvPr/>
        </p:nvSpPr>
        <p:spPr bwMode="auto">
          <a:xfrm>
            <a:off x="3835399" y="1555749"/>
            <a:ext cx="179388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4014788" y="1555749"/>
            <a:ext cx="720725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7" name="Rectangle 9"/>
          <p:cNvSpPr>
            <a:spLocks noChangeArrowheads="1"/>
          </p:cNvSpPr>
          <p:nvPr/>
        </p:nvSpPr>
        <p:spPr bwMode="auto">
          <a:xfrm>
            <a:off x="4735514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5454649" y="1555749"/>
            <a:ext cx="179388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9" name="Rectangle 11"/>
          <p:cNvSpPr>
            <a:spLocks noChangeArrowheads="1"/>
          </p:cNvSpPr>
          <p:nvPr/>
        </p:nvSpPr>
        <p:spPr bwMode="auto">
          <a:xfrm>
            <a:off x="5634038" y="1555749"/>
            <a:ext cx="179387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0" name="Rectangle 12"/>
          <p:cNvSpPr>
            <a:spLocks noChangeArrowheads="1"/>
          </p:cNvSpPr>
          <p:nvPr/>
        </p:nvSpPr>
        <p:spPr bwMode="auto">
          <a:xfrm>
            <a:off x="5815013" y="1555749"/>
            <a:ext cx="720725" cy="360362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1" name="Rectangle 13"/>
          <p:cNvSpPr>
            <a:spLocks noChangeArrowheads="1"/>
          </p:cNvSpPr>
          <p:nvPr/>
        </p:nvSpPr>
        <p:spPr bwMode="auto">
          <a:xfrm>
            <a:off x="6534150" y="1555749"/>
            <a:ext cx="720725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2" name="Rectangle 14"/>
          <p:cNvSpPr>
            <a:spLocks noChangeArrowheads="1"/>
          </p:cNvSpPr>
          <p:nvPr/>
        </p:nvSpPr>
        <p:spPr bwMode="auto">
          <a:xfrm>
            <a:off x="7254875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3" name="Rectangle 15"/>
          <p:cNvSpPr>
            <a:spLocks noChangeArrowheads="1"/>
          </p:cNvSpPr>
          <p:nvPr/>
        </p:nvSpPr>
        <p:spPr bwMode="auto">
          <a:xfrm>
            <a:off x="7975599" y="1555749"/>
            <a:ext cx="179388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4" name="Rectangle 16"/>
          <p:cNvSpPr>
            <a:spLocks noChangeArrowheads="1"/>
          </p:cNvSpPr>
          <p:nvPr/>
        </p:nvSpPr>
        <p:spPr bwMode="auto">
          <a:xfrm>
            <a:off x="8154988" y="1555749"/>
            <a:ext cx="179387" cy="360362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5" name="Rectangle 17"/>
          <p:cNvSpPr>
            <a:spLocks noChangeArrowheads="1"/>
          </p:cNvSpPr>
          <p:nvPr/>
        </p:nvSpPr>
        <p:spPr bwMode="auto">
          <a:xfrm>
            <a:off x="8334376" y="1555749"/>
            <a:ext cx="360363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6" name="Rectangle 45"/>
          <p:cNvSpPr>
            <a:spLocks noChangeArrowheads="1"/>
          </p:cNvSpPr>
          <p:nvPr/>
        </p:nvSpPr>
        <p:spPr bwMode="auto">
          <a:xfrm>
            <a:off x="2395538" y="2201862"/>
            <a:ext cx="720725" cy="360363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</a:p>
        </p:txBody>
      </p:sp>
      <p:sp>
        <p:nvSpPr>
          <p:cNvPr id="19477" name="Rectangle 46"/>
          <p:cNvSpPr>
            <a:spLocks noChangeArrowheads="1"/>
          </p:cNvSpPr>
          <p:nvPr/>
        </p:nvSpPr>
        <p:spPr bwMode="auto">
          <a:xfrm>
            <a:off x="3294064" y="2201862"/>
            <a:ext cx="720725" cy="360363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foo(0)</a:t>
            </a:r>
          </a:p>
        </p:txBody>
      </p:sp>
      <p:sp>
        <p:nvSpPr>
          <p:cNvPr id="19478" name="Rectangle 47"/>
          <p:cNvSpPr>
            <a:spLocks noChangeArrowheads="1"/>
          </p:cNvSpPr>
          <p:nvPr/>
        </p:nvSpPr>
        <p:spPr bwMode="auto">
          <a:xfrm>
            <a:off x="4194175" y="2201862"/>
            <a:ext cx="720725" cy="360363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foo(1)</a:t>
            </a:r>
          </a:p>
        </p:txBody>
      </p:sp>
      <p:sp>
        <p:nvSpPr>
          <p:cNvPr id="19479" name="Rectangle 48"/>
          <p:cNvSpPr>
            <a:spLocks noChangeArrowheads="1"/>
          </p:cNvSpPr>
          <p:nvPr/>
        </p:nvSpPr>
        <p:spPr bwMode="auto">
          <a:xfrm>
            <a:off x="5094288" y="2201862"/>
            <a:ext cx="720725" cy="360363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foo(2)</a:t>
            </a:r>
          </a:p>
        </p:txBody>
      </p:sp>
      <p:sp>
        <p:nvSpPr>
          <p:cNvPr id="19480" name="Text Box 49"/>
          <p:cNvSpPr txBox="1">
            <a:spLocks noChangeArrowheads="1"/>
          </p:cNvSpPr>
          <p:nvPr/>
        </p:nvSpPr>
        <p:spPr bwMode="auto">
          <a:xfrm>
            <a:off x="7975599" y="2655715"/>
            <a:ext cx="3060700" cy="3653154"/>
          </a:xfrm>
          <a:prstGeom prst="rect">
            <a:avLst/>
          </a:prstGeom>
          <a:solidFill>
            <a:schemeClr val="bg1">
              <a:lumMod val="95000"/>
            </a:schemeClr>
          </a:solidFill>
          <a:ln w="108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5382" tIns="53918" rIns="95382" bIns="50391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int main()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for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=0;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&lt; 3;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++)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return 0;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void foo(int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&gt; 0)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1);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994400" y="2201862"/>
            <a:ext cx="1258888" cy="3603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267" rIns="89984" bIns="44992" anchor="ctr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Measurement</a:t>
            </a:r>
          </a:p>
        </p:txBody>
      </p:sp>
      <p:grpSp>
        <p:nvGrpSpPr>
          <p:cNvPr id="2" name="Gruppieren 71"/>
          <p:cNvGrpSpPr>
            <a:grpSpLocks/>
          </p:cNvGrpSpPr>
          <p:nvPr/>
        </p:nvGrpSpPr>
        <p:grpSpPr bwMode="auto">
          <a:xfrm>
            <a:off x="8053387" y="990601"/>
            <a:ext cx="315912" cy="922337"/>
            <a:chOff x="6170613" y="839788"/>
            <a:chExt cx="315912" cy="922337"/>
          </a:xfrm>
        </p:grpSpPr>
        <p:grpSp>
          <p:nvGrpSpPr>
            <p:cNvPr id="19523" name="Group 42"/>
            <p:cNvGrpSpPr>
              <a:grpSpLocks/>
            </p:cNvGrpSpPr>
            <p:nvPr/>
          </p:nvGrpSpPr>
          <p:grpSpPr bwMode="auto">
            <a:xfrm>
              <a:off x="6170613" y="839788"/>
              <a:ext cx="315912" cy="528637"/>
              <a:chOff x="4245" y="1028"/>
              <a:chExt cx="199" cy="333"/>
            </a:xfrm>
          </p:grpSpPr>
          <p:sp>
            <p:nvSpPr>
              <p:cNvPr id="19525" name="Line 43"/>
              <p:cNvSpPr>
                <a:spLocks noChangeShapeType="1"/>
              </p:cNvSpPr>
              <p:nvPr/>
            </p:nvSpPr>
            <p:spPr bwMode="auto">
              <a:xfrm>
                <a:off x="4336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6" name="Text Box 44"/>
              <p:cNvSpPr txBox="1">
                <a:spLocks noChangeArrowheads="1"/>
              </p:cNvSpPr>
              <p:nvPr/>
            </p:nvSpPr>
            <p:spPr bwMode="auto">
              <a:xfrm>
                <a:off x="4245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9</a:t>
                </a:r>
              </a:p>
            </p:txBody>
          </p:sp>
        </p:grpSp>
        <p:sp>
          <p:nvSpPr>
            <p:cNvPr id="19524" name="Rectangle 46"/>
            <p:cNvSpPr>
              <a:spLocks noChangeArrowheads="1"/>
            </p:cNvSpPr>
            <p:nvPr/>
          </p:nvSpPr>
          <p:spPr bwMode="auto">
            <a:xfrm>
              <a:off x="631054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7" name="Gruppieren 69"/>
          <p:cNvGrpSpPr>
            <a:grpSpLocks/>
          </p:cNvGrpSpPr>
          <p:nvPr/>
        </p:nvGrpSpPr>
        <p:grpSpPr bwMode="auto">
          <a:xfrm>
            <a:off x="6613525" y="990601"/>
            <a:ext cx="315913" cy="922337"/>
            <a:chOff x="4730750" y="839788"/>
            <a:chExt cx="315913" cy="922337"/>
          </a:xfrm>
        </p:grpSpPr>
        <p:grpSp>
          <p:nvGrpSpPr>
            <p:cNvPr id="19519" name="Group 36"/>
            <p:cNvGrpSpPr>
              <a:grpSpLocks/>
            </p:cNvGrpSpPr>
            <p:nvPr/>
          </p:nvGrpSpPr>
          <p:grpSpPr bwMode="auto">
            <a:xfrm>
              <a:off x="4730750" y="839788"/>
              <a:ext cx="315913" cy="528637"/>
              <a:chOff x="3338" y="1028"/>
              <a:chExt cx="199" cy="333"/>
            </a:xfrm>
          </p:grpSpPr>
          <p:sp>
            <p:nvSpPr>
              <p:cNvPr id="19521" name="Line 37"/>
              <p:cNvSpPr>
                <a:spLocks noChangeShapeType="1"/>
              </p:cNvSpPr>
              <p:nvPr/>
            </p:nvSpPr>
            <p:spPr bwMode="auto">
              <a:xfrm>
                <a:off x="3429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2" name="Text Box 38"/>
              <p:cNvSpPr txBox="1">
                <a:spLocks noChangeArrowheads="1"/>
              </p:cNvSpPr>
              <p:nvPr/>
            </p:nvSpPr>
            <p:spPr bwMode="auto">
              <a:xfrm>
                <a:off x="3338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7</a:t>
                </a:r>
              </a:p>
            </p:txBody>
          </p:sp>
        </p:grpSp>
        <p:sp>
          <p:nvSpPr>
            <p:cNvPr id="19520" name="Rectangle 46"/>
            <p:cNvSpPr>
              <a:spLocks noChangeArrowheads="1"/>
            </p:cNvSpPr>
            <p:nvPr/>
          </p:nvSpPr>
          <p:spPr bwMode="auto">
            <a:xfrm>
              <a:off x="487150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9" name="Gruppieren 68"/>
          <p:cNvGrpSpPr>
            <a:grpSpLocks/>
          </p:cNvGrpSpPr>
          <p:nvPr/>
        </p:nvGrpSpPr>
        <p:grpSpPr bwMode="auto">
          <a:xfrm>
            <a:off x="5894387" y="990601"/>
            <a:ext cx="315912" cy="922337"/>
            <a:chOff x="4011613" y="839788"/>
            <a:chExt cx="315912" cy="922337"/>
          </a:xfrm>
        </p:grpSpPr>
        <p:grpSp>
          <p:nvGrpSpPr>
            <p:cNvPr id="19515" name="Group 33"/>
            <p:cNvGrpSpPr>
              <a:grpSpLocks/>
            </p:cNvGrpSpPr>
            <p:nvPr/>
          </p:nvGrpSpPr>
          <p:grpSpPr bwMode="auto">
            <a:xfrm>
              <a:off x="4011613" y="839788"/>
              <a:ext cx="315912" cy="528637"/>
              <a:chOff x="2885" y="1028"/>
              <a:chExt cx="199" cy="333"/>
            </a:xfrm>
          </p:grpSpPr>
          <p:sp>
            <p:nvSpPr>
              <p:cNvPr id="19517" name="Line 34"/>
              <p:cNvSpPr>
                <a:spLocks noChangeShapeType="1"/>
              </p:cNvSpPr>
              <p:nvPr/>
            </p:nvSpPr>
            <p:spPr bwMode="auto">
              <a:xfrm>
                <a:off x="2975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8" name="Text Box 35"/>
              <p:cNvSpPr txBox="1">
                <a:spLocks noChangeArrowheads="1"/>
              </p:cNvSpPr>
              <p:nvPr/>
            </p:nvSpPr>
            <p:spPr bwMode="auto">
              <a:xfrm>
                <a:off x="2885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6</a:t>
                </a:r>
              </a:p>
            </p:txBody>
          </p:sp>
        </p:grpSp>
        <p:sp>
          <p:nvSpPr>
            <p:cNvPr id="19516" name="Rectangle 46"/>
            <p:cNvSpPr>
              <a:spLocks noChangeArrowheads="1"/>
            </p:cNvSpPr>
            <p:nvPr/>
          </p:nvSpPr>
          <p:spPr bwMode="auto">
            <a:xfrm>
              <a:off x="415198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1" name="Gruppieren 67"/>
          <p:cNvGrpSpPr>
            <a:grpSpLocks/>
          </p:cNvGrpSpPr>
          <p:nvPr/>
        </p:nvGrpSpPr>
        <p:grpSpPr bwMode="auto">
          <a:xfrm>
            <a:off x="5173662" y="990601"/>
            <a:ext cx="315912" cy="922337"/>
            <a:chOff x="3290888" y="839788"/>
            <a:chExt cx="315912" cy="922337"/>
          </a:xfrm>
        </p:grpSpPr>
        <p:grpSp>
          <p:nvGrpSpPr>
            <p:cNvPr id="19511" name="Group 30"/>
            <p:cNvGrpSpPr>
              <a:grpSpLocks/>
            </p:cNvGrpSpPr>
            <p:nvPr/>
          </p:nvGrpSpPr>
          <p:grpSpPr bwMode="auto">
            <a:xfrm>
              <a:off x="3290888" y="839788"/>
              <a:ext cx="315912" cy="528637"/>
              <a:chOff x="2431" y="1028"/>
              <a:chExt cx="199" cy="333"/>
            </a:xfrm>
          </p:grpSpPr>
          <p:sp>
            <p:nvSpPr>
              <p:cNvPr id="19513" name="Line 31"/>
              <p:cNvSpPr>
                <a:spLocks noChangeShapeType="1"/>
              </p:cNvSpPr>
              <p:nvPr/>
            </p:nvSpPr>
            <p:spPr bwMode="auto">
              <a:xfrm>
                <a:off x="2522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4" name="Text Box 32"/>
              <p:cNvSpPr txBox="1">
                <a:spLocks noChangeArrowheads="1"/>
              </p:cNvSpPr>
              <p:nvPr/>
            </p:nvSpPr>
            <p:spPr bwMode="auto">
              <a:xfrm>
                <a:off x="2431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5</a:t>
                </a:r>
              </a:p>
            </p:txBody>
          </p:sp>
        </p:grpSp>
        <p:sp>
          <p:nvSpPr>
            <p:cNvPr id="19512" name="Rectangle 46"/>
            <p:cNvSpPr>
              <a:spLocks noChangeArrowheads="1"/>
            </p:cNvSpPr>
            <p:nvPr/>
          </p:nvSpPr>
          <p:spPr bwMode="auto">
            <a:xfrm>
              <a:off x="343246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3" name="Gruppieren 66"/>
          <p:cNvGrpSpPr>
            <a:grpSpLocks/>
          </p:cNvGrpSpPr>
          <p:nvPr/>
        </p:nvGrpSpPr>
        <p:grpSpPr bwMode="auto">
          <a:xfrm>
            <a:off x="4452937" y="990601"/>
            <a:ext cx="315912" cy="922337"/>
            <a:chOff x="2570163" y="839788"/>
            <a:chExt cx="315912" cy="922337"/>
          </a:xfrm>
        </p:grpSpPr>
        <p:grpSp>
          <p:nvGrpSpPr>
            <p:cNvPr id="19507" name="Group 27"/>
            <p:cNvGrpSpPr>
              <a:grpSpLocks/>
            </p:cNvGrpSpPr>
            <p:nvPr/>
          </p:nvGrpSpPr>
          <p:grpSpPr bwMode="auto">
            <a:xfrm>
              <a:off x="2570163" y="839788"/>
              <a:ext cx="315912" cy="528637"/>
              <a:chOff x="1977" y="1028"/>
              <a:chExt cx="199" cy="333"/>
            </a:xfrm>
          </p:grpSpPr>
          <p:sp>
            <p:nvSpPr>
              <p:cNvPr id="19509" name="Line 28"/>
              <p:cNvSpPr>
                <a:spLocks noChangeShapeType="1"/>
              </p:cNvSpPr>
              <p:nvPr/>
            </p:nvSpPr>
            <p:spPr bwMode="auto">
              <a:xfrm>
                <a:off x="2068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0" name="Text Box 29"/>
              <p:cNvSpPr txBox="1">
                <a:spLocks noChangeArrowheads="1"/>
              </p:cNvSpPr>
              <p:nvPr/>
            </p:nvSpPr>
            <p:spPr bwMode="auto">
              <a:xfrm>
                <a:off x="1977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  <p:sp>
          <p:nvSpPr>
            <p:cNvPr id="19508" name="Rectangle 46"/>
            <p:cNvSpPr>
              <a:spLocks noChangeArrowheads="1"/>
            </p:cNvSpPr>
            <p:nvPr/>
          </p:nvSpPr>
          <p:spPr bwMode="auto">
            <a:xfrm>
              <a:off x="270697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5" name="Gruppieren 63"/>
          <p:cNvGrpSpPr>
            <a:grpSpLocks/>
          </p:cNvGrpSpPr>
          <p:nvPr/>
        </p:nvGrpSpPr>
        <p:grpSpPr bwMode="auto">
          <a:xfrm>
            <a:off x="2292350" y="989014"/>
            <a:ext cx="315913" cy="923925"/>
            <a:chOff x="409575" y="838200"/>
            <a:chExt cx="315913" cy="923925"/>
          </a:xfrm>
        </p:grpSpPr>
        <p:grpSp>
          <p:nvGrpSpPr>
            <p:cNvPr id="19503" name="Group 18"/>
            <p:cNvGrpSpPr>
              <a:grpSpLocks/>
            </p:cNvGrpSpPr>
            <p:nvPr/>
          </p:nvGrpSpPr>
          <p:grpSpPr bwMode="auto">
            <a:xfrm>
              <a:off x="409575" y="838200"/>
              <a:ext cx="315913" cy="528638"/>
              <a:chOff x="616" y="1027"/>
              <a:chExt cx="199" cy="333"/>
            </a:xfrm>
          </p:grpSpPr>
          <p:sp>
            <p:nvSpPr>
              <p:cNvPr id="19505" name="Line 19"/>
              <p:cNvSpPr>
                <a:spLocks noChangeShapeType="1"/>
              </p:cNvSpPr>
              <p:nvPr/>
            </p:nvSpPr>
            <p:spPr bwMode="auto">
              <a:xfrm>
                <a:off x="707" y="1247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6" name="Text Box 20"/>
              <p:cNvSpPr txBox="1">
                <a:spLocks noChangeArrowheads="1"/>
              </p:cNvSpPr>
              <p:nvPr/>
            </p:nvSpPr>
            <p:spPr bwMode="auto">
              <a:xfrm>
                <a:off x="616" y="1027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19504" name="Rectangle 46"/>
            <p:cNvSpPr>
              <a:spLocks noChangeArrowheads="1"/>
            </p:cNvSpPr>
            <p:nvPr/>
          </p:nvSpPr>
          <p:spPr bwMode="auto">
            <a:xfrm>
              <a:off x="54089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7" name="Gruppieren 64"/>
          <p:cNvGrpSpPr>
            <a:grpSpLocks/>
          </p:cNvGrpSpPr>
          <p:nvPr/>
        </p:nvGrpSpPr>
        <p:grpSpPr bwMode="auto">
          <a:xfrm>
            <a:off x="3013075" y="990601"/>
            <a:ext cx="315913" cy="922337"/>
            <a:chOff x="1130300" y="839788"/>
            <a:chExt cx="315913" cy="922337"/>
          </a:xfrm>
        </p:grpSpPr>
        <p:grpSp>
          <p:nvGrpSpPr>
            <p:cNvPr id="19499" name="Group 21"/>
            <p:cNvGrpSpPr>
              <a:grpSpLocks/>
            </p:cNvGrpSpPr>
            <p:nvPr/>
          </p:nvGrpSpPr>
          <p:grpSpPr bwMode="auto">
            <a:xfrm>
              <a:off x="1130300" y="839788"/>
              <a:ext cx="315913" cy="528637"/>
              <a:chOff x="1070" y="1028"/>
              <a:chExt cx="199" cy="333"/>
            </a:xfrm>
          </p:grpSpPr>
          <p:sp>
            <p:nvSpPr>
              <p:cNvPr id="19501" name="Line 22"/>
              <p:cNvSpPr>
                <a:spLocks noChangeShapeType="1"/>
              </p:cNvSpPr>
              <p:nvPr/>
            </p:nvSpPr>
            <p:spPr bwMode="auto">
              <a:xfrm>
                <a:off x="1161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2" name="Text Box 23"/>
              <p:cNvSpPr txBox="1">
                <a:spLocks noChangeArrowheads="1"/>
              </p:cNvSpPr>
              <p:nvPr/>
            </p:nvSpPr>
            <p:spPr bwMode="auto">
              <a:xfrm>
                <a:off x="1070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19500" name="Rectangle 46"/>
            <p:cNvSpPr>
              <a:spLocks noChangeArrowheads="1"/>
            </p:cNvSpPr>
            <p:nvPr/>
          </p:nvSpPr>
          <p:spPr bwMode="auto">
            <a:xfrm>
              <a:off x="1280410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9" name="Gruppieren 65"/>
          <p:cNvGrpSpPr>
            <a:grpSpLocks/>
          </p:cNvGrpSpPr>
          <p:nvPr/>
        </p:nvGrpSpPr>
        <p:grpSpPr bwMode="auto">
          <a:xfrm>
            <a:off x="3733801" y="990601"/>
            <a:ext cx="315913" cy="922337"/>
            <a:chOff x="1851025" y="839788"/>
            <a:chExt cx="315913" cy="922337"/>
          </a:xfrm>
        </p:grpSpPr>
        <p:grpSp>
          <p:nvGrpSpPr>
            <p:cNvPr id="19495" name="Group 24"/>
            <p:cNvGrpSpPr>
              <a:grpSpLocks/>
            </p:cNvGrpSpPr>
            <p:nvPr/>
          </p:nvGrpSpPr>
          <p:grpSpPr bwMode="auto">
            <a:xfrm>
              <a:off x="1851025" y="839788"/>
              <a:ext cx="315913" cy="528637"/>
              <a:chOff x="1524" y="1028"/>
              <a:chExt cx="199" cy="333"/>
            </a:xfrm>
          </p:grpSpPr>
          <p:sp>
            <p:nvSpPr>
              <p:cNvPr id="19497" name="Line 25"/>
              <p:cNvSpPr>
                <a:spLocks noChangeShapeType="1"/>
              </p:cNvSpPr>
              <p:nvPr/>
            </p:nvSpPr>
            <p:spPr bwMode="auto">
              <a:xfrm>
                <a:off x="1615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Text Box 26"/>
              <p:cNvSpPr txBox="1">
                <a:spLocks noChangeArrowheads="1"/>
              </p:cNvSpPr>
              <p:nvPr/>
            </p:nvSpPr>
            <p:spPr bwMode="auto">
              <a:xfrm>
                <a:off x="1524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sp>
          <p:nvSpPr>
            <p:cNvPr id="19496" name="Rectangle 46"/>
            <p:cNvSpPr>
              <a:spLocks noChangeArrowheads="1"/>
            </p:cNvSpPr>
            <p:nvPr/>
          </p:nvSpPr>
          <p:spPr bwMode="auto">
            <a:xfrm>
              <a:off x="198869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21" name="Gruppieren 70"/>
          <p:cNvGrpSpPr>
            <a:grpSpLocks/>
          </p:cNvGrpSpPr>
          <p:nvPr/>
        </p:nvGrpSpPr>
        <p:grpSpPr bwMode="auto">
          <a:xfrm>
            <a:off x="7334251" y="990601"/>
            <a:ext cx="315913" cy="922337"/>
            <a:chOff x="5451475" y="839788"/>
            <a:chExt cx="315913" cy="922337"/>
          </a:xfrm>
        </p:grpSpPr>
        <p:grpSp>
          <p:nvGrpSpPr>
            <p:cNvPr id="19491" name="Group 39"/>
            <p:cNvGrpSpPr>
              <a:grpSpLocks/>
            </p:cNvGrpSpPr>
            <p:nvPr/>
          </p:nvGrpSpPr>
          <p:grpSpPr bwMode="auto">
            <a:xfrm>
              <a:off x="5451475" y="839788"/>
              <a:ext cx="315913" cy="528637"/>
              <a:chOff x="3792" y="1028"/>
              <a:chExt cx="199" cy="333"/>
            </a:xfrm>
          </p:grpSpPr>
          <p:sp>
            <p:nvSpPr>
              <p:cNvPr id="19493" name="Line 40"/>
              <p:cNvSpPr>
                <a:spLocks noChangeShapeType="1"/>
              </p:cNvSpPr>
              <p:nvPr/>
            </p:nvSpPr>
            <p:spPr bwMode="auto">
              <a:xfrm>
                <a:off x="3882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4" name="Text Box 41"/>
              <p:cNvSpPr txBox="1">
                <a:spLocks noChangeArrowheads="1"/>
              </p:cNvSpPr>
              <p:nvPr/>
            </p:nvSpPr>
            <p:spPr bwMode="auto">
              <a:xfrm>
                <a:off x="3792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8</a:t>
                </a:r>
              </a:p>
            </p:txBody>
          </p:sp>
        </p:grpSp>
        <p:sp>
          <p:nvSpPr>
            <p:cNvPr id="19492" name="Rectangle 46"/>
            <p:cNvSpPr>
              <a:spLocks noChangeArrowheads="1"/>
            </p:cNvSpPr>
            <p:nvPr/>
          </p:nvSpPr>
          <p:spPr bwMode="auto">
            <a:xfrm>
              <a:off x="5593830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854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Instrumentation</a:t>
            </a: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xfrm>
            <a:off x="753490" y="3151245"/>
            <a:ext cx="5371974" cy="312411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Measurement code is inserted such that every event of interest is captured directly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Can be done in various ways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Advantage: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Much more detailed information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/>
              <a:t>Disadvantage: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Processing of source-code / executable</a:t>
            </a:r>
            <a:br>
              <a:rPr lang="en-US" sz="1600" dirty="0"/>
            </a:br>
            <a:r>
              <a:rPr lang="en-US" sz="1600" dirty="0"/>
              <a:t>necessary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Large relative overheads for small functions</a:t>
            </a:r>
          </a:p>
          <a:p>
            <a:endParaRPr lang="en-US" sz="1600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40095" y="1965312"/>
            <a:ext cx="7915275" cy="501650"/>
            <a:chOff x="479" y="1384"/>
            <a:chExt cx="4986" cy="316"/>
          </a:xfrm>
        </p:grpSpPr>
        <p:sp>
          <p:nvSpPr>
            <p:cNvPr id="20568" name="Line 2"/>
            <p:cNvSpPr>
              <a:spLocks noChangeShapeType="1"/>
            </p:cNvSpPr>
            <p:nvPr/>
          </p:nvSpPr>
          <p:spPr bwMode="auto">
            <a:xfrm flipV="1">
              <a:off x="479" y="1494"/>
              <a:ext cx="4935" cy="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9" name="Text Box 3"/>
            <p:cNvSpPr txBox="1">
              <a:spLocks noChangeArrowheads="1"/>
            </p:cNvSpPr>
            <p:nvPr/>
          </p:nvSpPr>
          <p:spPr bwMode="auto">
            <a:xfrm>
              <a:off x="5037" y="1483"/>
              <a:ext cx="4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20570" name="Rectangle 4"/>
            <p:cNvSpPr>
              <a:spLocks noChangeArrowheads="1"/>
            </p:cNvSpPr>
            <p:nvPr/>
          </p:nvSpPr>
          <p:spPr bwMode="auto">
            <a:xfrm>
              <a:off x="681" y="1384"/>
              <a:ext cx="453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1" name="Rectangle 5"/>
            <p:cNvSpPr>
              <a:spLocks noChangeArrowheads="1"/>
            </p:cNvSpPr>
            <p:nvPr/>
          </p:nvSpPr>
          <p:spPr bwMode="auto">
            <a:xfrm>
              <a:off x="1134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2" name="Rectangle 6"/>
            <p:cNvSpPr>
              <a:spLocks noChangeArrowheads="1"/>
            </p:cNvSpPr>
            <p:nvPr/>
          </p:nvSpPr>
          <p:spPr bwMode="auto">
            <a:xfrm>
              <a:off x="1588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3" name="Rectangle 7"/>
            <p:cNvSpPr>
              <a:spLocks noChangeArrowheads="1"/>
            </p:cNvSpPr>
            <p:nvPr/>
          </p:nvSpPr>
          <p:spPr bwMode="auto">
            <a:xfrm>
              <a:off x="1701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4" name="Rectangle 8"/>
            <p:cNvSpPr>
              <a:spLocks noChangeArrowheads="1"/>
            </p:cNvSpPr>
            <p:nvPr/>
          </p:nvSpPr>
          <p:spPr bwMode="auto">
            <a:xfrm>
              <a:off x="2155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5" name="Rectangle 9"/>
            <p:cNvSpPr>
              <a:spLocks noChangeArrowheads="1"/>
            </p:cNvSpPr>
            <p:nvPr/>
          </p:nvSpPr>
          <p:spPr bwMode="auto">
            <a:xfrm>
              <a:off x="2608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6" name="Rectangle 10"/>
            <p:cNvSpPr>
              <a:spLocks noChangeArrowheads="1"/>
            </p:cNvSpPr>
            <p:nvPr/>
          </p:nvSpPr>
          <p:spPr bwMode="auto">
            <a:xfrm>
              <a:off x="2722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7" name="Rectangle 11"/>
            <p:cNvSpPr>
              <a:spLocks noChangeArrowheads="1"/>
            </p:cNvSpPr>
            <p:nvPr/>
          </p:nvSpPr>
          <p:spPr bwMode="auto">
            <a:xfrm>
              <a:off x="2835" y="1384"/>
              <a:ext cx="453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8" name="Rectangle 12"/>
            <p:cNvSpPr>
              <a:spLocks noChangeArrowheads="1"/>
            </p:cNvSpPr>
            <p:nvPr/>
          </p:nvSpPr>
          <p:spPr bwMode="auto">
            <a:xfrm>
              <a:off x="3289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9" name="Rectangle 13"/>
            <p:cNvSpPr>
              <a:spLocks noChangeArrowheads="1"/>
            </p:cNvSpPr>
            <p:nvPr/>
          </p:nvSpPr>
          <p:spPr bwMode="auto">
            <a:xfrm>
              <a:off x="3742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0" name="Rectangle 14"/>
            <p:cNvSpPr>
              <a:spLocks noChangeArrowheads="1"/>
            </p:cNvSpPr>
            <p:nvPr/>
          </p:nvSpPr>
          <p:spPr bwMode="auto">
            <a:xfrm>
              <a:off x="4196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1" name="Rectangle 15"/>
            <p:cNvSpPr>
              <a:spLocks noChangeArrowheads="1"/>
            </p:cNvSpPr>
            <p:nvPr/>
          </p:nvSpPr>
          <p:spPr bwMode="auto">
            <a:xfrm>
              <a:off x="4309" y="1384"/>
              <a:ext cx="112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2" name="Rectangle 16"/>
            <p:cNvSpPr>
              <a:spLocks noChangeArrowheads="1"/>
            </p:cNvSpPr>
            <p:nvPr/>
          </p:nvSpPr>
          <p:spPr bwMode="auto">
            <a:xfrm>
              <a:off x="4423" y="1384"/>
              <a:ext cx="226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sp>
        <p:nvSpPr>
          <p:cNvPr id="122" name="Rectangle 17"/>
          <p:cNvSpPr>
            <a:spLocks noChangeArrowheads="1"/>
          </p:cNvSpPr>
          <p:nvPr/>
        </p:nvSpPr>
        <p:spPr bwMode="auto">
          <a:xfrm>
            <a:off x="5959632" y="2611426"/>
            <a:ext cx="1258888" cy="3603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267" rIns="89984" bIns="44992" anchor="ctr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Measurement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7410621" y="2667178"/>
            <a:ext cx="3060700" cy="3651250"/>
          </a:xfrm>
          <a:prstGeom prst="rect">
            <a:avLst/>
          </a:prstGeom>
          <a:solidFill>
            <a:schemeClr val="bg1">
              <a:lumMod val="95000"/>
            </a:schemeClr>
          </a:solidFill>
          <a:ln w="108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5382" tIns="53918" rIns="95382" bIns="50391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int main()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for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=0;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&lt; 3;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++)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return 0;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void foo(int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&gt; 0)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1);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endParaRPr lang="en-US" altLang="en-US" sz="14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040095" y="1963725"/>
            <a:ext cx="7915275" cy="503238"/>
            <a:chOff x="479" y="1383"/>
            <a:chExt cx="4986" cy="317"/>
          </a:xfrm>
        </p:grpSpPr>
        <p:sp>
          <p:nvSpPr>
            <p:cNvPr id="20539" name="Text Box 22"/>
            <p:cNvSpPr txBox="1">
              <a:spLocks noChangeArrowheads="1"/>
            </p:cNvSpPr>
            <p:nvPr/>
          </p:nvSpPr>
          <p:spPr bwMode="auto">
            <a:xfrm>
              <a:off x="5037" y="1483"/>
              <a:ext cx="4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20540" name="Line 23"/>
            <p:cNvSpPr>
              <a:spLocks noChangeShapeType="1"/>
            </p:cNvSpPr>
            <p:nvPr/>
          </p:nvSpPr>
          <p:spPr bwMode="auto">
            <a:xfrm flipV="1">
              <a:off x="479" y="1494"/>
              <a:ext cx="4935" cy="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Rectangle 24"/>
            <p:cNvSpPr>
              <a:spLocks noChangeArrowheads="1"/>
            </p:cNvSpPr>
            <p:nvPr/>
          </p:nvSpPr>
          <p:spPr bwMode="auto">
            <a:xfrm>
              <a:off x="703" y="1384"/>
              <a:ext cx="453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2" name="Rectangle 25"/>
            <p:cNvSpPr>
              <a:spLocks noChangeArrowheads="1"/>
            </p:cNvSpPr>
            <p:nvPr/>
          </p:nvSpPr>
          <p:spPr bwMode="auto">
            <a:xfrm>
              <a:off x="1179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3" name="Rectangle 26"/>
            <p:cNvSpPr>
              <a:spLocks noChangeArrowheads="1"/>
            </p:cNvSpPr>
            <p:nvPr/>
          </p:nvSpPr>
          <p:spPr bwMode="auto">
            <a:xfrm>
              <a:off x="1656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4" name="Rectangle 27"/>
            <p:cNvSpPr>
              <a:spLocks noChangeArrowheads="1"/>
            </p:cNvSpPr>
            <p:nvPr/>
          </p:nvSpPr>
          <p:spPr bwMode="auto">
            <a:xfrm>
              <a:off x="1792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5" name="Rectangle 28"/>
            <p:cNvSpPr>
              <a:spLocks noChangeArrowheads="1"/>
            </p:cNvSpPr>
            <p:nvPr/>
          </p:nvSpPr>
          <p:spPr bwMode="auto">
            <a:xfrm>
              <a:off x="2268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6" name="Rectangle 29"/>
            <p:cNvSpPr>
              <a:spLocks noChangeArrowheads="1"/>
            </p:cNvSpPr>
            <p:nvPr/>
          </p:nvSpPr>
          <p:spPr bwMode="auto">
            <a:xfrm>
              <a:off x="2744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7" name="Rectangle 30"/>
            <p:cNvSpPr>
              <a:spLocks noChangeArrowheads="1"/>
            </p:cNvSpPr>
            <p:nvPr/>
          </p:nvSpPr>
          <p:spPr bwMode="auto">
            <a:xfrm>
              <a:off x="2880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8" name="Rectangle 31"/>
            <p:cNvSpPr>
              <a:spLocks noChangeArrowheads="1"/>
            </p:cNvSpPr>
            <p:nvPr/>
          </p:nvSpPr>
          <p:spPr bwMode="auto">
            <a:xfrm>
              <a:off x="3016" y="1384"/>
              <a:ext cx="453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9" name="Rectangle 32"/>
            <p:cNvSpPr>
              <a:spLocks noChangeArrowheads="1"/>
            </p:cNvSpPr>
            <p:nvPr/>
          </p:nvSpPr>
          <p:spPr bwMode="auto">
            <a:xfrm>
              <a:off x="3493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0" name="Rectangle 33"/>
            <p:cNvSpPr>
              <a:spLocks noChangeArrowheads="1"/>
            </p:cNvSpPr>
            <p:nvPr/>
          </p:nvSpPr>
          <p:spPr bwMode="auto">
            <a:xfrm>
              <a:off x="3969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1" name="Rectangle 34"/>
            <p:cNvSpPr>
              <a:spLocks noChangeArrowheads="1"/>
            </p:cNvSpPr>
            <p:nvPr/>
          </p:nvSpPr>
          <p:spPr bwMode="auto">
            <a:xfrm>
              <a:off x="4445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2" name="Rectangle 35"/>
            <p:cNvSpPr>
              <a:spLocks noChangeArrowheads="1"/>
            </p:cNvSpPr>
            <p:nvPr/>
          </p:nvSpPr>
          <p:spPr bwMode="auto">
            <a:xfrm>
              <a:off x="4581" y="1384"/>
              <a:ext cx="112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3" name="Rectangle 36"/>
            <p:cNvSpPr>
              <a:spLocks noChangeArrowheads="1"/>
            </p:cNvSpPr>
            <p:nvPr/>
          </p:nvSpPr>
          <p:spPr bwMode="auto">
            <a:xfrm>
              <a:off x="4717" y="1384"/>
              <a:ext cx="226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4" name="Rectangle 37"/>
            <p:cNvSpPr>
              <a:spLocks noChangeArrowheads="1"/>
            </p:cNvSpPr>
            <p:nvPr/>
          </p:nvSpPr>
          <p:spPr bwMode="auto">
            <a:xfrm>
              <a:off x="680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5" name="Rectangle 38"/>
            <p:cNvSpPr>
              <a:spLocks noChangeArrowheads="1"/>
            </p:cNvSpPr>
            <p:nvPr/>
          </p:nvSpPr>
          <p:spPr bwMode="auto">
            <a:xfrm>
              <a:off x="1157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6" name="Rectangle 39"/>
            <p:cNvSpPr>
              <a:spLocks noChangeArrowheads="1"/>
            </p:cNvSpPr>
            <p:nvPr/>
          </p:nvSpPr>
          <p:spPr bwMode="auto">
            <a:xfrm>
              <a:off x="1633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7" name="Rectangle 40"/>
            <p:cNvSpPr>
              <a:spLocks noChangeArrowheads="1"/>
            </p:cNvSpPr>
            <p:nvPr/>
          </p:nvSpPr>
          <p:spPr bwMode="auto">
            <a:xfrm>
              <a:off x="1769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8" name="Rectangle 41"/>
            <p:cNvSpPr>
              <a:spLocks noChangeArrowheads="1"/>
            </p:cNvSpPr>
            <p:nvPr/>
          </p:nvSpPr>
          <p:spPr bwMode="auto">
            <a:xfrm>
              <a:off x="2245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9" name="Rectangle 42"/>
            <p:cNvSpPr>
              <a:spLocks noChangeArrowheads="1"/>
            </p:cNvSpPr>
            <p:nvPr/>
          </p:nvSpPr>
          <p:spPr bwMode="auto">
            <a:xfrm>
              <a:off x="2721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0" name="Rectangle 43"/>
            <p:cNvSpPr>
              <a:spLocks noChangeArrowheads="1"/>
            </p:cNvSpPr>
            <p:nvPr/>
          </p:nvSpPr>
          <p:spPr bwMode="auto">
            <a:xfrm>
              <a:off x="2857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1" name="Rectangle 44"/>
            <p:cNvSpPr>
              <a:spLocks noChangeArrowheads="1"/>
            </p:cNvSpPr>
            <p:nvPr/>
          </p:nvSpPr>
          <p:spPr bwMode="auto">
            <a:xfrm>
              <a:off x="2993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2" name="Rectangle 45"/>
            <p:cNvSpPr>
              <a:spLocks noChangeArrowheads="1"/>
            </p:cNvSpPr>
            <p:nvPr/>
          </p:nvSpPr>
          <p:spPr bwMode="auto">
            <a:xfrm>
              <a:off x="3470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3" name="Rectangle 46"/>
            <p:cNvSpPr>
              <a:spLocks noChangeArrowheads="1"/>
            </p:cNvSpPr>
            <p:nvPr/>
          </p:nvSpPr>
          <p:spPr bwMode="auto">
            <a:xfrm>
              <a:off x="3946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4" name="Rectangle 47"/>
            <p:cNvSpPr>
              <a:spLocks noChangeArrowheads="1"/>
            </p:cNvSpPr>
            <p:nvPr/>
          </p:nvSpPr>
          <p:spPr bwMode="auto">
            <a:xfrm>
              <a:off x="4422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5" name="Rectangle 48"/>
            <p:cNvSpPr>
              <a:spLocks noChangeArrowheads="1"/>
            </p:cNvSpPr>
            <p:nvPr/>
          </p:nvSpPr>
          <p:spPr bwMode="auto">
            <a:xfrm>
              <a:off x="4558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6" name="Rectangle 49"/>
            <p:cNvSpPr>
              <a:spLocks noChangeArrowheads="1"/>
            </p:cNvSpPr>
            <p:nvPr/>
          </p:nvSpPr>
          <p:spPr bwMode="auto">
            <a:xfrm>
              <a:off x="4694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7" name="Rectangle 50"/>
            <p:cNvSpPr>
              <a:spLocks noChangeArrowheads="1"/>
            </p:cNvSpPr>
            <p:nvPr/>
          </p:nvSpPr>
          <p:spPr bwMode="auto">
            <a:xfrm>
              <a:off x="4944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236944" y="1398574"/>
            <a:ext cx="315912" cy="528638"/>
            <a:chOff x="603" y="1027"/>
            <a:chExt cx="199" cy="333"/>
          </a:xfrm>
        </p:grpSpPr>
        <p:sp>
          <p:nvSpPr>
            <p:cNvPr id="20537" name="Line 52"/>
            <p:cNvSpPr>
              <a:spLocks noChangeShapeType="1"/>
            </p:cNvSpPr>
            <p:nvPr/>
          </p:nvSpPr>
          <p:spPr bwMode="auto">
            <a:xfrm>
              <a:off x="694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Text Box 53"/>
            <p:cNvSpPr txBox="1">
              <a:spLocks noChangeArrowheads="1"/>
            </p:cNvSpPr>
            <p:nvPr/>
          </p:nvSpPr>
          <p:spPr bwMode="auto">
            <a:xfrm>
              <a:off x="603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2992594" y="1398574"/>
            <a:ext cx="315912" cy="528638"/>
            <a:chOff x="1079" y="1027"/>
            <a:chExt cx="199" cy="333"/>
          </a:xfrm>
        </p:grpSpPr>
        <p:sp>
          <p:nvSpPr>
            <p:cNvPr id="20535" name="Line 55"/>
            <p:cNvSpPr>
              <a:spLocks noChangeShapeType="1"/>
            </p:cNvSpPr>
            <p:nvPr/>
          </p:nvSpPr>
          <p:spPr bwMode="auto">
            <a:xfrm>
              <a:off x="1170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Text Box 56"/>
            <p:cNvSpPr txBox="1">
              <a:spLocks noChangeArrowheads="1"/>
            </p:cNvSpPr>
            <p:nvPr/>
          </p:nvSpPr>
          <p:spPr bwMode="auto">
            <a:xfrm>
              <a:off x="1079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749833" y="1398574"/>
            <a:ext cx="315913" cy="528638"/>
            <a:chOff x="1556" y="1027"/>
            <a:chExt cx="199" cy="333"/>
          </a:xfrm>
        </p:grpSpPr>
        <p:sp>
          <p:nvSpPr>
            <p:cNvPr id="20533" name="Line 58"/>
            <p:cNvSpPr>
              <a:spLocks noChangeShapeType="1"/>
            </p:cNvSpPr>
            <p:nvPr/>
          </p:nvSpPr>
          <p:spPr bwMode="auto">
            <a:xfrm>
              <a:off x="1646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Text Box 59"/>
            <p:cNvSpPr txBox="1">
              <a:spLocks noChangeArrowheads="1"/>
            </p:cNvSpPr>
            <p:nvPr/>
          </p:nvSpPr>
          <p:spPr bwMode="auto">
            <a:xfrm>
              <a:off x="1556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3960969" y="1398574"/>
            <a:ext cx="315912" cy="528638"/>
            <a:chOff x="1689" y="1027"/>
            <a:chExt cx="199" cy="333"/>
          </a:xfrm>
        </p:grpSpPr>
        <p:sp>
          <p:nvSpPr>
            <p:cNvPr id="20531" name="Line 61"/>
            <p:cNvSpPr>
              <a:spLocks noChangeShapeType="1"/>
            </p:cNvSpPr>
            <p:nvPr/>
          </p:nvSpPr>
          <p:spPr bwMode="auto">
            <a:xfrm>
              <a:off x="1780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Text Box 62"/>
            <p:cNvSpPr txBox="1">
              <a:spLocks noChangeArrowheads="1"/>
            </p:cNvSpPr>
            <p:nvPr/>
          </p:nvSpPr>
          <p:spPr bwMode="auto">
            <a:xfrm>
              <a:off x="1689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718206" y="1398574"/>
            <a:ext cx="330200" cy="527050"/>
            <a:chOff x="2166" y="1027"/>
            <a:chExt cx="208" cy="332"/>
          </a:xfrm>
        </p:grpSpPr>
        <p:sp>
          <p:nvSpPr>
            <p:cNvPr id="20529" name="Line 64"/>
            <p:cNvSpPr>
              <a:spLocks noChangeShapeType="1"/>
            </p:cNvSpPr>
            <p:nvPr/>
          </p:nvSpPr>
          <p:spPr bwMode="auto">
            <a:xfrm>
              <a:off x="2256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Text Box 65"/>
            <p:cNvSpPr txBox="1">
              <a:spLocks noChangeArrowheads="1"/>
            </p:cNvSpPr>
            <p:nvPr/>
          </p:nvSpPr>
          <p:spPr bwMode="auto">
            <a:xfrm>
              <a:off x="2166" y="1027"/>
              <a:ext cx="20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5</a:t>
              </a:r>
            </a:p>
          </p:txBody>
        </p:sp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5477033" y="1398574"/>
            <a:ext cx="315913" cy="528638"/>
            <a:chOff x="2644" y="1027"/>
            <a:chExt cx="199" cy="333"/>
          </a:xfrm>
        </p:grpSpPr>
        <p:sp>
          <p:nvSpPr>
            <p:cNvPr id="20527" name="Line 67"/>
            <p:cNvSpPr>
              <a:spLocks noChangeShapeType="1"/>
            </p:cNvSpPr>
            <p:nvPr/>
          </p:nvSpPr>
          <p:spPr bwMode="auto">
            <a:xfrm>
              <a:off x="2735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68"/>
            <p:cNvSpPr txBox="1">
              <a:spLocks noChangeArrowheads="1"/>
            </p:cNvSpPr>
            <p:nvPr/>
          </p:nvSpPr>
          <p:spPr bwMode="auto">
            <a:xfrm>
              <a:off x="2644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6</a:t>
              </a: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5692933" y="1398574"/>
            <a:ext cx="315913" cy="528638"/>
            <a:chOff x="2780" y="1027"/>
            <a:chExt cx="199" cy="333"/>
          </a:xfrm>
        </p:grpSpPr>
        <p:sp>
          <p:nvSpPr>
            <p:cNvPr id="20525" name="Line 70"/>
            <p:cNvSpPr>
              <a:spLocks noChangeShapeType="1"/>
            </p:cNvSpPr>
            <p:nvPr/>
          </p:nvSpPr>
          <p:spPr bwMode="auto">
            <a:xfrm>
              <a:off x="2871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Text Box 71"/>
            <p:cNvSpPr txBox="1">
              <a:spLocks noChangeArrowheads="1"/>
            </p:cNvSpPr>
            <p:nvPr/>
          </p:nvSpPr>
          <p:spPr bwMode="auto">
            <a:xfrm>
              <a:off x="2780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7</a:t>
              </a:r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5908832" y="1398574"/>
            <a:ext cx="315913" cy="528638"/>
            <a:chOff x="2916" y="1027"/>
            <a:chExt cx="199" cy="333"/>
          </a:xfrm>
        </p:grpSpPr>
        <p:sp>
          <p:nvSpPr>
            <p:cNvPr id="20523" name="Line 73"/>
            <p:cNvSpPr>
              <a:spLocks noChangeShapeType="1"/>
            </p:cNvSpPr>
            <p:nvPr/>
          </p:nvSpPr>
          <p:spPr bwMode="auto">
            <a:xfrm>
              <a:off x="3007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Text Box 74"/>
            <p:cNvSpPr txBox="1">
              <a:spLocks noChangeArrowheads="1"/>
            </p:cNvSpPr>
            <p:nvPr/>
          </p:nvSpPr>
          <p:spPr bwMode="auto">
            <a:xfrm>
              <a:off x="2916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8</a:t>
              </a:r>
            </a:p>
          </p:txBody>
        </p:sp>
      </p:grpSp>
      <p:grpSp>
        <p:nvGrpSpPr>
          <p:cNvPr id="14" name="Group 75"/>
          <p:cNvGrpSpPr>
            <a:grpSpLocks/>
          </p:cNvGrpSpPr>
          <p:nvPr/>
        </p:nvGrpSpPr>
        <p:grpSpPr bwMode="auto">
          <a:xfrm>
            <a:off x="6666070" y="1398574"/>
            <a:ext cx="315912" cy="528638"/>
            <a:chOff x="3393" y="1027"/>
            <a:chExt cx="199" cy="333"/>
          </a:xfrm>
        </p:grpSpPr>
        <p:sp>
          <p:nvSpPr>
            <p:cNvPr id="20521" name="Line 76"/>
            <p:cNvSpPr>
              <a:spLocks noChangeShapeType="1"/>
            </p:cNvSpPr>
            <p:nvPr/>
          </p:nvSpPr>
          <p:spPr bwMode="auto">
            <a:xfrm>
              <a:off x="3483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Text Box 77"/>
            <p:cNvSpPr txBox="1">
              <a:spLocks noChangeArrowheads="1"/>
            </p:cNvSpPr>
            <p:nvPr/>
          </p:nvSpPr>
          <p:spPr bwMode="auto">
            <a:xfrm>
              <a:off x="3393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9</a:t>
              </a:r>
            </a:p>
          </p:txBody>
        </p:sp>
      </p:grpSp>
      <p:grpSp>
        <p:nvGrpSpPr>
          <p:cNvPr id="15" name="Group 78"/>
          <p:cNvGrpSpPr>
            <a:grpSpLocks/>
          </p:cNvGrpSpPr>
          <p:nvPr/>
        </p:nvGrpSpPr>
        <p:grpSpPr bwMode="auto">
          <a:xfrm>
            <a:off x="7420130" y="1398574"/>
            <a:ext cx="388938" cy="528638"/>
            <a:chOff x="3868" y="1027"/>
            <a:chExt cx="245" cy="333"/>
          </a:xfrm>
        </p:grpSpPr>
        <p:sp>
          <p:nvSpPr>
            <p:cNvPr id="20519" name="Line 79"/>
            <p:cNvSpPr>
              <a:spLocks noChangeShapeType="1"/>
            </p:cNvSpPr>
            <p:nvPr/>
          </p:nvSpPr>
          <p:spPr bwMode="auto">
            <a:xfrm>
              <a:off x="3959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Text Box 80"/>
            <p:cNvSpPr txBox="1">
              <a:spLocks noChangeArrowheads="1"/>
            </p:cNvSpPr>
            <p:nvPr/>
          </p:nvSpPr>
          <p:spPr bwMode="auto">
            <a:xfrm>
              <a:off x="3868" y="1027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10</a:t>
              </a:r>
            </a:p>
          </p:txBody>
        </p: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8174193" y="1403340"/>
            <a:ext cx="381000" cy="528637"/>
            <a:chOff x="4343" y="1030"/>
            <a:chExt cx="240" cy="333"/>
          </a:xfrm>
        </p:grpSpPr>
        <p:sp>
          <p:nvSpPr>
            <p:cNvPr id="20517" name="Line 82"/>
            <p:cNvSpPr>
              <a:spLocks noChangeShapeType="1"/>
            </p:cNvSpPr>
            <p:nvPr/>
          </p:nvSpPr>
          <p:spPr bwMode="auto">
            <a:xfrm>
              <a:off x="4434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Text Box 83"/>
            <p:cNvSpPr txBox="1">
              <a:spLocks noChangeArrowheads="1"/>
            </p:cNvSpPr>
            <p:nvPr/>
          </p:nvSpPr>
          <p:spPr bwMode="auto">
            <a:xfrm>
              <a:off x="4343" y="103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11</a:t>
              </a:r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8393271" y="1403340"/>
            <a:ext cx="388937" cy="528637"/>
            <a:chOff x="4481" y="1030"/>
            <a:chExt cx="245" cy="333"/>
          </a:xfrm>
        </p:grpSpPr>
        <p:sp>
          <p:nvSpPr>
            <p:cNvPr id="20515" name="Line 85"/>
            <p:cNvSpPr>
              <a:spLocks noChangeShapeType="1"/>
            </p:cNvSpPr>
            <p:nvPr/>
          </p:nvSpPr>
          <p:spPr bwMode="auto">
            <a:xfrm>
              <a:off x="4571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Text Box 86"/>
            <p:cNvSpPr txBox="1">
              <a:spLocks noChangeArrowheads="1"/>
            </p:cNvSpPr>
            <p:nvPr/>
          </p:nvSpPr>
          <p:spPr bwMode="auto">
            <a:xfrm>
              <a:off x="4481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12</a:t>
              </a:r>
            </a:p>
          </p:txBody>
        </p:sp>
      </p:grpSp>
      <p:grpSp>
        <p:nvGrpSpPr>
          <p:cNvPr id="18" name="Group 87"/>
          <p:cNvGrpSpPr>
            <a:grpSpLocks/>
          </p:cNvGrpSpPr>
          <p:nvPr/>
        </p:nvGrpSpPr>
        <p:grpSpPr bwMode="auto">
          <a:xfrm>
            <a:off x="8609171" y="1403340"/>
            <a:ext cx="388937" cy="528637"/>
            <a:chOff x="4617" y="1030"/>
            <a:chExt cx="245" cy="333"/>
          </a:xfrm>
        </p:grpSpPr>
        <p:sp>
          <p:nvSpPr>
            <p:cNvPr id="20513" name="Line 88"/>
            <p:cNvSpPr>
              <a:spLocks noChangeShapeType="1"/>
            </p:cNvSpPr>
            <p:nvPr/>
          </p:nvSpPr>
          <p:spPr bwMode="auto">
            <a:xfrm>
              <a:off x="4707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Text Box 89"/>
            <p:cNvSpPr txBox="1">
              <a:spLocks noChangeArrowheads="1"/>
            </p:cNvSpPr>
            <p:nvPr/>
          </p:nvSpPr>
          <p:spPr bwMode="auto">
            <a:xfrm>
              <a:off x="4617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13</a:t>
              </a:r>
            </a:p>
          </p:txBody>
        </p:sp>
      </p:grp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9004456" y="1403340"/>
            <a:ext cx="388938" cy="528637"/>
            <a:chOff x="4866" y="1030"/>
            <a:chExt cx="245" cy="333"/>
          </a:xfrm>
        </p:grpSpPr>
        <p:sp>
          <p:nvSpPr>
            <p:cNvPr id="20511" name="Line 91"/>
            <p:cNvSpPr>
              <a:spLocks noChangeShapeType="1"/>
            </p:cNvSpPr>
            <p:nvPr/>
          </p:nvSpPr>
          <p:spPr bwMode="auto">
            <a:xfrm>
              <a:off x="4957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Text Box 92"/>
            <p:cNvSpPr txBox="1">
              <a:spLocks noChangeArrowheads="1"/>
            </p:cNvSpPr>
            <p:nvPr/>
          </p:nvSpPr>
          <p:spPr bwMode="auto">
            <a:xfrm>
              <a:off x="4866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14</a:t>
              </a:r>
            </a:p>
          </p:txBody>
        </p:sp>
      </p:grpSp>
      <p:sp>
        <p:nvSpPr>
          <p:cNvPr id="20503" name="Rectangle 93"/>
          <p:cNvSpPr>
            <a:spLocks noChangeArrowheads="1"/>
          </p:cNvSpPr>
          <p:nvPr/>
        </p:nvSpPr>
        <p:spPr bwMode="auto">
          <a:xfrm>
            <a:off x="2360770" y="2611426"/>
            <a:ext cx="720725" cy="360363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</a:p>
        </p:txBody>
      </p:sp>
      <p:sp>
        <p:nvSpPr>
          <p:cNvPr id="20504" name="Rectangle 94"/>
          <p:cNvSpPr>
            <a:spLocks noChangeArrowheads="1"/>
          </p:cNvSpPr>
          <p:nvPr/>
        </p:nvSpPr>
        <p:spPr bwMode="auto">
          <a:xfrm>
            <a:off x="3259295" y="2611426"/>
            <a:ext cx="720725" cy="360363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foo(0)</a:t>
            </a:r>
          </a:p>
        </p:txBody>
      </p:sp>
      <p:sp>
        <p:nvSpPr>
          <p:cNvPr id="20505" name="Rectangle 95"/>
          <p:cNvSpPr>
            <a:spLocks noChangeArrowheads="1"/>
          </p:cNvSpPr>
          <p:nvPr/>
        </p:nvSpPr>
        <p:spPr bwMode="auto">
          <a:xfrm>
            <a:off x="4159407" y="2611426"/>
            <a:ext cx="720725" cy="360363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foo(1)</a:t>
            </a:r>
          </a:p>
        </p:txBody>
      </p:sp>
      <p:sp>
        <p:nvSpPr>
          <p:cNvPr id="20506" name="Rectangle 96"/>
          <p:cNvSpPr>
            <a:spLocks noChangeArrowheads="1"/>
          </p:cNvSpPr>
          <p:nvPr/>
        </p:nvSpPr>
        <p:spPr bwMode="auto">
          <a:xfrm>
            <a:off x="5059520" y="2611426"/>
            <a:ext cx="720725" cy="360363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foo(2)</a:t>
            </a:r>
          </a:p>
        </p:txBody>
      </p:sp>
      <p:sp>
        <p:nvSpPr>
          <p:cNvPr id="201" name="Text Box 97"/>
          <p:cNvSpPr txBox="1">
            <a:spLocks noChangeArrowheads="1"/>
          </p:cNvSpPr>
          <p:nvPr/>
        </p:nvSpPr>
        <p:spPr bwMode="auto">
          <a:xfrm>
            <a:off x="7620001" y="3124200"/>
            <a:ext cx="1800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Start(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main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2" name="Text Box 98"/>
          <p:cNvSpPr txBox="1">
            <a:spLocks noChangeArrowheads="1"/>
          </p:cNvSpPr>
          <p:nvPr/>
        </p:nvSpPr>
        <p:spPr bwMode="auto">
          <a:xfrm>
            <a:off x="7620001" y="3657600"/>
            <a:ext cx="1800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Stop(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main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3" name="Text Box 99"/>
          <p:cNvSpPr txBox="1">
            <a:spLocks noChangeArrowheads="1"/>
          </p:cNvSpPr>
          <p:nvPr/>
        </p:nvSpPr>
        <p:spPr bwMode="auto">
          <a:xfrm>
            <a:off x="7620001" y="4648200"/>
            <a:ext cx="1800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Start(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foo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4" name="Text Box 100"/>
          <p:cNvSpPr txBox="1">
            <a:spLocks noChangeArrowheads="1"/>
          </p:cNvSpPr>
          <p:nvPr/>
        </p:nvSpPr>
        <p:spPr bwMode="auto">
          <a:xfrm>
            <a:off x="7620001" y="5257800"/>
            <a:ext cx="1800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Stop(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foo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 additive="repl"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 additive="repl">
                                        <p:cTn id="3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 additive="repl">
                                        <p:cTn id="3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 additive="repl"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 additive="repl">
                                        <p:cTn id="3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 additive="repl">
                                        <p:cTn id="4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 additive="repl">
                                        <p:cTn id="4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 additive="repl">
                                        <p:cTn id="4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 additive="repl"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additive="repl">
                                        <p:cTn id="4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365855" y="353880"/>
            <a:ext cx="9321842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Using TAU’s Runtime Preloading Tool: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tau_exec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07962" y="979080"/>
            <a:ext cx="11474304" cy="5562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Preload a wrapper that intercepts the runtime system call and substitutes with another</a:t>
            </a:r>
          </a:p>
          <a:p>
            <a:pPr marL="184146" lvl="1" indent="0">
              <a:lnSpc>
                <a:spcPct val="150000"/>
              </a:lnSpc>
              <a:spcAft>
                <a:spcPts val="600"/>
              </a:spcAft>
            </a:pPr>
            <a:r>
              <a:rPr lang="en-US" sz="1500" b="1" dirty="0">
                <a:latin typeface="Arial" charset="0"/>
                <a:ea typeface="ＭＳ Ｐゴシック" charset="0"/>
                <a:cs typeface="ＭＳ Ｐゴシック" charset="0"/>
              </a:rPr>
              <a:t>MPI</a:t>
            </a:r>
          </a:p>
          <a:p>
            <a:pPr marL="184146" lvl="1" indent="0">
              <a:lnSpc>
                <a:spcPct val="150000"/>
              </a:lnSpc>
              <a:spcAft>
                <a:spcPts val="600"/>
              </a:spcAft>
            </a:pPr>
            <a:r>
              <a:rPr lang="en-US" sz="1500" b="1" dirty="0" err="1">
                <a:latin typeface="Arial" charset="0"/>
                <a:ea typeface="ＭＳ Ｐゴシック" charset="0"/>
                <a:cs typeface="ＭＳ Ｐゴシック" charset="0"/>
              </a:rPr>
              <a:t>OpenMP</a:t>
            </a:r>
            <a:endParaRPr lang="en-US" sz="15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84146" lvl="1" indent="0">
              <a:lnSpc>
                <a:spcPct val="150000"/>
              </a:lnSpc>
              <a:spcAft>
                <a:spcPts val="600"/>
              </a:spcAft>
            </a:pPr>
            <a:r>
              <a:rPr lang="en-US" sz="1500" b="1" dirty="0">
                <a:latin typeface="Arial" charset="0"/>
                <a:ea typeface="ＭＳ Ｐゴシック" charset="0"/>
                <a:cs typeface="ＭＳ Ｐゴシック" charset="0"/>
              </a:rPr>
              <a:t>POSIX I/O</a:t>
            </a:r>
          </a:p>
          <a:p>
            <a:pPr marL="184146" lvl="1" indent="0">
              <a:lnSpc>
                <a:spcPct val="150000"/>
              </a:lnSpc>
              <a:spcAft>
                <a:spcPts val="600"/>
              </a:spcAft>
            </a:pPr>
            <a:r>
              <a:rPr lang="en-US" sz="1500" b="1" dirty="0">
                <a:latin typeface="Arial" charset="0"/>
                <a:ea typeface="ＭＳ Ｐゴシック" charset="0"/>
                <a:cs typeface="ＭＳ Ｐゴシック" charset="0"/>
              </a:rPr>
              <a:t>Memory allocation/</a:t>
            </a:r>
            <a:r>
              <a:rPr lang="en-US" sz="1500" b="1" dirty="0" err="1">
                <a:latin typeface="Arial" charset="0"/>
                <a:ea typeface="ＭＳ Ｐゴシック" charset="0"/>
                <a:cs typeface="ＭＳ Ｐゴシック" charset="0"/>
              </a:rPr>
              <a:t>deallocation</a:t>
            </a:r>
            <a:r>
              <a:rPr lang="en-US" sz="1500" b="1" dirty="0">
                <a:latin typeface="Arial" charset="0"/>
                <a:ea typeface="ＭＳ Ｐゴシック" charset="0"/>
                <a:cs typeface="ＭＳ Ｐゴシック" charset="0"/>
              </a:rPr>
              <a:t> routines</a:t>
            </a:r>
          </a:p>
          <a:p>
            <a:pPr marL="184146" lvl="1" indent="0">
              <a:lnSpc>
                <a:spcPct val="150000"/>
              </a:lnSpc>
              <a:spcAft>
                <a:spcPts val="600"/>
              </a:spcAft>
            </a:pPr>
            <a:r>
              <a:rPr lang="en-US" sz="1500" b="1" dirty="0">
                <a:latin typeface="Arial" charset="0"/>
                <a:ea typeface="ＭＳ Ｐゴシック" charset="0"/>
                <a:cs typeface="ＭＳ Ｐゴシック" charset="0"/>
              </a:rPr>
              <a:t>Wrapper library for an external package</a:t>
            </a:r>
            <a:endParaRPr lang="en-US" sz="1500" b="1" dirty="0">
              <a:latin typeface="Arial" charset="0"/>
              <a:ea typeface="ＭＳ Ｐゴシック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modification to the binary executable!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Enable other TAU options (communication matrix, OTF2, event-based sampling)</a:t>
            </a:r>
          </a:p>
          <a:p>
            <a:pPr marL="184146" lvl="1" indent="0">
              <a:lnSpc>
                <a:spcPct val="80000"/>
              </a:lnSpc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9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Based Sampling (EBS)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767871" y="5999289"/>
            <a:ext cx="5417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mpirun</a:t>
            </a:r>
            <a:r>
              <a:rPr lang="en-US" sz="2000" b="1" dirty="0">
                <a:latin typeface="Courier" charset="0"/>
                <a:cs typeface="Courier" charset="0"/>
              </a:rPr>
              <a:t> -n 16 </a:t>
            </a:r>
            <a:r>
              <a:rPr lang="en-US" sz="2000" b="1" dirty="0" err="1">
                <a:latin typeface="Courier" charset="0"/>
                <a:cs typeface="Courier" charset="0"/>
              </a:rPr>
              <a:t>tau_exec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mr-IN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–</a:t>
            </a:r>
            <a:r>
              <a:rPr lang="en-US" sz="20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ebs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 </a:t>
            </a:r>
            <a:r>
              <a:rPr lang="en-US" sz="2000" b="1" dirty="0" err="1">
                <a:latin typeface="Courier" charset="0"/>
                <a:cs typeface="Courier" charset="0"/>
              </a:rPr>
              <a:t>a.out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4" name="Picture 3" descr="ParaProfScreenSnapz1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5" y="929487"/>
            <a:ext cx="6801592" cy="506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78447" y="3200616"/>
            <a:ext cx="150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Uninstrumented</a:t>
            </a:r>
            <a:r>
              <a:rPr lang="en-US" dirty="0"/>
              <a:t>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6FAF01-7CC2-DA4A-901B-7275A2EE8AE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496530" y="1465418"/>
            <a:ext cx="1223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4F5D02-F2B0-0B45-92D6-31DC1462340B}"/>
              </a:ext>
            </a:extLst>
          </p:cNvPr>
          <p:cNvSpPr txBox="1"/>
          <p:nvPr/>
        </p:nvSpPr>
        <p:spPr>
          <a:xfrm>
            <a:off x="9719848" y="1203808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File: point_solver.F90</a:t>
            </a:r>
          </a:p>
          <a:p>
            <a:r>
              <a:rPr lang="en-US" dirty="0"/>
              <a:t>Line: 2705</a:t>
            </a:r>
          </a:p>
        </p:txBody>
      </p:sp>
    </p:spTree>
    <p:extLst>
      <p:ext uri="{BB962C8B-B14F-4D97-AF65-F5344CB8AC3E}">
        <p14:creationId xmlns:p14="http://schemas.microsoft.com/office/powerpoint/2010/main" val="373039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/>
              <a:t>Event Based Sampling (EBS): </a:t>
            </a:r>
            <a:r>
              <a:rPr lang="en-GB" altLang="en-US" dirty="0" err="1"/>
              <a:t>QMCPack</a:t>
            </a:r>
            <a:endParaRPr lang="en-GB" altLang="en-US" dirty="0"/>
          </a:p>
        </p:txBody>
      </p:sp>
      <p:pic>
        <p:nvPicPr>
          <p:cNvPr id="3" name="Picture 2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2715446E-DC7F-F143-A6E7-8A32984A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61" y="979080"/>
            <a:ext cx="10462478" cy="4917991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93AD21F1-718D-CC4F-860F-E3059B59E8D5}"/>
              </a:ext>
            </a:extLst>
          </p:cNvPr>
          <p:cNvSpPr/>
          <p:nvPr/>
        </p:nvSpPr>
        <p:spPr>
          <a:xfrm>
            <a:off x="7006281" y="1297459"/>
            <a:ext cx="691978" cy="25949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C6F8FBEB-5ACF-FE4C-9C98-E6F1E5FBDAF4}"/>
              </a:ext>
            </a:extLst>
          </p:cNvPr>
          <p:cNvSpPr/>
          <p:nvPr/>
        </p:nvSpPr>
        <p:spPr>
          <a:xfrm>
            <a:off x="8357286" y="1476633"/>
            <a:ext cx="691978" cy="25949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0163FB-5BC5-4146-BEF2-A4892321EB65}"/>
              </a:ext>
            </a:extLst>
          </p:cNvPr>
          <p:cNvSpPr txBox="1"/>
          <p:nvPr/>
        </p:nvSpPr>
        <p:spPr>
          <a:xfrm>
            <a:off x="365855" y="6061561"/>
            <a:ext cx="11632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 for 1066.528 seconds. Outside of MPI calls, TAU can explain 975.151 seconds out of 979.071 seconds of exclusive time using EBS!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D2ABD20C-E250-2442-A42B-87C6EA6944F4}"/>
              </a:ext>
            </a:extLst>
          </p:cNvPr>
          <p:cNvCxnSpPr>
            <a:endCxn id="8" idx="1"/>
          </p:cNvCxnSpPr>
          <p:nvPr/>
        </p:nvCxnSpPr>
        <p:spPr>
          <a:xfrm>
            <a:off x="7698259" y="1476633"/>
            <a:ext cx="659027" cy="129746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90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034641" cy="6252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/>
              <a:t>Event Based Sampling (EBS) shows statement level information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4A8BF6D-5710-E443-A439-55D2812FF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67" y="1030077"/>
            <a:ext cx="4606066" cy="547404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9E9BF4-90D9-3E4A-A917-09E7AB085A3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254314" y="1613699"/>
            <a:ext cx="1223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4FC6B48-969C-884C-9E61-F1635611D0C7}"/>
              </a:ext>
            </a:extLst>
          </p:cNvPr>
          <p:cNvSpPr txBox="1"/>
          <p:nvPr/>
        </p:nvSpPr>
        <p:spPr>
          <a:xfrm>
            <a:off x="9477632" y="1352089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File: </a:t>
            </a:r>
            <a:r>
              <a:rPr lang="en-US" dirty="0" err="1"/>
              <a:t>ibv_channel_manager.c</a:t>
            </a:r>
            <a:endParaRPr lang="en-US" dirty="0"/>
          </a:p>
          <a:p>
            <a:r>
              <a:rPr lang="en-US" dirty="0"/>
              <a:t>Line: 1018</a:t>
            </a:r>
          </a:p>
        </p:txBody>
      </p:sp>
    </p:spTree>
    <p:extLst>
      <p:ext uri="{BB962C8B-B14F-4D97-AF65-F5344CB8AC3E}">
        <p14:creationId xmlns:p14="http://schemas.microsoft.com/office/powerpoint/2010/main" val="399563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826145" cy="6252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/>
              <a:t>Event Based Sampling without symbol information (-g): </a:t>
            </a:r>
            <a:r>
              <a:rPr lang="en-GB" altLang="en-US" dirty="0" err="1"/>
              <a:t>QMCPack</a:t>
            </a:r>
            <a:endParaRPr lang="en-GB" altLang="en-US" dirty="0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AFA37714-2DE7-5849-ADC9-188348BA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30" y="1166001"/>
            <a:ext cx="4909539" cy="533811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AFD6E8-ACDB-2245-B523-47FCC0EBE62E}"/>
              </a:ext>
            </a:extLst>
          </p:cNvPr>
          <p:cNvCxnSpPr>
            <a:cxnSpLocks/>
          </p:cNvCxnSpPr>
          <p:nvPr/>
        </p:nvCxnSpPr>
        <p:spPr>
          <a:xfrm flipH="1">
            <a:off x="6610864" y="1742303"/>
            <a:ext cx="2755558" cy="210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DB85AD4-21F0-B143-AF28-27E8A2F1EDEC}"/>
              </a:ext>
            </a:extLst>
          </p:cNvPr>
          <p:cNvSpPr txBox="1"/>
          <p:nvPr/>
        </p:nvSpPr>
        <p:spPr>
          <a:xfrm>
            <a:off x="9477632" y="1613699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number is 0!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D3B24-F76F-5947-8F28-EA333B9F3958}"/>
              </a:ext>
            </a:extLst>
          </p:cNvPr>
          <p:cNvSpPr txBox="1"/>
          <p:nvPr/>
        </p:nvSpPr>
        <p:spPr>
          <a:xfrm>
            <a:off x="8798011" y="3126259"/>
            <a:ext cx="25362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~147.71 seconds are spent in</a:t>
            </a:r>
          </a:p>
          <a:p>
            <a:r>
              <a:rPr lang="en-US" dirty="0" err="1"/>
              <a:t>Qmcplusplus:DTD_Bconds</a:t>
            </a:r>
            <a:r>
              <a:rPr lang="en-US" dirty="0"/>
              <a:t>:: </a:t>
            </a:r>
          </a:p>
          <a:p>
            <a:r>
              <a:rPr lang="en-US" dirty="0" err="1">
                <a:solidFill>
                  <a:srgbClr val="FF0000"/>
                </a:solidFill>
              </a:rPr>
              <a:t>computeDistances</a:t>
            </a:r>
            <a:r>
              <a:rPr lang="en-US" dirty="0"/>
              <a:t> method</a:t>
            </a:r>
          </a:p>
        </p:txBody>
      </p:sp>
    </p:spTree>
    <p:extLst>
      <p:ext uri="{BB962C8B-B14F-4D97-AF65-F5344CB8AC3E}">
        <p14:creationId xmlns:p14="http://schemas.microsoft.com/office/powerpoint/2010/main" val="320819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Performance System</a:t>
            </a:r>
            <a:r>
              <a:rPr lang="en-US" baseline="30000" dirty="0"/>
              <a:t>®</a:t>
            </a:r>
          </a:p>
        </p:txBody>
      </p:sp>
      <p:sp>
        <p:nvSpPr>
          <p:cNvPr id="10242" name="Rectangle 3"/>
          <p:cNvSpPr>
            <a:spLocks noGrp="1"/>
          </p:cNvSpPr>
          <p:nvPr>
            <p:ph idx="1"/>
          </p:nvPr>
        </p:nvSpPr>
        <p:spPr>
          <a:xfrm>
            <a:off x="365856" y="1129995"/>
            <a:ext cx="11372771" cy="4047778"/>
          </a:xfrm>
        </p:spPr>
        <p:txBody>
          <a:bodyPr/>
          <a:lstStyle/>
          <a:p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Parallel performance framework and toolkit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Supports all HPC platforms, compilers, runtime system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Provides portable instrumentation, measurement, analysis</a:t>
            </a:r>
          </a:p>
        </p:txBody>
      </p:sp>
      <p:pic>
        <p:nvPicPr>
          <p:cNvPr id="10244" name="Picture 4" descr="tau-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29" y="2321219"/>
            <a:ext cx="8050347" cy="378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2"/>
          <p:cNvSpPr txBox="1">
            <a:spLocks/>
          </p:cNvSpPr>
          <p:nvPr/>
        </p:nvSpPr>
        <p:spPr>
          <a:xfrm>
            <a:off x="11278276" y="6578155"/>
            <a:ext cx="395993" cy="27905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5442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0885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1770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721254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265505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809756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354007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4" descr="t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31" y="818870"/>
            <a:ext cx="1251491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2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1" y="381000"/>
            <a:ext cx="12192000" cy="637288"/>
          </a:xfrm>
        </p:spPr>
        <p:txBody>
          <a:bodyPr>
            <a:normAutofit/>
          </a:bodyPr>
          <a:lstStyle/>
          <a:p>
            <a:r>
              <a:rPr lang="en-US" dirty="0"/>
              <a:t>TAU’s Support for Runtime Systems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219200" y="1570038"/>
            <a:ext cx="10464800" cy="4144962"/>
          </a:xfrm>
        </p:spPr>
        <p:txBody>
          <a:bodyPr>
            <a:normAutofit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MPI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PMPI profiling interface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MPI_T tools interface using performance and control variables</a:t>
            </a:r>
            <a:endParaRPr lang="en-US" sz="2000" dirty="0">
              <a:ea typeface="ＭＳ Ｐゴシック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Pthread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Captures time spent in routines per thread of execution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F0900"/>
                </a:solidFill>
              </a:rPr>
              <a:t>OpenMP</a:t>
            </a:r>
            <a:endParaRPr lang="en-US" sz="24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OMPT tools interface to track salient </a:t>
            </a:r>
            <a:r>
              <a:rPr lang="en-US" sz="2000" dirty="0" err="1"/>
              <a:t>OpenMP</a:t>
            </a:r>
            <a:r>
              <a:rPr lang="en-US" sz="2000" dirty="0"/>
              <a:t> runtime events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ＭＳ Ｐゴシック" charset="0"/>
              </a:rPr>
              <a:t>Opari</a:t>
            </a:r>
            <a:r>
              <a:rPr lang="en-US" sz="2000" dirty="0">
                <a:ea typeface="ＭＳ Ｐゴシック" charset="0"/>
              </a:rPr>
              <a:t> source rewriter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Preloading wrapper </a:t>
            </a:r>
            <a:r>
              <a:rPr lang="en-US" sz="2000" dirty="0" err="1"/>
              <a:t>OpenMP</a:t>
            </a:r>
            <a:r>
              <a:rPr lang="en-US" sz="2000" dirty="0"/>
              <a:t> runtime library when OMPT is not supported</a:t>
            </a:r>
            <a:endParaRPr lang="en-US" sz="2000" dirty="0">
              <a:ea typeface="ＭＳ Ｐゴシック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OpenACC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ＭＳ Ｐゴシック" charset="0"/>
              </a:rPr>
              <a:t>OpenACC</a:t>
            </a:r>
            <a:r>
              <a:rPr lang="en-US" sz="2000" dirty="0">
                <a:ea typeface="ＭＳ Ｐゴシック" charset="0"/>
              </a:rPr>
              <a:t> instrumentation API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Track data transfers between host and device (per-variable)</a:t>
            </a:r>
            <a:endParaRPr lang="en-US" altLang="ja-JP" sz="2000" dirty="0">
              <a:ea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Track time spent in kernels </a:t>
            </a:r>
          </a:p>
        </p:txBody>
      </p:sp>
    </p:spTree>
    <p:extLst>
      <p:ext uri="{BB962C8B-B14F-4D97-AF65-F5344CB8AC3E}">
        <p14:creationId xmlns:p14="http://schemas.microsoft.com/office/powerpoint/2010/main" val="3542369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1" y="381000"/>
            <a:ext cx="12192000" cy="637288"/>
          </a:xfrm>
        </p:spPr>
        <p:txBody>
          <a:bodyPr>
            <a:normAutofit/>
          </a:bodyPr>
          <a:lstStyle/>
          <a:p>
            <a:r>
              <a:rPr lang="en-US" dirty="0"/>
              <a:t>TAU’s Support for Runtime Systems (contd.)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62037" y="1356519"/>
            <a:ext cx="10464800" cy="4144962"/>
          </a:xfr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OpenCL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ＭＳ Ｐゴシック" charset="0"/>
              </a:rPr>
              <a:t>OpenCL</a:t>
            </a:r>
            <a:r>
              <a:rPr lang="en-US" sz="2000" dirty="0">
                <a:ea typeface="ＭＳ Ｐゴシック" charset="0"/>
              </a:rPr>
              <a:t> profiling interface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Track timings of kernels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900"/>
                </a:solidFill>
              </a:rPr>
              <a:t>Intel</a:t>
            </a:r>
            <a:r>
              <a:rPr lang="en-US" i="1" baseline="30000" dirty="0">
                <a:solidFill>
                  <a:srgbClr val="FF0900"/>
                </a:solidFill>
              </a:rPr>
              <a:t>®</a:t>
            </a:r>
            <a:r>
              <a:rPr lang="en-US" i="1" dirty="0">
                <a:solidFill>
                  <a:srgbClr val="FF0900"/>
                </a:solidFill>
              </a:rPr>
              <a:t> </a:t>
            </a:r>
            <a:r>
              <a:rPr lang="en-US" i="1" dirty="0" err="1">
                <a:solidFill>
                  <a:srgbClr val="FF0900"/>
                </a:solidFill>
              </a:rPr>
              <a:t>OneAPI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Level Zero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Track time spent in kernels executing on GPU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Track time spent in </a:t>
            </a:r>
            <a:r>
              <a:rPr lang="en-US" sz="2000" dirty="0" err="1">
                <a:ea typeface="ＭＳ Ｐゴシック" charset="0"/>
              </a:rPr>
              <a:t>OneAPI</a:t>
            </a:r>
            <a:r>
              <a:rPr lang="en-US" sz="2000" dirty="0">
                <a:ea typeface="ＭＳ Ｐゴシック" charset="0"/>
              </a:rPr>
              <a:t> runtime calls</a:t>
            </a: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Kokkos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a typeface="ＭＳ Ｐゴシック" charset="0"/>
              </a:rPr>
              <a:t>Kokkos</a:t>
            </a:r>
            <a:r>
              <a:rPr lang="en-US" sz="2000" dirty="0">
                <a:ea typeface="ＭＳ Ｐゴシック" charset="0"/>
              </a:rPr>
              <a:t> profiling API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Push/pop interface for region, kernel execution interface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900"/>
                </a:solidFill>
              </a:rPr>
              <a:t>Python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Python interpreter instrumentation API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ＭＳ Ｐゴシック" charset="0"/>
              </a:rPr>
              <a:t>Tracks Python routine transitions as well as Python to C transitions</a:t>
            </a:r>
          </a:p>
        </p:txBody>
      </p:sp>
    </p:spTree>
    <p:extLst>
      <p:ext uri="{BB962C8B-B14F-4D97-AF65-F5344CB8AC3E}">
        <p14:creationId xmlns:p14="http://schemas.microsoft.com/office/powerpoint/2010/main" val="1211455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1" y="381000"/>
            <a:ext cx="12192000" cy="637288"/>
          </a:xfrm>
        </p:spPr>
        <p:txBody>
          <a:bodyPr>
            <a:normAutofit/>
          </a:bodyPr>
          <a:lstStyle/>
          <a:p>
            <a:r>
              <a:rPr lang="en-US" dirty="0"/>
              <a:t>Examples of Multi-Level Instrumentation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219200" y="1570038"/>
            <a:ext cx="10464800" cy="4646278"/>
          </a:xfrm>
        </p:spPr>
        <p:txBody>
          <a:bodyPr>
            <a:normAutofit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MPI + </a:t>
            </a:r>
            <a:r>
              <a:rPr lang="en-US" sz="2400" i="1" dirty="0" err="1">
                <a:solidFill>
                  <a:srgbClr val="FF0000"/>
                </a:solidFill>
              </a:rPr>
              <a:t>OpenMP</a:t>
            </a:r>
            <a:endParaRPr lang="en-US" sz="2400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ＭＳ Ｐゴシック" charset="0"/>
              </a:rPr>
              <a:t>MPI_T + PMPI + OMPT may be used to track MPI and </a:t>
            </a:r>
            <a:r>
              <a:rPr lang="en-US" sz="2400" dirty="0" err="1">
                <a:ea typeface="ＭＳ Ｐゴシック" charset="0"/>
              </a:rPr>
              <a:t>OpenMP</a:t>
            </a:r>
            <a:endParaRPr lang="en-US" sz="2400" dirty="0">
              <a:ea typeface="ＭＳ Ｐゴシック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900"/>
                </a:solidFill>
              </a:rPr>
              <a:t>MPI + </a:t>
            </a:r>
            <a:r>
              <a:rPr lang="en-US" sz="2400" i="1" dirty="0" err="1">
                <a:solidFill>
                  <a:srgbClr val="FF0900"/>
                </a:solidFill>
              </a:rPr>
              <a:t>pthread</a:t>
            </a:r>
            <a:endParaRPr lang="en-US" sz="2400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PMPI + </a:t>
            </a:r>
            <a:r>
              <a:rPr lang="en-US" sz="2400" dirty="0" err="1"/>
              <a:t>pthread</a:t>
            </a:r>
            <a:r>
              <a:rPr lang="en-US" sz="2400" dirty="0"/>
              <a:t> interfaces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900"/>
                </a:solidFill>
              </a:rPr>
              <a:t>MPI + Intel </a:t>
            </a:r>
            <a:r>
              <a:rPr lang="en-US" sz="2400" i="1" baseline="30000" dirty="0">
                <a:solidFill>
                  <a:srgbClr val="FF0900"/>
                </a:solidFill>
              </a:rPr>
              <a:t>®</a:t>
            </a:r>
            <a:r>
              <a:rPr lang="en-US" sz="2400" i="1" dirty="0">
                <a:solidFill>
                  <a:srgbClr val="FF0900"/>
                </a:solidFill>
              </a:rPr>
              <a:t> </a:t>
            </a:r>
            <a:r>
              <a:rPr lang="en-US" sz="2400" i="1" dirty="0" err="1">
                <a:solidFill>
                  <a:srgbClr val="FF0900"/>
                </a:solidFill>
              </a:rPr>
              <a:t>oneAPI</a:t>
            </a:r>
            <a:r>
              <a:rPr lang="en-US" sz="2400" i="1" dirty="0">
                <a:solidFill>
                  <a:srgbClr val="FF0900"/>
                </a:solidFill>
              </a:rPr>
              <a:t> DPC++/SYCL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	   PMPI + Level Zero interfaces</a:t>
            </a:r>
            <a:endParaRPr lang="en-US" sz="2400" i="1" dirty="0">
              <a:solidFill>
                <a:srgbClr val="FF090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900"/>
                </a:solidFill>
              </a:rPr>
              <a:t>OpenCL + Python</a:t>
            </a:r>
            <a:endParaRPr lang="en-US" sz="2400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OpenCL </a:t>
            </a:r>
            <a:r>
              <a:rPr lang="en-US" sz="2400"/>
              <a:t>+ Python </a:t>
            </a:r>
            <a:r>
              <a:rPr lang="en-US" sz="2400" dirty="0"/>
              <a:t>instrumentation interfaces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F0900"/>
                </a:solidFill>
              </a:rPr>
              <a:t>Kokkos</a:t>
            </a:r>
            <a:r>
              <a:rPr lang="en-US" sz="2400" i="1" dirty="0">
                <a:solidFill>
                  <a:srgbClr val="FF0900"/>
                </a:solidFill>
              </a:rPr>
              <a:t> + OpenMP </a:t>
            </a:r>
            <a:endParaRPr lang="en-US" sz="2400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Kokkos</a:t>
            </a:r>
            <a:r>
              <a:rPr lang="en-US" sz="2400" dirty="0"/>
              <a:t> profiling API + OMPT to transparently track events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FF0900"/>
                </a:solidFill>
              </a:rPr>
              <a:t>Kokkos</a:t>
            </a:r>
            <a:r>
              <a:rPr lang="en-US" sz="2400" i="1" dirty="0">
                <a:solidFill>
                  <a:srgbClr val="FF0900"/>
                </a:solidFill>
              </a:rPr>
              <a:t> + </a:t>
            </a:r>
            <a:r>
              <a:rPr lang="en-US" sz="2400" i="1" dirty="0" err="1">
                <a:solidFill>
                  <a:srgbClr val="FF0900"/>
                </a:solidFill>
              </a:rPr>
              <a:t>pthread</a:t>
            </a:r>
            <a:r>
              <a:rPr lang="en-US" sz="2400" i="1" dirty="0">
                <a:solidFill>
                  <a:srgbClr val="FF0900"/>
                </a:solidFill>
              </a:rPr>
              <a:t> + MPI </a:t>
            </a:r>
            <a:endParaRPr lang="en-US" sz="2400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Kokkos</a:t>
            </a:r>
            <a:r>
              <a:rPr lang="en-US" sz="2400" dirty="0"/>
              <a:t> + </a:t>
            </a:r>
            <a:r>
              <a:rPr lang="en-US" sz="2400" dirty="0" err="1"/>
              <a:t>pthread</a:t>
            </a:r>
            <a:r>
              <a:rPr lang="en-US" sz="2400" dirty="0"/>
              <a:t> wrapper interposition library + PMPI layer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900"/>
                </a:solidFill>
              </a:rPr>
              <a:t>MPI + OpenCL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PMPI + </a:t>
            </a:r>
            <a:r>
              <a:rPr lang="en-US" sz="2400" dirty="0" err="1"/>
              <a:t>OpenCL</a:t>
            </a:r>
            <a:r>
              <a:rPr lang="en-US" sz="2400" dirty="0"/>
              <a:t> profiling interfaces</a:t>
            </a:r>
          </a:p>
          <a:p>
            <a:pPr lvl="1"/>
            <a:endParaRPr lang="en-US" sz="2000" dirty="0"/>
          </a:p>
          <a:p>
            <a:pPr marL="742950" lvl="2" indent="-342900"/>
            <a:endParaRPr lang="en-US" sz="2000" dirty="0"/>
          </a:p>
          <a:p>
            <a:endParaRPr lang="en-US" sz="2000" i="1" dirty="0">
              <a:solidFill>
                <a:srgbClr val="FF0900"/>
              </a:solidFill>
            </a:endParaRP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3375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Arial" charset="0"/>
              </a:rPr>
              <a:t>Kokkos</a:t>
            </a:r>
            <a:endParaRPr lang="en-US" sz="3200" baseline="52000" dirty="0">
              <a:latin typeface="Arial" charset="0"/>
            </a:endParaRPr>
          </a:p>
        </p:txBody>
      </p:sp>
      <p:sp>
        <p:nvSpPr>
          <p:cNvPr id="12290" name="Rectangle 3"/>
          <p:cNvSpPr>
            <a:spLocks noGrp="1"/>
          </p:cNvSpPr>
          <p:nvPr>
            <p:ph idx="1"/>
          </p:nvPr>
        </p:nvSpPr>
        <p:spPr>
          <a:xfrm>
            <a:off x="845671" y="1271215"/>
            <a:ext cx="10972800" cy="2925762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Provides abstractions for node level parallelism (X in MPI+X)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Productive, portable, and </a:t>
            </a:r>
            <a:r>
              <a:rPr lang="en-US" sz="2400" dirty="0" err="1">
                <a:latin typeface="Arial" charset="0"/>
              </a:rPr>
              <a:t>performant</a:t>
            </a:r>
            <a:r>
              <a:rPr lang="en-US" sz="2400" dirty="0">
                <a:latin typeface="Arial" charset="0"/>
              </a:rPr>
              <a:t> shared-memory programming model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Helps you create single source performance portable codes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Provides data abstractions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C++ API for expressing parallelism in your program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Aggressive compiler transformations using C++ templates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Low level code targets backends such as OpenMP, </a:t>
            </a:r>
            <a:r>
              <a:rPr lang="en-US" sz="2400" dirty="0" err="1">
                <a:latin typeface="Arial" charset="0"/>
              </a:rPr>
              <a:t>Pthread</a:t>
            </a:r>
            <a:r>
              <a:rPr lang="en-US" sz="2400" dirty="0">
                <a:latin typeface="Arial" charset="0"/>
              </a:rPr>
              <a:t>, DPC++/SYCL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Creates a problem for performance evaluation tools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Gap: performance data and higher-level abstractions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Solution: </a:t>
            </a:r>
            <a:r>
              <a:rPr lang="en-US" sz="2400" dirty="0" err="1">
                <a:latin typeface="Arial" charset="0"/>
              </a:rPr>
              <a:t>Kokkos</a:t>
            </a:r>
            <a:r>
              <a:rPr lang="en-US" sz="2400" dirty="0">
                <a:latin typeface="Arial" charset="0"/>
              </a:rPr>
              <a:t> profiling API for mapping performance data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  <a:hlinkClick r:id="rId3"/>
              </a:rPr>
              <a:t>https://kokkos.org</a:t>
            </a:r>
            <a:r>
              <a:rPr lang="en-US" sz="2400" dirty="0">
                <a:latin typeface="Arial" charset="0"/>
              </a:rPr>
              <a:t>    Sandia National Laboratories, NM</a:t>
            </a:r>
          </a:p>
          <a:p>
            <a:pPr marL="228600" indent="0">
              <a:lnSpc>
                <a:spcPct val="80000"/>
              </a:lnSpc>
              <a:spcAft>
                <a:spcPts val="600"/>
              </a:spcAft>
            </a:pPr>
            <a:endParaRPr lang="en-US" sz="2400" dirty="0">
              <a:solidFill>
                <a:srgbClr val="3366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30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Kokkos API use in ExaMiniMD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D28308-E9FE-A648-B00D-C049D1468A63}"/>
              </a:ext>
            </a:extLst>
          </p:cNvPr>
          <p:cNvGrpSpPr/>
          <p:nvPr/>
        </p:nvGrpSpPr>
        <p:grpSpPr>
          <a:xfrm>
            <a:off x="1072629" y="911624"/>
            <a:ext cx="10046741" cy="5358983"/>
            <a:chOff x="804333" y="990600"/>
            <a:chExt cx="11895667" cy="5257800"/>
          </a:xfrm>
        </p:grpSpPr>
        <p:pic>
          <p:nvPicPr>
            <p:cNvPr id="24579" name="Picture 1" descr="code_update_hal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33" y="990600"/>
              <a:ext cx="11387667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3"/>
            <p:cNvSpPr txBox="1">
              <a:spLocks noChangeArrowheads="1"/>
            </p:cNvSpPr>
            <p:nvPr/>
          </p:nvSpPr>
          <p:spPr bwMode="auto">
            <a:xfrm>
              <a:off x="7112000" y="1219200"/>
              <a:ext cx="50800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pushRegion(“</a:t>
              </a:r>
              <a:r>
                <a:rPr lang="en-US" altLang="ja-JP" sz="1800">
                  <a:solidFill>
                    <a:srgbClr val="FF0000"/>
                  </a:solidFill>
                </a:rPr>
                <a:t>Comm::update_halo</a:t>
              </a:r>
              <a:r>
                <a:rPr lang="en-US" sz="1800"/>
                <a:t>”</a:t>
              </a:r>
              <a:r>
                <a:rPr lang="en-US" altLang="ja-JP" sz="1800"/>
                <a:t>)</a:t>
              </a:r>
              <a:endParaRPr lang="en-US" sz="1800"/>
            </a:p>
          </p:txBody>
        </p:sp>
        <p:sp>
          <p:nvSpPr>
            <p:cNvPr id="24581" name="TextBox 8"/>
            <p:cNvSpPr txBox="1">
              <a:spLocks noChangeArrowheads="1"/>
            </p:cNvSpPr>
            <p:nvPr/>
          </p:nvSpPr>
          <p:spPr bwMode="auto">
            <a:xfrm>
              <a:off x="7213600" y="5745347"/>
              <a:ext cx="3759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err="1"/>
                <a:t>popRegion</a:t>
              </a:r>
              <a:endParaRPr lang="en-US" sz="18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673600" y="1447800"/>
              <a:ext cx="2336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657600" y="6033967"/>
              <a:ext cx="3556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84" name="TextBox 14"/>
            <p:cNvSpPr txBox="1">
              <a:spLocks noChangeArrowheads="1"/>
            </p:cNvSpPr>
            <p:nvPr/>
          </p:nvSpPr>
          <p:spPr bwMode="auto">
            <a:xfrm>
              <a:off x="8940800" y="4202114"/>
              <a:ext cx="3759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Kokkos::parallel_for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978400" y="4419600"/>
              <a:ext cx="3860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187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ExaMiniMD: TAU Phase</a:t>
            </a:r>
          </a:p>
        </p:txBody>
      </p:sp>
      <p:pic>
        <p:nvPicPr>
          <p:cNvPr id="26627" name="Picture 1" descr="thread_statistics_update_ha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6" y="1622682"/>
            <a:ext cx="11176000" cy="31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2235200" y="4648200"/>
            <a:ext cx="7292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Comm::</a:t>
            </a:r>
            <a:r>
              <a:rPr lang="en-US" sz="1800" dirty="0" err="1"/>
              <a:t>update_halo</a:t>
            </a:r>
            <a:r>
              <a:rPr lang="en-US" sz="1800" dirty="0"/>
              <a:t> phase in TAU </a:t>
            </a:r>
            <a:r>
              <a:rPr lang="en-US" sz="1800" dirty="0" err="1"/>
              <a:t>ParaProf’s</a:t>
            </a:r>
            <a:r>
              <a:rPr lang="en-US" sz="1800" dirty="0"/>
              <a:t> Thread Statistics Table</a:t>
            </a:r>
          </a:p>
        </p:txBody>
      </p:sp>
    </p:spTree>
    <p:extLst>
      <p:ext uri="{BB962C8B-B14F-4D97-AF65-F5344CB8AC3E}">
        <p14:creationId xmlns:p14="http://schemas.microsoft.com/office/powerpoint/2010/main" val="2052482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 Execution Command (</a:t>
            </a:r>
            <a:r>
              <a:rPr lang="en-US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tau_exec</a:t>
            </a: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663" y="576648"/>
            <a:ext cx="11588751" cy="5682637"/>
          </a:xfrm>
        </p:spPr>
        <p:txBody>
          <a:bodyPr/>
          <a:lstStyle/>
          <a:p>
            <a:pPr marL="0" indent="0">
              <a:lnSpc>
                <a:spcPct val="110000"/>
              </a:lnSpc>
            </a:pP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0" indent="0">
              <a:lnSpc>
                <a:spcPct val="110000"/>
              </a:lnSpc>
            </a:pPr>
            <a:r>
              <a:rPr lang="en-US" sz="1600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Uninstrumented</a:t>
            </a: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execution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GPU operations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–np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–l0    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   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–np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opencl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openacc</a:t>
            </a:r>
            <a:r>
              <a:rPr lang="en-US" sz="1600" dirty="0">
                <a:latin typeface="Arial" pitchFamily="-1" charset="0"/>
              </a:rPr>
              <a:t> 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</a:t>
            </a: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MPI performance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800000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I/O, and MPI performance (MPI enabled by default)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-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io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Track </a:t>
            </a:r>
            <a:r>
              <a:rPr lang="en-US" sz="1600" dirty="0" err="1">
                <a:latin typeface="Arial" pitchFamily="-1" charset="0"/>
              </a:rPr>
              <a:t>OpenMP</a:t>
            </a:r>
            <a:r>
              <a:rPr lang="en-US" sz="1600" dirty="0">
                <a:latin typeface="Arial" pitchFamily="-1" charset="0"/>
              </a:rPr>
              <a:t> and MPI execution (using OMPT for Intel v19+ or Clang 8+)</a:t>
            </a:r>
            <a:r>
              <a:rPr lang="en-US" sz="1600" dirty="0">
                <a:latin typeface="Arial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charset="0"/>
              </a:rPr>
              <a:t>% export TAU_OMPT_SUPPORT_LEVEL=</a:t>
            </a:r>
            <a:r>
              <a:rPr lang="en-US" sz="1600" dirty="0">
                <a:solidFill>
                  <a:srgbClr val="FF0000"/>
                </a:solidFill>
                <a:latin typeface="Arial" charset="0"/>
              </a:rPr>
              <a:t>full</a:t>
            </a:r>
            <a:r>
              <a:rPr lang="en-US" sz="1600" dirty="0">
                <a:latin typeface="Arial" charset="0"/>
              </a:rPr>
              <a:t>;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charset="0"/>
              </a:rPr>
              <a:t>% </a:t>
            </a:r>
            <a:r>
              <a:rPr lang="en-US" sz="1600" dirty="0" err="1">
                <a:latin typeface="Arial" charset="0"/>
              </a:rPr>
              <a:t>mpirun</a:t>
            </a:r>
            <a:r>
              <a:rPr lang="en-US" sz="1600" dirty="0">
                <a:latin typeface="Arial" charset="0"/>
              </a:rPr>
              <a:t> </a:t>
            </a:r>
            <a:r>
              <a:rPr lang="mr-IN" sz="1600" dirty="0">
                <a:latin typeface="Arial" charset="0"/>
              </a:rPr>
              <a:t>–</a:t>
            </a:r>
            <a:r>
              <a:rPr lang="en-US" sz="1600" dirty="0" err="1">
                <a:latin typeface="Arial" charset="0"/>
              </a:rPr>
              <a:t>np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>
                <a:latin typeface="Arial" pitchFamily="-1" charset="0"/>
              </a:rPr>
              <a:t>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mr-IN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T ompt,v5,mpi  -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ompt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memory operations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export TAU_TRACK_MEMORY_LEAKS=1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memory_debug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(bounds check)</a:t>
            </a: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event based sampling (compile with –g)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ebs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Also  export TAU_METRICS=TIME,PAPI_L1_DCM…  -</a:t>
            </a:r>
            <a:r>
              <a:rPr lang="en-US" sz="1600" dirty="0" err="1">
                <a:latin typeface="Arial" pitchFamily="-1" charset="0"/>
              </a:rPr>
              <a:t>ebs_resolution</a:t>
            </a:r>
            <a:r>
              <a:rPr lang="en-US" sz="1600" dirty="0">
                <a:latin typeface="Arial" pitchFamily="-1" charset="0"/>
              </a:rPr>
              <a:t>=&lt;file | function | line&gt;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79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4" y="353880"/>
            <a:ext cx="11224783" cy="6252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/>
              <a:t>Intel Level Zero (</a:t>
            </a:r>
            <a:r>
              <a:rPr lang="en-GB" altLang="en-US" dirty="0" err="1"/>
              <a:t>TigerLake</a:t>
            </a:r>
            <a:r>
              <a:rPr lang="en-GB" altLang="en-US" dirty="0"/>
              <a:t> Gen12LP integrated CPUs or DG1)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783E2-AE99-4040-AF28-688896CF2050}"/>
              </a:ext>
            </a:extLst>
          </p:cNvPr>
          <p:cNvSpPr txBox="1"/>
          <p:nvPr/>
        </p:nvSpPr>
        <p:spPr>
          <a:xfrm>
            <a:off x="4682899" y="6353109"/>
            <a:ext cx="319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64 </a:t>
            </a:r>
            <a:r>
              <a:rPr lang="en-US" dirty="0" err="1"/>
              <a:t>tau_exec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–l0 </a:t>
            </a:r>
            <a:r>
              <a:rPr lang="en-US" dirty="0"/>
              <a:t>./</a:t>
            </a:r>
            <a:r>
              <a:rPr lang="en-US" dirty="0" err="1"/>
              <a:t>a.out</a:t>
            </a:r>
            <a:r>
              <a:rPr lang="en-US" dirty="0"/>
              <a:t> 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08B533C-F1CF-3B47-9145-D7E9CDF3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54" y="1080607"/>
            <a:ext cx="6380935" cy="4224893"/>
          </a:xfrm>
          <a:prstGeom prst="rect">
            <a:avLst/>
          </a:prstGeom>
        </p:spPr>
      </p:pic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10C6C622-6362-8B48-B781-84F1EF36A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06" y="1080607"/>
            <a:ext cx="5005540" cy="1250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90BB0E-C4C6-B74C-8EAC-61E5505210E1}"/>
              </a:ext>
            </a:extLst>
          </p:cNvPr>
          <p:cNvSpPr txBox="1"/>
          <p:nvPr/>
        </p:nvSpPr>
        <p:spPr>
          <a:xfrm>
            <a:off x="7599405" y="2854411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spent in GEMM kernel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A874CA-6C65-4348-8C8D-108EC6DD6268}"/>
              </a:ext>
            </a:extLst>
          </p:cNvPr>
          <p:cNvCxnSpPr/>
          <p:nvPr/>
        </p:nvCxnSpPr>
        <p:spPr>
          <a:xfrm flipH="1" flipV="1">
            <a:off x="7255786" y="1785284"/>
            <a:ext cx="1767016" cy="1130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E297A2-7330-1C48-B9A7-DDA3F879BBE1}"/>
              </a:ext>
            </a:extLst>
          </p:cNvPr>
          <p:cNvSpPr txBox="1"/>
          <p:nvPr/>
        </p:nvSpPr>
        <p:spPr>
          <a:xfrm>
            <a:off x="2372497" y="5449330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Units: microseconds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FB0A0-DB02-9C4B-9A76-2752327AC6EF}"/>
              </a:ext>
            </a:extLst>
          </p:cNvPr>
          <p:cNvSpPr txBox="1"/>
          <p:nvPr/>
        </p:nvSpPr>
        <p:spPr>
          <a:xfrm>
            <a:off x="9022802" y="2350496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Units: seconds</a:t>
            </a:r>
          </a:p>
        </p:txBody>
      </p:sp>
    </p:spTree>
    <p:extLst>
      <p:ext uri="{BB962C8B-B14F-4D97-AF65-F5344CB8AC3E}">
        <p14:creationId xmlns:p14="http://schemas.microsoft.com/office/powerpoint/2010/main" val="352449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Tools Interface: PVARs and CVARs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925900" y="5609822"/>
            <a:ext cx="6340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export TAU_TRACK_MPI_T_PVARS=1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mpirun</a:t>
            </a:r>
            <a:r>
              <a:rPr lang="en-US" sz="2000" b="1" dirty="0">
                <a:latin typeface="Courier" charset="0"/>
                <a:cs typeface="Courier" charset="0"/>
              </a:rPr>
              <a:t> –np 64 </a:t>
            </a:r>
            <a:r>
              <a:rPr lang="en-US" sz="2000" b="1" dirty="0" err="1">
                <a:latin typeface="Courier" charset="0"/>
                <a:cs typeface="Courier" charset="0"/>
              </a:rPr>
              <a:t>tau_exec</a:t>
            </a:r>
            <a:r>
              <a:rPr lang="en-US" sz="2000" b="1" dirty="0">
                <a:latin typeface="Courier" charset="0"/>
                <a:cs typeface="Courier" charset="0"/>
              </a:rPr>
              <a:t> –T </a:t>
            </a:r>
            <a:r>
              <a:rPr lang="en-US" sz="2000" b="1" dirty="0" err="1">
                <a:latin typeface="Courier" charset="0"/>
                <a:cs typeface="Courier" charset="0"/>
              </a:rPr>
              <a:t>mpit</a:t>
            </a:r>
            <a:r>
              <a:rPr lang="en-US" sz="2000" b="1" dirty="0">
                <a:latin typeface="Courier" charset="0"/>
                <a:cs typeface="Courier" charset="0"/>
              </a:rPr>
              <a:t> ./</a:t>
            </a:r>
            <a:r>
              <a:rPr lang="en-US" sz="2000" b="1" dirty="0" err="1">
                <a:latin typeface="Courier" charset="0"/>
                <a:cs typeface="Courier" charset="0"/>
              </a:rPr>
              <a:t>a.out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A00A68-EA9A-504D-9148-51BFEA6B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77" y="979080"/>
            <a:ext cx="9218445" cy="43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5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854" y="353880"/>
            <a:ext cx="9111777" cy="625200"/>
          </a:xfrm>
        </p:spPr>
        <p:txBody>
          <a:bodyPr>
            <a:normAutofit/>
          </a:bodyPr>
          <a:lstStyle/>
          <a:p>
            <a:r>
              <a:rPr lang="en-US" dirty="0"/>
              <a:t>MPI Tools Interface: Control Variables (CVARs)</a:t>
            </a: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14CD562-F570-3640-B59E-23603C76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50" y="979080"/>
            <a:ext cx="11111499" cy="50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/>
              <a:t>TAU Performance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56" y="1251468"/>
            <a:ext cx="11372771" cy="4047778"/>
          </a:xfrm>
        </p:spPr>
        <p:txBody>
          <a:bodyPr/>
          <a:lstStyle/>
          <a:p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Instrumentation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Fortran, C++, C, UPC, Java, Python, Chapel, Spark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Automatic instrumentation</a:t>
            </a:r>
          </a:p>
          <a:p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Measurement and analysis support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MPI, </a:t>
            </a:r>
            <a:r>
              <a:rPr lang="en-US" sz="2100" dirty="0" err="1">
                <a:latin typeface="Arial" charset="0"/>
                <a:ea typeface="ＭＳ Ｐゴシック" charset="0"/>
              </a:rPr>
              <a:t>OpenSHMEM</a:t>
            </a:r>
            <a:r>
              <a:rPr lang="en-US" sz="2100" dirty="0">
                <a:latin typeface="Arial" charset="0"/>
                <a:ea typeface="ＭＳ Ｐゴシック" charset="0"/>
              </a:rPr>
              <a:t>, ARMCI, PGAS, DMAPP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 err="1">
                <a:latin typeface="Arial" charset="0"/>
                <a:ea typeface="ＭＳ Ｐゴシック" charset="0"/>
              </a:rPr>
              <a:t>pthreads</a:t>
            </a:r>
            <a:r>
              <a:rPr lang="en-US" sz="2100" dirty="0">
                <a:latin typeface="Arial" charset="0"/>
                <a:ea typeface="ＭＳ Ｐゴシック" charset="0"/>
              </a:rPr>
              <a:t>, </a:t>
            </a:r>
            <a:r>
              <a:rPr lang="en-US" sz="2100" dirty="0" err="1">
                <a:latin typeface="Arial" charset="0"/>
                <a:ea typeface="ＭＳ Ｐゴシック" charset="0"/>
              </a:rPr>
              <a:t>OpenMP</a:t>
            </a:r>
            <a:r>
              <a:rPr lang="en-US" sz="2100" dirty="0">
                <a:latin typeface="Arial" charset="0"/>
                <a:ea typeface="ＭＳ Ｐゴシック" charset="0"/>
              </a:rPr>
              <a:t>, OMPT interface, hybrid, other thread models		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GPU: OpenCL, </a:t>
            </a:r>
            <a:r>
              <a:rPr lang="en-US" sz="2100" dirty="0" err="1">
                <a:latin typeface="Arial" charset="0"/>
                <a:ea typeface="ＭＳ Ｐゴシック" charset="0"/>
              </a:rPr>
              <a:t>oneAPI</a:t>
            </a:r>
            <a:r>
              <a:rPr lang="en-US" sz="2100" dirty="0">
                <a:latin typeface="Arial" charset="0"/>
                <a:ea typeface="ＭＳ Ｐゴシック" charset="0"/>
              </a:rPr>
              <a:t> DPC++/SYCL (Level Zero), </a:t>
            </a:r>
            <a:r>
              <a:rPr lang="en-US" sz="2100" dirty="0" err="1">
                <a:latin typeface="Arial" charset="0"/>
                <a:ea typeface="ＭＳ Ｐゴシック" charset="0"/>
              </a:rPr>
              <a:t>OpenACC</a:t>
            </a:r>
            <a:r>
              <a:rPr lang="en-US" sz="2100" dirty="0">
                <a:latin typeface="Arial" charset="0"/>
                <a:ea typeface="ＭＳ Ｐゴシック" charset="0"/>
              </a:rPr>
              <a:t>, </a:t>
            </a:r>
            <a:r>
              <a:rPr lang="en-US" sz="2100" dirty="0" err="1">
                <a:latin typeface="Arial" charset="0"/>
                <a:ea typeface="ＭＳ Ｐゴシック" charset="0"/>
              </a:rPr>
              <a:t>Kokkos</a:t>
            </a:r>
            <a:r>
              <a:rPr lang="en-US" sz="2100" dirty="0">
                <a:latin typeface="Arial" charset="0"/>
                <a:ea typeface="ＭＳ Ｐゴシック" charset="0"/>
              </a:rPr>
              <a:t>, RAJA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Parallel profiling and tracing</a:t>
            </a:r>
          </a:p>
          <a:p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Analysis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Parallel profile analysis (</a:t>
            </a:r>
            <a:r>
              <a:rPr lang="en-US" sz="2100" dirty="0" err="1">
                <a:latin typeface="Arial" charset="0"/>
                <a:ea typeface="ＭＳ Ｐゴシック" charset="0"/>
              </a:rPr>
              <a:t>ParaProf</a:t>
            </a:r>
            <a:r>
              <a:rPr lang="en-US" sz="2100" dirty="0">
                <a:latin typeface="Arial" charset="0"/>
                <a:ea typeface="ＭＳ Ｐゴシック" charset="0"/>
              </a:rPr>
              <a:t>), data mining (</a:t>
            </a:r>
            <a:r>
              <a:rPr lang="en-US" sz="2100" dirty="0" err="1">
                <a:latin typeface="Arial" charset="0"/>
                <a:ea typeface="ＭＳ Ｐゴシック" charset="0"/>
              </a:rPr>
              <a:t>PerfExplorer</a:t>
            </a:r>
            <a:r>
              <a:rPr lang="en-US" sz="2100" dirty="0">
                <a:latin typeface="Arial" charset="0"/>
                <a:ea typeface="ＭＳ Ｐゴシック" charset="0"/>
              </a:rPr>
              <a:t>)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Performance database technology (</a:t>
            </a:r>
            <a:r>
              <a:rPr lang="en-US" sz="2100" dirty="0" err="1">
                <a:latin typeface="Arial" charset="0"/>
                <a:ea typeface="ＭＳ Ｐゴシック" charset="0"/>
              </a:rPr>
              <a:t>TAUdb</a:t>
            </a:r>
            <a:r>
              <a:rPr lang="en-US" sz="2100" dirty="0">
                <a:latin typeface="Arial" charset="0"/>
                <a:ea typeface="ＭＳ Ｐゴシック" charset="0"/>
              </a:rPr>
              <a:t>)</a:t>
            </a:r>
          </a:p>
          <a:p>
            <a:pPr marL="1028700" lvl="1" indent="-342900"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</a:rPr>
              <a:t>3D profile browser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01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854" y="353880"/>
            <a:ext cx="9111777" cy="625200"/>
          </a:xfrm>
        </p:spPr>
        <p:txBody>
          <a:bodyPr>
            <a:normAutofit/>
          </a:bodyPr>
          <a:lstStyle/>
          <a:p>
            <a:r>
              <a:rPr lang="en-US" dirty="0"/>
              <a:t>MPI Tools Interface: Performance Variables (PVARs)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0217F94-1C66-084A-AB5F-4F20D519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3" y="979080"/>
            <a:ext cx="11527533" cy="51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6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331908"/>
              </p:ext>
            </p:extLst>
          </p:nvPr>
        </p:nvGraphicFramePr>
        <p:xfrm>
          <a:off x="400049" y="877747"/>
          <a:ext cx="11426095" cy="5274095"/>
        </p:xfrm>
        <a:graphic>
          <a:graphicData uri="http://schemas.openxmlformats.org/drawingml/2006/table">
            <a:tbl>
              <a:tblPr/>
              <a:tblGrid>
                <a:gridCol w="269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8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profiling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TAU_TRACK_MEMORY_FOOTPRINT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tracking memory usage by sampling periodically the resident set size and high water mark of memory usage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TAU_TRACK_POWER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Tracks power usage by sampling periodically. 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0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TAU_SAMPLING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event-based sampling.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Throttles instrumentation in lightweight routines that are called frequently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TAU_CALLSITE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callsite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profiling that shows where an instrumented function was called. Also compatible with tracing.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L="91422" marR="9142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ENERGY,TIME,P_VIRTUAL_TIME,PAPI_FP_INS,PAPI_NATIVE_&lt;event&gt;:&lt;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L="91422" marR="9142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TAU’s Runtime Environment Variables </a:t>
            </a:r>
          </a:p>
        </p:txBody>
      </p:sp>
    </p:spTree>
    <p:extLst>
      <p:ext uri="{BB962C8B-B14F-4D97-AF65-F5344CB8AC3E}">
        <p14:creationId xmlns:p14="http://schemas.microsoft.com/office/powerpoint/2010/main" val="47169153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581435"/>
              </p:ext>
            </p:extLst>
          </p:nvPr>
        </p:nvGraphicFramePr>
        <p:xfrm>
          <a:off x="365854" y="1266463"/>
          <a:ext cx="10768991" cy="3622703"/>
        </p:xfrm>
        <a:graphic>
          <a:graphicData uri="http://schemas.openxmlformats.org/drawingml/2006/table">
            <a:tbl>
              <a:tblPr/>
              <a:tblGrid>
                <a:gridCol w="2896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9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5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TAU_TRACE_FORMAT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“otf2” turns on TAU’s native OTF2 trace generation (configure with </a:t>
                      </a:r>
                      <a:r>
                        <a:rPr kumimoji="0" lang="mr-I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otf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=download)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TAU_EBS_UNWIND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unwinding the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during sampling (use with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mr-I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ebs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TAU_SAMPLING=1)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TAU_EBS_RESOLUTION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line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“function” or “file” changes the sampling resolution to function or file level respectively. 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0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TAU_TRACK_LOAD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tracks system load on the node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TAU_SELECT_FILE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file name, enables selective instrumentation based on exclude/include lists specified in the file.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TAU_OMPT_SUPPORT_LEVEL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basic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“full” improves resolution of OMPT TR6 regions on threads 1.. N-1. Also, “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lowoverhead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” option is available. 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TAU_OMPT_RESOLVE_ADDRESS_EAGERLY</a:t>
                      </a:r>
                    </a:p>
                  </a:txBody>
                  <a:tcPr marL="91441" marR="91441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is necessary for event based sampling to resolve addresses with OMPT. Setting to 0 allows the user to do offline address translation. </a:t>
                      </a:r>
                    </a:p>
                  </a:txBody>
                  <a:tcPr marL="91441" marR="91441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Runtime Environment Variables</a:t>
            </a:r>
          </a:p>
        </p:txBody>
      </p:sp>
    </p:spTree>
    <p:extLst>
      <p:ext uri="{BB962C8B-B14F-4D97-AF65-F5344CB8AC3E}">
        <p14:creationId xmlns:p14="http://schemas.microsoft.com/office/powerpoint/2010/main" val="233072243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722490"/>
              </p:ext>
            </p:extLst>
          </p:nvPr>
        </p:nvGraphicFramePr>
        <p:xfrm>
          <a:off x="365855" y="838200"/>
          <a:ext cx="11637092" cy="5402397"/>
        </p:xfrm>
        <a:graphic>
          <a:graphicData uri="http://schemas.openxmlformats.org/drawingml/2006/table">
            <a:tbl>
              <a:tblPr/>
              <a:tblGrid>
                <a:gridCol w="3548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4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Tracks allocates that were not de-allocated (needs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TAU_EBS_SOURCE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Allows using PAPI hardware counters for periodic interrupts for EBS (e.g., TAU_EBS_SOURCE=PAPI_TOT_INS when TAU_SAMPLING=1)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TAU_EBS_PERIOD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overflow count for interrupts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TAU_MEMDBG_ALLOC_MIN/MAX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Byte size minimum and maximum subject to bounds checking (used with TAU_MEMDBG_PROTECT_*)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TAU_MEMDBG_OVERHEAD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bytes for TAU’s memory overhead for memory debugging. 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TAU_MEMDBG_PROTECT_BELOW/ABOVE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tracking runtime bounds checking below or above the array bounds (requires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while building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TAU_MEMDBG_ZERO_MALLOC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tracking zero byte allocations as invalid memory allocations. 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2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TAU_MEMDBG_PROTECT_FREE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detects invalid accesses to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deallocated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memory that should not be referenced until it is reallocated (requires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TAU_MEMDBG_ATTEMPT_CONTINUE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allows TAU to record and continue execution when a memory error occurs at runtime. 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TAU_MEMDBG_FILL_GAP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Undefined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Initial value for gap bytes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TAU_MEMDBG_ALINGMENT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Sizeof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Byte alignment for memory allocations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4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TAU_EVENT_THRESHOLD</a:t>
                      </a:r>
                    </a:p>
                  </a:txBody>
                  <a:tcPr marL="91434" marR="91434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0.5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Define a threshold value (e.g., .25 is 25%) to trigger marker events for min/max</a:t>
                      </a:r>
                    </a:p>
                  </a:txBody>
                  <a:tcPr marL="91434" marR="91434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5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Runtime Environment Variables</a:t>
            </a:r>
          </a:p>
        </p:txBody>
      </p:sp>
    </p:spTree>
    <p:extLst>
      <p:ext uri="{BB962C8B-B14F-4D97-AF65-F5344CB8AC3E}">
        <p14:creationId xmlns:p14="http://schemas.microsoft.com/office/powerpoint/2010/main" val="231962118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228600"/>
            <a:ext cx="10972801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TAU: </a:t>
            </a:r>
            <a:r>
              <a:rPr lang="en-US" dirty="0" err="1">
                <a:latin typeface="Calibri" charset="0"/>
              </a:rPr>
              <a:t>Quickstart</a:t>
            </a:r>
            <a:r>
              <a:rPr lang="en-US" dirty="0">
                <a:latin typeface="Calibri" charset="0"/>
              </a:rPr>
              <a:t> Guide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1117602" y="838201"/>
            <a:ext cx="10738067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alibri" pitchFamily="34" charset="0"/>
                <a:ea typeface="+mn-ea"/>
              </a:rPr>
              <a:t>Setup: 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>
                <a:latin typeface="Courier New"/>
                <a:ea typeface="+mn-ea"/>
                <a:cs typeface="Courier New"/>
              </a:rPr>
              <a:t>% module load tau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alibri" pitchFamily="34" charset="0"/>
                <a:ea typeface="+mn-ea"/>
              </a:rPr>
              <a:t>Profiling with an un-instrumented application: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Courier New"/>
                <a:cs typeface="Courier New"/>
              </a:rPr>
              <a:t>MPI: 		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-np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-</a:t>
            </a:r>
            <a:r>
              <a:rPr lang="en-US" sz="1400" b="1" dirty="0" err="1">
                <a:latin typeface="Courier New"/>
                <a:cs typeface="Courier New"/>
              </a:rPr>
              <a:t>ebs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MPI+OpenMP</a:t>
            </a:r>
            <a:r>
              <a:rPr lang="en-US" sz="1400" b="1" dirty="0">
                <a:latin typeface="Courier New"/>
                <a:cs typeface="Courier New"/>
              </a:rPr>
              <a:t> with Clang 9+: 	% export TAU_OMPT_SUPPORT_LEVEL=full;</a:t>
            </a:r>
            <a:br>
              <a:rPr lang="en-US" sz="1400" b="1" dirty="0">
                <a:latin typeface="Courier New"/>
                <a:cs typeface="Courier New"/>
              </a:rPr>
            </a:br>
            <a:r>
              <a:rPr lang="en-US" sz="1400" b="1" dirty="0">
                <a:latin typeface="Courier New"/>
                <a:cs typeface="Courier New"/>
              </a:rPr>
              <a:t>	      	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-np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T ompt,v5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 err="1">
                <a:latin typeface="Courier New"/>
                <a:cs typeface="Courier New"/>
              </a:rPr>
              <a:t>ompt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Pthread</a:t>
            </a:r>
            <a:r>
              <a:rPr lang="en-US" sz="1400" b="1" dirty="0">
                <a:latin typeface="Courier New"/>
                <a:cs typeface="Courier New"/>
              </a:rPr>
              <a:t>:   	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-np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T </a:t>
            </a:r>
            <a:r>
              <a:rPr lang="en-US" sz="1400" b="1" dirty="0" err="1">
                <a:latin typeface="Courier New"/>
                <a:cs typeface="Courier New"/>
              </a:rPr>
              <a:t>mpi,pthread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 err="1">
                <a:latin typeface="Courier New"/>
                <a:cs typeface="Courier New"/>
              </a:rPr>
              <a:t>ebs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Python+MPI+Sampling</a:t>
            </a:r>
            <a:r>
              <a:rPr lang="en-US" sz="1400" b="1" dirty="0">
                <a:latin typeface="Courier New"/>
                <a:cs typeface="Courier New"/>
              </a:rPr>
              <a:t>: 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-np 64 </a:t>
            </a:r>
            <a:r>
              <a:rPr lang="en-US" sz="1400" b="1" dirty="0" err="1">
                <a:latin typeface="Courier New"/>
                <a:cs typeface="Courier New"/>
              </a:rPr>
              <a:t>tau_python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 err="1">
                <a:latin typeface="Courier New"/>
                <a:cs typeface="Courier New"/>
              </a:rPr>
              <a:t>ebs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a.py</a:t>
            </a: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Python+MPI+OpenCL</a:t>
            </a:r>
            <a:r>
              <a:rPr lang="en-US" sz="1400" b="1" dirty="0">
                <a:latin typeface="Courier New"/>
                <a:cs typeface="Courier New"/>
              </a:rPr>
              <a:t>: 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np 64 </a:t>
            </a:r>
            <a:r>
              <a:rPr lang="en-US" sz="1400" b="1" dirty="0" err="1">
                <a:latin typeface="Courier New"/>
                <a:cs typeface="Courier New"/>
              </a:rPr>
              <a:t>tau_python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–</a:t>
            </a:r>
            <a:r>
              <a:rPr lang="en-US" b="1" dirty="0" err="1">
                <a:latin typeface="Courier New"/>
                <a:cs typeface="Courier New"/>
              </a:rPr>
              <a:t>opencl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sz="1400" b="1" dirty="0">
                <a:latin typeface="Courier New"/>
                <a:cs typeface="Courier New"/>
              </a:rPr>
              <a:t>./</a:t>
            </a:r>
            <a:r>
              <a:rPr lang="en-US" sz="1400" b="1" dirty="0" err="1">
                <a:latin typeface="Courier New"/>
                <a:cs typeface="Courier New"/>
              </a:rPr>
              <a:t>a.py</a:t>
            </a: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b="1" dirty="0">
                <a:latin typeface="Courier New"/>
                <a:cs typeface="Courier New"/>
              </a:rPr>
              <a:t>DPC++/SYCL (no MPI): 		% </a:t>
            </a:r>
            <a:r>
              <a:rPr lang="en-US" b="1" dirty="0" err="1">
                <a:latin typeface="Courier New"/>
                <a:cs typeface="Courier New"/>
              </a:rPr>
              <a:t>tau_exec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mr-IN" b="1" dirty="0">
                <a:latin typeface="Courier New"/>
                <a:cs typeface="Courier New"/>
              </a:rPr>
              <a:t>–</a:t>
            </a:r>
            <a:r>
              <a:rPr lang="en-US" b="1" dirty="0">
                <a:latin typeface="Courier New"/>
                <a:cs typeface="Courier New"/>
              </a:rPr>
              <a:t>T </a:t>
            </a:r>
            <a:r>
              <a:rPr lang="en-US" b="1" dirty="0" err="1">
                <a:latin typeface="Courier New"/>
                <a:cs typeface="Courier New"/>
              </a:rPr>
              <a:t>level_zero,serial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mr-IN" b="1" dirty="0">
                <a:latin typeface="Courier New"/>
                <a:cs typeface="Courier New"/>
              </a:rPr>
              <a:t>–</a:t>
            </a:r>
            <a:r>
              <a:rPr lang="en-US" b="1" dirty="0">
                <a:latin typeface="Courier New"/>
                <a:cs typeface="Courier New"/>
              </a:rPr>
              <a:t>l0 ./foo</a:t>
            </a:r>
            <a:endParaRPr lang="en-US" sz="1400" b="1" dirty="0">
              <a:latin typeface="Courier New"/>
              <a:cs typeface="Courier New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Analysis: </a:t>
            </a:r>
            <a:r>
              <a:rPr lang="en-US" sz="1400" b="1" dirty="0">
                <a:latin typeface="Courier New"/>
                <a:cs typeface="Courier New"/>
              </a:rPr>
              <a:t>				% </a:t>
            </a:r>
            <a:r>
              <a:rPr lang="en-US" sz="1400" b="1" dirty="0" err="1">
                <a:latin typeface="Courier New"/>
                <a:cs typeface="Courier New"/>
              </a:rPr>
              <a:t>pprof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a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m | more;  % </a:t>
            </a:r>
            <a:r>
              <a:rPr lang="en-US" sz="1400" b="1" dirty="0" err="1">
                <a:latin typeface="Courier New"/>
                <a:cs typeface="Courier New"/>
              </a:rPr>
              <a:t>paraprof</a:t>
            </a:r>
            <a:r>
              <a:rPr lang="en-US" sz="1400" b="1" dirty="0">
                <a:latin typeface="Courier New"/>
                <a:cs typeface="Courier New"/>
              </a:rPr>
              <a:t> (GUI)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alibri" pitchFamily="34" charset="0"/>
              </a:rPr>
              <a:t>Tracing: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Vampir</a:t>
            </a:r>
            <a:r>
              <a:rPr lang="en-US" sz="1400" b="1" dirty="0">
                <a:latin typeface="Courier New"/>
                <a:cs typeface="Courier New"/>
              </a:rPr>
              <a:t>: MPI: 			% export TAU_TRACE=1; export TAU_TRACE_FORMAT=otf2</a:t>
            </a:r>
            <a:br>
              <a:rPr lang="en-US" sz="1400" b="1" dirty="0">
                <a:latin typeface="Courier New"/>
                <a:cs typeface="Courier New"/>
              </a:rPr>
            </a:br>
            <a:r>
              <a:rPr lang="en-US" sz="1400" b="1" dirty="0">
                <a:latin typeface="Courier New"/>
                <a:cs typeface="Courier New"/>
              </a:rPr>
              <a:t>          			%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-np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r>
              <a:rPr lang="en-US" sz="1400" b="1" dirty="0">
                <a:latin typeface="Courier New"/>
                <a:cs typeface="Courier New"/>
              </a:rPr>
              <a:t>; </a:t>
            </a:r>
            <a:r>
              <a:rPr lang="en-US" sz="1400" b="1" dirty="0" err="1">
                <a:latin typeface="Courier New"/>
                <a:cs typeface="Courier New"/>
              </a:rPr>
              <a:t>vampir</a:t>
            </a:r>
            <a:r>
              <a:rPr lang="en-US" sz="1400" b="1" dirty="0">
                <a:latin typeface="Courier New"/>
                <a:cs typeface="Courier New"/>
              </a:rPr>
              <a:t> traces.otf2 &amp;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>
                <a:latin typeface="Courier New"/>
                <a:cs typeface="Courier New"/>
              </a:rPr>
              <a:t>Chrome: 		% export TAU_TRACE=1;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 err="1">
                <a:latin typeface="Courier New"/>
                <a:cs typeface="Courier New"/>
              </a:rPr>
              <a:t>np</a:t>
            </a:r>
            <a:r>
              <a:rPr lang="en-US" sz="1400" b="1" dirty="0">
                <a:latin typeface="Courier New"/>
                <a:cs typeface="Courier New"/>
              </a:rPr>
              <a:t>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r>
              <a:rPr lang="en-US" sz="1400" b="1" dirty="0">
                <a:latin typeface="Courier New"/>
                <a:cs typeface="Courier New"/>
              </a:rPr>
              <a:t>; </a:t>
            </a:r>
            <a:r>
              <a:rPr lang="en-US" sz="1400" b="1" dirty="0" err="1">
                <a:latin typeface="Courier New"/>
                <a:cs typeface="Courier New"/>
              </a:rPr>
              <a:t>tau_treemerge.pl</a:t>
            </a:r>
            <a:r>
              <a:rPr lang="en-US" sz="1400" b="1" dirty="0">
                <a:latin typeface="Courier New"/>
                <a:cs typeface="Courier New"/>
              </a:rPr>
              <a:t>;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Courier New"/>
                <a:cs typeface="Courier New"/>
              </a:rPr>
              <a:t>			% tau_trace2json </a:t>
            </a:r>
            <a:r>
              <a:rPr lang="en-US" sz="1400" b="1" dirty="0" err="1">
                <a:latin typeface="Courier New"/>
                <a:cs typeface="Courier New"/>
              </a:rPr>
              <a:t>tau.trc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en-US" sz="1400" b="1" dirty="0" err="1">
                <a:latin typeface="Courier New"/>
                <a:cs typeface="Courier New"/>
              </a:rPr>
              <a:t>tau.edf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chrome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 err="1">
                <a:latin typeface="Courier New"/>
                <a:cs typeface="Courier New"/>
              </a:rPr>
              <a:t>ignoreatomic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o </a:t>
            </a:r>
            <a:r>
              <a:rPr lang="en-US" sz="1400" b="1" dirty="0" err="1">
                <a:latin typeface="Courier New"/>
                <a:cs typeface="Courier New"/>
              </a:rPr>
              <a:t>app.json</a:t>
            </a:r>
            <a:endParaRPr lang="en-US" sz="1400" b="1" dirty="0">
              <a:latin typeface="Courier New"/>
              <a:cs typeface="Courier New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Courier New"/>
                <a:cs typeface="Courier New"/>
              </a:rPr>
              <a:t>   Chrome browser: chrome://tracing   (Load -&gt; </a:t>
            </a:r>
            <a:r>
              <a:rPr lang="en-US" sz="1400" b="1" dirty="0" err="1">
                <a:latin typeface="Courier New"/>
                <a:cs typeface="Courier New"/>
              </a:rPr>
              <a:t>app.json</a:t>
            </a:r>
            <a:r>
              <a:rPr lang="en-US" sz="1400" b="1" dirty="0">
                <a:latin typeface="Courier New"/>
                <a:cs typeface="Courier New"/>
              </a:rPr>
              <a:t>)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400" b="1" dirty="0" err="1">
                <a:latin typeface="Courier New"/>
                <a:cs typeface="Courier New"/>
              </a:rPr>
              <a:t>Jumpshot</a:t>
            </a:r>
            <a:r>
              <a:rPr lang="en-US" sz="1400" b="1" dirty="0">
                <a:latin typeface="Courier New"/>
                <a:cs typeface="Courier New"/>
              </a:rPr>
              <a:t>: 		% export TAU_TRACE=1; </a:t>
            </a:r>
            <a:r>
              <a:rPr lang="en-US" sz="1400" b="1" dirty="0" err="1">
                <a:latin typeface="Courier New"/>
                <a:cs typeface="Courier New"/>
              </a:rPr>
              <a:t>mpirun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np 64 </a:t>
            </a:r>
            <a:r>
              <a:rPr lang="en-US" sz="1400" b="1" dirty="0" err="1">
                <a:latin typeface="Courier New"/>
                <a:cs typeface="Courier New"/>
              </a:rPr>
              <a:t>tau_exec</a:t>
            </a:r>
            <a:r>
              <a:rPr lang="en-US" sz="1400" b="1" dirty="0">
                <a:latin typeface="Courier New"/>
                <a:cs typeface="Courier New"/>
              </a:rPr>
              <a:t> ./</a:t>
            </a:r>
            <a:r>
              <a:rPr lang="en-US" sz="1400" b="1" dirty="0" err="1">
                <a:latin typeface="Courier New"/>
                <a:cs typeface="Courier New"/>
              </a:rPr>
              <a:t>a.out</a:t>
            </a:r>
            <a:r>
              <a:rPr lang="en-US" sz="1400" b="1" dirty="0">
                <a:latin typeface="Courier New"/>
                <a:cs typeface="Courier New"/>
              </a:rPr>
              <a:t>; </a:t>
            </a:r>
            <a:r>
              <a:rPr lang="en-US" sz="1400" b="1" dirty="0" err="1">
                <a:latin typeface="Courier New"/>
                <a:cs typeface="Courier New"/>
              </a:rPr>
              <a:t>tau_treemerge.pl</a:t>
            </a:r>
            <a:r>
              <a:rPr lang="en-US" sz="1400" b="1" dirty="0">
                <a:latin typeface="Courier New"/>
                <a:cs typeface="Courier New"/>
              </a:rPr>
              <a:t>; </a:t>
            </a:r>
          </a:p>
          <a:p>
            <a:pPr marL="1371600" lvl="3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Courier New"/>
                <a:cs typeface="Courier New"/>
              </a:rPr>
              <a:t>		% tau2slog2 </a:t>
            </a:r>
            <a:r>
              <a:rPr lang="en-US" sz="1400" b="1" dirty="0" err="1">
                <a:latin typeface="Courier New"/>
                <a:cs typeface="Courier New"/>
              </a:rPr>
              <a:t>tau.trc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en-US" sz="1400" b="1" dirty="0" err="1">
                <a:latin typeface="Courier New"/>
                <a:cs typeface="Courier New"/>
              </a:rPr>
              <a:t>tau.edf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r>
              <a:rPr lang="mr-IN" sz="1400" b="1" dirty="0">
                <a:latin typeface="Courier New"/>
                <a:cs typeface="Courier New"/>
              </a:rPr>
              <a:t>–</a:t>
            </a:r>
            <a:r>
              <a:rPr lang="en-US" sz="1400" b="1" dirty="0">
                <a:latin typeface="Courier New"/>
                <a:cs typeface="Courier New"/>
              </a:rPr>
              <a:t>o app.slog2; </a:t>
            </a:r>
            <a:r>
              <a:rPr lang="en-US" sz="1400" b="1" dirty="0" err="1">
                <a:latin typeface="Courier New"/>
                <a:cs typeface="Courier New"/>
              </a:rPr>
              <a:t>jumpshot</a:t>
            </a:r>
            <a:r>
              <a:rPr lang="en-US" sz="1400" b="1" dirty="0">
                <a:latin typeface="Courier New"/>
                <a:cs typeface="Courier New"/>
              </a:rPr>
              <a:t> app.slog2 &amp;</a:t>
            </a:r>
          </a:p>
          <a:p>
            <a:pPr marL="1371600" lvl="3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endParaRPr lang="en-US" sz="14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endParaRPr lang="en-US" sz="1400" b="1" dirty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1217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charset="0"/>
              </a:rPr>
              <a:t>TAU contacts and links</a:t>
            </a:r>
            <a:endParaRPr lang="en-US" sz="3200" baseline="52000" dirty="0">
              <a:latin typeface="Arial" charset="0"/>
            </a:endParaRPr>
          </a:p>
        </p:txBody>
      </p:sp>
      <p:sp>
        <p:nvSpPr>
          <p:cNvPr id="12290" name="Rectangle 3"/>
          <p:cNvSpPr>
            <a:spLocks noGrp="1"/>
          </p:cNvSpPr>
          <p:nvPr>
            <p:ph idx="1"/>
          </p:nvPr>
        </p:nvSpPr>
        <p:spPr>
          <a:xfrm>
            <a:off x="845671" y="1271215"/>
            <a:ext cx="10972800" cy="292576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GPU profiling and tracing: Sameer Shende </a:t>
            </a:r>
            <a:r>
              <a:rPr lang="en-US" sz="2400" dirty="0">
                <a:latin typeface="Arial" charset="0"/>
                <a:hlinkClick r:id="rId3"/>
              </a:rPr>
              <a:t>sameer@cs.uoregon.edu</a:t>
            </a:r>
            <a:endParaRPr lang="en-US" sz="2400" dirty="0">
              <a:latin typeface="Arial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E4S: Sameer Shende </a:t>
            </a:r>
            <a:r>
              <a:rPr lang="en-US" sz="2400" dirty="0">
                <a:latin typeface="Arial" charset="0"/>
                <a:hlinkClick r:id="rId3"/>
              </a:rPr>
              <a:t>sameer@cs.uoregon.edu</a:t>
            </a:r>
            <a:endParaRPr lang="en-US" sz="2400" dirty="0">
              <a:latin typeface="Arial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TAU Performance System</a:t>
            </a:r>
            <a:r>
              <a:rPr lang="en-US" sz="2400" baseline="30000" dirty="0">
                <a:latin typeface="Arial" charset="0"/>
              </a:rPr>
              <a:t>®</a:t>
            </a:r>
            <a:r>
              <a:rPr lang="en-US" sz="2400" dirty="0">
                <a:latin typeface="Arial" charset="0"/>
              </a:rPr>
              <a:t>: </a:t>
            </a:r>
            <a:r>
              <a:rPr lang="en-US" sz="2400" dirty="0">
                <a:latin typeface="Arial" charset="0"/>
                <a:hlinkClick r:id="rId4"/>
              </a:rPr>
              <a:t>http://tau.uoregon.edu</a:t>
            </a:r>
            <a:endParaRPr lang="en-US" sz="2400" dirty="0">
              <a:latin typeface="Arial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latin typeface="Arial" charset="0"/>
              </a:rPr>
              <a:t>E4S: https://e4s.io </a:t>
            </a:r>
          </a:p>
          <a:p>
            <a:pPr marL="228600" indent="0">
              <a:lnSpc>
                <a:spcPct val="80000"/>
              </a:lnSpc>
              <a:spcAft>
                <a:spcPts val="600"/>
              </a:spcAft>
            </a:pPr>
            <a:endParaRPr lang="en-US" sz="2400" dirty="0">
              <a:latin typeface="Arial" charset="0"/>
            </a:endParaRPr>
          </a:p>
          <a:p>
            <a:pPr marL="228600" indent="0">
              <a:lnSpc>
                <a:spcPct val="80000"/>
              </a:lnSpc>
              <a:spcAft>
                <a:spcPts val="600"/>
              </a:spcAft>
            </a:pPr>
            <a:endParaRPr lang="en-US" sz="2400" dirty="0">
              <a:solidFill>
                <a:srgbClr val="3366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79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 txBox="1">
            <a:spLocks/>
          </p:cNvSpPr>
          <p:nvPr/>
        </p:nvSpPr>
        <p:spPr bwMode="auto">
          <a:xfrm>
            <a:off x="812802" y="152400"/>
            <a:ext cx="996526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800" b="1" dirty="0">
                <a:solidFill>
                  <a:srgbClr val="0070C0"/>
                </a:solidFill>
                <a:latin typeface="Calibri" pitchFamily="-1" charset="0"/>
              </a:rPr>
              <a:t>Download TAU from U. Oregon</a:t>
            </a:r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558801" y="2655140"/>
            <a:ext cx="11074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prstTxWarp prst="textNoShape">
              <a:avLst/>
            </a:prstTxWarp>
          </a:bodyPr>
          <a:lstStyle/>
          <a:p>
            <a:pPr marL="457189" indent="-457189" algn="ctr">
              <a:spcBef>
                <a:spcPct val="20000"/>
              </a:spcBef>
            </a:pPr>
            <a:br>
              <a:rPr lang="en-US" sz="3200" b="1" dirty="0">
                <a:latin typeface="Calibri" pitchFamily="-1" charset="0"/>
              </a:rPr>
            </a:br>
            <a:endParaRPr lang="en-US" sz="3200" b="1" dirty="0">
              <a:latin typeface="Calibri" pitchFamily="-1" charset="0"/>
            </a:endParaRPr>
          </a:p>
          <a:p>
            <a:pPr marL="457189" indent="-457189" algn="ctr">
              <a:spcBef>
                <a:spcPct val="20000"/>
              </a:spcBef>
            </a:pPr>
            <a:r>
              <a:rPr lang="en-US" sz="3200" b="1" dirty="0">
                <a:latin typeface="Calibri" pitchFamily="-1" charset="0"/>
                <a:hlinkClick r:id="rId3"/>
              </a:rPr>
              <a:t>http://tau.uoregon.edu</a:t>
            </a:r>
            <a:endParaRPr lang="en-US" sz="3200" b="1" dirty="0">
              <a:latin typeface="Calibri" pitchFamily="-1" charset="0"/>
            </a:endParaRPr>
          </a:p>
          <a:p>
            <a:pPr marL="457189" indent="-457189" algn="ctr">
              <a:spcBef>
                <a:spcPct val="20000"/>
              </a:spcBef>
            </a:pPr>
            <a:r>
              <a:rPr lang="en-US" sz="3200" b="1" dirty="0">
                <a:latin typeface="Calibri" pitchFamily="-1" charset="0"/>
                <a:hlinkClick r:id="rId4"/>
              </a:rPr>
              <a:t>https://e4s.io</a:t>
            </a:r>
            <a:r>
              <a:rPr lang="en-US" sz="3200" b="1" dirty="0">
                <a:latin typeface="Calibri" pitchFamily="-1" charset="0"/>
              </a:rPr>
              <a:t> [TAU in Docker/Singularity containers] </a:t>
            </a:r>
          </a:p>
          <a:p>
            <a:pPr marL="457189" indent="-457189" algn="ctr">
              <a:spcBef>
                <a:spcPct val="20000"/>
              </a:spcBef>
            </a:pPr>
            <a:r>
              <a:rPr lang="en-US" sz="3200" b="1" dirty="0">
                <a:latin typeface="Calibri" pitchFamily="-1" charset="0"/>
              </a:rPr>
              <a:t>for more information</a:t>
            </a:r>
          </a:p>
          <a:p>
            <a:pPr marL="457189" indent="-457189" algn="ctr">
              <a:spcBef>
                <a:spcPct val="20000"/>
              </a:spcBef>
            </a:pPr>
            <a:r>
              <a:rPr lang="en-US" sz="3200" b="1" dirty="0">
                <a:latin typeface="Calibri" pitchFamily="-1" charset="0"/>
              </a:rPr>
              <a:t>Free download, open source, BSD license</a:t>
            </a:r>
          </a:p>
          <a:p>
            <a:pPr marL="457189" indent="-457189" algn="ctr">
              <a:spcBef>
                <a:spcPct val="20000"/>
              </a:spcBef>
            </a:pPr>
            <a:endParaRPr lang="en-US" sz="3200" b="1" dirty="0">
              <a:latin typeface="Calibri" pitchFamily="-1" charset="0"/>
            </a:endParaRPr>
          </a:p>
        </p:txBody>
      </p:sp>
      <p:pic>
        <p:nvPicPr>
          <p:cNvPr id="6" name="Picture 4" descr="t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50" y="1287717"/>
            <a:ext cx="2769839" cy="249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221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Performance Research Laboratory, University of Oregon, Eugene</a:t>
            </a:r>
          </a:p>
        </p:txBody>
      </p:sp>
      <p:sp>
        <p:nvSpPr>
          <p:cNvPr id="247814" name="TextBox 13"/>
          <p:cNvSpPr txBox="1">
            <a:spLocks noChangeArrowheads="1"/>
          </p:cNvSpPr>
          <p:nvPr/>
        </p:nvSpPr>
        <p:spPr bwMode="auto">
          <a:xfrm>
            <a:off x="2859128" y="6227779"/>
            <a:ext cx="37086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hlinkClick r:id="rId3"/>
              </a:rPr>
              <a:t>www.uoregon.edu</a:t>
            </a:r>
            <a:endParaRPr lang="en-US" dirty="0"/>
          </a:p>
        </p:txBody>
      </p:sp>
      <p:pic>
        <p:nvPicPr>
          <p:cNvPr id="8" name="Picture 5" descr="Top-Photos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97" y="920500"/>
            <a:ext cx="3548949" cy="174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Visit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33" y="2976142"/>
            <a:ext cx="5727452" cy="2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O_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00" y="3404185"/>
            <a:ext cx="2362815" cy="177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ISBExteri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73" y="957717"/>
            <a:ext cx="2657661" cy="17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86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833345"/>
            <a:ext cx="9652000" cy="51514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US Department of Energy (DOE)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ANL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Office of Science contracts, ECP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SciDAC</a:t>
            </a:r>
            <a:r>
              <a:rPr lang="en-US" sz="1200" dirty="0">
                <a:latin typeface="Arial" charset="0"/>
              </a:rPr>
              <a:t>, LBL contracts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LLNL-LANL-SNL ASC/NNSA contract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Battelle, PNNL and ORNL contract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Department of Defense (</a:t>
            </a:r>
            <a:r>
              <a:rPr lang="en-US" sz="1200" dirty="0" err="1">
                <a:latin typeface="Arial" charset="0"/>
              </a:rPr>
              <a:t>DoD</a:t>
            </a:r>
            <a:r>
              <a:rPr lang="en-US" sz="1200" dirty="0">
                <a:latin typeface="Arial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PETTT, HPCMP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National Science Foundation (NSF)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SI2-SSI, </a:t>
            </a:r>
            <a:r>
              <a:rPr lang="en-US" sz="1200" dirty="0" err="1">
                <a:latin typeface="Arial" charset="0"/>
              </a:rPr>
              <a:t>Glassbox</a:t>
            </a: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NASA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Intel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CEA, France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Partners: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Oregon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The Ohio State University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ParaTools</a:t>
            </a:r>
            <a:r>
              <a:rPr lang="en-US" sz="1200" dirty="0">
                <a:latin typeface="Arial" charset="0"/>
              </a:rPr>
              <a:t>, Inc.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Tennessee, Knoxville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T.U. Dresden, GWT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Jülich</a:t>
            </a:r>
            <a:r>
              <a:rPr lang="en-US" sz="1200" dirty="0">
                <a:latin typeface="Arial" charset="0"/>
              </a:rPr>
              <a:t> Supercomputing Center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2647953" y="5589592"/>
            <a:ext cx="24621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3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4" y="940475"/>
            <a:ext cx="1664582" cy="5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office_of_scien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2868" y="1536545"/>
            <a:ext cx="1630445" cy="505732"/>
          </a:xfrm>
          <a:noFill/>
        </p:spPr>
      </p:pic>
      <p:pic>
        <p:nvPicPr>
          <p:cNvPr id="27" name="Picture 9" descr="D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4" y="1070320"/>
            <a:ext cx="617501" cy="6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03" y="1071421"/>
            <a:ext cx="760512" cy="77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ns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84" y="2987210"/>
            <a:ext cx="716301" cy="7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20" y="2164761"/>
            <a:ext cx="724408" cy="70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68" y="6010264"/>
            <a:ext cx="1454148" cy="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83" y="2284066"/>
            <a:ext cx="687902" cy="68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50" y="5387286"/>
            <a:ext cx="3587751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sandia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35" y="2217560"/>
            <a:ext cx="1278392" cy="5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pnnl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71" y="2999200"/>
            <a:ext cx="1458384" cy="6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1" descr="uo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67" y="4787340"/>
            <a:ext cx="665032" cy="8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2" descr="fzj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200" y="4454177"/>
            <a:ext cx="2334823" cy="8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asa-logo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72" y="3291937"/>
            <a:ext cx="1062283" cy="888455"/>
          </a:xfrm>
          <a:prstGeom prst="rect">
            <a:avLst/>
          </a:prstGeom>
        </p:spPr>
      </p:pic>
      <p:pic>
        <p:nvPicPr>
          <p:cNvPr id="40" name="Picture 39" descr="TheOhioStateUniversity-Stacked-RGBHE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11" y="4334063"/>
            <a:ext cx="1440612" cy="975356"/>
          </a:xfrm>
          <a:prstGeom prst="rect">
            <a:avLst/>
          </a:prstGeom>
        </p:spPr>
      </p:pic>
      <p:pic>
        <p:nvPicPr>
          <p:cNvPr id="41" name="Picture 6" descr="LAN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0350" y="2196053"/>
            <a:ext cx="1676681" cy="481905"/>
          </a:xfrm>
          <a:noFill/>
        </p:spPr>
      </p:pic>
      <p:pic>
        <p:nvPicPr>
          <p:cNvPr id="7" name="Picture 6" descr="ORNL_2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59" y="3030227"/>
            <a:ext cx="1438993" cy="734383"/>
          </a:xfrm>
          <a:prstGeom prst="rect">
            <a:avLst/>
          </a:prstGeom>
        </p:spPr>
      </p:pic>
      <p:pic>
        <p:nvPicPr>
          <p:cNvPr id="43" name="Picture 42" descr="paratool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86" y="5341237"/>
            <a:ext cx="2039889" cy="432180"/>
          </a:xfrm>
          <a:prstGeom prst="rect">
            <a:avLst/>
          </a:prstGeom>
        </p:spPr>
      </p:pic>
      <p:pic>
        <p:nvPicPr>
          <p:cNvPr id="24" name="Picture Placeholder 7" descr="ecp-log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7866297" y="1116638"/>
            <a:ext cx="1434209" cy="6801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Acknowledgements</a:t>
            </a:r>
          </a:p>
        </p:txBody>
      </p:sp>
      <p:pic>
        <p:nvPicPr>
          <p:cNvPr id="34" name="Picture 33" descr="ce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05" y="3928560"/>
            <a:ext cx="924424" cy="7555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FA42283-E463-8940-8E48-188F78674F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11159" y="3912865"/>
            <a:ext cx="114300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5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38" y="3868089"/>
            <a:ext cx="11163868" cy="2181355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“This research was supported by the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Exascale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exascale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ecosystem, including software, applications, hardware, advanced system engineering, and early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testbed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platforms, in support of the nation’s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exascale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computing imperative.”</a:t>
            </a:r>
            <a:endParaRPr lang="en-GB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58" y="1309403"/>
            <a:ext cx="8524256" cy="23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Inhaltsplatzhalter 2"/>
          <p:cNvSpPr txBox="1">
            <a:spLocks/>
          </p:cNvSpPr>
          <p:nvPr/>
        </p:nvSpPr>
        <p:spPr bwMode="auto">
          <a:xfrm>
            <a:off x="456468" y="1359456"/>
            <a:ext cx="1102433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6" tIns="45712" rIns="91426" bIns="45712"/>
          <a:lstStyle>
            <a:lvl1pPr marL="34290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much time is spent in each application routine and outer </a:t>
            </a:r>
            <a:r>
              <a:rPr lang="en-US" sz="2000" i="1" dirty="0"/>
              <a:t>loops</a:t>
            </a:r>
            <a:r>
              <a:rPr lang="en-US" sz="2000" dirty="0"/>
              <a:t>? Within loops, what is the contribution of each </a:t>
            </a:r>
            <a:r>
              <a:rPr lang="en-US" sz="2000" i="1" dirty="0"/>
              <a:t>statement</a:t>
            </a:r>
            <a:r>
              <a:rPr lang="en-US" sz="2000" dirty="0"/>
              <a:t>? What is the time spent in </a:t>
            </a:r>
            <a:r>
              <a:rPr lang="en-US" sz="2000" dirty="0" err="1"/>
              <a:t>OpenMP</a:t>
            </a:r>
            <a:r>
              <a:rPr lang="en-US" sz="2000" dirty="0"/>
              <a:t> loops? In kernels on GPUs.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many instructions are executed in these code regions?  </a:t>
            </a:r>
            <a:br>
              <a:rPr lang="en-US" sz="2000" dirty="0"/>
            </a:br>
            <a:r>
              <a:rPr lang="en-US" sz="2000" dirty="0"/>
              <a:t>Floating point, Level 1 and 2 </a:t>
            </a:r>
            <a:r>
              <a:rPr lang="en-US" sz="2000" i="1" dirty="0"/>
              <a:t>data cache misses</a:t>
            </a:r>
            <a:r>
              <a:rPr lang="en-US" sz="2000" dirty="0"/>
              <a:t>, hits, branches taken? What is the extent of </a:t>
            </a:r>
            <a:r>
              <a:rPr lang="en-US" sz="2000" dirty="0" err="1"/>
              <a:t>vectorization</a:t>
            </a:r>
            <a:r>
              <a:rPr lang="en-US" sz="2000" dirty="0"/>
              <a:t> for loops?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What is the memory usage of the code? When and where is memory allocated/de-allocated? Are there any memory leaks? What is the memory footprint of the application? What is the memory high water mark?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much energy does the application use in Joules? What is the peak power usage?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What are the I/O characteristics of the code?  What is the peak read and write </a:t>
            </a:r>
            <a:r>
              <a:rPr lang="en-US" sz="2000" i="1" dirty="0"/>
              <a:t>bandwidth</a:t>
            </a:r>
            <a:r>
              <a:rPr lang="en-US" sz="2000" dirty="0"/>
              <a:t> of individual calls, total volume?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does the application </a:t>
            </a:r>
            <a:r>
              <a:rPr lang="en-US" sz="2000" i="1" dirty="0"/>
              <a:t>scale</a:t>
            </a:r>
            <a:r>
              <a:rPr lang="en-US" sz="2000" dirty="0"/>
              <a:t>? What is the efficiency, runtime breakdown of performance across different core counts?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Performance Engineering using TAU </a:t>
            </a:r>
          </a:p>
        </p:txBody>
      </p:sp>
    </p:spTree>
    <p:extLst>
      <p:ext uri="{BB962C8B-B14F-4D97-AF65-F5344CB8AC3E}">
        <p14:creationId xmlns:p14="http://schemas.microsoft.com/office/powerpoint/2010/main" val="2369494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Source instrumentation using a preprocessor</a:t>
            </a:r>
          </a:p>
          <a:p>
            <a:pPr lvl="1"/>
            <a:r>
              <a:rPr lang="en-US" dirty="0"/>
              <a:t>Add timer start/stop calls in a copy of the source code.</a:t>
            </a:r>
          </a:p>
          <a:p>
            <a:pPr lvl="1"/>
            <a:r>
              <a:rPr lang="en-US" dirty="0"/>
              <a:t>Use Program Database Toolkit (PDT) for parsing source code.</a:t>
            </a:r>
          </a:p>
          <a:p>
            <a:pPr lvl="1"/>
            <a:r>
              <a:rPr lang="en-US" dirty="0"/>
              <a:t>Requires recompiling the code using TAU shell scripts (</a:t>
            </a:r>
            <a:r>
              <a:rPr lang="en-US" dirty="0" err="1"/>
              <a:t>tau_cc.sh</a:t>
            </a:r>
            <a:r>
              <a:rPr lang="en-US" dirty="0"/>
              <a:t>, tau_f90.sh)</a:t>
            </a:r>
          </a:p>
          <a:p>
            <a:pPr lvl="1"/>
            <a:r>
              <a:rPr lang="en-US" dirty="0"/>
              <a:t>Selective instrumentation (filter file) can reduce runtime overhead and  narrow instrumentation focus. </a:t>
            </a:r>
          </a:p>
          <a:p>
            <a:r>
              <a:rPr lang="en-US" b="1" dirty="0"/>
              <a:t>Compiler-based instrumentation</a:t>
            </a:r>
          </a:p>
          <a:p>
            <a:pPr lvl="1"/>
            <a:r>
              <a:rPr lang="en-US" dirty="0"/>
              <a:t>Use system compiler to add a special flag to insert hooks at routine entry/exit.</a:t>
            </a:r>
          </a:p>
          <a:p>
            <a:pPr lvl="1"/>
            <a:r>
              <a:rPr lang="en-US" dirty="0"/>
              <a:t>Requires recompiling using TAU compiler scripts (</a:t>
            </a:r>
            <a:r>
              <a:rPr lang="en-US" dirty="0" err="1"/>
              <a:t>tau_cc.sh</a:t>
            </a:r>
            <a:r>
              <a:rPr lang="en-US" dirty="0"/>
              <a:t>, tau_f90.sh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b="1" dirty="0"/>
              <a:t>Runtime preloading of TAU’s Dynamic Shared Object (DSO) </a:t>
            </a:r>
          </a:p>
          <a:p>
            <a:pPr lvl="1"/>
            <a:r>
              <a:rPr lang="en-US" dirty="0"/>
              <a:t>No need to recompile code! Use</a:t>
            </a:r>
            <a:r>
              <a:rPr lang="en-US" b="1" dirty="0"/>
              <a:t> </a:t>
            </a:r>
            <a:r>
              <a:rPr lang="en-US" b="1" dirty="0" err="1"/>
              <a:t>mpirun</a:t>
            </a:r>
            <a:r>
              <a:rPr lang="en-US" b="1" dirty="0"/>
              <a:t> </a:t>
            </a:r>
            <a:r>
              <a:rPr lang="en-US" b="1" dirty="0" err="1"/>
              <a:t>tau_exec</a:t>
            </a:r>
            <a:r>
              <a:rPr lang="en-US" b="1" dirty="0"/>
              <a:t> ./app  </a:t>
            </a:r>
            <a:r>
              <a:rPr lang="en-US" dirty="0"/>
              <a:t>with options.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Add hooks in the code to perform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6960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Profiling and Tracing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705600" y="3810000"/>
            <a:ext cx="5283200" cy="762000"/>
          </a:xfrm>
        </p:spPr>
        <p:txBody>
          <a:bodyPr wrap="square"/>
          <a:lstStyle/>
          <a:p>
            <a:pPr marL="380990" indent="-36575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</a:pP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Tracing shows you when the events take place on a timeline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2207" y="1088931"/>
            <a:ext cx="2465044" cy="77970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/>
              <a:t>Profiling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5543" y="1051710"/>
            <a:ext cx="223789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/>
              <a:t>Tracing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16000" y="3810000"/>
            <a:ext cx="508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380990" indent="-365751" defTabSz="1219170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  <a:defRPr/>
            </a:pPr>
            <a:r>
              <a:rPr lang="en-US" sz="21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Profiling</a:t>
            </a: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shows you </a:t>
            </a:r>
            <a:r>
              <a:rPr lang="en-US" sz="21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</a:t>
            </a: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(total) time was spent in each routine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4724404"/>
            <a:ext cx="110744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380990" indent="-365751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</a:pPr>
            <a:r>
              <a:rPr lang="en-US" dirty="0"/>
              <a:t>Profiling and tracing</a:t>
            </a:r>
          </a:p>
          <a:p>
            <a:pPr marL="914377" lvl="1" indent="-365751" eaLnBrk="1" hangingPunct="1">
              <a:spcBef>
                <a:spcPts val="0"/>
              </a:spcBef>
              <a:spcAft>
                <a:spcPts val="800"/>
              </a:spcAft>
            </a:pPr>
            <a:r>
              <a:rPr lang="en-US" sz="2100" b="1" dirty="0"/>
              <a:t>Profiling </a:t>
            </a:r>
            <a:r>
              <a:rPr lang="en-US" sz="2100" dirty="0"/>
              <a:t>shows you </a:t>
            </a:r>
            <a:r>
              <a:rPr lang="en-US" sz="2100" b="1" dirty="0"/>
              <a:t>how much</a:t>
            </a:r>
            <a:r>
              <a:rPr lang="en-US" sz="2100" dirty="0"/>
              <a:t> (total) time was spent in each routine</a:t>
            </a:r>
          </a:p>
          <a:p>
            <a:pPr marL="914377" lvl="1" indent="-365751" eaLnBrk="1" hangingPunct="1">
              <a:spcBef>
                <a:spcPts val="0"/>
              </a:spcBef>
              <a:spcAft>
                <a:spcPts val="800"/>
              </a:spcAft>
            </a:pPr>
            <a:r>
              <a:rPr lang="en-US" sz="2100" b="1" dirty="0"/>
              <a:t>Tracing</a:t>
            </a:r>
            <a:r>
              <a:rPr lang="en-US" sz="2100" dirty="0"/>
              <a:t> shows you </a:t>
            </a:r>
            <a:r>
              <a:rPr lang="en-US" sz="2100" b="1" dirty="0"/>
              <a:t>when</a:t>
            </a:r>
            <a:r>
              <a:rPr lang="en-US" sz="2100" dirty="0"/>
              <a:t> the events take place on a timeline</a:t>
            </a:r>
          </a:p>
          <a:p>
            <a:pPr marL="380990" indent="-365751" defTabSz="1219170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  <a:defRPr/>
            </a:pPr>
            <a:endParaRPr lang="en-US" sz="21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3" name="Picture 12" descr="ParaProfScreenSnapz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2" y="1752600"/>
            <a:ext cx="3322292" cy="1844488"/>
          </a:xfrm>
          <a:prstGeom prst="rect">
            <a:avLst/>
          </a:prstGeom>
        </p:spPr>
      </p:pic>
      <p:pic>
        <p:nvPicPr>
          <p:cNvPr id="2" name="Picture 1" descr="FirstFrameScreenSnapz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91" y="1752605"/>
            <a:ext cx="3913220" cy="21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Instrumentation</a:t>
            </a:r>
          </a:p>
        </p:txBody>
      </p:sp>
      <p:sp>
        <p:nvSpPr>
          <p:cNvPr id="40962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979080"/>
            <a:ext cx="7848600" cy="49530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Direct and indirect performance observation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Instrumentation invokes performance measurement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Direct measurement with </a:t>
            </a:r>
            <a:r>
              <a:rPr lang="en-US" i="1" dirty="0">
                <a:latin typeface="Arial" pitchFamily="-1" charset="0"/>
              </a:rPr>
              <a:t>probes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Indirect measurement with periodic sampling or hardware performance counter overflow interrupts</a:t>
            </a:r>
            <a:endParaRPr lang="en-US" i="1" dirty="0">
              <a:latin typeface="Arial" pitchFamily="-1" charset="0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Events measure performance data, metadata, context, etc.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itchFamily="-1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User-defined events</a:t>
            </a:r>
          </a:p>
          <a:p>
            <a:pPr marL="56007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Arial" pitchFamily="-1" charset="0"/>
              </a:rPr>
              <a:t>Interval </a:t>
            </a:r>
            <a:r>
              <a:rPr lang="en-US" dirty="0">
                <a:latin typeface="Arial" pitchFamily="-1" charset="0"/>
              </a:rPr>
              <a:t>(start/stop) events to measure exclusive &amp; inclusive duration</a:t>
            </a:r>
          </a:p>
          <a:p>
            <a:pPr marL="56007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Arial" pitchFamily="-1" charset="0"/>
              </a:rPr>
              <a:t>Atomic events </a:t>
            </a:r>
            <a:r>
              <a:rPr lang="en-US" dirty="0">
                <a:latin typeface="Arial" pitchFamily="-1" charset="0"/>
              </a:rPr>
              <a:t>take measurements at a single point</a:t>
            </a:r>
          </a:p>
          <a:p>
            <a:pPr marL="101727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-1" charset="0"/>
                <a:ea typeface="ＭＳ Ｐゴシック" pitchFamily="-1" charset="-128"/>
              </a:rPr>
              <a:t>Measures total, samples, min/max/mean/std. deviation statistics</a:t>
            </a:r>
          </a:p>
          <a:p>
            <a:pPr marL="56007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Arial" pitchFamily="-1" charset="0"/>
              </a:rPr>
              <a:t>Context events </a:t>
            </a:r>
            <a:r>
              <a:rPr lang="en-US" dirty="0">
                <a:latin typeface="Arial" pitchFamily="-1" charset="0"/>
              </a:rPr>
              <a:t>are atomic events with executing context</a:t>
            </a:r>
          </a:p>
          <a:p>
            <a:pPr marL="101727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-1" charset="0"/>
                <a:ea typeface="ＭＳ Ｐゴシック" pitchFamily="-1" charset="-128"/>
              </a:rPr>
              <a:t>Measures above statistics for a given calling path</a:t>
            </a:r>
          </a:p>
        </p:txBody>
      </p:sp>
    </p:spTree>
    <p:extLst>
      <p:ext uri="{BB962C8B-B14F-4D97-AF65-F5344CB8AC3E}">
        <p14:creationId xmlns:p14="http://schemas.microsoft.com/office/powerpoint/2010/main" val="412594984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2"/>
          <p:cNvSpPr>
            <a:spLocks noChangeArrowheads="1"/>
          </p:cNvSpPr>
          <p:nvPr/>
        </p:nvSpPr>
        <p:spPr bwMode="auto">
          <a:xfrm>
            <a:off x="3352800" y="2809875"/>
            <a:ext cx="2209800" cy="2895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Lucida Console" pitchFamily="-1" charset="0"/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3667126" y="3267075"/>
            <a:ext cx="1590675" cy="2209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flipH="1">
            <a:off x="5684838" y="3190875"/>
            <a:ext cx="3302000" cy="2209800"/>
            <a:chOff x="1155" y="2112"/>
            <a:chExt cx="2080" cy="1392"/>
          </a:xfrm>
        </p:grpSpPr>
        <p:sp>
          <p:nvSpPr>
            <p:cNvPr id="44043" name="AutoShape 5"/>
            <p:cNvSpPr>
              <a:spLocks/>
            </p:cNvSpPr>
            <p:nvPr/>
          </p:nvSpPr>
          <p:spPr bwMode="auto">
            <a:xfrm>
              <a:off x="1939" y="2112"/>
              <a:ext cx="240" cy="1392"/>
            </a:xfrm>
            <a:prstGeom prst="leftBrace">
              <a:avLst>
                <a:gd name="adj1" fmla="val 4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4" name="Text Box 6"/>
            <p:cNvSpPr txBox="1">
              <a:spLocks noChangeArrowheads="1"/>
            </p:cNvSpPr>
            <p:nvPr/>
          </p:nvSpPr>
          <p:spPr bwMode="auto">
            <a:xfrm>
              <a:off x="1155" y="2616"/>
              <a:ext cx="736" cy="446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inclusive</a:t>
              </a:r>
            </a:p>
            <a:p>
              <a:r>
                <a:rPr lang="en-US" sz="2000"/>
                <a:t>duration</a:t>
              </a:r>
              <a:endParaRPr lang="en-US" sz="2000">
                <a:latin typeface="Comic Sans MS" pitchFamily="-1" charset="0"/>
              </a:endParaRPr>
            </a:p>
          </p:txBody>
        </p:sp>
        <p:sp>
          <p:nvSpPr>
            <p:cNvPr id="44045" name="AutoShape 7"/>
            <p:cNvSpPr>
              <a:spLocks/>
            </p:cNvSpPr>
            <p:nvPr/>
          </p:nvSpPr>
          <p:spPr bwMode="auto">
            <a:xfrm>
              <a:off x="3091" y="2256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6" name="Text Box 8"/>
            <p:cNvSpPr txBox="1">
              <a:spLocks noChangeArrowheads="1"/>
            </p:cNvSpPr>
            <p:nvPr/>
          </p:nvSpPr>
          <p:spPr bwMode="auto">
            <a:xfrm>
              <a:off x="2122" y="2616"/>
              <a:ext cx="781" cy="446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exclusive</a:t>
              </a:r>
            </a:p>
            <a:p>
              <a:r>
                <a:rPr lang="en-US" sz="2000"/>
                <a:t>duration</a:t>
              </a:r>
            </a:p>
          </p:txBody>
        </p:sp>
        <p:sp>
          <p:nvSpPr>
            <p:cNvPr id="44047" name="AutoShape 9"/>
            <p:cNvSpPr>
              <a:spLocks/>
            </p:cNvSpPr>
            <p:nvPr/>
          </p:nvSpPr>
          <p:spPr bwMode="auto">
            <a:xfrm>
              <a:off x="3091" y="3120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8" name="AutoShape 10"/>
            <p:cNvSpPr>
              <a:spLocks/>
            </p:cNvSpPr>
            <p:nvPr/>
          </p:nvSpPr>
          <p:spPr bwMode="auto">
            <a:xfrm>
              <a:off x="2947" y="2400"/>
              <a:ext cx="144" cy="864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3733800" y="334327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3733800" y="471487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3446874" y="2806600"/>
            <a:ext cx="1237839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int </a:t>
            </a:r>
            <a:r>
              <a:rPr lang="en-US" dirty="0">
                <a:solidFill>
                  <a:schemeClr val="tx2"/>
                </a:solidFill>
              </a:rPr>
              <a:t>foo</a:t>
            </a:r>
            <a:r>
              <a:rPr lang="en-US" dirty="0"/>
              <a:t>() </a:t>
            </a:r>
          </a:p>
          <a:p>
            <a:r>
              <a:rPr lang="en-US" dirty="0"/>
              <a:t>{</a:t>
            </a:r>
          </a:p>
          <a:p>
            <a:endParaRPr lang="en-US" dirty="0"/>
          </a:p>
          <a:p>
            <a:r>
              <a:rPr lang="en-US" dirty="0"/>
              <a:t>       int a;</a:t>
            </a:r>
          </a:p>
          <a:p>
            <a:r>
              <a:rPr lang="en-US" dirty="0"/>
              <a:t>       a =a + 1;</a:t>
            </a:r>
          </a:p>
          <a:p>
            <a:endParaRPr lang="en-US" dirty="0"/>
          </a:p>
          <a:p>
            <a:r>
              <a:rPr lang="en-US" dirty="0"/>
              <a:t>     bar();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a =a + 1;</a:t>
            </a:r>
          </a:p>
          <a:p>
            <a:r>
              <a:rPr lang="en-US" dirty="0"/>
              <a:t>       return a;</a:t>
            </a:r>
          </a:p>
          <a:p>
            <a:endParaRPr lang="en-US" dirty="0"/>
          </a:p>
          <a:p>
            <a:r>
              <a:rPr lang="en-US" dirty="0"/>
              <a:t>}</a:t>
            </a:r>
          </a:p>
        </p:txBody>
      </p:sp>
      <p:sp>
        <p:nvSpPr>
          <p:cNvPr id="44039" name="Title 15"/>
          <p:cNvSpPr>
            <a:spLocks noGrp="1"/>
          </p:cNvSpPr>
          <p:nvPr>
            <p:ph type="title"/>
          </p:nvPr>
        </p:nvSpPr>
        <p:spPr>
          <a:xfrm>
            <a:off x="385824" y="147638"/>
            <a:ext cx="8848725" cy="1371600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 vs. Exclusive Measurements</a:t>
            </a:r>
          </a:p>
        </p:txBody>
      </p:sp>
      <p:sp>
        <p:nvSpPr>
          <p:cNvPr id="44040" name="Rectangle 15"/>
          <p:cNvSpPr>
            <a:spLocks noGrp="1" noChangeArrowheads="1"/>
          </p:cNvSpPr>
          <p:nvPr>
            <p:ph idx="1"/>
          </p:nvPr>
        </p:nvSpPr>
        <p:spPr>
          <a:xfrm>
            <a:off x="385824" y="1435000"/>
            <a:ext cx="7848600" cy="2925762"/>
          </a:xfrm>
        </p:spPr>
        <p:txBody>
          <a:bodyPr/>
          <a:lstStyle/>
          <a:p>
            <a:pPr indent="-347472"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Performance with respect to code regions</a:t>
            </a:r>
          </a:p>
          <a:p>
            <a:pPr indent="-347472"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Exclusive measurements for region only</a:t>
            </a:r>
          </a:p>
          <a:p>
            <a:pPr indent="-347472"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 measurements includes child regions</a:t>
            </a:r>
          </a:p>
        </p:txBody>
      </p:sp>
    </p:spTree>
    <p:extLst>
      <p:ext uri="{BB962C8B-B14F-4D97-AF65-F5344CB8AC3E}">
        <p14:creationId xmlns:p14="http://schemas.microsoft.com/office/powerpoint/2010/main" val="3029247822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ECP 190214">
      <a:dk1>
        <a:srgbClr val="000000"/>
      </a:dk1>
      <a:lt1>
        <a:srgbClr val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NL">
  <a:themeElements>
    <a:clrScheme name="ECP 190214">
      <a:dk1>
        <a:srgbClr val="000000"/>
      </a:dk1>
      <a:lt1>
        <a:srgbClr val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6664</TotalTime>
  <Words>3741</Words>
  <Application>Microsoft Office PowerPoint</Application>
  <PresentationFormat>Widescreen</PresentationFormat>
  <Paragraphs>516</Paragraphs>
  <Slides>50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Times New Roman</vt:lpstr>
      <vt:lpstr>Calibri</vt:lpstr>
      <vt:lpstr>Courier</vt:lpstr>
      <vt:lpstr>Times</vt:lpstr>
      <vt:lpstr>Lucida Console</vt:lpstr>
      <vt:lpstr>Comic Sans MS</vt:lpstr>
      <vt:lpstr>Open Sans</vt:lpstr>
      <vt:lpstr>Century Gothic</vt:lpstr>
      <vt:lpstr>Arial Black</vt:lpstr>
      <vt:lpstr>Verdana</vt:lpstr>
      <vt:lpstr>Helvetica</vt:lpstr>
      <vt:lpstr>Arial</vt:lpstr>
      <vt:lpstr>Courier New</vt:lpstr>
      <vt:lpstr>1_ORNL</vt:lpstr>
      <vt:lpstr>1_ORNL</vt:lpstr>
      <vt:lpstr>TAU Performance System®</vt:lpstr>
      <vt:lpstr>Challenges</vt:lpstr>
      <vt:lpstr>TAU Performance System®</vt:lpstr>
      <vt:lpstr>TAU Performance System</vt:lpstr>
      <vt:lpstr>Application Performance Engineering using TAU </vt:lpstr>
      <vt:lpstr>Instrumentation</vt:lpstr>
      <vt:lpstr>Profiling and Tracing</vt:lpstr>
      <vt:lpstr>Instrumentation</vt:lpstr>
      <vt:lpstr>Inclusive vs. Exclusive Measurements</vt:lpstr>
      <vt:lpstr>Inclusive Measurements</vt:lpstr>
      <vt:lpstr>Exclusive Time</vt:lpstr>
      <vt:lpstr>How much data do you want?</vt:lpstr>
      <vt:lpstr>ParaProf Profile Browser</vt:lpstr>
      <vt:lpstr>ParaProf Profile Browser</vt:lpstr>
      <vt:lpstr>ParaProf 3D Profile Browser</vt:lpstr>
      <vt:lpstr>TAU – ParaProf 3D Visualization</vt:lpstr>
      <vt:lpstr>TAU – 3D Communication Window</vt:lpstr>
      <vt:lpstr>TAU: Intel oneAPI DPC++ on an Intel Gen12LP or DG1 GPU</vt:lpstr>
      <vt:lpstr>TAU and Vampir [TU Dresden]: Intel oneAPI OpenCL (oneCCL)</vt:lpstr>
      <vt:lpstr> Tracing: Jumpshot (ships with TAU)</vt:lpstr>
      <vt:lpstr>Tracing: Chrome Browser</vt:lpstr>
      <vt:lpstr>Performance Data Measurement</vt:lpstr>
      <vt:lpstr>Sampling</vt:lpstr>
      <vt:lpstr>Instrumentation</vt:lpstr>
      <vt:lpstr>Using TAU’s Runtime Preloading Tool: tau_exec</vt:lpstr>
      <vt:lpstr>Event Based Sampling (EBS)</vt:lpstr>
      <vt:lpstr>Event Based Sampling (EBS): QMCPack</vt:lpstr>
      <vt:lpstr>Event Based Sampling (EBS) shows statement level information</vt:lpstr>
      <vt:lpstr>Event Based Sampling without symbol information (-g): QMCPack</vt:lpstr>
      <vt:lpstr>TAU’s Support for Runtime Systems</vt:lpstr>
      <vt:lpstr>TAU’s Support for Runtime Systems (contd.)</vt:lpstr>
      <vt:lpstr>Examples of Multi-Level Instrumentation </vt:lpstr>
      <vt:lpstr>Kokkos</vt:lpstr>
      <vt:lpstr>Kokkos API use in ExaMiniMD</vt:lpstr>
      <vt:lpstr>ExaMiniMD: TAU Phase</vt:lpstr>
      <vt:lpstr>TAU Execution Command (tau_exec)</vt:lpstr>
      <vt:lpstr>Intel Level Zero (TigerLake Gen12LP integrated CPUs or DG1)</vt:lpstr>
      <vt:lpstr>MPI Tools Interface: PVARs and CVARs</vt:lpstr>
      <vt:lpstr>MPI Tools Interface: Control Variables (CVARs)</vt:lpstr>
      <vt:lpstr>MPI Tools Interface: Performance Variables (PVARs)</vt:lpstr>
      <vt:lpstr>TAU’s Runtime Environment Variables </vt:lpstr>
      <vt:lpstr>Runtime Environment Variables</vt:lpstr>
      <vt:lpstr>Runtime Environment Variables</vt:lpstr>
      <vt:lpstr>TAU: Quickstart Guide</vt:lpstr>
      <vt:lpstr>TAU contacts and links</vt:lpstr>
      <vt:lpstr>PowerPoint Presentation</vt:lpstr>
      <vt:lpstr>Performance Research Laboratory, University of Oregon, Eugene</vt:lpstr>
      <vt:lpstr>Support Acknowledgements</vt:lpstr>
      <vt:lpstr>Acknowledgment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ECP Software Curation through  Deployment</dc:title>
  <dc:creator>Amoranto, Gabrielle</dc:creator>
  <cp:lastModifiedBy>Amoranto, Gabrielle</cp:lastModifiedBy>
  <cp:revision>57</cp:revision>
  <dcterms:modified xsi:type="dcterms:W3CDTF">2021-04-25T20:59:31Z</dcterms:modified>
</cp:coreProperties>
</file>