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4" r:id="rId2"/>
    <p:sldId id="360" r:id="rId3"/>
    <p:sldId id="359" r:id="rId4"/>
    <p:sldId id="361" r:id="rId5"/>
    <p:sldId id="380" r:id="rId6"/>
    <p:sldId id="395" r:id="rId7"/>
    <p:sldId id="402" r:id="rId8"/>
    <p:sldId id="400" r:id="rId9"/>
    <p:sldId id="401" r:id="rId10"/>
    <p:sldId id="398" r:id="rId11"/>
    <p:sldId id="399" r:id="rId12"/>
    <p:sldId id="396" r:id="rId13"/>
    <p:sldId id="357" r:id="rId14"/>
  </p:sldIdLst>
  <p:sldSz cx="9144000" cy="5143500" type="screen16x9"/>
  <p:notesSz cx="6669088" cy="9926638"/>
  <p:defaultTextStyle>
    <a:defPPr marL="0" marR="0" indent="0" algn="l" defTabSz="3429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75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17145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3429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51435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6858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85725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10287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120015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13716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OPENING &amp; TITLE SLIDES" id="{213BDB52-0773-3D4D-8AF0-E0377E252169}">
          <p14:sldIdLst>
            <p14:sldId id="354"/>
          </p14:sldIdLst>
        </p14:section>
        <p14:section name="CONTENT SLIDES" id="{8623B95B-42BB-124B-BA3C-6E8E4766FF08}">
          <p14:sldIdLst>
            <p14:sldId id="360"/>
            <p14:sldId id="359"/>
            <p14:sldId id="361"/>
            <p14:sldId id="380"/>
            <p14:sldId id="395"/>
            <p14:sldId id="402"/>
            <p14:sldId id="400"/>
            <p14:sldId id="401"/>
            <p14:sldId id="398"/>
            <p14:sldId id="399"/>
            <p14:sldId id="396"/>
          </p14:sldIdLst>
        </p14:section>
        <p14:section name="END SLIDE" id="{AAA38FB4-5FAF-C847-91CE-291B8C1ECFA5}">
          <p14:sldIdLst>
            <p14:sldId id="35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p201104184@ms.uporto.pt" initials="u" lastIdx="1" clrIdx="0">
    <p:extLst>
      <p:ext uri="{19B8F6BF-5375-455C-9EA6-DF929625EA0E}">
        <p15:presenceInfo xmlns:p15="http://schemas.microsoft.com/office/powerpoint/2012/main" userId="up201104184@ms.uporto.p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8CC9"/>
    <a:srgbClr val="9EC413"/>
    <a:srgbClr val="3178A5"/>
    <a:srgbClr val="71A2CC"/>
    <a:srgbClr val="DAD6C0"/>
    <a:srgbClr val="DD8455"/>
    <a:srgbClr val="FDD178"/>
    <a:srgbClr val="FFC760"/>
    <a:srgbClr val="36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59824" autoAdjust="0"/>
  </p:normalViewPr>
  <p:slideViewPr>
    <p:cSldViewPr snapToGrid="0" snapToObjects="1">
      <p:cViewPr varScale="1">
        <p:scale>
          <a:sx n="84" d="100"/>
          <a:sy n="84" d="100"/>
        </p:scale>
        <p:origin x="27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 snapToObjects="1">
      <p:cViewPr varScale="1">
        <p:scale>
          <a:sx n="154" d="100"/>
          <a:sy n="154" d="100"/>
        </p:scale>
        <p:origin x="358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ardo\Dropbox\HiperBio\Intel%20Cross%20Architecture%20Challenge\Presentation%20for%20DevSummit%20(IWOCL)\num%20triplets%20sec%20in%20XeonGold6128%20and%20IrisXeMAX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ardo\Dropbox\HiperBio\Intel%20Cross%20Architecture%20Challenge\Presentation%20for%20DevSummit%20(IWOCL)\num%20triplets%20sec%20in%20XeonGold6128%20and%20IrisXeMAX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ardo\Dropbox\HiperBio\Intel%20Cross%20Architecture%20Challenge\Presentation%20for%20DevSummit%20(IWOCL)\num%20triplets%20sec%20in%20XeonGold6128%20and%20IrisXeMAX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480976880394443"/>
          <c:y val="7.8067895039196006E-2"/>
          <c:w val="0.53686987403375364"/>
          <c:h val="0.529380799209597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Folha1!$A$16</c:f>
              <c:strCache>
                <c:ptCount val="1"/>
                <c:pt idx="0">
                  <c:v>Direct translation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Folha1!$B$13:$D$13</c:f>
              <c:strCache>
                <c:ptCount val="3"/>
                <c:pt idx="0">
                  <c:v>Iris Xe MAX (Gen12) [dGPU]</c:v>
                </c:pt>
                <c:pt idx="1">
                  <c:v>UHD Graphics P630 (Gen9.5) [iGPU]</c:v>
                </c:pt>
                <c:pt idx="2">
                  <c:v>(2×) Xeon Gold 6128 [CPU]</c:v>
                </c:pt>
              </c:strCache>
            </c:strRef>
          </c:cat>
          <c:val>
            <c:numRef>
              <c:f>Folha1!$B$16:$D$16</c:f>
              <c:numCache>
                <c:formatCode>0.0</c:formatCode>
                <c:ptCount val="3"/>
                <c:pt idx="0">
                  <c:v>107.17</c:v>
                </c:pt>
                <c:pt idx="1">
                  <c:v>8.7349999999999994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44-4687-8A71-6AEC3786E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4117736"/>
        <c:axId val="524113144"/>
      </c:barChart>
      <c:catAx>
        <c:axId val="524117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113144"/>
        <c:crosses val="autoZero"/>
        <c:auto val="1"/>
        <c:lblAlgn val="ctr"/>
        <c:lblOffset val="100"/>
        <c:noMultiLvlLbl val="0"/>
      </c:catAx>
      <c:valAx>
        <c:axId val="524113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PERFORMANCE [giga unique sets × samples / sec] </a:t>
                </a:r>
              </a:p>
            </c:rich>
          </c:tx>
          <c:layout>
            <c:manualLayout>
              <c:xMode val="edge"/>
              <c:yMode val="edge"/>
              <c:x val="0.39538023732224303"/>
              <c:y val="0.742826236961879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117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4555499871603"/>
          <c:y val="8.7551241291095663E-2"/>
          <c:w val="0.63734920854716759"/>
          <c:h val="0.505120525533062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Folha1!$A$15</c:f>
              <c:strCache>
                <c:ptCount val="1"/>
                <c:pt idx="0">
                  <c:v>Alternative indexing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Folha1!$D$13</c:f>
              <c:strCache>
                <c:ptCount val="1"/>
                <c:pt idx="0">
                  <c:v>(2×) Xeon Gold 6128 [CPU]</c:v>
                </c:pt>
              </c:strCache>
            </c:strRef>
          </c:cat>
          <c:val>
            <c:numRef>
              <c:f>Folha1!$D$15</c:f>
              <c:numCache>
                <c:formatCode>0.0</c:formatCode>
                <c:ptCount val="1"/>
                <c:pt idx="0">
                  <c:v>21.89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2B-4DF7-9512-63DBDED411EA}"/>
            </c:ext>
          </c:extLst>
        </c:ser>
        <c:ser>
          <c:idx val="1"/>
          <c:order val="1"/>
          <c:tx>
            <c:strRef>
              <c:f>Folha1!$A$16</c:f>
              <c:strCache>
                <c:ptCount val="1"/>
                <c:pt idx="0">
                  <c:v>Direct translation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Folha1!$D$13</c:f>
              <c:strCache>
                <c:ptCount val="1"/>
                <c:pt idx="0">
                  <c:v>(2×) Xeon Gold 6128 [CPU]</c:v>
                </c:pt>
              </c:strCache>
            </c:strRef>
          </c:cat>
          <c:val>
            <c:numRef>
              <c:f>Folha1!$D$16</c:f>
              <c:numCache>
                <c:formatCode>0.0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2B-4DF7-9512-63DBDED41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4117736"/>
        <c:axId val="524113144"/>
      </c:barChart>
      <c:catAx>
        <c:axId val="524117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113144"/>
        <c:crosses val="autoZero"/>
        <c:auto val="1"/>
        <c:lblAlgn val="ctr"/>
        <c:lblOffset val="100"/>
        <c:noMultiLvlLbl val="0"/>
      </c:catAx>
      <c:valAx>
        <c:axId val="524113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PERFORMANCE [giga unique sets × samples / sec] </a:t>
                </a:r>
              </a:p>
            </c:rich>
          </c:tx>
          <c:layout>
            <c:manualLayout>
              <c:xMode val="edge"/>
              <c:yMode val="edge"/>
              <c:x val="0.408991605536976"/>
              <c:y val="0.838814352993342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117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34567430718138E-2"/>
          <c:y val="0.67760908171932122"/>
          <c:w val="0.29250358718499331"/>
          <c:h val="0.32239060914899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456824146981629"/>
          <c:y val="5.0925925925925923E-2"/>
          <c:w val="0.54587620297462813"/>
          <c:h val="0.591303587051618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Folha1!$A$25</c:f>
              <c:strCache>
                <c:ptCount val="1"/>
                <c:pt idx="0">
                  <c:v>16-bit (ushort)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Folha1!$B$13:$C$13</c:f>
              <c:strCache>
                <c:ptCount val="2"/>
                <c:pt idx="0">
                  <c:v>Iris Xe MAX (Gen12) [dGPU]</c:v>
                </c:pt>
                <c:pt idx="1">
                  <c:v>UHD Graphics P630 (Gen9.5) [iGPU]</c:v>
                </c:pt>
              </c:strCache>
            </c:strRef>
          </c:cat>
          <c:val>
            <c:numRef>
              <c:f>Folha1!$B$25:$C$25</c:f>
              <c:numCache>
                <c:formatCode>0.0</c:formatCode>
                <c:ptCount val="2"/>
                <c:pt idx="0">
                  <c:v>123.2</c:v>
                </c:pt>
                <c:pt idx="1">
                  <c:v>14.57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7A-4E1E-8162-DCDC8F0E698B}"/>
            </c:ext>
          </c:extLst>
        </c:ser>
        <c:ser>
          <c:idx val="1"/>
          <c:order val="1"/>
          <c:tx>
            <c:strRef>
              <c:f>Folha1!$A$26</c:f>
              <c:strCache>
                <c:ptCount val="1"/>
                <c:pt idx="0">
                  <c:v>32-bit (uint)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Folha1!$B$13:$C$13</c:f>
              <c:strCache>
                <c:ptCount val="2"/>
                <c:pt idx="0">
                  <c:v>Iris Xe MAX (Gen12) [dGPU]</c:v>
                </c:pt>
                <c:pt idx="1">
                  <c:v>UHD Graphics P630 (Gen9.5) [iGPU]</c:v>
                </c:pt>
              </c:strCache>
            </c:strRef>
          </c:cat>
          <c:val>
            <c:numRef>
              <c:f>Folha1!$B$26:$C$26</c:f>
              <c:numCache>
                <c:formatCode>0.0</c:formatCode>
                <c:ptCount val="2"/>
                <c:pt idx="0">
                  <c:v>107.17</c:v>
                </c:pt>
                <c:pt idx="1">
                  <c:v>8.7349999999999994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7A-4E1E-8162-DCDC8F0E6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4117736"/>
        <c:axId val="524113144"/>
      </c:barChart>
      <c:catAx>
        <c:axId val="524117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113144"/>
        <c:crosses val="autoZero"/>
        <c:auto val="1"/>
        <c:lblAlgn val="ctr"/>
        <c:lblOffset val="100"/>
        <c:noMultiLvlLbl val="0"/>
      </c:catAx>
      <c:valAx>
        <c:axId val="524113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PERFORMANCE [giga unique sets × samples / sec]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117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515756285181322E-2"/>
          <c:y val="0.73655581945589366"/>
          <c:w val="0.33626380428861491"/>
          <c:h val="0.216332982373089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8508-C6FE-064A-8CA9-D4F8712360C1}" type="datetimeFigureOut">
              <a:rPr lang="pt-PT" smtClean="0"/>
              <a:t>25/04/2021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ED471-AB7A-DC44-87D8-B060470E39DF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1271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26988" y="744538"/>
            <a:ext cx="6615112" cy="3722687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889212" y="4715153"/>
            <a:ext cx="4890665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spcBef>
        <a:spcPts val="300"/>
      </a:spcBef>
      <a:defRPr sz="900" b="0" i="0">
        <a:latin typeface="Arial" charset="0"/>
        <a:ea typeface="Arial" charset="0"/>
        <a:cs typeface="Arial" charset="0"/>
        <a:sym typeface="Times"/>
      </a:defRPr>
    </a:lvl1pPr>
    <a:lvl2pPr indent="85725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2pPr>
    <a:lvl3pPr indent="171450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3pPr>
    <a:lvl4pPr indent="257175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4pPr>
    <a:lvl5pPr indent="342900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5pPr>
    <a:lvl6pPr indent="428625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6pPr>
    <a:lvl7pPr indent="514350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7pPr>
    <a:lvl8pPr indent="600075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8pPr>
    <a:lvl9pPr indent="685800" defTabSz="685800" latinLnBrk="0">
      <a:spcBef>
        <a:spcPts val="300"/>
      </a:spcBef>
      <a:defRPr sz="900">
        <a:latin typeface="+mn-lt"/>
        <a:ea typeface="+mn-ea"/>
        <a:cs typeface="+mn-cs"/>
        <a:sym typeface="Time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1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44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09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64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02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6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endParaRPr lang="en-US" sz="1000" b="0" dirty="0"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17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042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00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b="0" i="0" dirty="0">
              <a:solidFill>
                <a:srgbClr val="666666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1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9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91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37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 userDrawn="1"/>
        </p:nvSpPr>
        <p:spPr>
          <a:xfrm>
            <a:off x="0" y="-7200"/>
            <a:ext cx="8841600" cy="5148000"/>
          </a:xfrm>
          <a:custGeom>
            <a:avLst/>
            <a:gdLst>
              <a:gd name="connsiteX0" fmla="*/ 0 w 8841600"/>
              <a:gd name="connsiteY0" fmla="*/ 5140800 h 5148000"/>
              <a:gd name="connsiteX1" fmla="*/ 0 w 8841600"/>
              <a:gd name="connsiteY1" fmla="*/ 0 h 5148000"/>
              <a:gd name="connsiteX2" fmla="*/ 8841600 w 8841600"/>
              <a:gd name="connsiteY2" fmla="*/ 0 h 5148000"/>
              <a:gd name="connsiteX3" fmla="*/ 1641600 w 8841600"/>
              <a:gd name="connsiteY3" fmla="*/ 5148000 h 5148000"/>
              <a:gd name="connsiteX4" fmla="*/ 0 w 8841600"/>
              <a:gd name="connsiteY4" fmla="*/ 5140800 h 51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41600" h="5148000">
                <a:moveTo>
                  <a:pt x="0" y="5140800"/>
                </a:moveTo>
                <a:lnTo>
                  <a:pt x="0" y="0"/>
                </a:lnTo>
                <a:lnTo>
                  <a:pt x="8841600" y="0"/>
                </a:lnTo>
                <a:lnTo>
                  <a:pt x="1641600" y="5148000"/>
                </a:lnTo>
                <a:lnTo>
                  <a:pt x="0" y="5140800"/>
                </a:lnTo>
                <a:close/>
              </a:path>
            </a:pathLst>
          </a:custGeom>
          <a:solidFill>
            <a:schemeClr val="accent6">
              <a:alpha val="25000"/>
            </a:scheme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Freeform 23"/>
          <p:cNvSpPr/>
          <p:nvPr userDrawn="1"/>
        </p:nvSpPr>
        <p:spPr>
          <a:xfrm>
            <a:off x="1" y="1"/>
            <a:ext cx="8827246" cy="5143498"/>
          </a:xfrm>
          <a:custGeom>
            <a:avLst/>
            <a:gdLst>
              <a:gd name="connsiteX0" fmla="*/ 0 w 9123829"/>
              <a:gd name="connsiteY0" fmla="*/ 1210235 h 4504765"/>
              <a:gd name="connsiteX1" fmla="*/ 9123829 w 9123829"/>
              <a:gd name="connsiteY1" fmla="*/ 0 h 4504765"/>
              <a:gd name="connsiteX2" fmla="*/ 5883088 w 9123829"/>
              <a:gd name="connsiteY2" fmla="*/ 4504765 h 4504765"/>
              <a:gd name="connsiteX3" fmla="*/ 1687605 w 9123829"/>
              <a:gd name="connsiteY3" fmla="*/ 4504765 h 4504765"/>
              <a:gd name="connsiteX4" fmla="*/ 0 w 9123829"/>
              <a:gd name="connsiteY4" fmla="*/ 1210235 h 4504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3829" h="4504765">
                <a:moveTo>
                  <a:pt x="0" y="1210235"/>
                </a:moveTo>
                <a:lnTo>
                  <a:pt x="9123829" y="0"/>
                </a:lnTo>
                <a:lnTo>
                  <a:pt x="5883088" y="4504765"/>
                </a:lnTo>
                <a:lnTo>
                  <a:pt x="1687605" y="4504765"/>
                </a:lnTo>
                <a:lnTo>
                  <a:pt x="0" y="1210235"/>
                </a:lnTo>
                <a:close/>
              </a:path>
            </a:pathLst>
          </a:custGeom>
          <a:solidFill>
            <a:schemeClr val="accent6">
              <a:alpha val="22000"/>
            </a:scheme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no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939615" y="2067007"/>
            <a:ext cx="4541034" cy="1532760"/>
          </a:xfrm>
          <a:prstGeom prst="rect">
            <a:avLst/>
          </a:prstGeom>
        </p:spPr>
        <p:txBody>
          <a:bodyPr tIns="36000">
            <a:normAutofit/>
          </a:bodyPr>
          <a:lstStyle>
            <a:lvl1pPr marL="0" indent="0">
              <a:spcBef>
                <a:spcPts val="263"/>
              </a:spcBef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-17145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2pPr>
            <a:lvl3pPr marL="495300" indent="-15240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3pPr>
            <a:lvl4pPr marL="685800" indent="-17145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4pPr>
            <a:lvl5pPr marL="857250" indent="-17145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5pPr>
          </a:lstStyle>
          <a:p>
            <a:r>
              <a:rPr lang="en-GB" noProof="0" dirty="0"/>
              <a:t>Click to edit subtitle style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39614" y="573741"/>
            <a:ext cx="4541035" cy="1493265"/>
          </a:xfrm>
        </p:spPr>
        <p:txBody>
          <a:bodyPr bIns="36000" anchor="b" anchorCtr="0">
            <a:normAutofit/>
          </a:bodyPr>
          <a:lstStyle>
            <a:lvl1pPr>
              <a:lnSpc>
                <a:spcPts val="24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77" y="2888707"/>
            <a:ext cx="2352458" cy="1427223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0" y="4789559"/>
            <a:ext cx="1472453" cy="35394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PT" sz="1050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inesc-id.pt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" t="48377" r="1998"/>
          <a:stretch/>
        </p:blipFill>
        <p:spPr>
          <a:xfrm>
            <a:off x="3244132" y="0"/>
            <a:ext cx="5899867" cy="1707783"/>
          </a:xfrm>
          <a:prstGeom prst="rect">
            <a:avLst/>
          </a:prstGeom>
        </p:spPr>
      </p:pic>
      <p:sp>
        <p:nvSpPr>
          <p:cNvPr id="26" name="Freeform 25"/>
          <p:cNvSpPr/>
          <p:nvPr userDrawn="1"/>
        </p:nvSpPr>
        <p:spPr>
          <a:xfrm>
            <a:off x="746312" y="1707783"/>
            <a:ext cx="5757856" cy="3435716"/>
          </a:xfrm>
          <a:custGeom>
            <a:avLst/>
            <a:gdLst>
              <a:gd name="connsiteX0" fmla="*/ 0 w 6185647"/>
              <a:gd name="connsiteY0" fmla="*/ 1566583 h 3832412"/>
              <a:gd name="connsiteX1" fmla="*/ 6185647 w 6185647"/>
              <a:gd name="connsiteY1" fmla="*/ 0 h 3832412"/>
              <a:gd name="connsiteX2" fmla="*/ 4928347 w 6185647"/>
              <a:gd name="connsiteY2" fmla="*/ 3832412 h 3832412"/>
              <a:gd name="connsiteX3" fmla="*/ 4121523 w 6185647"/>
              <a:gd name="connsiteY3" fmla="*/ 3832412 h 3832412"/>
              <a:gd name="connsiteX4" fmla="*/ 0 w 6185647"/>
              <a:gd name="connsiteY4" fmla="*/ 1566583 h 383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5647" h="3832412">
                <a:moveTo>
                  <a:pt x="0" y="1566583"/>
                </a:moveTo>
                <a:lnTo>
                  <a:pt x="6185647" y="0"/>
                </a:lnTo>
                <a:lnTo>
                  <a:pt x="4928347" y="3832412"/>
                </a:lnTo>
                <a:lnTo>
                  <a:pt x="4121523" y="3832412"/>
                </a:lnTo>
                <a:lnTo>
                  <a:pt x="0" y="1566583"/>
                </a:lnTo>
                <a:close/>
              </a:path>
            </a:pathLst>
          </a:custGeom>
          <a:solidFill>
            <a:srgbClr val="3669AA">
              <a:alpha val="34000"/>
            </a:srgb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no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Oval 16"/>
          <p:cNvSpPr/>
          <p:nvPr userDrawn="1"/>
        </p:nvSpPr>
        <p:spPr>
          <a:xfrm>
            <a:off x="6386400" y="1560424"/>
            <a:ext cx="244800" cy="244800"/>
          </a:xfrm>
          <a:prstGeom prst="ellipse">
            <a:avLst/>
          </a:prstGeom>
          <a:solidFill>
            <a:schemeClr val="accent1"/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 userDrawn="1"/>
        </p:nvSpPr>
        <p:spPr>
          <a:xfrm>
            <a:off x="0" y="-7200"/>
            <a:ext cx="8070574" cy="5148000"/>
          </a:xfrm>
          <a:custGeom>
            <a:avLst/>
            <a:gdLst>
              <a:gd name="connsiteX0" fmla="*/ 0 w 8841600"/>
              <a:gd name="connsiteY0" fmla="*/ 5140800 h 5148000"/>
              <a:gd name="connsiteX1" fmla="*/ 0 w 8841600"/>
              <a:gd name="connsiteY1" fmla="*/ 0 h 5148000"/>
              <a:gd name="connsiteX2" fmla="*/ 8841600 w 8841600"/>
              <a:gd name="connsiteY2" fmla="*/ 0 h 5148000"/>
              <a:gd name="connsiteX3" fmla="*/ 1641600 w 8841600"/>
              <a:gd name="connsiteY3" fmla="*/ 5148000 h 5148000"/>
              <a:gd name="connsiteX4" fmla="*/ 0 w 8841600"/>
              <a:gd name="connsiteY4" fmla="*/ 5140800 h 51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41600" h="5148000">
                <a:moveTo>
                  <a:pt x="0" y="5140800"/>
                </a:moveTo>
                <a:lnTo>
                  <a:pt x="0" y="0"/>
                </a:lnTo>
                <a:lnTo>
                  <a:pt x="8841600" y="0"/>
                </a:lnTo>
                <a:lnTo>
                  <a:pt x="1641600" y="5148000"/>
                </a:lnTo>
                <a:lnTo>
                  <a:pt x="0" y="5140800"/>
                </a:lnTo>
                <a:close/>
              </a:path>
            </a:pathLst>
          </a:custGeom>
          <a:solidFill>
            <a:schemeClr val="accent6">
              <a:alpha val="25000"/>
            </a:scheme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Freeform 25"/>
          <p:cNvSpPr/>
          <p:nvPr userDrawn="1"/>
        </p:nvSpPr>
        <p:spPr>
          <a:xfrm>
            <a:off x="-1" y="1707783"/>
            <a:ext cx="5876015" cy="3435716"/>
          </a:xfrm>
          <a:custGeom>
            <a:avLst/>
            <a:gdLst>
              <a:gd name="connsiteX0" fmla="*/ 0 w 6185647"/>
              <a:gd name="connsiteY0" fmla="*/ 1566583 h 3832412"/>
              <a:gd name="connsiteX1" fmla="*/ 6185647 w 6185647"/>
              <a:gd name="connsiteY1" fmla="*/ 0 h 3832412"/>
              <a:gd name="connsiteX2" fmla="*/ 4928347 w 6185647"/>
              <a:gd name="connsiteY2" fmla="*/ 3832412 h 3832412"/>
              <a:gd name="connsiteX3" fmla="*/ 4121523 w 6185647"/>
              <a:gd name="connsiteY3" fmla="*/ 3832412 h 3832412"/>
              <a:gd name="connsiteX4" fmla="*/ 0 w 6185647"/>
              <a:gd name="connsiteY4" fmla="*/ 1566583 h 383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5647" h="3832412">
                <a:moveTo>
                  <a:pt x="0" y="1566583"/>
                </a:moveTo>
                <a:lnTo>
                  <a:pt x="6185647" y="0"/>
                </a:lnTo>
                <a:lnTo>
                  <a:pt x="4928347" y="3832412"/>
                </a:lnTo>
                <a:lnTo>
                  <a:pt x="4121523" y="3832412"/>
                </a:lnTo>
                <a:lnTo>
                  <a:pt x="0" y="1566583"/>
                </a:lnTo>
                <a:close/>
              </a:path>
            </a:pathLst>
          </a:custGeom>
          <a:solidFill>
            <a:srgbClr val="3669AA">
              <a:alpha val="34000"/>
            </a:srgb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no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" t="51401" r="10784" b="1"/>
          <a:stretch/>
        </p:blipFill>
        <p:spPr>
          <a:xfrm>
            <a:off x="-195587" y="-1"/>
            <a:ext cx="9339588" cy="2796143"/>
          </a:xfrm>
          <a:prstGeom prst="rect">
            <a:avLst/>
          </a:prstGeom>
        </p:spPr>
      </p:pic>
      <p:sp>
        <p:nvSpPr>
          <p:cNvPr id="17" name="Oval 16"/>
          <p:cNvSpPr/>
          <p:nvPr userDrawn="1"/>
        </p:nvSpPr>
        <p:spPr>
          <a:xfrm>
            <a:off x="5364965" y="2648909"/>
            <a:ext cx="244800" cy="244800"/>
          </a:xfrm>
          <a:prstGeom prst="ellipse">
            <a:avLst/>
          </a:prstGeom>
          <a:solidFill>
            <a:schemeClr val="accent1"/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04" y="2712652"/>
            <a:ext cx="3197848" cy="19401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8449" y="2718568"/>
            <a:ext cx="3665552" cy="800746"/>
          </a:xfrm>
        </p:spPr>
        <p:txBody>
          <a:bodyPr anchor="t" anchorCtr="0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US"/>
              <a:t>edit title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 userDrawn="1"/>
        </p:nvSpPr>
        <p:spPr>
          <a:xfrm>
            <a:off x="0" y="-7200"/>
            <a:ext cx="8070574" cy="5148000"/>
          </a:xfrm>
          <a:custGeom>
            <a:avLst/>
            <a:gdLst>
              <a:gd name="connsiteX0" fmla="*/ 0 w 8841600"/>
              <a:gd name="connsiteY0" fmla="*/ 5140800 h 5148000"/>
              <a:gd name="connsiteX1" fmla="*/ 0 w 8841600"/>
              <a:gd name="connsiteY1" fmla="*/ 0 h 5148000"/>
              <a:gd name="connsiteX2" fmla="*/ 8841600 w 8841600"/>
              <a:gd name="connsiteY2" fmla="*/ 0 h 5148000"/>
              <a:gd name="connsiteX3" fmla="*/ 1641600 w 8841600"/>
              <a:gd name="connsiteY3" fmla="*/ 5148000 h 5148000"/>
              <a:gd name="connsiteX4" fmla="*/ 0 w 8841600"/>
              <a:gd name="connsiteY4" fmla="*/ 5140800 h 51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41600" h="5148000">
                <a:moveTo>
                  <a:pt x="0" y="5140800"/>
                </a:moveTo>
                <a:lnTo>
                  <a:pt x="0" y="0"/>
                </a:lnTo>
                <a:lnTo>
                  <a:pt x="8841600" y="0"/>
                </a:lnTo>
                <a:lnTo>
                  <a:pt x="1641600" y="5148000"/>
                </a:lnTo>
                <a:lnTo>
                  <a:pt x="0" y="5140800"/>
                </a:lnTo>
                <a:close/>
              </a:path>
            </a:pathLst>
          </a:custGeom>
          <a:solidFill>
            <a:schemeClr val="accent6">
              <a:alpha val="25000"/>
            </a:scheme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Freeform 25"/>
          <p:cNvSpPr/>
          <p:nvPr userDrawn="1"/>
        </p:nvSpPr>
        <p:spPr>
          <a:xfrm>
            <a:off x="-1" y="1707783"/>
            <a:ext cx="5876015" cy="3435716"/>
          </a:xfrm>
          <a:custGeom>
            <a:avLst/>
            <a:gdLst>
              <a:gd name="connsiteX0" fmla="*/ 0 w 6185647"/>
              <a:gd name="connsiteY0" fmla="*/ 1566583 h 3832412"/>
              <a:gd name="connsiteX1" fmla="*/ 6185647 w 6185647"/>
              <a:gd name="connsiteY1" fmla="*/ 0 h 3832412"/>
              <a:gd name="connsiteX2" fmla="*/ 4928347 w 6185647"/>
              <a:gd name="connsiteY2" fmla="*/ 3832412 h 3832412"/>
              <a:gd name="connsiteX3" fmla="*/ 4121523 w 6185647"/>
              <a:gd name="connsiteY3" fmla="*/ 3832412 h 3832412"/>
              <a:gd name="connsiteX4" fmla="*/ 0 w 6185647"/>
              <a:gd name="connsiteY4" fmla="*/ 1566583 h 3832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5647" h="3832412">
                <a:moveTo>
                  <a:pt x="0" y="1566583"/>
                </a:moveTo>
                <a:lnTo>
                  <a:pt x="6185647" y="0"/>
                </a:lnTo>
                <a:lnTo>
                  <a:pt x="4928347" y="3832412"/>
                </a:lnTo>
                <a:lnTo>
                  <a:pt x="4121523" y="3832412"/>
                </a:lnTo>
                <a:lnTo>
                  <a:pt x="0" y="1566583"/>
                </a:lnTo>
                <a:close/>
              </a:path>
            </a:pathLst>
          </a:custGeom>
          <a:solidFill>
            <a:srgbClr val="3669AA">
              <a:alpha val="34000"/>
            </a:srgbClr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no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" t="51401" r="10784" b="1"/>
          <a:stretch/>
        </p:blipFill>
        <p:spPr>
          <a:xfrm>
            <a:off x="-195587" y="-1"/>
            <a:ext cx="9339588" cy="2796143"/>
          </a:xfrm>
          <a:prstGeom prst="rect">
            <a:avLst/>
          </a:prstGeom>
        </p:spPr>
      </p:pic>
      <p:sp>
        <p:nvSpPr>
          <p:cNvPr id="17" name="Oval 16"/>
          <p:cNvSpPr/>
          <p:nvPr userDrawn="1"/>
        </p:nvSpPr>
        <p:spPr>
          <a:xfrm>
            <a:off x="5364965" y="2648909"/>
            <a:ext cx="244800" cy="244800"/>
          </a:xfrm>
          <a:prstGeom prst="ellipse">
            <a:avLst/>
          </a:prstGeom>
          <a:solidFill>
            <a:schemeClr val="accent1"/>
          </a:soli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Body Level One…">
            <a:extLst>
              <a:ext uri="{FF2B5EF4-FFF2-40B4-BE49-F238E27FC236}">
                <a16:creationId xmlns:a16="http://schemas.microsoft.com/office/drawing/2014/main" id="{61A299F3-3450-3F43-A2F5-356F9DEB3A5D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544979" y="2750402"/>
            <a:ext cx="4541034" cy="1532760"/>
          </a:xfrm>
          <a:prstGeom prst="rect">
            <a:avLst/>
          </a:prstGeom>
        </p:spPr>
        <p:txBody>
          <a:bodyPr tIns="36000">
            <a:normAutofit/>
          </a:bodyPr>
          <a:lstStyle>
            <a:lvl1pPr marL="0" indent="0">
              <a:spcBef>
                <a:spcPts val="263"/>
              </a:spcBef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-17145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2pPr>
            <a:lvl3pPr marL="495300" indent="-15240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3pPr>
            <a:lvl4pPr marL="685800" indent="-17145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4pPr>
            <a:lvl5pPr marL="857250" indent="-171450">
              <a:spcBef>
                <a:spcPts val="263"/>
              </a:spcBef>
              <a:buClrTx/>
              <a:buFontTx/>
              <a:defRPr sz="1200">
                <a:solidFill>
                  <a:schemeClr val="accent3">
                    <a:lumOff val="44000"/>
                  </a:schemeClr>
                </a:solidFill>
              </a:defRPr>
            </a:lvl5pPr>
          </a:lstStyle>
          <a:p>
            <a:r>
              <a:rPr lang="en-GB" noProof="0" dirty="0"/>
              <a:t>Click to edit subtitle style</a:t>
            </a:r>
          </a:p>
        </p:txBody>
      </p:sp>
      <p:sp>
        <p:nvSpPr>
          <p:cNvPr id="11" name="Title 9">
            <a:extLst>
              <a:ext uri="{FF2B5EF4-FFF2-40B4-BE49-F238E27FC236}">
                <a16:creationId xmlns:a16="http://schemas.microsoft.com/office/drawing/2014/main" id="{C4DADAF9-A33B-3C4B-A7E4-1D79AAC300E1}"/>
              </a:ext>
            </a:extLst>
          </p:cNvPr>
          <p:cNvSpPr txBox="1">
            <a:spLocks/>
          </p:cNvSpPr>
          <p:nvPr userDrawn="1"/>
        </p:nvSpPr>
        <p:spPr>
          <a:xfrm>
            <a:off x="544978" y="1257136"/>
            <a:ext cx="4541035" cy="14932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36000" anchor="b" anchorCtr="0">
            <a:normAutofit/>
          </a:bodyPr>
          <a:lstStyle>
            <a:lvl1pPr marL="0" marR="0" indent="0" algn="l" defTabSz="685800" rtl="0" latinLnBrk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ln>
                  <a:noFill/>
                </a:ln>
                <a:solidFill>
                  <a:schemeClr val="bg1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5pPr>
            <a:lvl6pPr marL="0" marR="0" indent="17145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6pPr>
            <a:lvl7pPr marL="0" marR="0" indent="34290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7pPr>
            <a:lvl8pPr marL="0" marR="0" indent="51435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8pPr>
            <a:lvl9pPr marL="0" marR="0" indent="68580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1" i="0" u="none" strike="noStrike" cap="none" spc="0" baseline="0">
                <a:ln>
                  <a:noFill/>
                </a:ln>
                <a:solidFill>
                  <a:schemeClr val="accent3">
                    <a:lumOff val="44000"/>
                  </a:schemeClr>
                </a:solidFill>
                <a:uFillTx/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hangingPunct="1"/>
            <a:r>
              <a:rPr lang="en-GB"/>
              <a:t>Click to edit Master title style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DE74BDA-EBBC-4B48-BA3D-C6F4DD926C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077" y="2888707"/>
            <a:ext cx="2352458" cy="142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7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900"/>
            </a:lvl4pPr>
            <a:lvl5pPr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19-May-20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744754" y="4892495"/>
            <a:ext cx="3271920" cy="156875"/>
          </a:xfrm>
        </p:spPr>
        <p:txBody>
          <a:bodyPr/>
          <a:lstStyle/>
          <a:p>
            <a:r>
              <a:rPr lang="en-US"/>
              <a:t>Exploring the Binary Precision Capabilities of Tensor Cores for Epistasis Detection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‹nº›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</p:spTree>
    <p:extLst>
      <p:ext uri="{BB962C8B-B14F-4D97-AF65-F5344CB8AC3E}">
        <p14:creationId xmlns:p14="http://schemas.microsoft.com/office/powerpoint/2010/main" val="93859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079876" y="1101725"/>
            <a:ext cx="4740275" cy="3463925"/>
          </a:xfrm>
          <a:prstGeom prst="rect">
            <a:avLst/>
          </a:prstGeom>
        </p:spPr>
        <p:txBody>
          <a:bodyPr/>
          <a:lstStyle>
            <a:lvl1pPr>
              <a:spcBef>
                <a:spcPts val="563"/>
              </a:spcBef>
              <a:defRPr sz="1100"/>
            </a:lvl1pPr>
            <a:lvl2pPr marL="416378" indent="-244928">
              <a:spcBef>
                <a:spcPts val="563"/>
              </a:spcBef>
              <a:defRPr sz="1100"/>
            </a:lvl2pPr>
            <a:lvl3pPr marL="571500" indent="-228600">
              <a:spcBef>
                <a:spcPts val="563"/>
              </a:spcBef>
              <a:defRPr sz="1100"/>
            </a:lvl3pPr>
            <a:lvl4pPr marL="788670" indent="-274320">
              <a:spcBef>
                <a:spcPts val="563"/>
              </a:spcBef>
              <a:defRPr sz="1100"/>
            </a:lvl4pPr>
            <a:lvl5pPr marL="960120" indent="-274320">
              <a:spcBef>
                <a:spcPts val="563"/>
              </a:spcBef>
              <a:defRPr sz="11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744663" y="1101725"/>
            <a:ext cx="2273300" cy="3463925"/>
          </a:xfrm>
        </p:spPr>
        <p:txBody>
          <a:bodyPr/>
          <a:lstStyle>
            <a:lvl1pPr marL="0" indent="0">
              <a:buNone/>
              <a:defRPr sz="1050" b="1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27-Jun-19</a:t>
            </a:r>
            <a:endParaRPr lang="pt-PT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Subject or Title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‹nº›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19-May-20</a:t>
            </a:r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44754" y="4892495"/>
            <a:ext cx="3347076" cy="156875"/>
          </a:xfrm>
        </p:spPr>
        <p:txBody>
          <a:bodyPr/>
          <a:lstStyle/>
          <a:p>
            <a:r>
              <a:rPr lang="en-US" dirty="0"/>
              <a:t>Exploring the Binary Precision Capabilities of Tensor Cores for Epistasis Detection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‹nº›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27-Jun-19</a:t>
            </a:r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Subject or Title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‹nº›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E9BC7-6320-7A47-B8AE-FAC7F5D9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6ACAB6-EEDC-0447-B1ED-3D092636E7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‹nº›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429BA-46D0-5948-A123-FD104869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Subject or Title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E655B-87E6-D646-A18D-FB01C1F51FC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/>
              <a:t>27-Jun-19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5954221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/>
          <p:cNvSpPr/>
          <p:nvPr userDrawn="1"/>
        </p:nvSpPr>
        <p:spPr>
          <a:xfrm>
            <a:off x="3" y="1616989"/>
            <a:ext cx="697422" cy="3526509"/>
          </a:xfrm>
          <a:custGeom>
            <a:avLst/>
            <a:gdLst>
              <a:gd name="connsiteX0" fmla="*/ 0 w 941294"/>
              <a:gd name="connsiteY0" fmla="*/ 376518 h 4074459"/>
              <a:gd name="connsiteX1" fmla="*/ 0 w 941294"/>
              <a:gd name="connsiteY1" fmla="*/ 4074459 h 4074459"/>
              <a:gd name="connsiteX2" fmla="*/ 430306 w 941294"/>
              <a:gd name="connsiteY2" fmla="*/ 4074459 h 4074459"/>
              <a:gd name="connsiteX3" fmla="*/ 941294 w 941294"/>
              <a:gd name="connsiteY3" fmla="*/ 0 h 4074459"/>
              <a:gd name="connsiteX4" fmla="*/ 0 w 941294"/>
              <a:gd name="connsiteY4" fmla="*/ 376518 h 4074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1294" h="4074459">
                <a:moveTo>
                  <a:pt x="0" y="376518"/>
                </a:moveTo>
                <a:lnTo>
                  <a:pt x="0" y="4074459"/>
                </a:lnTo>
                <a:lnTo>
                  <a:pt x="430306" y="4074459"/>
                </a:lnTo>
                <a:lnTo>
                  <a:pt x="941294" y="0"/>
                </a:lnTo>
                <a:lnTo>
                  <a:pt x="0" y="376518"/>
                </a:lnTo>
                <a:close/>
              </a:path>
            </a:pathLst>
          </a:custGeom>
          <a:gradFill>
            <a:gsLst>
              <a:gs pos="0">
                <a:schemeClr val="bg1">
                  <a:alpha val="32000"/>
                </a:schemeClr>
              </a:gs>
              <a:gs pos="58000">
                <a:schemeClr val="accent6">
                  <a:lumMod val="40000"/>
                  <a:lumOff val="60000"/>
                </a:schemeClr>
              </a:gs>
              <a:gs pos="99000">
                <a:srgbClr val="588CC9"/>
              </a:gs>
            </a:gsLst>
            <a:lin ang="5400000" scaled="1"/>
          </a:gra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no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Title Text"/>
          <p:cNvSpPr txBox="1">
            <a:spLocks noGrp="1"/>
          </p:cNvSpPr>
          <p:nvPr>
            <p:ph type="title"/>
          </p:nvPr>
        </p:nvSpPr>
        <p:spPr>
          <a:xfrm>
            <a:off x="1744754" y="113655"/>
            <a:ext cx="7177104" cy="80074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 anchor="b" anchorCtr="0">
            <a:normAutofit/>
          </a:bodyPr>
          <a:lstStyle/>
          <a:p>
            <a:r>
              <a:rPr lang="en-GB" noProof="0" dirty="0"/>
              <a:t>Title Text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idx="1"/>
          </p:nvPr>
        </p:nvSpPr>
        <p:spPr>
          <a:xfrm>
            <a:off x="1744754" y="1102658"/>
            <a:ext cx="7177104" cy="346234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noAutofit/>
          </a:bodyPr>
          <a:lstStyle/>
          <a:p>
            <a:r>
              <a:rPr lang="en-GB" noProof="0" dirty="0"/>
              <a:t>Body Level One</a:t>
            </a:r>
          </a:p>
          <a:p>
            <a:pPr lvl="1"/>
            <a:r>
              <a:rPr lang="en-GB" noProof="0" dirty="0"/>
              <a:t>Body Level Two</a:t>
            </a:r>
          </a:p>
          <a:p>
            <a:pPr lvl="2"/>
            <a:r>
              <a:rPr lang="en-GB" noProof="0" dirty="0"/>
              <a:t>Body Level Three</a:t>
            </a:r>
          </a:p>
          <a:p>
            <a:pPr lvl="3"/>
            <a:r>
              <a:rPr lang="en-GB" noProof="0" dirty="0"/>
              <a:t>Body Level Four</a:t>
            </a:r>
          </a:p>
          <a:p>
            <a:pPr lvl="4"/>
            <a:r>
              <a:rPr lang="en-GB" noProof="0" dirty="0"/>
              <a:t>Body Level Five</a:t>
            </a:r>
          </a:p>
        </p:txBody>
      </p:sp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87702" y="4892495"/>
            <a:ext cx="346262" cy="156876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 anchorCtr="0">
            <a:noAutofit/>
          </a:bodyPr>
          <a:lstStyle>
            <a:lvl1pPr algn="ctr">
              <a:defRPr sz="800" b="1">
                <a:solidFill>
                  <a:schemeClr val="accent3"/>
                </a:solidFill>
              </a:defRPr>
            </a:lvl1pPr>
          </a:lstStyle>
          <a:p>
            <a:fld id="{86CB4B4D-7CA3-9044-876B-883B54F8677D}" type="slidenum">
              <a:rPr lang="uk-UA" smtClean="0"/>
              <a:pPr/>
              <a:t>‹nº›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1744754" y="4892495"/>
            <a:ext cx="3227670" cy="1568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70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GB"/>
              <a:t>Subject or Title</a:t>
            </a:r>
            <a:endParaRPr lang="en-GB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2"/>
          </p:nvPr>
        </p:nvSpPr>
        <p:spPr>
          <a:xfrm>
            <a:off x="733964" y="4892495"/>
            <a:ext cx="1010790" cy="156875"/>
          </a:xfrm>
          <a:prstGeom prst="rect">
            <a:avLst/>
          </a:prstGeom>
        </p:spPr>
        <p:txBody>
          <a:bodyPr vert="horz" lIns="72000" tIns="45720" rIns="0" bIns="45720" rtlCol="0" anchor="ctr"/>
          <a:lstStyle>
            <a:lvl1pPr algn="ctr">
              <a:defRPr sz="70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/>
              <a:t>27-Jun-19</a:t>
            </a:r>
            <a:endParaRPr lang="pt-PT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885"/>
          <a:stretch/>
        </p:blipFill>
        <p:spPr>
          <a:xfrm>
            <a:off x="234757" y="310987"/>
            <a:ext cx="1173410" cy="634410"/>
          </a:xfrm>
          <a:prstGeom prst="rect">
            <a:avLst/>
          </a:prstGeom>
        </p:spPr>
      </p:pic>
      <p:sp>
        <p:nvSpPr>
          <p:cNvPr id="14" name="Freeform 13"/>
          <p:cNvSpPr/>
          <p:nvPr userDrawn="1"/>
        </p:nvSpPr>
        <p:spPr>
          <a:xfrm>
            <a:off x="-2" y="991892"/>
            <a:ext cx="423585" cy="4151608"/>
          </a:xfrm>
          <a:custGeom>
            <a:avLst/>
            <a:gdLst>
              <a:gd name="connsiteX0" fmla="*/ 0 w 941294"/>
              <a:gd name="connsiteY0" fmla="*/ 376518 h 4074459"/>
              <a:gd name="connsiteX1" fmla="*/ 0 w 941294"/>
              <a:gd name="connsiteY1" fmla="*/ 4074459 h 4074459"/>
              <a:gd name="connsiteX2" fmla="*/ 430306 w 941294"/>
              <a:gd name="connsiteY2" fmla="*/ 4074459 h 4074459"/>
              <a:gd name="connsiteX3" fmla="*/ 941294 w 941294"/>
              <a:gd name="connsiteY3" fmla="*/ 0 h 4074459"/>
              <a:gd name="connsiteX4" fmla="*/ 0 w 941294"/>
              <a:gd name="connsiteY4" fmla="*/ 376518 h 4074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1294" h="4074459">
                <a:moveTo>
                  <a:pt x="0" y="376518"/>
                </a:moveTo>
                <a:lnTo>
                  <a:pt x="0" y="4074459"/>
                </a:lnTo>
                <a:lnTo>
                  <a:pt x="430306" y="4074459"/>
                </a:lnTo>
                <a:lnTo>
                  <a:pt x="941294" y="0"/>
                </a:lnTo>
                <a:lnTo>
                  <a:pt x="0" y="376518"/>
                </a:lnTo>
                <a:close/>
              </a:path>
            </a:pathLst>
          </a:custGeom>
          <a:gradFill>
            <a:gsLst>
              <a:gs pos="11000">
                <a:schemeClr val="bg1">
                  <a:alpha val="30000"/>
                </a:schemeClr>
              </a:gs>
              <a:gs pos="58000">
                <a:schemeClr val="accent6">
                  <a:alpha val="62000"/>
                </a:schemeClr>
              </a:gs>
              <a:gs pos="100000">
                <a:schemeClr val="accent2"/>
              </a:gs>
            </a:gsLst>
            <a:lin ang="5400000" scaled="1"/>
          </a:gradFill>
          <a:ln w="508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no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8" r:id="rId2"/>
    <p:sldLayoutId id="2147483689" r:id="rId3"/>
    <p:sldLayoutId id="2147483663" r:id="rId4"/>
    <p:sldLayoutId id="2147483669" r:id="rId5"/>
    <p:sldLayoutId id="2147483674" r:id="rId6"/>
    <p:sldLayoutId id="2147483655" r:id="rId7"/>
    <p:sldLayoutId id="2147483690" r:id="rId8"/>
  </p:sldLayoutIdLst>
  <p:transition spd="med"/>
  <p:hf hdr="0"/>
  <p:txStyles>
    <p:titleStyle>
      <a:lvl1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5pPr>
      <a:lvl6pPr marL="0" marR="0" indent="17145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6pPr>
      <a:lvl7pPr marL="0" marR="0" indent="3429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7pPr>
      <a:lvl8pPr marL="0" marR="0" indent="51435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8pPr>
      <a:lvl9pPr marL="0" marR="0" indent="6858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500" b="1" i="0" u="none" strike="noStrike" cap="none" spc="0" baseline="0">
          <a:ln>
            <a:noFill/>
          </a:ln>
          <a:solidFill>
            <a:schemeClr val="accent3">
              <a:lumOff val="44000"/>
            </a:schemeClr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57175" marR="0" indent="-257175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409575" marR="0" indent="-238125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–"/>
        <a:tabLst/>
        <a:defRPr sz="1100" b="0" i="0" u="none" strike="noStrike" cap="none" spc="0" baseline="0">
          <a:ln>
            <a:noFill/>
          </a:ln>
          <a:solidFill>
            <a:schemeClr val="bg2"/>
          </a:solidFill>
          <a:uFillTx/>
          <a:latin typeface="Arial"/>
          <a:ea typeface="Arial"/>
          <a:cs typeface="Arial"/>
          <a:sym typeface="Arial"/>
        </a:defRPr>
      </a:lvl2pPr>
      <a:lvl3pPr marL="557213" marR="0" indent="-214313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•"/>
        <a:tabLst/>
        <a:defRPr sz="1050" b="0" i="0" u="none" strike="noStrike" cap="none" spc="0" baseline="0">
          <a:ln>
            <a:noFill/>
          </a:ln>
          <a:solidFill>
            <a:schemeClr val="bg2"/>
          </a:solidFill>
          <a:uFillTx/>
          <a:latin typeface="Arial"/>
          <a:ea typeface="Arial"/>
          <a:cs typeface="Arial"/>
          <a:sym typeface="Arial"/>
        </a:defRPr>
      </a:lvl3pPr>
      <a:lvl4pPr marL="759278" marR="0" indent="-244928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–"/>
        <a:tabLst/>
        <a:defRPr sz="1000" b="0" i="0" u="none" strike="noStrike" cap="none" spc="0" baseline="0">
          <a:ln>
            <a:noFill/>
          </a:ln>
          <a:solidFill>
            <a:schemeClr val="bg2"/>
          </a:solidFill>
          <a:uFillTx/>
          <a:latin typeface="Arial"/>
          <a:ea typeface="Arial"/>
          <a:cs typeface="Arial"/>
          <a:sym typeface="Arial"/>
        </a:defRPr>
      </a:lvl4pPr>
      <a:lvl5pPr marL="971550" marR="0" indent="-285750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»"/>
        <a:tabLst/>
        <a:defRPr sz="1000" b="0" i="0" u="none" strike="noStrike" cap="none" spc="0" baseline="0">
          <a:ln>
            <a:noFill/>
          </a:ln>
          <a:solidFill>
            <a:schemeClr val="bg2"/>
          </a:solidFill>
          <a:uFillTx/>
          <a:latin typeface="Arial"/>
          <a:ea typeface="Arial"/>
          <a:cs typeface="Arial"/>
          <a:sym typeface="Arial"/>
        </a:defRPr>
      </a:lvl5pPr>
      <a:lvl6pPr marL="1071563" marR="0" indent="-214313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»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1243013" marR="0" indent="-214313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»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1414463" marR="0" indent="-214313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»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1585913" marR="0" indent="-214313" algn="l" defTabSz="685800" rtl="0" latinLnBrk="0">
        <a:lnSpc>
          <a:spcPct val="100000"/>
        </a:lnSpc>
        <a:spcBef>
          <a:spcPts val="338"/>
        </a:spcBef>
        <a:spcAft>
          <a:spcPts val="0"/>
        </a:spcAft>
        <a:buClr>
          <a:srgbClr val="58BB3B"/>
        </a:buClr>
        <a:buSzPct val="100000"/>
        <a:buFont typeface="Times"/>
        <a:buChar char="»"/>
        <a:tabLst/>
        <a:defRPr sz="15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17145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3429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51435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6858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85725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10287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20015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3716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5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1097" userDrawn="1">
          <p15:clr>
            <a:srgbClr val="F26B43"/>
          </p15:clr>
        </p15:guide>
        <p15:guide id="3" pos="5619" userDrawn="1">
          <p15:clr>
            <a:srgbClr val="F26B43"/>
          </p15:clr>
        </p15:guide>
        <p15:guide id="4" orient="horz" pos="694" userDrawn="1">
          <p15:clr>
            <a:srgbClr val="F26B43"/>
          </p15:clr>
        </p15:guide>
        <p15:guide id="5" orient="horz" pos="2876" userDrawn="1">
          <p15:clr>
            <a:srgbClr val="F26B43"/>
          </p15:clr>
        </p15:guide>
        <p15:guide id="6" orient="horz" pos="576" userDrawn="1">
          <p15:clr>
            <a:srgbClr val="F26B43"/>
          </p15:clr>
        </p15:guide>
        <p15:guide id="7" orient="horz" pos="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167" y="1127436"/>
            <a:ext cx="5951637" cy="1493265"/>
          </a:xfrm>
        </p:spPr>
        <p:txBody>
          <a:bodyPr>
            <a:normAutofit/>
          </a:bodyPr>
          <a:lstStyle/>
          <a:p>
            <a:r>
              <a:rPr lang="en-US" sz="2000" dirty="0"/>
              <a:t>Cross-architecture high-order exhaustive epistasis detection on CPU and GPU devices</a:t>
            </a:r>
            <a:br>
              <a:rPr lang="en-US" dirty="0"/>
            </a:br>
            <a:r>
              <a:rPr lang="en-US" sz="1600" b="0" dirty="0" err="1">
                <a:solidFill>
                  <a:schemeClr val="bg1">
                    <a:lumMod val="85000"/>
                  </a:schemeClr>
                </a:solidFill>
              </a:rPr>
              <a:t>oneAPI</a:t>
            </a:r>
            <a:r>
              <a:rPr lang="en-US" sz="1600" b="0" dirty="0">
                <a:solidFill>
                  <a:schemeClr val="bg1">
                    <a:lumMod val="85000"/>
                  </a:schemeClr>
                </a:solidFill>
              </a:rPr>
              <a:t> Great Cross-Architecture Challenge Highlight</a:t>
            </a:r>
            <a:endParaRPr lang="en-GB" b="0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53834" y="3331138"/>
            <a:ext cx="3018166" cy="301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P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Ricardo Nobre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61A9166-5352-42CE-B6FC-C2FB55742BFA}"/>
              </a:ext>
            </a:extLst>
          </p:cNvPr>
          <p:cNvSpPr txBox="1"/>
          <p:nvPr/>
        </p:nvSpPr>
        <p:spPr>
          <a:xfrm>
            <a:off x="217713" y="41235"/>
            <a:ext cx="3889829" cy="538609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oneAPI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 Developer Summit</a:t>
            </a:r>
            <a:br>
              <a:rPr lang="en-US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1100" b="1" i="0" dirty="0">
                <a:solidFill>
                  <a:schemeClr val="bg1">
                    <a:lumMod val="85000"/>
                  </a:schemeClr>
                </a:solidFill>
                <a:effectLst/>
                <a:latin typeface="Source Sans Pro" panose="020B0503030403020204" pitchFamily="34" charset="0"/>
              </a:rPr>
              <a:t>IWOCL &amp; </a:t>
            </a:r>
            <a:r>
              <a:rPr lang="en-US" sz="1100" b="1" i="0" dirty="0" err="1">
                <a:solidFill>
                  <a:schemeClr val="bg1">
                    <a:lumMod val="85000"/>
                  </a:schemeClr>
                </a:solidFill>
                <a:effectLst/>
                <a:latin typeface="Source Sans Pro" panose="020B0503030403020204" pitchFamily="34" charset="0"/>
              </a:rPr>
              <a:t>SYCLcon</a:t>
            </a:r>
            <a:r>
              <a:rPr lang="en-US" sz="1100" b="1" i="0" dirty="0">
                <a:solidFill>
                  <a:schemeClr val="bg1">
                    <a:lumMod val="85000"/>
                  </a:schemeClr>
                </a:solidFill>
                <a:effectLst/>
                <a:latin typeface="Source Sans Pro" panose="020B0503030403020204" pitchFamily="34" charset="0"/>
              </a:rPr>
              <a:t> 2021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89E9B81-8E8C-4984-BDDB-14F79B14A079}"/>
              </a:ext>
            </a:extLst>
          </p:cNvPr>
          <p:cNvSpPr txBox="1">
            <a:spLocks/>
          </p:cNvSpPr>
          <p:nvPr/>
        </p:nvSpPr>
        <p:spPr>
          <a:xfrm>
            <a:off x="324935" y="3637071"/>
            <a:ext cx="5475964" cy="301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t-PT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Sergio</a:t>
            </a:r>
            <a:r>
              <a:rPr lang="pt-PT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Santander-Jiménez, Leonel Sousa, </a:t>
            </a:r>
            <a:r>
              <a:rPr lang="pt-PT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Aleksandar</a:t>
            </a:r>
            <a:r>
              <a:rPr lang="pt-PT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Ilic</a:t>
            </a:r>
            <a:endParaRPr lang="pt-PT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pt-PT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pt-PT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45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9600">
        <p:cut/>
      </p:transition>
    </mc:Choice>
    <mc:Fallback xmlns="">
      <p:transition advTm="9600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F88CA47-33B4-4323-8D42-A6715EFABC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76409"/>
              </p:ext>
            </p:extLst>
          </p:nvPr>
        </p:nvGraphicFramePr>
        <p:xfrm>
          <a:off x="4405322" y="3955722"/>
          <a:ext cx="4461997" cy="985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ítulo 2">
            <a:extLst>
              <a:ext uri="{FF2B5EF4-FFF2-40B4-BE49-F238E27FC236}">
                <a16:creationId xmlns:a16="http://schemas.microsoft.com/office/drawing/2014/main" id="{6D6C38CE-AB10-4905-A8BE-EC0CA9FB8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execution on CPU-based system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5BC1745-7AFA-41B8-A5DB-EB9DEEB4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10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D3FDC6C-662E-4B19-94F7-A85ED449051B}"/>
              </a:ext>
            </a:extLst>
          </p:cNvPr>
          <p:cNvSpPr txBox="1"/>
          <p:nvPr/>
        </p:nvSpPr>
        <p:spPr>
          <a:xfrm>
            <a:off x="808636" y="1092223"/>
            <a:ext cx="8058683" cy="1169551"/>
          </a:xfrm>
          <a:prstGeom prst="rect">
            <a:avLst/>
          </a:prstGeom>
          <a:noFill/>
          <a:ln w="19050" cap="flat">
            <a:solidFill>
              <a:schemeClr val="bg2">
                <a:lumMod val="60000"/>
                <a:lumOff val="4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rtl="0"/>
            <a:r>
              <a:rPr lang="en-US" altLang="zh-CN" sz="1000" b="1" i="0" u="none" strike="noStrike" baseline="0" dirty="0">
                <a:solidFill>
                  <a:srgbClr val="008000"/>
                </a:solidFill>
                <a:latin typeface="0"/>
              </a:rPr>
              <a:t>for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(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int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&lt;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COMB_SIZE;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) {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unsigned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long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srgbClr val="B00040"/>
                </a:solidFill>
                <a:latin typeface="0"/>
              </a:rPr>
              <a:t>long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acc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0xFFFFFFFFFFFFFFFF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</a:t>
            </a:r>
            <a:r>
              <a:rPr lang="en-US" altLang="zh-CN" sz="1000" b="1" i="0" u="none" strike="noStrike" baseline="0" dirty="0">
                <a:solidFill>
                  <a:srgbClr val="008000"/>
                </a:solidFill>
                <a:latin typeface="0"/>
              </a:rPr>
              <a:t>for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(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int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epistasis_i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epistasis_i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&lt;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EPISTASIS_SIZE;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epistasis_i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) {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	acc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acc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&amp;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controlsArr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epistasis_i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((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int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) (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/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pow_table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epistasis_i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]))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%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];</a:t>
            </a: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}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observedValues_shared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2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WORKGROUP_SIZE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WORKGROUP_SIZE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local_id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sycl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::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popcount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(acc);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}</a:t>
            </a:r>
            <a:endParaRPr lang="en-US" sz="1200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81DA22FC-344D-4EBD-949B-8A2B3348A0B8}"/>
              </a:ext>
            </a:extLst>
          </p:cNvPr>
          <p:cNvSpPr txBox="1"/>
          <p:nvPr/>
        </p:nvSpPr>
        <p:spPr>
          <a:xfrm>
            <a:off x="808636" y="2737453"/>
            <a:ext cx="8058683" cy="1169551"/>
          </a:xfrm>
          <a:prstGeom prst="rect">
            <a:avLst/>
          </a:prstGeom>
          <a:noFill/>
          <a:ln w="19050" cap="flat">
            <a:solidFill>
              <a:schemeClr val="bg2">
                <a:lumMod val="60000"/>
                <a:lumOff val="4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 rtl="0"/>
            <a:r>
              <a:rPr lang="en-US" altLang="zh-CN" sz="1000" b="1" i="0" u="none" strike="noStrike" baseline="0" dirty="0">
                <a:solidFill>
                  <a:srgbClr val="008000"/>
                </a:solidFill>
                <a:latin typeface="0"/>
              </a:rPr>
              <a:t>for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(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int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a_i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a_i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&lt;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a_i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) {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</a:t>
            </a:r>
            <a:r>
              <a:rPr lang="en-US" altLang="zh-CN" sz="1000" b="1" i="0" u="none" strike="noStrike" baseline="0" dirty="0">
                <a:solidFill>
                  <a:srgbClr val="008000"/>
                </a:solidFill>
                <a:latin typeface="0"/>
              </a:rPr>
              <a:t>for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(</a:t>
            </a:r>
            <a:r>
              <a:rPr lang="en-US" altLang="zh-CN" sz="1000" b="0" i="0" u="none" strike="noStrike" baseline="0" dirty="0">
                <a:solidFill>
                  <a:srgbClr val="B00040"/>
                </a:solidFill>
                <a:latin typeface="0"/>
              </a:rPr>
              <a:t>int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&lt;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b_i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) {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		</a:t>
            </a:r>
            <a:r>
              <a:rPr lang="nn-NO" altLang="zh-CN" sz="1000" b="1" i="0" u="none" strike="noStrike" baseline="0" dirty="0">
                <a:solidFill>
                  <a:srgbClr val="008000"/>
                </a:solidFill>
                <a:latin typeface="0"/>
              </a:rPr>
              <a:t>for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(</a:t>
            </a:r>
            <a:r>
              <a:rPr lang="nn-NO" altLang="zh-CN" sz="1000" b="0" i="0" u="none" strike="noStrike" baseline="0" dirty="0">
                <a:solidFill>
                  <a:srgbClr val="B00040"/>
                </a:solidFill>
                <a:latin typeface="0"/>
              </a:rPr>
              <a:t>int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 c_i </a:t>
            </a:r>
            <a:r>
              <a:rPr lang="nn-NO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nn-NO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; c_i </a:t>
            </a:r>
            <a:r>
              <a:rPr lang="nn-NO" altLang="zh-CN" sz="1000" b="0" i="0" u="none" strike="noStrike" baseline="0" dirty="0">
                <a:solidFill>
                  <a:srgbClr val="666666"/>
                </a:solidFill>
                <a:latin typeface="0"/>
              </a:rPr>
              <a:t>&lt;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nn-NO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; c_i</a:t>
            </a:r>
            <a:r>
              <a:rPr lang="nn-NO" altLang="zh-CN" sz="1000" b="0" i="0" u="none" strike="noStrike" baseline="0" dirty="0">
                <a:solidFill>
                  <a:srgbClr val="666666"/>
                </a:solidFill>
                <a:latin typeface="0"/>
              </a:rPr>
              <a:t>++</a:t>
            </a:r>
            <a:r>
              <a:rPr lang="nn-NO" altLang="zh-CN" sz="1000" b="0" i="0" u="none" strike="noStrike" baseline="0" dirty="0">
                <a:solidFill>
                  <a:prstClr val="black"/>
                </a:solidFill>
                <a:latin typeface="0"/>
              </a:rPr>
              <a:t>) {</a:t>
            </a:r>
            <a:endParaRPr lang="nn-NO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		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uint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a_i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9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;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		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observedValues_shared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comb_i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2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WORKGROUP_SIZE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WORKGROUP_SIZE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local_id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+=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				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sycl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::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popcount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(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controlsArr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0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a_i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&amp;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controlsArr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1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b_i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&amp;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controlsArr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[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2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*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3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>
                <a:solidFill>
                  <a:srgbClr val="666666"/>
                </a:solidFill>
                <a:latin typeface="0"/>
              </a:rPr>
              <a:t>+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 </a:t>
            </a:r>
            <a:r>
              <a:rPr lang="en-US" altLang="zh-CN" sz="1000" b="0" i="0" u="none" strike="noStrike" baseline="0" dirty="0" err="1">
                <a:solidFill>
                  <a:prstClr val="black"/>
                </a:solidFill>
                <a:latin typeface="0"/>
              </a:rPr>
              <a:t>c_i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]);</a:t>
            </a:r>
            <a:endParaRPr lang="en-US" altLang="zh-CN" sz="1000" b="0" i="0" u="none" strike="noStrike" baseline="0" dirty="0">
              <a:solidFill>
                <a:prstClr val="black"/>
              </a:solidFill>
              <a:latin typeface="Lohit Devanagari"/>
            </a:endParaRPr>
          </a:p>
          <a:p>
            <a:pPr algn="l" rtl="0"/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}</a:t>
            </a:r>
            <a:r>
              <a:rPr lang="en-US" altLang="zh-CN" sz="1000" dirty="0">
                <a:solidFill>
                  <a:prstClr val="black"/>
                </a:solidFill>
                <a:latin typeface="Lohit Devanagari"/>
              </a:rPr>
              <a:t> 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}</a:t>
            </a:r>
            <a:r>
              <a:rPr lang="en-US" altLang="zh-CN" sz="1000" dirty="0">
                <a:solidFill>
                  <a:prstClr val="black"/>
                </a:solidFill>
                <a:latin typeface="Lohit Devanagari"/>
              </a:rPr>
              <a:t> </a:t>
            </a:r>
            <a:r>
              <a:rPr lang="en-US" altLang="zh-CN" sz="1000" b="0" i="0" u="none" strike="noStrike" baseline="0" dirty="0">
                <a:solidFill>
                  <a:prstClr val="black"/>
                </a:solidFill>
                <a:latin typeface="0"/>
              </a:rPr>
              <a:t>}</a:t>
            </a:r>
            <a:endParaRPr lang="en-US" sz="1200" dirty="0"/>
          </a:p>
        </p:txBody>
      </p:sp>
      <p:sp>
        <p:nvSpPr>
          <p:cNvPr id="26" name="Marcador de Posição da Data 3">
            <a:extLst>
              <a:ext uri="{FF2B5EF4-FFF2-40B4-BE49-F238E27FC236}">
                <a16:creationId xmlns:a16="http://schemas.microsoft.com/office/drawing/2014/main" id="{C09C6C95-FDFD-4425-B36B-BA160062C7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FD4C11C2-619D-4139-8FFE-70BA46E46D1E}"/>
              </a:ext>
            </a:extLst>
          </p:cNvPr>
          <p:cNvSpPr txBox="1"/>
          <p:nvPr/>
        </p:nvSpPr>
        <p:spPr>
          <a:xfrm>
            <a:off x="632353" y="4094747"/>
            <a:ext cx="38745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perf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CPU-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0">
              <a:spcBef>
                <a:spcPts val="1200"/>
              </a:spcBef>
            </a:pP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Minimal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GPU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devices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0F9E2048-0027-4C7D-830D-7AF8C24B11D6}"/>
              </a:ext>
            </a:extLst>
          </p:cNvPr>
          <p:cNvSpPr/>
          <p:nvPr/>
        </p:nvSpPr>
        <p:spPr>
          <a:xfrm rot="5400000">
            <a:off x="4450751" y="2363182"/>
            <a:ext cx="242497" cy="290441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5">
                <a:lumMod val="75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9113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6D6C38CE-AB10-4905-A8BE-EC0CA9FB8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execution on GPU devices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5BC1745-7AFA-41B8-A5DB-EB9DEEB4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11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26" name="Marcador de Posição da Data 3">
            <a:extLst>
              <a:ext uri="{FF2B5EF4-FFF2-40B4-BE49-F238E27FC236}">
                <a16:creationId xmlns:a16="http://schemas.microsoft.com/office/drawing/2014/main" id="{C09C6C95-FDFD-4425-B36B-BA160062C7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D1D2031-2A61-4DE7-B618-E49CB4045CAA}"/>
              </a:ext>
            </a:extLst>
          </p:cNvPr>
          <p:cNvSpPr txBox="1"/>
          <p:nvPr/>
        </p:nvSpPr>
        <p:spPr>
          <a:xfrm>
            <a:off x="733964" y="3269895"/>
            <a:ext cx="4043776" cy="400110"/>
          </a:xfrm>
          <a:prstGeom prst="rect">
            <a:avLst/>
          </a:prstGeom>
          <a:noFill/>
          <a:ln w="19050" cap="flat">
            <a:solidFill>
              <a:schemeClr val="bg2">
                <a:lumMod val="60000"/>
                <a:lumOff val="4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dpct_local_acc_ct1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sycl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::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range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sz="10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&gt;(</a:t>
            </a:r>
            <a:r>
              <a:rPr lang="en-US" sz="1000" b="0" dirty="0">
                <a:solidFill>
                  <a:srgbClr val="FF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2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WORKGROUP_SIZE 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comb 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sizeof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DATA_TYPE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)),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cgh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);</a:t>
            </a:r>
            <a:endParaRPr lang="en-U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B2227C5-C42E-48E0-B003-7CB8455076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019550"/>
              </p:ext>
            </p:extLst>
          </p:nvPr>
        </p:nvGraphicFramePr>
        <p:xfrm>
          <a:off x="4075538" y="3796247"/>
          <a:ext cx="4846320" cy="1102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7">
            <a:extLst>
              <a:ext uri="{FF2B5EF4-FFF2-40B4-BE49-F238E27FC236}">
                <a16:creationId xmlns:a16="http://schemas.microsoft.com/office/drawing/2014/main" id="{64656EBB-1120-4AA3-AF65-F448A3DD15A2}"/>
              </a:ext>
            </a:extLst>
          </p:cNvPr>
          <p:cNvSpPr txBox="1"/>
          <p:nvPr/>
        </p:nvSpPr>
        <p:spPr>
          <a:xfrm>
            <a:off x="733964" y="4023936"/>
            <a:ext cx="38745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>
              <a:spcBef>
                <a:spcPts val="1200"/>
              </a:spcBef>
            </a:pP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1.16</a:t>
            </a:r>
            <a:r>
              <a:rPr lang="en-US" sz="1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× / 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1.57</a:t>
            </a:r>
            <a:r>
              <a:rPr lang="en-US" sz="14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× on Iris Xe MAX / P630</a:t>
            </a:r>
          </a:p>
          <a:p>
            <a:pPr lvl="1" indent="0">
              <a:spcBef>
                <a:spcPts val="1200"/>
              </a:spcBef>
            </a:pPr>
            <a:r>
              <a:rPr lang="en-US" sz="1400" dirty="0">
                <a:solidFill>
                  <a:srgbClr val="202124"/>
                </a:solidFill>
                <a:latin typeface="arial" panose="020B0604020202020204" pitchFamily="34" charset="0"/>
              </a:rPr>
              <a:t>Slower on CPU (~7%)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7">
                <a:extLst>
                  <a:ext uri="{FF2B5EF4-FFF2-40B4-BE49-F238E27FC236}">
                    <a16:creationId xmlns:a16="http://schemas.microsoft.com/office/drawing/2014/main" id="{784FA978-4788-4128-BFC7-51F293FC986D}"/>
                  </a:ext>
                </a:extLst>
              </p:cNvPr>
              <p:cNvSpPr txBox="1"/>
              <p:nvPr/>
            </p:nvSpPr>
            <p:spPr>
              <a:xfrm>
                <a:off x="4828373" y="1091968"/>
                <a:ext cx="376786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indent="0" algn="ctr">
                  <a:spcBef>
                    <a:spcPts val="1200"/>
                  </a:spcBef>
                </a:pPr>
                <a:r>
                  <a:rPr lang="pt-PT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Local </a:t>
                </a:r>
                <a:r>
                  <a:rPr lang="pt-PT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mem</a:t>
                </a:r>
                <a:r>
                  <a:rPr lang="pt-PT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pt-PT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used</a:t>
                </a:r>
                <a:r>
                  <a:rPr lang="pt-PT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contingency</a:t>
                </a:r>
                <a:r>
                  <a:rPr lang="pt-PT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table</a:t>
                </a:r>
                <a:r>
                  <a:rPr lang="pt-PT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lvl="1" indent="0" algn="ctr">
                  <a:spcBef>
                    <a:spcPts val="600"/>
                  </a:spcBef>
                </a:pPr>
                <a:r>
                  <a:rPr lang="pt-PT" sz="1400" dirty="0">
                    <a:latin typeface="Consolas" panose="020B0609020204030204" pitchFamily="49" charset="0"/>
                    <a:cs typeface="Arial" panose="020B0604020202020204" pitchFamily="34" charset="0"/>
                  </a:rPr>
                  <a:t>uint  </a:t>
                </a:r>
                <a:r>
                  <a:rPr lang="pt-PT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t-PT" sz="14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pt-PT" sz="1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7×2</m:t>
                    </m:r>
                    <m:r>
                      <a:rPr lang="pt-PT" sz="1400" i="1" dirty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×4</m:t>
                    </m:r>
                  </m:oMath>
                </a14:m>
                <a:r>
                  <a:rPr lang="pt-PT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bytes</a:t>
                </a:r>
              </a:p>
              <a:p>
                <a:pPr lvl="1" indent="0" algn="ctr">
                  <a:spcBef>
                    <a:spcPts val="600"/>
                  </a:spcBef>
                </a:pPr>
                <a:r>
                  <a:rPr lang="pt-PT" sz="1400" dirty="0" err="1">
                    <a:latin typeface="Consolas" panose="020B0609020204030204" pitchFamily="49" charset="0"/>
                    <a:cs typeface="Arial" panose="020B0604020202020204" pitchFamily="34" charset="0"/>
                  </a:rPr>
                  <a:t>ushort</a:t>
                </a:r>
                <a:r>
                  <a:rPr lang="pt-PT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pt-PT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pt-PT" sz="1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7×2×</m:t>
                    </m:r>
                    <m:r>
                      <a:rPr lang="pt-PT" sz="14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pt-PT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bytes</a:t>
                </a:r>
              </a:p>
            </p:txBody>
          </p:sp>
        </mc:Choice>
        <mc:Fallback xmlns="">
          <p:sp>
            <p:nvSpPr>
              <p:cNvPr id="13" name="TextBox 7">
                <a:extLst>
                  <a:ext uri="{FF2B5EF4-FFF2-40B4-BE49-F238E27FC236}">
                    <a16:creationId xmlns:a16="http://schemas.microsoft.com/office/drawing/2014/main" id="{784FA978-4788-4128-BFC7-51F293FC9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373" y="1091968"/>
                <a:ext cx="3767862" cy="923330"/>
              </a:xfrm>
              <a:prstGeom prst="rect">
                <a:avLst/>
              </a:prstGeom>
              <a:blipFill>
                <a:blip r:embed="rId4"/>
                <a:stretch>
                  <a:fillRect t="-1974" b="-5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68403FC7-5ED9-4CC0-93A2-1F01D2859DD9}"/>
                  </a:ext>
                </a:extLst>
              </p:cNvPr>
              <p:cNvSpPr txBox="1"/>
              <p:nvPr/>
            </p:nvSpPr>
            <p:spPr>
              <a:xfrm>
                <a:off x="978604" y="1250555"/>
                <a:ext cx="2995151" cy="584775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pt-PT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pt-PT" sz="1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pt-PT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pt-PT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e>
                      <m:sup>
                        <m:r>
                          <a:rPr lang="pt-PT" sz="1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600" dirty="0"/>
                  <a:t> genotype frequencies per contingency table</a:t>
                </a:r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68403FC7-5ED9-4CC0-93A2-1F01D2859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604" y="1250555"/>
                <a:ext cx="2995151" cy="584775"/>
              </a:xfrm>
              <a:prstGeom prst="rect">
                <a:avLst/>
              </a:prstGeom>
              <a:blipFill>
                <a:blip r:embed="rId5"/>
                <a:stretch>
                  <a:fillRect t="-3125" b="-12500"/>
                </a:stretch>
              </a:blipFill>
              <a:ln w="254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aixaDeTexto 14">
            <a:extLst>
              <a:ext uri="{FF2B5EF4-FFF2-40B4-BE49-F238E27FC236}">
                <a16:creationId xmlns:a16="http://schemas.microsoft.com/office/drawing/2014/main" id="{A74F31B1-2144-47A0-8188-68E1F2D6F59B}"/>
              </a:ext>
            </a:extLst>
          </p:cNvPr>
          <p:cNvSpPr txBox="1"/>
          <p:nvPr/>
        </p:nvSpPr>
        <p:spPr>
          <a:xfrm>
            <a:off x="827774" y="2004226"/>
            <a:ext cx="3296812" cy="58477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600" dirty="0"/>
              <a:t>determines # of work-groups that can execute on each </a:t>
            </a:r>
            <a:r>
              <a:rPr lang="en-US" sz="1600" dirty="0" err="1"/>
              <a:t>subslice</a:t>
            </a:r>
            <a:endParaRPr lang="en-US" sz="1600" dirty="0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B04A1EE7-E5D0-4BC8-B268-20A087DACA00}"/>
              </a:ext>
            </a:extLst>
          </p:cNvPr>
          <p:cNvSpPr txBox="1"/>
          <p:nvPr/>
        </p:nvSpPr>
        <p:spPr>
          <a:xfrm>
            <a:off x="5218003" y="3269895"/>
            <a:ext cx="3404121" cy="400110"/>
          </a:xfrm>
          <a:prstGeom prst="rect">
            <a:avLst/>
          </a:prstGeom>
          <a:noFill/>
          <a:ln w="19050" cap="flat">
            <a:solidFill>
              <a:schemeClr val="bg2">
                <a:lumMod val="60000"/>
                <a:lumOff val="4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PT" sz="1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pt-PT" sz="1000" dirty="0">
                <a:solidFill>
                  <a:srgbClr val="8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auto</a:t>
            </a:r>
            <a:r>
              <a:rPr lang="pt-PT" sz="1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pt-PT" sz="10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smem</a:t>
            </a:r>
            <a:r>
              <a:rPr lang="pt-PT" sz="1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pt-PT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pt-PT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pt-PT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pt-PT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DATA_TYPE </a:t>
            </a:r>
            <a:r>
              <a:rPr lang="pt-PT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*)</a:t>
            </a:r>
            <a:r>
              <a:rPr lang="pt-PT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dpct_local</a:t>
            </a:r>
            <a:r>
              <a:rPr lang="pt-PT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pt-PT" sz="1000" b="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DATA_TYPE 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observedValues_shared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000" b="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000" b="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smem</a:t>
            </a:r>
            <a:r>
              <a:rPr lang="en-US" sz="1000" b="1" dirty="0">
                <a:solidFill>
                  <a:srgbClr val="00008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sz="1000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2F82040-41C6-4DA0-AE43-EF72E1DAD78B}"/>
              </a:ext>
            </a:extLst>
          </p:cNvPr>
          <p:cNvSpPr txBox="1"/>
          <p:nvPr/>
        </p:nvSpPr>
        <p:spPr>
          <a:xfrm>
            <a:off x="733964" y="2913527"/>
            <a:ext cx="3296812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kernel parameters (host code):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B4CF7BB-06BB-4DDA-A3E7-9C183334772D}"/>
              </a:ext>
            </a:extLst>
          </p:cNvPr>
          <p:cNvSpPr txBox="1"/>
          <p:nvPr/>
        </p:nvSpPr>
        <p:spPr>
          <a:xfrm>
            <a:off x="5254869" y="2917129"/>
            <a:ext cx="2647766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in device code: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61C6728-3423-4E93-A6FA-52B5A793F088}"/>
              </a:ext>
            </a:extLst>
          </p:cNvPr>
          <p:cNvSpPr txBox="1"/>
          <p:nvPr/>
        </p:nvSpPr>
        <p:spPr>
          <a:xfrm>
            <a:off x="6652260" y="2240429"/>
            <a:ext cx="2153686" cy="52322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B0F0"/>
                </a:solidFill>
              </a:rPr>
              <a:t>more work-items executing concurrently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0CF0774-B520-4BEA-AAB9-44E0750A2543}"/>
              </a:ext>
            </a:extLst>
          </p:cNvPr>
          <p:cNvSpPr txBox="1"/>
          <p:nvPr/>
        </p:nvSpPr>
        <p:spPr>
          <a:xfrm>
            <a:off x="4128311" y="2241246"/>
            <a:ext cx="2153685" cy="52322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Each work-item constructs a cont. table</a:t>
            </a:r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8831109B-DE8F-404A-ADB7-6A40732FD486}"/>
              </a:ext>
            </a:extLst>
          </p:cNvPr>
          <p:cNvSpPr/>
          <p:nvPr/>
        </p:nvSpPr>
        <p:spPr>
          <a:xfrm>
            <a:off x="6366487" y="2356318"/>
            <a:ext cx="242497" cy="290441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5">
                <a:lumMod val="75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6939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BFD94D4-E107-4F76-B4F2-64C90828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12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7" name="Marcador de Posição da Data 3">
            <a:extLst>
              <a:ext uri="{FF2B5EF4-FFF2-40B4-BE49-F238E27FC236}">
                <a16:creationId xmlns:a16="http://schemas.microsoft.com/office/drawing/2014/main" id="{2ADE9A7F-282A-4CF0-9F57-3121AAAC18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35" name="Título 2">
            <a:extLst>
              <a:ext uri="{FF2B5EF4-FFF2-40B4-BE49-F238E27FC236}">
                <a16:creationId xmlns:a16="http://schemas.microsoft.com/office/drawing/2014/main" id="{384BE58A-3703-4A27-BEA2-F0F98D26F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754" y="113655"/>
            <a:ext cx="7177104" cy="800746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0AE82CF1-7511-46CF-B223-E97BFBF2B851}"/>
              </a:ext>
            </a:extLst>
          </p:cNvPr>
          <p:cNvSpPr/>
          <p:nvPr/>
        </p:nvSpPr>
        <p:spPr>
          <a:xfrm>
            <a:off x="637953" y="1447132"/>
            <a:ext cx="4120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DPC++ Compatibility Tool proved to be an efficient way to port our CUDA code</a:t>
            </a:r>
            <a:endParaRPr lang="pt-P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11">
            <a:extLst>
              <a:ext uri="{FF2B5EF4-FFF2-40B4-BE49-F238E27FC236}">
                <a16:creationId xmlns:a16="http://schemas.microsoft.com/office/drawing/2014/main" id="{3CD37D05-1095-49AE-AD67-8A9BDF456947}"/>
              </a:ext>
            </a:extLst>
          </p:cNvPr>
          <p:cNvSpPr/>
          <p:nvPr/>
        </p:nvSpPr>
        <p:spPr>
          <a:xfrm>
            <a:off x="5092544" y="471097"/>
            <a:ext cx="31226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/ Future work</a:t>
            </a:r>
            <a:endParaRPr lang="pt-PT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4F0CDAD3-19E9-4A8A-86C9-4C4E96E292D2}"/>
              </a:ext>
            </a:extLst>
          </p:cNvPr>
          <p:cNvSpPr/>
          <p:nvPr/>
        </p:nvSpPr>
        <p:spPr>
          <a:xfrm>
            <a:off x="4962566" y="2394899"/>
            <a:ext cx="37480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/>
              <a:t>Research </a:t>
            </a:r>
            <a:r>
              <a:rPr lang="pt-PT" sz="1600" dirty="0" err="1"/>
              <a:t>algorithms</a:t>
            </a:r>
            <a:r>
              <a:rPr lang="pt-PT" sz="1600" dirty="0"/>
              <a:t> to </a:t>
            </a:r>
            <a:r>
              <a:rPr lang="pt-PT" sz="1600" dirty="0" err="1"/>
              <a:t>eficiently</a:t>
            </a:r>
            <a:r>
              <a:rPr lang="pt-PT" sz="1600" dirty="0"/>
              <a:t> generalize to </a:t>
            </a:r>
            <a:r>
              <a:rPr lang="pt-PT" sz="1600" dirty="0" err="1"/>
              <a:t>higher</a:t>
            </a:r>
            <a:r>
              <a:rPr lang="pt-PT" sz="1600" dirty="0"/>
              <a:t> </a:t>
            </a:r>
            <a:r>
              <a:rPr lang="pt-PT" sz="1600" dirty="0" err="1"/>
              <a:t>order</a:t>
            </a:r>
            <a:r>
              <a:rPr lang="pt-PT" sz="1600" dirty="0"/>
              <a:t> </a:t>
            </a:r>
            <a:r>
              <a:rPr lang="pt-PT" sz="1600" dirty="0" err="1"/>
              <a:t>searches</a:t>
            </a:r>
            <a:endParaRPr lang="en-US" sz="1600" dirty="0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480F29DD-98F2-4D53-BD80-CB50C679CDE9}"/>
              </a:ext>
            </a:extLst>
          </p:cNvPr>
          <p:cNvSpPr/>
          <p:nvPr/>
        </p:nvSpPr>
        <p:spPr>
          <a:xfrm>
            <a:off x="4962565" y="3344612"/>
            <a:ext cx="3748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dirty="0" err="1"/>
              <a:t>Add</a:t>
            </a:r>
            <a:r>
              <a:rPr lang="pt-PT" sz="1600" dirty="0"/>
              <a:t> </a:t>
            </a:r>
            <a:r>
              <a:rPr lang="pt-PT" sz="1600" dirty="0" err="1"/>
              <a:t>support</a:t>
            </a:r>
            <a:r>
              <a:rPr lang="pt-PT" sz="1600" dirty="0"/>
              <a:t> for </a:t>
            </a:r>
            <a:r>
              <a:rPr lang="pt-PT" sz="1600" dirty="0" err="1"/>
              <a:t>the</a:t>
            </a:r>
            <a:r>
              <a:rPr lang="pt-PT" sz="1600" dirty="0"/>
              <a:t> FPGA </a:t>
            </a:r>
            <a:r>
              <a:rPr lang="pt-PT" sz="1600" dirty="0" err="1"/>
              <a:t>devices</a:t>
            </a:r>
            <a:r>
              <a:rPr lang="pt-PT" sz="1600" dirty="0"/>
              <a:t> </a:t>
            </a:r>
            <a:r>
              <a:rPr lang="pt-PT" sz="1600" dirty="0" err="1"/>
              <a:t>available</a:t>
            </a:r>
            <a:r>
              <a:rPr lang="pt-PT" sz="1600" dirty="0"/>
              <a:t> in </a:t>
            </a:r>
            <a:r>
              <a:rPr lang="pt-PT" sz="1600" dirty="0" err="1"/>
              <a:t>DevCloud</a:t>
            </a:r>
            <a:endParaRPr lang="en-US" sz="1600" dirty="0"/>
          </a:p>
        </p:txBody>
      </p:sp>
      <p:cxnSp>
        <p:nvCxnSpPr>
          <p:cNvPr id="42" name="Straight Connector 16">
            <a:extLst>
              <a:ext uri="{FF2B5EF4-FFF2-40B4-BE49-F238E27FC236}">
                <a16:creationId xmlns:a16="http://schemas.microsoft.com/office/drawing/2014/main" id="{9F54AC69-9222-4918-A699-73B4C8F1826A}"/>
              </a:ext>
            </a:extLst>
          </p:cNvPr>
          <p:cNvCxnSpPr>
            <a:cxnSpLocks/>
          </p:cNvCxnSpPr>
          <p:nvPr/>
        </p:nvCxnSpPr>
        <p:spPr>
          <a:xfrm flipH="1">
            <a:off x="4757969" y="1148755"/>
            <a:ext cx="10" cy="3146798"/>
          </a:xfrm>
          <a:prstGeom prst="line">
            <a:avLst/>
          </a:prstGeom>
          <a:noFill/>
          <a:ln w="19050" cap="flat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6" name="Rectangle 12">
            <a:extLst>
              <a:ext uri="{FF2B5EF4-FFF2-40B4-BE49-F238E27FC236}">
                <a16:creationId xmlns:a16="http://schemas.microsoft.com/office/drawing/2014/main" id="{126CE537-3F23-42D4-A719-974408FDEB6D}"/>
              </a:ext>
            </a:extLst>
          </p:cNvPr>
          <p:cNvSpPr/>
          <p:nvPr/>
        </p:nvSpPr>
        <p:spPr>
          <a:xfrm>
            <a:off x="4962565" y="1447131"/>
            <a:ext cx="37480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Further tune application to particular architectures / devices</a:t>
            </a:r>
          </a:p>
        </p:txBody>
      </p:sp>
      <p:sp>
        <p:nvSpPr>
          <p:cNvPr id="52" name="Rectangle 6">
            <a:extLst>
              <a:ext uri="{FF2B5EF4-FFF2-40B4-BE49-F238E27FC236}">
                <a16:creationId xmlns:a16="http://schemas.microsoft.com/office/drawing/2014/main" id="{36C3B37A-9428-40EC-B732-323E1BC9C4D7}"/>
              </a:ext>
            </a:extLst>
          </p:cNvPr>
          <p:cNvSpPr/>
          <p:nvPr/>
        </p:nvSpPr>
        <p:spPr>
          <a:xfrm>
            <a:off x="637953" y="2398994"/>
            <a:ext cx="4120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is capable of targeting HW not supported by the original implementation</a:t>
            </a:r>
            <a:endParaRPr lang="pt-PT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6">
            <a:extLst>
              <a:ext uri="{FF2B5EF4-FFF2-40B4-BE49-F238E27FC236}">
                <a16:creationId xmlns:a16="http://schemas.microsoft.com/office/drawing/2014/main" id="{9C98E801-EBA7-4C24-A054-3B5F671D7A28}"/>
              </a:ext>
            </a:extLst>
          </p:cNvPr>
          <p:cNvSpPr/>
          <p:nvPr/>
        </p:nvSpPr>
        <p:spPr>
          <a:xfrm>
            <a:off x="637972" y="3344612"/>
            <a:ext cx="4120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growth of DPC++/SYCL, more architectures will be supported</a:t>
            </a:r>
          </a:p>
        </p:txBody>
      </p:sp>
    </p:spTree>
    <p:extLst>
      <p:ext uri="{BB962C8B-B14F-4D97-AF65-F5344CB8AC3E}">
        <p14:creationId xmlns:p14="http://schemas.microsoft.com/office/powerpoint/2010/main" val="1150536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976" y="3378205"/>
            <a:ext cx="2899197" cy="8366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854547" y="4073776"/>
            <a:ext cx="52894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Supported by national funds through FCT, under project UIDB/50021/2020 and Grant SFRH/BPD/119220/2016, and the ERDF, under project LISBOA-01-0145-FEDER-031901 (PTDC/CCI-COM/31901/2017, </a:t>
            </a:r>
            <a:r>
              <a:rPr lang="en-US" sz="1200" dirty="0" err="1">
                <a:solidFill>
                  <a:schemeClr val="bg1"/>
                </a:solidFill>
              </a:rPr>
              <a:t>HiPErBio</a:t>
            </a:r>
            <a:r>
              <a:rPr lang="en-US" sz="1200" dirty="0">
                <a:solidFill>
                  <a:schemeClr val="bg1"/>
                </a:solidFill>
              </a:rPr>
              <a:t>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199" y="3564864"/>
            <a:ext cx="2735079" cy="47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0996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Genes encode phenotype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2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30" name="TextBox 7">
            <a:extLst>
              <a:ext uri="{FF2B5EF4-FFF2-40B4-BE49-F238E27FC236}">
                <a16:creationId xmlns:a16="http://schemas.microsoft.com/office/drawing/2014/main" id="{3B3D3CFA-DE68-4257-A837-C411E96A51F2}"/>
              </a:ext>
            </a:extLst>
          </p:cNvPr>
          <p:cNvSpPr txBox="1"/>
          <p:nvPr/>
        </p:nvSpPr>
        <p:spPr>
          <a:xfrm>
            <a:off x="1340430" y="2742169"/>
            <a:ext cx="982959" cy="55399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9" tIns="91439" rIns="91439" bIns="91439" numCol="1" spcCol="38100" rtlCol="0" anchor="t">
            <a:spAutoFit/>
          </a:bodyPr>
          <a:lstStyle/>
          <a:p>
            <a:pPr algn="ctr" defTabSz="1828800"/>
            <a:r>
              <a:rPr lang="pt-PT" sz="2000" b="1" dirty="0"/>
              <a:t>cases</a:t>
            </a:r>
            <a:r>
              <a:rPr lang="pt-PT" sz="2400" dirty="0"/>
              <a:t> 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31" name="TextBox 8">
            <a:extLst>
              <a:ext uri="{FF2B5EF4-FFF2-40B4-BE49-F238E27FC236}">
                <a16:creationId xmlns:a16="http://schemas.microsoft.com/office/drawing/2014/main" id="{73BBF5C0-8A3B-4439-8F39-DA53290298AE}"/>
              </a:ext>
            </a:extLst>
          </p:cNvPr>
          <p:cNvSpPr txBox="1"/>
          <p:nvPr/>
        </p:nvSpPr>
        <p:spPr>
          <a:xfrm>
            <a:off x="2799106" y="2742169"/>
            <a:ext cx="1281119" cy="55399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9" tIns="91439" rIns="91439" bIns="91439" numCol="1" spcCol="38100" rtlCol="0" anchor="t">
            <a:spAutoFit/>
          </a:bodyPr>
          <a:lstStyle/>
          <a:p>
            <a:pPr algn="ctr" defTabSz="1828800"/>
            <a:r>
              <a:rPr lang="pt-PT" sz="2000" b="1" dirty="0"/>
              <a:t>controls</a:t>
            </a:r>
            <a:r>
              <a:rPr lang="pt-PT" sz="2400" dirty="0"/>
              <a:t> 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EE60470D-3B6E-4A18-A05B-7A78AB96CC11}"/>
              </a:ext>
            </a:extLst>
          </p:cNvPr>
          <p:cNvSpPr/>
          <p:nvPr/>
        </p:nvSpPr>
        <p:spPr>
          <a:xfrm>
            <a:off x="2490048" y="2742169"/>
            <a:ext cx="45719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TextBox 10">
            <a:extLst>
              <a:ext uri="{FF2B5EF4-FFF2-40B4-BE49-F238E27FC236}">
                <a16:creationId xmlns:a16="http://schemas.microsoft.com/office/drawing/2014/main" id="{873EFB29-992B-4957-AF29-04711833DA05}"/>
              </a:ext>
            </a:extLst>
          </p:cNvPr>
          <p:cNvSpPr txBox="1"/>
          <p:nvPr/>
        </p:nvSpPr>
        <p:spPr>
          <a:xfrm>
            <a:off x="1091703" y="3247146"/>
            <a:ext cx="1152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trait</a:t>
            </a:r>
          </a:p>
        </p:txBody>
      </p:sp>
      <p:sp>
        <p:nvSpPr>
          <p:cNvPr id="34" name="TextBox 11">
            <a:extLst>
              <a:ext uri="{FF2B5EF4-FFF2-40B4-BE49-F238E27FC236}">
                <a16:creationId xmlns:a16="http://schemas.microsoft.com/office/drawing/2014/main" id="{56333A60-CC7B-4199-B006-BB92C6ECC36E}"/>
              </a:ext>
            </a:extLst>
          </p:cNvPr>
          <p:cNvSpPr txBox="1"/>
          <p:nvPr/>
        </p:nvSpPr>
        <p:spPr>
          <a:xfrm>
            <a:off x="2482081" y="3245531"/>
            <a:ext cx="1747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have trait</a:t>
            </a:r>
          </a:p>
        </p:txBody>
      </p:sp>
      <p:sp>
        <p:nvSpPr>
          <p:cNvPr id="35" name="TextBox 14">
            <a:extLst>
              <a:ext uri="{FF2B5EF4-FFF2-40B4-BE49-F238E27FC236}">
                <a16:creationId xmlns:a16="http://schemas.microsoft.com/office/drawing/2014/main" id="{1303AD70-CB29-4F25-B159-00285F8E8595}"/>
              </a:ext>
            </a:extLst>
          </p:cNvPr>
          <p:cNvSpPr txBox="1"/>
          <p:nvPr/>
        </p:nvSpPr>
        <p:spPr>
          <a:xfrm>
            <a:off x="1325648" y="2128819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pt-P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for large number of samples</a:t>
            </a:r>
          </a:p>
          <a:p>
            <a:pPr lvl="1" algn="ctr"/>
            <a:r>
              <a:rPr lang="pt-P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(for </a:t>
            </a:r>
            <a:r>
              <a:rPr lang="pt-PT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pt-P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genetic</a:t>
            </a:r>
            <a:r>
              <a:rPr lang="pt-P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markers</a:t>
            </a:r>
            <a:r>
              <a:rPr lang="pt-PT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Marcador de Posição da Data 3">
            <a:extLst>
              <a:ext uri="{FF2B5EF4-FFF2-40B4-BE49-F238E27FC236}">
                <a16:creationId xmlns:a16="http://schemas.microsoft.com/office/drawing/2014/main" id="{E6AB1861-7F49-4047-989F-D27AC087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51A093F4-BAB3-4384-82A4-98E26773C1C4}"/>
              </a:ext>
            </a:extLst>
          </p:cNvPr>
          <p:cNvSpPr txBox="1"/>
          <p:nvPr/>
        </p:nvSpPr>
        <p:spPr>
          <a:xfrm>
            <a:off x="879211" y="1283099"/>
            <a:ext cx="7911138" cy="59093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Genome-wide association studies (GWAS) have been uncovering the genetic basis of complex diseases, e.g. asthma, cancer, diabetes 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77D1246-5D00-4C40-B43A-21F320E89CEC}"/>
              </a:ext>
            </a:extLst>
          </p:cNvPr>
          <p:cNvSpPr txBox="1"/>
          <p:nvPr/>
        </p:nvSpPr>
        <p:spPr>
          <a:xfrm>
            <a:off x="5957061" y="3258786"/>
            <a:ext cx="3199472" cy="36933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b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e.g. disease predisposition</a:t>
            </a:r>
            <a:endParaRPr lang="en-US" dirty="0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34FE3BC1-FFE7-4D99-A488-A41D3488CA45}"/>
              </a:ext>
            </a:extLst>
          </p:cNvPr>
          <p:cNvSpPr/>
          <p:nvPr/>
        </p:nvSpPr>
        <p:spPr>
          <a:xfrm>
            <a:off x="3382970" y="3994078"/>
            <a:ext cx="5137315" cy="62373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3">
            <a:extLst>
              <a:ext uri="{FF2B5EF4-FFF2-40B4-BE49-F238E27FC236}">
                <a16:creationId xmlns:a16="http://schemas.microsoft.com/office/drawing/2014/main" id="{B38D72F3-4E2C-4409-BE2E-82C9CC1FAA78}"/>
              </a:ext>
            </a:extLst>
          </p:cNvPr>
          <p:cNvSpPr txBox="1"/>
          <p:nvPr/>
        </p:nvSpPr>
        <p:spPr>
          <a:xfrm>
            <a:off x="3356606" y="3971477"/>
            <a:ext cx="5137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detection, treatment and prevention for more conditions </a:t>
            </a:r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CAFEB1DB-68D6-4F4F-9F94-C933EC19F2B1}"/>
              </a:ext>
            </a:extLst>
          </p:cNvPr>
          <p:cNvSpPr txBox="1"/>
          <p:nvPr/>
        </p:nvSpPr>
        <p:spPr>
          <a:xfrm>
            <a:off x="520828" y="3973382"/>
            <a:ext cx="2678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Exploiting Novel HW </a:t>
            </a:r>
          </a:p>
          <a:p>
            <a:pPr lvl="1" algn="ctr"/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w/ Efficient Methods</a:t>
            </a:r>
          </a:p>
        </p:txBody>
      </p:sp>
      <p:sp>
        <p:nvSpPr>
          <p:cNvPr id="27" name="Seta: Para a Direita 26">
            <a:extLst>
              <a:ext uri="{FF2B5EF4-FFF2-40B4-BE49-F238E27FC236}">
                <a16:creationId xmlns:a16="http://schemas.microsoft.com/office/drawing/2014/main" id="{55539ECD-0C0D-4197-9E22-4994127F3FC5}"/>
              </a:ext>
            </a:extLst>
          </p:cNvPr>
          <p:cNvSpPr/>
          <p:nvPr/>
        </p:nvSpPr>
        <p:spPr>
          <a:xfrm>
            <a:off x="4671830" y="2956705"/>
            <a:ext cx="242497" cy="290441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5">
                <a:lumMod val="75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TextBox 8">
            <a:extLst>
              <a:ext uri="{FF2B5EF4-FFF2-40B4-BE49-F238E27FC236}">
                <a16:creationId xmlns:a16="http://schemas.microsoft.com/office/drawing/2014/main" id="{70EE5B08-D64E-461E-828E-C5D1BC8D8BEF}"/>
              </a:ext>
            </a:extLst>
          </p:cNvPr>
          <p:cNvSpPr txBox="1"/>
          <p:nvPr/>
        </p:nvSpPr>
        <p:spPr>
          <a:xfrm>
            <a:off x="5063777" y="2608934"/>
            <a:ext cx="2446537" cy="707884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algn="ctr" defTabSz="1828800"/>
            <a:r>
              <a:rPr lang="pt-PT" sz="1600" b="1" dirty="0" err="1"/>
              <a:t>markers</a:t>
            </a:r>
            <a:r>
              <a:rPr lang="pt-PT" sz="1600" b="1" dirty="0"/>
              <a:t> </a:t>
            </a:r>
            <a:r>
              <a:rPr lang="pt-PT" sz="1600" b="1" dirty="0" err="1"/>
              <a:t>most</a:t>
            </a:r>
            <a:r>
              <a:rPr lang="pt-PT" sz="1600" b="1" dirty="0"/>
              <a:t> </a:t>
            </a:r>
            <a:r>
              <a:rPr lang="pt-PT" sz="1600" b="1" dirty="0" err="1"/>
              <a:t>correlated</a:t>
            </a:r>
            <a:r>
              <a:rPr lang="pt-PT" sz="1600" b="1" dirty="0"/>
              <a:t> w/ </a:t>
            </a:r>
            <a:r>
              <a:rPr lang="pt-PT" sz="1600" b="1" u="sng" dirty="0" err="1"/>
              <a:t>trait</a:t>
            </a:r>
            <a:r>
              <a:rPr lang="pt-PT" dirty="0"/>
              <a:t> 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535517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Nucleotide Polymorphism (SNP)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7702" y="4894197"/>
            <a:ext cx="346262" cy="156876"/>
          </a:xfrm>
        </p:spPr>
        <p:txBody>
          <a:bodyPr/>
          <a:lstStyle/>
          <a:p>
            <a:fld id="{86CB4B4D-7CA3-9044-876B-883B54F8677D}" type="slidenum">
              <a:rPr lang="uk-UA" smtClean="0"/>
              <a:pPr/>
              <a:t>3</a:t>
            </a:fld>
            <a:r>
              <a:rPr lang="pt-PT" dirty="0"/>
              <a:t>  </a:t>
            </a:r>
            <a:r>
              <a:rPr lang="pt-PT" b="0" dirty="0"/>
              <a:t>|</a:t>
            </a:r>
            <a:endParaRPr lang="uk-UA" b="0" dirty="0"/>
          </a:p>
        </p:txBody>
      </p:sp>
      <p:sp>
        <p:nvSpPr>
          <p:cNvPr id="22" name="Marcador de Posição da Data 3">
            <a:extLst>
              <a:ext uri="{FF2B5EF4-FFF2-40B4-BE49-F238E27FC236}">
                <a16:creationId xmlns:a16="http://schemas.microsoft.com/office/drawing/2014/main" id="{75D9E85F-699A-4609-B69F-448AC9CF5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D5B5B943-2FA4-4276-8C41-9F863900D386}"/>
              </a:ext>
            </a:extLst>
          </p:cNvPr>
          <p:cNvSpPr/>
          <p:nvPr/>
        </p:nvSpPr>
        <p:spPr>
          <a:xfrm>
            <a:off x="2749694" y="1752259"/>
            <a:ext cx="232726" cy="1280160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905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TextBox 28">
            <a:extLst>
              <a:ext uri="{FF2B5EF4-FFF2-40B4-BE49-F238E27FC236}">
                <a16:creationId xmlns:a16="http://schemas.microsoft.com/office/drawing/2014/main" id="{C2584787-2BEC-4FBC-92F2-09A5348600C4}"/>
              </a:ext>
            </a:extLst>
          </p:cNvPr>
          <p:cNvSpPr txBox="1"/>
          <p:nvPr/>
        </p:nvSpPr>
        <p:spPr>
          <a:xfrm>
            <a:off x="4654365" y="4512772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200" b="1" i="1" dirty="0" err="1">
                <a:latin typeface="Consolas" panose="020B0609020204030204" pitchFamily="49" charset="0"/>
                <a:cs typeface="Arial" panose="020B0604020202020204" pitchFamily="34" charset="0"/>
              </a:rPr>
              <a:t>xx</a:t>
            </a:r>
            <a:endParaRPr lang="pt-PT" sz="1200" b="1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25" name="TextBox 29">
            <a:extLst>
              <a:ext uri="{FF2B5EF4-FFF2-40B4-BE49-F238E27FC236}">
                <a16:creationId xmlns:a16="http://schemas.microsoft.com/office/drawing/2014/main" id="{C4E9F4D5-BD42-4F30-88B8-195C3C66A3D5}"/>
              </a:ext>
            </a:extLst>
          </p:cNvPr>
          <p:cNvSpPr txBox="1"/>
          <p:nvPr/>
        </p:nvSpPr>
        <p:spPr>
          <a:xfrm>
            <a:off x="4648855" y="4167698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200" b="1" i="1" dirty="0" err="1">
                <a:latin typeface="Consolas" panose="020B0609020204030204" pitchFamily="49" charset="0"/>
                <a:cs typeface="Arial" panose="020B0604020202020204" pitchFamily="34" charset="0"/>
              </a:rPr>
              <a:t>Xx</a:t>
            </a:r>
            <a:endParaRPr lang="pt-P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31">
            <a:extLst>
              <a:ext uri="{FF2B5EF4-FFF2-40B4-BE49-F238E27FC236}">
                <a16:creationId xmlns:a16="http://schemas.microsoft.com/office/drawing/2014/main" id="{C27CE894-2905-42E0-B74B-633648E6C0C3}"/>
              </a:ext>
            </a:extLst>
          </p:cNvPr>
          <p:cNvSpPr txBox="1"/>
          <p:nvPr/>
        </p:nvSpPr>
        <p:spPr>
          <a:xfrm>
            <a:off x="612989" y="3999861"/>
            <a:ext cx="1611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400" b="1" dirty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pt-PT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allele</a:t>
            </a:r>
            <a:r>
              <a:rPr lang="pt-PT" sz="1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PT" sz="1400" b="1" i="1" dirty="0">
                <a:latin typeface="Consolas" panose="020B0609020204030204" pitchFamily="49" charset="0"/>
                <a:cs typeface="Arial" panose="020B0604020202020204" pitchFamily="34" charset="0"/>
              </a:rPr>
              <a:t>X</a:t>
            </a:r>
            <a:r>
              <a:rPr lang="pt-PT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7" name="TextBox 32">
            <a:extLst>
              <a:ext uri="{FF2B5EF4-FFF2-40B4-BE49-F238E27FC236}">
                <a16:creationId xmlns:a16="http://schemas.microsoft.com/office/drawing/2014/main" id="{5BDE8D7A-75DF-4FA6-8C81-90F38A78AAB8}"/>
              </a:ext>
            </a:extLst>
          </p:cNvPr>
          <p:cNvSpPr txBox="1"/>
          <p:nvPr/>
        </p:nvSpPr>
        <p:spPr>
          <a:xfrm>
            <a:off x="2237655" y="4003927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400" b="1" dirty="0">
                <a:latin typeface="Arial" panose="020B0604020202020204" pitchFamily="34" charset="0"/>
                <a:cs typeface="Arial" panose="020B0604020202020204" pitchFamily="34" charset="0"/>
              </a:rPr>
              <a:t>minor </a:t>
            </a:r>
            <a:r>
              <a:rPr lang="pt-PT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allele</a:t>
            </a:r>
            <a:r>
              <a:rPr lang="pt-PT" sz="1400" b="1" dirty="0">
                <a:latin typeface="Arial" panose="020B0604020202020204" pitchFamily="34" charset="0"/>
                <a:cs typeface="Arial" panose="020B0604020202020204" pitchFamily="34" charset="0"/>
              </a:rPr>
              <a:t> (x)</a:t>
            </a:r>
          </a:p>
        </p:txBody>
      </p:sp>
      <p:sp>
        <p:nvSpPr>
          <p:cNvPr id="28" name="TextBox 35">
            <a:extLst>
              <a:ext uri="{FF2B5EF4-FFF2-40B4-BE49-F238E27FC236}">
                <a16:creationId xmlns:a16="http://schemas.microsoft.com/office/drawing/2014/main" id="{018D0B41-10E6-496D-ADD9-82BEE8C017CA}"/>
              </a:ext>
            </a:extLst>
          </p:cNvPr>
          <p:cNvSpPr txBox="1"/>
          <p:nvPr/>
        </p:nvSpPr>
        <p:spPr>
          <a:xfrm>
            <a:off x="1796355" y="1700197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b="1" dirty="0">
                <a:latin typeface="Consolas" panose="020B0609020204030204" pitchFamily="49" charset="0"/>
                <a:cs typeface="Arial" panose="020B0604020202020204" pitchFamily="34" charset="0"/>
              </a:rPr>
              <a:t>G A C G T A A</a:t>
            </a:r>
          </a:p>
        </p:txBody>
      </p:sp>
      <p:sp>
        <p:nvSpPr>
          <p:cNvPr id="29" name="TextBox 37">
            <a:extLst>
              <a:ext uri="{FF2B5EF4-FFF2-40B4-BE49-F238E27FC236}">
                <a16:creationId xmlns:a16="http://schemas.microsoft.com/office/drawing/2014/main" id="{417096B6-4B4E-4CE1-BA37-D6F3950FAD5C}"/>
              </a:ext>
            </a:extLst>
          </p:cNvPr>
          <p:cNvSpPr txBox="1"/>
          <p:nvPr/>
        </p:nvSpPr>
        <p:spPr>
          <a:xfrm>
            <a:off x="1796355" y="2438727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b="1" dirty="0">
                <a:latin typeface="Consolas" panose="020B0609020204030204" pitchFamily="49" charset="0"/>
                <a:cs typeface="Arial" panose="020B0604020202020204" pitchFamily="34" charset="0"/>
              </a:rPr>
              <a:t>G A C A T A A</a:t>
            </a:r>
          </a:p>
        </p:txBody>
      </p:sp>
      <p:sp>
        <p:nvSpPr>
          <p:cNvPr id="30" name="TextBox 38">
            <a:extLst>
              <a:ext uri="{FF2B5EF4-FFF2-40B4-BE49-F238E27FC236}">
                <a16:creationId xmlns:a16="http://schemas.microsoft.com/office/drawing/2014/main" id="{0B6E996C-578D-45F3-9584-6AA17635A42A}"/>
              </a:ext>
            </a:extLst>
          </p:cNvPr>
          <p:cNvSpPr txBox="1"/>
          <p:nvPr/>
        </p:nvSpPr>
        <p:spPr>
          <a:xfrm>
            <a:off x="781492" y="1835628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1 :</a:t>
            </a:r>
          </a:p>
        </p:txBody>
      </p:sp>
      <p:sp>
        <p:nvSpPr>
          <p:cNvPr id="31" name="TextBox 39">
            <a:extLst>
              <a:ext uri="{FF2B5EF4-FFF2-40B4-BE49-F238E27FC236}">
                <a16:creationId xmlns:a16="http://schemas.microsoft.com/office/drawing/2014/main" id="{01152533-2530-401C-A9AE-7CED91A33ACB}"/>
              </a:ext>
            </a:extLst>
          </p:cNvPr>
          <p:cNvSpPr txBox="1"/>
          <p:nvPr/>
        </p:nvSpPr>
        <p:spPr>
          <a:xfrm>
            <a:off x="781491" y="2546106"/>
            <a:ext cx="1220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pt-PT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:</a:t>
            </a:r>
            <a:endParaRPr lang="pt-PT" sz="1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41">
            <a:extLst>
              <a:ext uri="{FF2B5EF4-FFF2-40B4-BE49-F238E27FC236}">
                <a16:creationId xmlns:a16="http://schemas.microsoft.com/office/drawing/2014/main" id="{FC0F9746-A290-46C4-BB4A-2262C420D5E8}"/>
              </a:ext>
            </a:extLst>
          </p:cNvPr>
          <p:cNvSpPr txBox="1"/>
          <p:nvPr/>
        </p:nvSpPr>
        <p:spPr>
          <a:xfrm>
            <a:off x="2434350" y="928209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pt-PT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SNP</a:t>
            </a:r>
          </a:p>
        </p:txBody>
      </p:sp>
      <p:sp>
        <p:nvSpPr>
          <p:cNvPr id="33" name="TextBox 42">
            <a:extLst>
              <a:ext uri="{FF2B5EF4-FFF2-40B4-BE49-F238E27FC236}">
                <a16:creationId xmlns:a16="http://schemas.microsoft.com/office/drawing/2014/main" id="{AEBF4F4F-806A-404B-9940-ABED85A32734}"/>
              </a:ext>
            </a:extLst>
          </p:cNvPr>
          <p:cNvSpPr txBox="1"/>
          <p:nvPr/>
        </p:nvSpPr>
        <p:spPr>
          <a:xfrm>
            <a:off x="703559" y="4346004"/>
            <a:ext cx="143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 freq.</a:t>
            </a:r>
          </a:p>
        </p:txBody>
      </p:sp>
      <p:sp>
        <p:nvSpPr>
          <p:cNvPr id="34" name="TextBox 43">
            <a:extLst>
              <a:ext uri="{FF2B5EF4-FFF2-40B4-BE49-F238E27FC236}">
                <a16:creationId xmlns:a16="http://schemas.microsoft.com/office/drawing/2014/main" id="{E9AA09A5-AE8E-4BBE-875D-009DE752BD54}"/>
              </a:ext>
            </a:extLst>
          </p:cNvPr>
          <p:cNvSpPr txBox="1"/>
          <p:nvPr/>
        </p:nvSpPr>
        <p:spPr>
          <a:xfrm>
            <a:off x="2372308" y="4342674"/>
            <a:ext cx="1351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lowest freq.</a:t>
            </a:r>
          </a:p>
        </p:txBody>
      </p:sp>
      <p:cxnSp>
        <p:nvCxnSpPr>
          <p:cNvPr id="35" name="Straight Arrow Connector 27">
            <a:extLst>
              <a:ext uri="{FF2B5EF4-FFF2-40B4-BE49-F238E27FC236}">
                <a16:creationId xmlns:a16="http://schemas.microsoft.com/office/drawing/2014/main" id="{0034C0C8-01D0-42E0-AC5E-36583EF39D98}"/>
              </a:ext>
            </a:extLst>
          </p:cNvPr>
          <p:cNvCxnSpPr/>
          <p:nvPr/>
        </p:nvCxnSpPr>
        <p:spPr>
          <a:xfrm>
            <a:off x="5382081" y="4033125"/>
            <a:ext cx="824459" cy="0"/>
          </a:xfrm>
          <a:prstGeom prst="straightConnector1">
            <a:avLst/>
          </a:prstGeom>
          <a:noFill/>
          <a:ln w="12700" cap="flat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6" name="TextBox 44">
            <a:extLst>
              <a:ext uri="{FF2B5EF4-FFF2-40B4-BE49-F238E27FC236}">
                <a16:creationId xmlns:a16="http://schemas.microsoft.com/office/drawing/2014/main" id="{B57EE965-38F4-4E03-B042-7CF36EAFAF8D}"/>
              </a:ext>
            </a:extLst>
          </p:cNvPr>
          <p:cNvSpPr txBox="1"/>
          <p:nvPr/>
        </p:nvSpPr>
        <p:spPr>
          <a:xfrm>
            <a:off x="4654366" y="3878383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sz="1200" b="1" i="1" dirty="0">
                <a:latin typeface="Consolas" panose="020B0609020204030204" pitchFamily="49" charset="0"/>
                <a:cs typeface="Arial" panose="020B0604020202020204" pitchFamily="34" charset="0"/>
              </a:rPr>
              <a:t>XX </a:t>
            </a:r>
            <a:endParaRPr lang="pt-PT" sz="1200" b="1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45">
                <a:extLst>
                  <a:ext uri="{FF2B5EF4-FFF2-40B4-BE49-F238E27FC236}">
                    <a16:creationId xmlns:a16="http://schemas.microsoft.com/office/drawing/2014/main" id="{AA732037-5AFB-488B-A19C-47099F93416E}"/>
                  </a:ext>
                </a:extLst>
              </p:cNvPr>
              <p:cNvSpPr txBox="1"/>
              <p:nvPr/>
            </p:nvSpPr>
            <p:spPr>
              <a:xfrm>
                <a:off x="6309352" y="3863848"/>
                <a:ext cx="183415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1" indent="0"/>
                <a:r>
                  <a:rPr lang="pt-PT" sz="1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homozygous</a:t>
                </a:r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major (</a:t>
                </a:r>
                <a14:m>
                  <m:oMath xmlns:m="http://schemas.openxmlformats.org/officeDocument/2006/math">
                    <m:r>
                      <a:rPr lang="pt-PT" sz="1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7" name="TextBox 45">
                <a:extLst>
                  <a:ext uri="{FF2B5EF4-FFF2-40B4-BE49-F238E27FC236}">
                    <a16:creationId xmlns:a16="http://schemas.microsoft.com/office/drawing/2014/main" id="{AA732037-5AFB-488B-A19C-47099F9341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2" y="3863848"/>
                <a:ext cx="1834156" cy="276999"/>
              </a:xfrm>
              <a:prstGeom prst="rect">
                <a:avLst/>
              </a:prstGeom>
              <a:blipFill>
                <a:blip r:embed="rId3"/>
                <a:stretch>
                  <a:fillRect l="-332" t="-4444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46">
                <a:extLst>
                  <a:ext uri="{FF2B5EF4-FFF2-40B4-BE49-F238E27FC236}">
                    <a16:creationId xmlns:a16="http://schemas.microsoft.com/office/drawing/2014/main" id="{F930FF11-33DB-4AB5-BDDE-5AB19F087E92}"/>
                  </a:ext>
                </a:extLst>
              </p:cNvPr>
              <p:cNvSpPr/>
              <p:nvPr/>
            </p:nvSpPr>
            <p:spPr>
              <a:xfrm>
                <a:off x="6309352" y="4511951"/>
                <a:ext cx="188705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sz="1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homozygous</a:t>
                </a:r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1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minor</a:t>
                </a:r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pt-PT" sz="1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endParaRPr lang="en-US" sz="1200" dirty="0"/>
              </a:p>
            </p:txBody>
          </p:sp>
        </mc:Choice>
        <mc:Fallback xmlns="">
          <p:sp>
            <p:nvSpPr>
              <p:cNvPr id="38" name="Rectangle 46">
                <a:extLst>
                  <a:ext uri="{FF2B5EF4-FFF2-40B4-BE49-F238E27FC236}">
                    <a16:creationId xmlns:a16="http://schemas.microsoft.com/office/drawing/2014/main" id="{F930FF11-33DB-4AB5-BDDE-5AB19F087E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2" y="4511951"/>
                <a:ext cx="1887055" cy="276999"/>
              </a:xfrm>
              <a:prstGeom prst="rect">
                <a:avLst/>
              </a:prstGeom>
              <a:blipFill>
                <a:blip r:embed="rId4"/>
                <a:stretch>
                  <a:fillRect l="-323" t="-217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47">
            <a:extLst>
              <a:ext uri="{FF2B5EF4-FFF2-40B4-BE49-F238E27FC236}">
                <a16:creationId xmlns:a16="http://schemas.microsoft.com/office/drawing/2014/main" id="{42EDF749-8102-49B7-B79A-AA7A51A892E6}"/>
              </a:ext>
            </a:extLst>
          </p:cNvPr>
          <p:cNvCxnSpPr/>
          <p:nvPr/>
        </p:nvCxnSpPr>
        <p:spPr>
          <a:xfrm>
            <a:off x="5382080" y="4658897"/>
            <a:ext cx="824459" cy="0"/>
          </a:xfrm>
          <a:prstGeom prst="straightConnector1">
            <a:avLst/>
          </a:prstGeom>
          <a:noFill/>
          <a:ln w="12700" cap="flat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48">
                <a:extLst>
                  <a:ext uri="{FF2B5EF4-FFF2-40B4-BE49-F238E27FC236}">
                    <a16:creationId xmlns:a16="http://schemas.microsoft.com/office/drawing/2014/main" id="{4847DE63-5229-40C7-9803-AA47119CFCD1}"/>
                  </a:ext>
                </a:extLst>
              </p:cNvPr>
              <p:cNvSpPr/>
              <p:nvPr/>
            </p:nvSpPr>
            <p:spPr>
              <a:xfrm>
                <a:off x="6309352" y="4195408"/>
                <a:ext cx="14221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pt-PT" sz="12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heterozygous</a:t>
                </a:r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pt-PT" sz="1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pt-PT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200" dirty="0"/>
              </a:p>
            </p:txBody>
          </p:sp>
        </mc:Choice>
        <mc:Fallback xmlns="">
          <p:sp>
            <p:nvSpPr>
              <p:cNvPr id="40" name="Rectangle 48">
                <a:extLst>
                  <a:ext uri="{FF2B5EF4-FFF2-40B4-BE49-F238E27FC236}">
                    <a16:creationId xmlns:a16="http://schemas.microsoft.com/office/drawing/2014/main" id="{4847DE63-5229-40C7-9803-AA47119CFC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2" y="4195408"/>
                <a:ext cx="1422184" cy="276999"/>
              </a:xfrm>
              <a:prstGeom prst="rect">
                <a:avLst/>
              </a:prstGeom>
              <a:blipFill>
                <a:blip r:embed="rId5"/>
                <a:stretch>
                  <a:fillRect l="-429" t="-217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9">
            <a:extLst>
              <a:ext uri="{FF2B5EF4-FFF2-40B4-BE49-F238E27FC236}">
                <a16:creationId xmlns:a16="http://schemas.microsoft.com/office/drawing/2014/main" id="{D2887402-93A3-4334-AF29-69700C7330A2}"/>
              </a:ext>
            </a:extLst>
          </p:cNvPr>
          <p:cNvCxnSpPr/>
          <p:nvPr/>
        </p:nvCxnSpPr>
        <p:spPr>
          <a:xfrm>
            <a:off x="5381898" y="4349320"/>
            <a:ext cx="824459" cy="0"/>
          </a:xfrm>
          <a:prstGeom prst="straightConnector1">
            <a:avLst/>
          </a:prstGeom>
          <a:noFill/>
          <a:ln w="12700" cap="flat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2" name="TextBox 51">
            <a:extLst>
              <a:ext uri="{FF2B5EF4-FFF2-40B4-BE49-F238E27FC236}">
                <a16:creationId xmlns:a16="http://schemas.microsoft.com/office/drawing/2014/main" id="{65BFFC39-4E6C-40B8-A539-D7D33BFEBE8E}"/>
              </a:ext>
            </a:extLst>
          </p:cNvPr>
          <p:cNvSpPr txBox="1"/>
          <p:nvPr/>
        </p:nvSpPr>
        <p:spPr>
          <a:xfrm>
            <a:off x="1098764" y="3161369"/>
            <a:ext cx="241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ctr"/>
            <a:r>
              <a:rPr lang="pt-PT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specific DNA position</a:t>
            </a:r>
          </a:p>
          <a:p>
            <a:pPr lvl="1" algn="ctr"/>
            <a:r>
              <a:rPr lang="pt-PT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(&gt; 1% population)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3" name="Straight Arrow Connector 56">
            <a:extLst>
              <a:ext uri="{FF2B5EF4-FFF2-40B4-BE49-F238E27FC236}">
                <a16:creationId xmlns:a16="http://schemas.microsoft.com/office/drawing/2014/main" id="{A6B00AE5-25F7-4793-BE9E-C77A966F1DD9}"/>
              </a:ext>
            </a:extLst>
          </p:cNvPr>
          <p:cNvCxnSpPr/>
          <p:nvPr/>
        </p:nvCxnSpPr>
        <p:spPr>
          <a:xfrm rot="5400000">
            <a:off x="2640907" y="1464586"/>
            <a:ext cx="457200" cy="0"/>
          </a:xfrm>
          <a:prstGeom prst="straightConnector1">
            <a:avLst/>
          </a:prstGeom>
          <a:noFill/>
          <a:ln w="12700" cap="flat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4" name="TextBox 26">
            <a:extLst>
              <a:ext uri="{FF2B5EF4-FFF2-40B4-BE49-F238E27FC236}">
                <a16:creationId xmlns:a16="http://schemas.microsoft.com/office/drawing/2014/main" id="{A055DD1B-894C-4AB4-A4C4-94086B00D96C}"/>
              </a:ext>
            </a:extLst>
          </p:cNvPr>
          <p:cNvSpPr txBox="1"/>
          <p:nvPr/>
        </p:nvSpPr>
        <p:spPr>
          <a:xfrm>
            <a:off x="1796355" y="1983125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b="1" dirty="0">
                <a:latin typeface="Consolas" panose="020B0609020204030204" pitchFamily="49" charset="0"/>
                <a:cs typeface="Arial" panose="020B0604020202020204" pitchFamily="34" charset="0"/>
              </a:rPr>
              <a:t>C T G C A T T</a:t>
            </a:r>
          </a:p>
        </p:txBody>
      </p:sp>
      <p:sp>
        <p:nvSpPr>
          <p:cNvPr id="45" name="TextBox 30">
            <a:extLst>
              <a:ext uri="{FF2B5EF4-FFF2-40B4-BE49-F238E27FC236}">
                <a16:creationId xmlns:a16="http://schemas.microsoft.com/office/drawing/2014/main" id="{7B2372F8-4186-441B-B742-8450E88ADF2B}"/>
              </a:ext>
            </a:extLst>
          </p:cNvPr>
          <p:cNvSpPr txBox="1"/>
          <p:nvPr/>
        </p:nvSpPr>
        <p:spPr>
          <a:xfrm>
            <a:off x="1785830" y="2694931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pt-PT" b="1" dirty="0">
                <a:latin typeface="Consolas" panose="020B0609020204030204" pitchFamily="49" charset="0"/>
                <a:cs typeface="Arial" panose="020B0604020202020204" pitchFamily="34" charset="0"/>
              </a:rPr>
              <a:t>C T G T A T T</a:t>
            </a:r>
          </a:p>
        </p:txBody>
      </p:sp>
      <p:pic>
        <p:nvPicPr>
          <p:cNvPr id="46" name="Picture 23">
            <a:extLst>
              <a:ext uri="{FF2B5EF4-FFF2-40B4-BE49-F238E27FC236}">
                <a16:creationId xmlns:a16="http://schemas.microsoft.com/office/drawing/2014/main" id="{5574D16F-74C0-488B-994E-E8E3F68DD6A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473" y="924320"/>
            <a:ext cx="2749805" cy="285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876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Epistasis helps explaining certain traits</a:t>
            </a:r>
            <a:r>
              <a:rPr lang="en-US" baseline="30000" dirty="0"/>
              <a:t>1,2,3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4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076" y="939053"/>
            <a:ext cx="3879406" cy="3312907"/>
          </a:xfrm>
          <a:prstGeom prst="rect">
            <a:avLst/>
          </a:prstGeom>
        </p:spPr>
      </p:pic>
      <p:sp>
        <p:nvSpPr>
          <p:cNvPr id="27" name="Content Placeholder 2"/>
          <p:cNvSpPr txBox="1">
            <a:spLocks/>
          </p:cNvSpPr>
          <p:nvPr/>
        </p:nvSpPr>
        <p:spPr>
          <a:xfrm>
            <a:off x="1018054" y="1178153"/>
            <a:ext cx="3101867" cy="575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SNPs interacting</a:t>
            </a: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(transcends additive effects)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70162" y="1992543"/>
            <a:ext cx="34145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pt-P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pt-P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pt-P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SNPs</a:t>
            </a:r>
            <a:r>
              <a:rPr lang="pt-P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Marcador de Posição da Data 3">
            <a:extLst>
              <a:ext uri="{FF2B5EF4-FFF2-40B4-BE49-F238E27FC236}">
                <a16:creationId xmlns:a16="http://schemas.microsoft.com/office/drawing/2014/main" id="{F14986F3-233E-43F6-BBDE-D132EFC3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11" name="TextBox 27">
            <a:extLst>
              <a:ext uri="{FF2B5EF4-FFF2-40B4-BE49-F238E27FC236}">
                <a16:creationId xmlns:a16="http://schemas.microsoft.com/office/drawing/2014/main" id="{ED523E04-DABE-4B29-9DB4-022961E47626}"/>
              </a:ext>
            </a:extLst>
          </p:cNvPr>
          <p:cNvSpPr txBox="1"/>
          <p:nvPr/>
        </p:nvSpPr>
        <p:spPr>
          <a:xfrm>
            <a:off x="970162" y="2430244"/>
            <a:ext cx="3414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genotype frequencies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4CAAAE75-C31C-4720-8151-02DA5E08B370}"/>
              </a:ext>
            </a:extLst>
          </p:cNvPr>
          <p:cNvSpPr txBox="1"/>
          <p:nvPr/>
        </p:nvSpPr>
        <p:spPr>
          <a:xfrm>
            <a:off x="970162" y="2841430"/>
            <a:ext cx="3414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(2) Score combinations of SNPs</a:t>
            </a:r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8C848CA8-D245-4DBB-BBFA-0056FE355EE0}"/>
              </a:ext>
            </a:extLst>
          </p:cNvPr>
          <p:cNvSpPr txBox="1"/>
          <p:nvPr/>
        </p:nvSpPr>
        <p:spPr>
          <a:xfrm>
            <a:off x="970162" y="3262431"/>
            <a:ext cx="3414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Reduce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scores / identify solution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7D74BC4-5BA5-4CE4-8E0E-6E7A6607E193}"/>
              </a:ext>
            </a:extLst>
          </p:cNvPr>
          <p:cNvSpPr txBox="1"/>
          <p:nvPr/>
        </p:nvSpPr>
        <p:spPr>
          <a:xfrm>
            <a:off x="560833" y="3856937"/>
            <a:ext cx="8187894" cy="26161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b="0" i="0" dirty="0">
                <a:solidFill>
                  <a:srgbClr val="4141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 J. Sun, Hidden Risk Genes with High-Order Intragenic Epistasis in Alzheimer’s Disease. J </a:t>
            </a:r>
            <a:r>
              <a:rPr lang="en-US" sz="1100" b="0" i="0" dirty="0" err="1">
                <a:solidFill>
                  <a:srgbClr val="4141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Alzheimers</a:t>
            </a:r>
            <a:r>
              <a:rPr lang="en-US" sz="1100" b="0" i="0" dirty="0">
                <a:solidFill>
                  <a:srgbClr val="4141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Dis, 2014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44C7BD5-D249-4EA1-9F48-A2539737E78D}"/>
              </a:ext>
            </a:extLst>
          </p:cNvPr>
          <p:cNvSpPr txBox="1"/>
          <p:nvPr/>
        </p:nvSpPr>
        <p:spPr>
          <a:xfrm>
            <a:off x="560832" y="4084864"/>
            <a:ext cx="8184035" cy="43088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4141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en-US" sz="1100" b="0" i="0" dirty="0">
                <a:solidFill>
                  <a:srgbClr val="4141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1100" b="0" i="0" dirty="0" err="1">
                <a:solidFill>
                  <a:srgbClr val="4141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100" b="0" i="0" dirty="0">
                <a:solidFill>
                  <a:srgbClr val="41414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Genome-wide search for higher order epistasis as modifiers of treatment effects on bone mineral density in childhood cancer survivors. Eur J Hum Genet, 2018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54C1D8E-9992-4C5B-8490-AC1A6935BD51}"/>
              </a:ext>
            </a:extLst>
          </p:cNvPr>
          <p:cNvSpPr txBox="1"/>
          <p:nvPr/>
        </p:nvSpPr>
        <p:spPr>
          <a:xfrm>
            <a:off x="560832" y="4476639"/>
            <a:ext cx="8361025" cy="25391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05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[3] </a:t>
            </a:r>
            <a:r>
              <a:rPr lang="en-US" sz="1050" dirty="0">
                <a:solidFill>
                  <a:srgbClr val="303030"/>
                </a:solidFill>
                <a:latin typeface="arial" panose="020B0604020202020204" pitchFamily="34" charset="0"/>
              </a:rPr>
              <a:t>Y. </a:t>
            </a:r>
            <a:r>
              <a:rPr lang="en-US" sz="105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Quan, Facilitating Anti-Cancer Combinatorial Drug Discovery by Targeting Epistatic Disease Genes. </a:t>
            </a:r>
            <a:r>
              <a:rPr lang="en-US" sz="1050" b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Molecules, </a:t>
            </a:r>
            <a:r>
              <a:rPr lang="en-US" sz="105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2018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8580101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68F9DE78-0AEA-4350-8029-538BB3F9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CUDA-based high-order epistasis detection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A17D840-79BB-4762-95C8-1DE94181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5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6BD28EF-2A86-4E30-A9D4-1E3740C621F3}"/>
              </a:ext>
            </a:extLst>
          </p:cNvPr>
          <p:cNvSpPr txBox="1"/>
          <p:nvPr/>
        </p:nvSpPr>
        <p:spPr>
          <a:xfrm>
            <a:off x="4782931" y="1891727"/>
            <a:ext cx="3721148" cy="276999"/>
          </a:xfrm>
          <a:prstGeom prst="rect">
            <a:avLst/>
          </a:prstGeom>
          <a:noFill/>
          <a:ln w="19050" cap="flat">
            <a:solidFill>
              <a:schemeClr val="tx2">
                <a:lumMod val="40000"/>
                <a:lumOff val="6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200" dirty="0"/>
              <a:t>~3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×</a:t>
            </a:r>
            <a:r>
              <a:rPr lang="en-US" sz="1200" dirty="0"/>
              <a:t> faster than related art w/o	specialized HW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B78B4EEC-9F38-400B-A2E9-A1359BF2B154}"/>
              </a:ext>
            </a:extLst>
          </p:cNvPr>
          <p:cNvSpPr txBox="1"/>
          <p:nvPr/>
        </p:nvSpPr>
        <p:spPr>
          <a:xfrm>
            <a:off x="834226" y="1898263"/>
            <a:ext cx="3721148" cy="276999"/>
          </a:xfrm>
          <a:prstGeom prst="rect">
            <a:avLst/>
          </a:prstGeom>
          <a:noFill/>
          <a:ln w="19050" cap="flat">
            <a:solidFill>
              <a:schemeClr val="tx2">
                <a:lumMod val="40000"/>
                <a:lumOff val="6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200" dirty="0"/>
              <a:t>tackles 3-way searches (rare in </a:t>
            </a:r>
            <a:r>
              <a:rPr lang="en-US" sz="1200" dirty="0" err="1"/>
              <a:t>SoA</a:t>
            </a:r>
            <a:r>
              <a:rPr lang="en-US" sz="1200" dirty="0"/>
              <a:t>)</a:t>
            </a:r>
          </a:p>
        </p:txBody>
      </p:sp>
      <p:sp>
        <p:nvSpPr>
          <p:cNvPr id="14" name="Marcador de Posição da Data 3">
            <a:extLst>
              <a:ext uri="{FF2B5EF4-FFF2-40B4-BE49-F238E27FC236}">
                <a16:creationId xmlns:a16="http://schemas.microsoft.com/office/drawing/2014/main" id="{31ACC44F-4C47-42DC-8F4C-BF823329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0B76F04-DC3D-4515-AEF3-C6DDAB426B11}"/>
              </a:ext>
            </a:extLst>
          </p:cNvPr>
          <p:cNvSpPr txBox="1"/>
          <p:nvPr/>
        </p:nvSpPr>
        <p:spPr>
          <a:xfrm>
            <a:off x="715757" y="1150943"/>
            <a:ext cx="8017966" cy="64633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200" dirty="0"/>
              <a:t>R. </a:t>
            </a:r>
            <a:r>
              <a:rPr lang="en-US" sz="1200" dirty="0" err="1"/>
              <a:t>Nobre</a:t>
            </a:r>
            <a:r>
              <a:rPr lang="en-US" sz="1200" dirty="0"/>
              <a:t>, S. Santander-Jiménez, L. Sousa and A. Ilic. </a:t>
            </a:r>
            <a:r>
              <a:rPr lang="en-US" sz="1200" b="1" i="1" dirty="0"/>
              <a:t>Accelerating 3-way Epistasis Detection with CPU+GPU processing</a:t>
            </a:r>
            <a:r>
              <a:rPr lang="en-US" sz="1200" dirty="0"/>
              <a:t>. Paper presented in 23rd Workshop on Job Scheduling Strategies for Parallel Processing (JSSPP), New Orleans, 2020. DOI: 10.1007/978-3-030-63171-0_6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4B47BD11-128C-4B52-AF51-DB204D5804DE}"/>
              </a:ext>
            </a:extLst>
          </p:cNvPr>
          <p:cNvSpPr txBox="1"/>
          <p:nvPr/>
        </p:nvSpPr>
        <p:spPr>
          <a:xfrm>
            <a:off x="2294820" y="4252613"/>
            <a:ext cx="472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some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Data </a:t>
            </a:r>
            <a:r>
              <a:rPr lang="pt-PT" i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</a:t>
            </a:r>
            <a:r>
              <a:rPr lang="pt-PT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C++?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492250E-8FDA-4518-9000-F2F6A57F561A}"/>
              </a:ext>
            </a:extLst>
          </p:cNvPr>
          <p:cNvSpPr txBox="1"/>
          <p:nvPr/>
        </p:nvSpPr>
        <p:spPr>
          <a:xfrm>
            <a:off x="715756" y="2351585"/>
            <a:ext cx="8017965" cy="64633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200" dirty="0"/>
              <a:t>R. </a:t>
            </a:r>
            <a:r>
              <a:rPr lang="en-US" sz="1200" dirty="0" err="1"/>
              <a:t>Nobre</a:t>
            </a:r>
            <a:r>
              <a:rPr lang="en-US" sz="1200" dirty="0"/>
              <a:t>, A. Ilic, S. Santander-Jiménez and L. Sousa. </a:t>
            </a:r>
            <a:r>
              <a:rPr lang="en-US" sz="1200" b="1" i="1" dirty="0"/>
              <a:t>Exploring the Binary Precision Capabilities of Tensor Cores for Epistasis Detection</a:t>
            </a:r>
            <a:r>
              <a:rPr lang="en-US" sz="1200" dirty="0"/>
              <a:t>. Paper presented in 34th International Parallel and Distributed Processing Symposium (IPDPS), New Orleans, 2020. DOI: 10.1109/IPDPS47924.2020.00043 </a:t>
            </a:r>
            <a:r>
              <a:rPr lang="en-US" sz="1200" b="1" dirty="0"/>
              <a:t>[Best Paper nominee]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BB8ECF2-E8A7-4328-9B2A-DA3B9134847E}"/>
              </a:ext>
            </a:extLst>
          </p:cNvPr>
          <p:cNvSpPr txBox="1"/>
          <p:nvPr/>
        </p:nvSpPr>
        <p:spPr>
          <a:xfrm>
            <a:off x="834226" y="3870675"/>
            <a:ext cx="3721148" cy="276999"/>
          </a:xfrm>
          <a:prstGeom prst="rect">
            <a:avLst/>
          </a:prstGeom>
          <a:noFill/>
          <a:ln w="19050" cap="flat">
            <a:solidFill>
              <a:schemeClr val="tx2">
                <a:lumMod val="40000"/>
                <a:lumOff val="6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200" dirty="0"/>
              <a:t>2-way and 3-way using HW targeting BNNs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40139BF-EE60-4DB2-AFF1-8D9CABB01B04}"/>
              </a:ext>
            </a:extLst>
          </p:cNvPr>
          <p:cNvSpPr txBox="1"/>
          <p:nvPr/>
        </p:nvSpPr>
        <p:spPr>
          <a:xfrm>
            <a:off x="4782931" y="3870674"/>
            <a:ext cx="3721148" cy="276999"/>
          </a:xfrm>
          <a:prstGeom prst="rect">
            <a:avLst/>
          </a:prstGeom>
          <a:noFill/>
          <a:ln w="19050" cap="flat">
            <a:solidFill>
              <a:schemeClr val="tx2">
                <a:lumMod val="40000"/>
                <a:lumOff val="6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200" dirty="0"/>
              <a:t>faster than any related art (incl. vs. 6-GPU nodes)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B7C2093-FD9A-4606-925D-ACD738DDD705}"/>
              </a:ext>
            </a:extLst>
          </p:cNvPr>
          <p:cNvSpPr txBox="1"/>
          <p:nvPr/>
        </p:nvSpPr>
        <p:spPr>
          <a:xfrm>
            <a:off x="715757" y="3093211"/>
            <a:ext cx="7828707" cy="64633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200" dirty="0"/>
              <a:t>R. </a:t>
            </a:r>
            <a:r>
              <a:rPr lang="en-US" sz="1200" dirty="0" err="1"/>
              <a:t>Nobre</a:t>
            </a:r>
            <a:r>
              <a:rPr lang="en-US" sz="1200" dirty="0"/>
              <a:t>, A. Ilic, S. Santander-Jiménez and L. Sousa. </a:t>
            </a:r>
            <a:r>
              <a:rPr lang="en-US" sz="1200" b="1" i="1" dirty="0"/>
              <a:t>Retargeting Tensor Accelerators for Epistasis Detection</a:t>
            </a:r>
            <a:r>
              <a:rPr lang="en-US" sz="1200" i="1" dirty="0"/>
              <a:t>.</a:t>
            </a:r>
            <a:r>
              <a:rPr lang="en-US" sz="1200" dirty="0"/>
              <a:t> IEEE Transactions on Parallel and Distributed Systems, vol. 32, no. 9, pp. 2160-2174, 1 Sept. 2021. DOI: 10.1109/TPDS.2021.3060322.</a:t>
            </a:r>
          </a:p>
        </p:txBody>
      </p:sp>
    </p:spTree>
    <p:extLst>
      <p:ext uri="{BB962C8B-B14F-4D97-AF65-F5344CB8AC3E}">
        <p14:creationId xmlns:p14="http://schemas.microsoft.com/office/powerpoint/2010/main" val="3804467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8FCB117-F179-4B43-B3DC-63279E80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Converting Application to DPC++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E41E2AD-858B-480F-90FA-5994AA64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6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FD75E3-DB2B-47A8-93B7-82A276AD5ED6}"/>
              </a:ext>
            </a:extLst>
          </p:cNvPr>
          <p:cNvSpPr txBox="1">
            <a:spLocks/>
          </p:cNvSpPr>
          <p:nvPr/>
        </p:nvSpPr>
        <p:spPr>
          <a:xfrm>
            <a:off x="3917066" y="1449697"/>
            <a:ext cx="1933320" cy="612269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rgbClr val="00B0F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Intel DPC++ </a:t>
            </a: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Compatibility Tool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E9B442A0-DED6-436A-A21A-1CB75C87E5DC}"/>
              </a:ext>
            </a:extLst>
          </p:cNvPr>
          <p:cNvSpPr txBox="1"/>
          <p:nvPr/>
        </p:nvSpPr>
        <p:spPr>
          <a:xfrm>
            <a:off x="868679" y="1460565"/>
            <a:ext cx="2294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epistasis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detection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CUDA</a:t>
            </a:r>
          </a:p>
        </p:txBody>
      </p:sp>
      <p:cxnSp>
        <p:nvCxnSpPr>
          <p:cNvPr id="13" name="Straight Arrow Connector 56">
            <a:extLst>
              <a:ext uri="{FF2B5EF4-FFF2-40B4-BE49-F238E27FC236}">
                <a16:creationId xmlns:a16="http://schemas.microsoft.com/office/drawing/2014/main" id="{6056CA0B-8E1C-4DD2-A07F-BA09A09181AC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3162991" y="1752953"/>
            <a:ext cx="581891" cy="0"/>
          </a:xfrm>
          <a:prstGeom prst="straightConnector1">
            <a:avLst/>
          </a:prstGeom>
          <a:noFill/>
          <a:ln w="25400" cap="flat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Marcador de Posição da Data 3">
            <a:extLst>
              <a:ext uri="{FF2B5EF4-FFF2-40B4-BE49-F238E27FC236}">
                <a16:creationId xmlns:a16="http://schemas.microsoft.com/office/drawing/2014/main" id="{82378B75-BA51-4FCE-AC50-7733CE85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3964" y="4892495"/>
            <a:ext cx="1010790" cy="156875"/>
          </a:xfrm>
        </p:spPr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B1F8C3EE-E11E-4B4A-9B4F-A3E060C06999}"/>
              </a:ext>
            </a:extLst>
          </p:cNvPr>
          <p:cNvSpPr txBox="1"/>
          <p:nvPr/>
        </p:nvSpPr>
        <p:spPr>
          <a:xfrm>
            <a:off x="6843062" y="1345767"/>
            <a:ext cx="1933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functionally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equivalent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DPC++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56">
            <a:extLst>
              <a:ext uri="{FF2B5EF4-FFF2-40B4-BE49-F238E27FC236}">
                <a16:creationId xmlns:a16="http://schemas.microsoft.com/office/drawing/2014/main" id="{A1C28372-9EE1-4393-95C0-2A5AB089741F}"/>
              </a:ext>
            </a:extLst>
          </p:cNvPr>
          <p:cNvCxnSpPr>
            <a:cxnSpLocks/>
          </p:cNvCxnSpPr>
          <p:nvPr/>
        </p:nvCxnSpPr>
        <p:spPr>
          <a:xfrm>
            <a:off x="6191127" y="1727078"/>
            <a:ext cx="581891" cy="0"/>
          </a:xfrm>
          <a:prstGeom prst="straightConnector1">
            <a:avLst/>
          </a:prstGeom>
          <a:noFill/>
          <a:ln w="25400" cap="flat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0D6302E0-E240-485D-852C-A20079925FD8}"/>
              </a:ext>
            </a:extLst>
          </p:cNvPr>
          <p:cNvSpPr txBox="1"/>
          <p:nvPr/>
        </p:nvSpPr>
        <p:spPr>
          <a:xfrm>
            <a:off x="919888" y="2474259"/>
            <a:ext cx="7764310" cy="52322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Run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  <a:cs typeface="Arial" panose="020B0604020202020204" pitchFamily="34" charset="0"/>
              </a:rPr>
              <a:t>intercept-build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to create 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compile_commands.json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compilation command (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nvcc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…) and pointers to CUDA sources of the application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BD3A3628-24F9-49C7-AD4B-DA827763FE5D}"/>
              </a:ext>
            </a:extLst>
          </p:cNvPr>
          <p:cNvSpPr txBox="1"/>
          <p:nvPr/>
        </p:nvSpPr>
        <p:spPr>
          <a:xfrm>
            <a:off x="919888" y="3178931"/>
            <a:ext cx="7764309" cy="52322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dpct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-p 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compile_commands.json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-in-root=$PROJ_DIR -out-root=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dpcpp_out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*.cu 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--</a:t>
            </a:r>
            <a:r>
              <a:rPr lang="en-US" sz="140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cuda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-include-path=$CUDA_DIR/include</a:t>
            </a:r>
            <a:endParaRPr lang="en-US" sz="1400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883C6D25-97A2-445F-9B7A-C5DD17154E43}"/>
              </a:ext>
            </a:extLst>
          </p:cNvPr>
          <p:cNvSpPr txBox="1"/>
          <p:nvPr/>
        </p:nvSpPr>
        <p:spPr>
          <a:xfrm>
            <a:off x="919887" y="3883603"/>
            <a:ext cx="7764311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Create </a:t>
            </a:r>
            <a:r>
              <a:rPr lang="en-US" sz="1400" dirty="0" err="1">
                <a:latin typeface="Consolas" panose="020B0609020204030204" pitchFamily="49" charset="0"/>
                <a:cs typeface="Arial" panose="020B0604020202020204" pitchFamily="34" charset="0"/>
              </a:rPr>
              <a:t>M</a:t>
            </a:r>
            <a:r>
              <a:rPr lang="en-US" sz="14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akefile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uses </a:t>
            </a:r>
            <a:r>
              <a:rPr lang="en-US" sz="1400" b="0" i="0" dirty="0" err="1">
                <a:solidFill>
                  <a:srgbClr val="3C4043"/>
                </a:solidFill>
                <a:effectLst/>
                <a:latin typeface="Consolas" panose="020B0609020204030204" pitchFamily="49" charset="0"/>
              </a:rPr>
              <a:t>dpcpp</a:t>
            </a:r>
            <a:r>
              <a:rPr lang="en-US" sz="1400" b="0" i="0" dirty="0">
                <a:solidFill>
                  <a:srgbClr val="3C4043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instead of </a:t>
            </a:r>
            <a:r>
              <a:rPr lang="en-US" sz="1400" b="0" i="0" dirty="0" err="1">
                <a:solidFill>
                  <a:srgbClr val="3C4043"/>
                </a:solidFill>
                <a:effectLst/>
                <a:latin typeface="Consolas" panose="020B0609020204030204" pitchFamily="49" charset="0"/>
              </a:rPr>
              <a:t>nvcc</a:t>
            </a:r>
            <a:r>
              <a:rPr lang="en-US" sz="1400" b="0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adjusting libraries used (e.g. </a:t>
            </a:r>
            <a:r>
              <a:rPr lang="en-US" sz="1400" b="0" i="0" dirty="0">
                <a:solidFill>
                  <a:srgbClr val="3C4043"/>
                </a:solidFill>
                <a:effectLst/>
                <a:latin typeface="Consolas" panose="020B0609020204030204" pitchFamily="49" charset="0"/>
                <a:cs typeface="Arial" panose="020B0604020202020204" pitchFamily="34" charset="0"/>
              </a:rPr>
              <a:t>-</a:t>
            </a:r>
            <a:r>
              <a:rPr lang="en-US" sz="1400" b="0" i="0" dirty="0" err="1">
                <a:solidFill>
                  <a:srgbClr val="3C4043"/>
                </a:solidFill>
                <a:effectLst/>
                <a:latin typeface="Consolas" panose="020B0609020204030204" pitchFamily="49" charset="0"/>
                <a:cs typeface="Arial" panose="020B0604020202020204" pitchFamily="34" charset="0"/>
              </a:rPr>
              <a:t>fiopenmp</a:t>
            </a:r>
            <a:r>
              <a:rPr lang="en-US" sz="1400" b="0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4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76DD0DA5-C67E-4187-B639-5298DF6780ED}"/>
              </a:ext>
            </a:extLst>
          </p:cNvPr>
          <p:cNvSpPr txBox="1"/>
          <p:nvPr/>
        </p:nvSpPr>
        <p:spPr>
          <a:xfrm>
            <a:off x="488148" y="4597411"/>
            <a:ext cx="8241771" cy="24622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https://software.intel.com/content/www/us/en/develop/documentation/intel-dpcpp-compatibility-tool-user-guide/top/usage-workflow-overview.html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A28A453C-C295-43C5-ADC3-EF25097D20FB}"/>
              </a:ext>
            </a:extLst>
          </p:cNvPr>
          <p:cNvSpPr txBox="1"/>
          <p:nvPr/>
        </p:nvSpPr>
        <p:spPr>
          <a:xfrm>
            <a:off x="488148" y="4417743"/>
            <a:ext cx="4484228" cy="261610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Intel DPC++ Compatibility Tool Developer Guide and Reference</a:t>
            </a:r>
          </a:p>
        </p:txBody>
      </p:sp>
    </p:spTree>
    <p:extLst>
      <p:ext uri="{BB962C8B-B14F-4D97-AF65-F5344CB8AC3E}">
        <p14:creationId xmlns:p14="http://schemas.microsoft.com/office/powerpoint/2010/main" val="40694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B745CFC-3DF8-4024-9C7F-3578AF7A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DPCT provides helpful feedback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BEF565C-B60B-485B-8982-5D52E08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924034-6CF5-43D3-8B82-1824BBCE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7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A972C1-89BA-43BF-B268-28AF5D608E5A}"/>
              </a:ext>
            </a:extLst>
          </p:cNvPr>
          <p:cNvSpPr txBox="1"/>
          <p:nvPr/>
        </p:nvSpPr>
        <p:spPr>
          <a:xfrm>
            <a:off x="914399" y="1334392"/>
            <a:ext cx="7520940" cy="83099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Migrated API does not return error code. (*, 0) is inserted. You may need to rewrite this code.</a:t>
            </a:r>
          </a:p>
          <a:p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int ret = 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cudaMalloc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((unsigned long long**)&amp;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d_datasetCases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datasetCases_size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 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sizeof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(unsigned long long));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46D007-ECB7-49F8-8DA4-3BF65E677A70}"/>
              </a:ext>
            </a:extLst>
          </p:cNvPr>
          <p:cNvSpPr txBox="1"/>
          <p:nvPr/>
        </p:nvSpPr>
        <p:spPr>
          <a:xfrm>
            <a:off x="914399" y="2336093"/>
            <a:ext cx="7520940" cy="646331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SYCL uses exceptions to report errors and does not use the error codes. The call was replaced with 0. You need to rewrite this code.</a:t>
            </a:r>
            <a:endParaRPr lang="en-US" sz="1200" b="0" dirty="0">
              <a:effectLst/>
              <a:latin typeface="Consolas" panose="020B0609020204030204" pitchFamily="49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cudaError_t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err = 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cudaGetLastError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lang="en-US" sz="1200" b="0" dirty="0">
              <a:effectLst/>
              <a:latin typeface="Consolas" panose="020B0609020204030204" pitchFamily="49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5D4650C-D661-4D58-B746-487F05DC9051}"/>
              </a:ext>
            </a:extLst>
          </p:cNvPr>
          <p:cNvSpPr txBox="1"/>
          <p:nvPr/>
        </p:nvSpPr>
        <p:spPr>
          <a:xfrm>
            <a:off x="914399" y="3326946"/>
            <a:ext cx="7520940" cy="276999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The call to __</a:t>
            </a:r>
            <a:r>
              <a:rPr lang="en-US" sz="1200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ldg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was removed, because there is no corresponding API in DPC++.</a:t>
            </a:r>
            <a:endParaRPr lang="en-US" sz="1200" b="0" dirty="0">
              <a:effectLst/>
              <a:latin typeface="Consolas" panose="020B0609020204030204" pitchFamily="49" charset="0"/>
            </a:endParaRPr>
          </a:p>
        </p:txBody>
      </p:sp>
      <p:sp>
        <p:nvSpPr>
          <p:cNvPr id="17" name="TextBox 7">
            <a:extLst>
              <a:ext uri="{FF2B5EF4-FFF2-40B4-BE49-F238E27FC236}">
                <a16:creationId xmlns:a16="http://schemas.microsoft.com/office/drawing/2014/main" id="{9F713BD4-7FCC-4848-BC66-6157A21F1E97}"/>
              </a:ext>
            </a:extLst>
          </p:cNvPr>
          <p:cNvSpPr txBox="1"/>
          <p:nvPr/>
        </p:nvSpPr>
        <p:spPr>
          <a:xfrm>
            <a:off x="914399" y="2969474"/>
            <a:ext cx="830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06EFC785-CD4B-4329-AE7C-3F72E5716957}"/>
              </a:ext>
            </a:extLst>
          </p:cNvPr>
          <p:cNvSpPr txBox="1"/>
          <p:nvPr/>
        </p:nvSpPr>
        <p:spPr>
          <a:xfrm>
            <a:off x="914398" y="2071380"/>
            <a:ext cx="830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600" b="1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5015CD3-D466-400E-B215-E760EADA6A47}"/>
              </a:ext>
            </a:extLst>
          </p:cNvPr>
          <p:cNvSpPr txBox="1"/>
          <p:nvPr/>
        </p:nvSpPr>
        <p:spPr>
          <a:xfrm>
            <a:off x="733964" y="3896205"/>
            <a:ext cx="8307166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Most are optional. Minimal modifications had to be performed to compile the DPC++ translated code</a:t>
            </a:r>
            <a:endParaRPr lang="en-US" sz="1400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5E6789E8-D500-41E1-8545-27AA92A9495C}"/>
              </a:ext>
            </a:extLst>
          </p:cNvPr>
          <p:cNvSpPr txBox="1"/>
          <p:nvPr/>
        </p:nvSpPr>
        <p:spPr>
          <a:xfrm>
            <a:off x="1085850" y="4297608"/>
            <a:ext cx="6435090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E.g.  </a:t>
            </a:r>
            <a:r>
              <a:rPr lang="en-US" sz="1400" dirty="0" err="1">
                <a:latin typeface="Consolas" panose="020B0609020204030204" pitchFamily="49" charset="0"/>
              </a:rPr>
              <a:t>sycl</a:t>
            </a:r>
            <a:r>
              <a:rPr lang="en-US" sz="1400" dirty="0">
                <a:latin typeface="Consolas" panose="020B0609020204030204" pitchFamily="49" charset="0"/>
              </a:rPr>
              <a:t>::min(</a:t>
            </a:r>
            <a:r>
              <a:rPr lang="en-US" sz="1400" dirty="0" err="1">
                <a:latin typeface="Consolas" panose="020B0609020204030204" pitchFamily="49" charset="0"/>
              </a:rPr>
              <a:t>val</a:t>
            </a:r>
            <a:r>
              <a:rPr lang="en-US" sz="1400" dirty="0">
                <a:latin typeface="Consolas" panose="020B0609020204030204" pitchFamily="49" charset="0"/>
              </a:rPr>
              <a:t>, shfl_xor_32(</a:t>
            </a:r>
            <a:r>
              <a:rPr lang="en-US" sz="1400" dirty="0" err="1">
                <a:latin typeface="Consolas" panose="020B0609020204030204" pitchFamily="49" charset="0"/>
              </a:rPr>
              <a:t>val</a:t>
            </a:r>
            <a:r>
              <a:rPr lang="en-US" sz="1400" dirty="0">
                <a:latin typeface="Consolas" panose="020B0609020204030204" pitchFamily="49" charset="0"/>
              </a:rPr>
              <a:t>, 1, </a:t>
            </a:r>
            <a:r>
              <a:rPr lang="en-US" sz="1400" b="1" dirty="0">
                <a:latin typeface="Consolas" panose="020B0609020204030204" pitchFamily="49" charset="0"/>
              </a:rPr>
              <a:t>item_ct1</a:t>
            </a:r>
            <a:r>
              <a:rPr lang="en-US" sz="1400" dirty="0">
                <a:latin typeface="Consolas" panose="020B0609020204030204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20118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B745CFC-3DF8-4024-9C7F-3578AF7A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 aware of assumptions about HW in code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BEF565C-B60B-485B-8982-5D52E08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924034-6CF5-43D3-8B82-1824BBCE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8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924A0CE2-8760-49A3-8D2B-D0A256C0F4DB}"/>
              </a:ext>
            </a:extLst>
          </p:cNvPr>
          <p:cNvSpPr txBox="1"/>
          <p:nvPr/>
        </p:nvSpPr>
        <p:spPr>
          <a:xfrm>
            <a:off x="864810" y="4345538"/>
            <a:ext cx="77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compiles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produces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incorrect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output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9FF8E3D-030B-4DE6-8CCC-AB3B6F3B27B7}"/>
              </a:ext>
            </a:extLst>
          </p:cNvPr>
          <p:cNvSpPr txBox="1"/>
          <p:nvPr/>
        </p:nvSpPr>
        <p:spPr>
          <a:xfrm>
            <a:off x="1138496" y="2996672"/>
            <a:ext cx="5212080" cy="1061829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050" dirty="0"/>
              <a:t>__inline__ float </a:t>
            </a:r>
            <a:r>
              <a:rPr lang="en-US" sz="1050" dirty="0" err="1"/>
              <a:t>warpReduceMin</a:t>
            </a:r>
            <a:r>
              <a:rPr lang="en-US" sz="1050" dirty="0"/>
              <a:t>(float </a:t>
            </a:r>
            <a:r>
              <a:rPr lang="en-US" sz="1050" dirty="0" err="1"/>
              <a:t>val</a:t>
            </a:r>
            <a:r>
              <a:rPr lang="en-US" sz="1050" dirty="0"/>
              <a:t>, </a:t>
            </a:r>
            <a:r>
              <a:rPr lang="en-US" sz="1050" dirty="0" err="1"/>
              <a:t>sycl</a:t>
            </a:r>
            <a:r>
              <a:rPr lang="en-US" sz="1050" dirty="0"/>
              <a:t>::</a:t>
            </a:r>
            <a:r>
              <a:rPr lang="en-US" sz="1050" dirty="0" err="1"/>
              <a:t>nd_item</a:t>
            </a:r>
            <a:r>
              <a:rPr lang="en-US" sz="1050" dirty="0"/>
              <a:t>&lt;3&gt; item_ct1) {</a:t>
            </a:r>
          </a:p>
          <a:p>
            <a:r>
              <a:rPr lang="en-US" sz="1050" dirty="0"/>
              <a:t>        for(int </a:t>
            </a:r>
            <a:r>
              <a:rPr lang="en-US" sz="1050" dirty="0" err="1"/>
              <a:t>i</a:t>
            </a:r>
            <a:r>
              <a:rPr lang="en-US" sz="1050" dirty="0"/>
              <a:t>=1; </a:t>
            </a:r>
            <a:r>
              <a:rPr lang="en-US" sz="1050" dirty="0" err="1"/>
              <a:t>i</a:t>
            </a:r>
            <a:r>
              <a:rPr lang="en-US" sz="1050" dirty="0"/>
              <a:t> &lt; item_ct1.get_sub_group().</a:t>
            </a:r>
            <a:r>
              <a:rPr lang="en-US" sz="1050" dirty="0" err="1"/>
              <a:t>get_local_range</a:t>
            </a:r>
            <a:r>
              <a:rPr lang="en-US" sz="1050" dirty="0"/>
              <a:t>().get(0); </a:t>
            </a:r>
            <a:r>
              <a:rPr lang="en-US" sz="1050" dirty="0" err="1"/>
              <a:t>i</a:t>
            </a:r>
            <a:r>
              <a:rPr lang="en-US" sz="1050" dirty="0"/>
              <a:t> = </a:t>
            </a:r>
            <a:r>
              <a:rPr lang="en-US" sz="1050" dirty="0" err="1"/>
              <a:t>i</a:t>
            </a:r>
            <a:r>
              <a:rPr lang="en-US" sz="1050" dirty="0"/>
              <a:t> * 2) {</a:t>
            </a:r>
          </a:p>
          <a:p>
            <a:r>
              <a:rPr lang="en-US" sz="1050" dirty="0"/>
              <a:t>                </a:t>
            </a:r>
            <a:r>
              <a:rPr lang="en-US" sz="1050" dirty="0" err="1"/>
              <a:t>val</a:t>
            </a:r>
            <a:r>
              <a:rPr lang="en-US" sz="1050" dirty="0"/>
              <a:t> = </a:t>
            </a:r>
            <a:r>
              <a:rPr lang="en-US" sz="1050" dirty="0" err="1"/>
              <a:t>sycl</a:t>
            </a:r>
            <a:r>
              <a:rPr lang="en-US" sz="1050" dirty="0"/>
              <a:t>::min(</a:t>
            </a:r>
            <a:r>
              <a:rPr lang="en-US" sz="1050" dirty="0" err="1"/>
              <a:t>val</a:t>
            </a:r>
            <a:r>
              <a:rPr lang="en-US" sz="1050" dirty="0"/>
              <a:t>, shfl_xor_32(</a:t>
            </a:r>
            <a:r>
              <a:rPr lang="en-US" sz="1050" dirty="0" err="1"/>
              <a:t>val</a:t>
            </a:r>
            <a:r>
              <a:rPr lang="en-US" sz="1050" dirty="0"/>
              <a:t>, </a:t>
            </a:r>
            <a:r>
              <a:rPr lang="en-US" sz="1050" dirty="0" err="1"/>
              <a:t>i</a:t>
            </a:r>
            <a:r>
              <a:rPr lang="en-US" sz="1050" dirty="0"/>
              <a:t>, item_ct1));</a:t>
            </a:r>
          </a:p>
          <a:p>
            <a:r>
              <a:rPr lang="en-US" sz="1050" dirty="0"/>
              <a:t>        }</a:t>
            </a:r>
          </a:p>
          <a:p>
            <a:r>
              <a:rPr lang="en-US" sz="1050" dirty="0"/>
              <a:t>        return </a:t>
            </a:r>
            <a:r>
              <a:rPr lang="en-US" sz="1050" dirty="0" err="1"/>
              <a:t>val</a:t>
            </a:r>
            <a:r>
              <a:rPr lang="en-US" sz="1050" dirty="0"/>
              <a:t>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7AB4A7C5-D93F-43F9-A7E4-D58F12C968C4}"/>
              </a:ext>
            </a:extLst>
          </p:cNvPr>
          <p:cNvSpPr txBox="1"/>
          <p:nvPr/>
        </p:nvSpPr>
        <p:spPr>
          <a:xfrm>
            <a:off x="5600474" y="1556538"/>
            <a:ext cx="2773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subgroups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might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indent="0" algn="ctr"/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32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work-items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P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warp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in NVIDIA)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E40E22C-702F-4384-947F-6F661ED2BE2F}"/>
              </a:ext>
            </a:extLst>
          </p:cNvPr>
          <p:cNvSpPr txBox="1"/>
          <p:nvPr/>
        </p:nvSpPr>
        <p:spPr>
          <a:xfrm>
            <a:off x="1179734" y="1316548"/>
            <a:ext cx="4729576" cy="138499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050" dirty="0"/>
              <a:t>__inline__ float </a:t>
            </a:r>
            <a:r>
              <a:rPr lang="en-US" sz="1050" dirty="0" err="1"/>
              <a:t>warpReduceMin</a:t>
            </a:r>
            <a:r>
              <a:rPr lang="en-US" sz="1050" dirty="0"/>
              <a:t>(float </a:t>
            </a:r>
            <a:r>
              <a:rPr lang="en-US" sz="1050" dirty="0" err="1"/>
              <a:t>val</a:t>
            </a:r>
            <a:r>
              <a:rPr lang="en-US" sz="1050" dirty="0"/>
              <a:t>, </a:t>
            </a:r>
            <a:r>
              <a:rPr lang="en-US" sz="1050" dirty="0" err="1"/>
              <a:t>sycl</a:t>
            </a:r>
            <a:r>
              <a:rPr lang="en-US" sz="1050" dirty="0"/>
              <a:t>::</a:t>
            </a:r>
            <a:r>
              <a:rPr lang="en-US" sz="1050" dirty="0" err="1"/>
              <a:t>nd_item</a:t>
            </a:r>
            <a:r>
              <a:rPr lang="en-US" sz="1050" dirty="0"/>
              <a:t>&lt;3&gt; item_ct1) {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val</a:t>
            </a:r>
            <a:r>
              <a:rPr lang="en-US" sz="1050" dirty="0"/>
              <a:t> = </a:t>
            </a:r>
            <a:r>
              <a:rPr lang="en-US" sz="1050" dirty="0" err="1"/>
              <a:t>sycl</a:t>
            </a:r>
            <a:r>
              <a:rPr lang="en-US" sz="1050" dirty="0"/>
              <a:t>::min(</a:t>
            </a:r>
            <a:r>
              <a:rPr lang="en-US" sz="1050" dirty="0" err="1"/>
              <a:t>val</a:t>
            </a:r>
            <a:r>
              <a:rPr lang="en-US" sz="1050" dirty="0"/>
              <a:t>, shfl_xor_32(</a:t>
            </a:r>
            <a:r>
              <a:rPr lang="en-US" sz="1050" dirty="0" err="1"/>
              <a:t>val</a:t>
            </a:r>
            <a:r>
              <a:rPr lang="en-US" sz="1050" dirty="0"/>
              <a:t>, 1, item_ct1));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val</a:t>
            </a:r>
            <a:r>
              <a:rPr lang="en-US" sz="1050" dirty="0"/>
              <a:t> = </a:t>
            </a:r>
            <a:r>
              <a:rPr lang="en-US" sz="1050" dirty="0" err="1"/>
              <a:t>sycl</a:t>
            </a:r>
            <a:r>
              <a:rPr lang="en-US" sz="1050" dirty="0"/>
              <a:t>::min(</a:t>
            </a:r>
            <a:r>
              <a:rPr lang="en-US" sz="1050" dirty="0" err="1"/>
              <a:t>val</a:t>
            </a:r>
            <a:r>
              <a:rPr lang="en-US" sz="1050" dirty="0"/>
              <a:t>, shfl_xor_32(</a:t>
            </a:r>
            <a:r>
              <a:rPr lang="en-US" sz="1050" dirty="0" err="1"/>
              <a:t>val</a:t>
            </a:r>
            <a:r>
              <a:rPr lang="en-US" sz="1050" dirty="0"/>
              <a:t>, 2, item_ct1));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val</a:t>
            </a:r>
            <a:r>
              <a:rPr lang="en-US" sz="1050" dirty="0"/>
              <a:t> = </a:t>
            </a:r>
            <a:r>
              <a:rPr lang="en-US" sz="1050" dirty="0" err="1"/>
              <a:t>sycl</a:t>
            </a:r>
            <a:r>
              <a:rPr lang="en-US" sz="1050" dirty="0"/>
              <a:t>::min(</a:t>
            </a:r>
            <a:r>
              <a:rPr lang="en-US" sz="1050" dirty="0" err="1"/>
              <a:t>val</a:t>
            </a:r>
            <a:r>
              <a:rPr lang="en-US" sz="1050" dirty="0"/>
              <a:t>, shfl_xor_32(</a:t>
            </a:r>
            <a:r>
              <a:rPr lang="en-US" sz="1050" dirty="0" err="1"/>
              <a:t>val</a:t>
            </a:r>
            <a:r>
              <a:rPr lang="en-US" sz="1050" dirty="0"/>
              <a:t>, 4, item_ct1));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val</a:t>
            </a:r>
            <a:r>
              <a:rPr lang="en-US" sz="1050" dirty="0"/>
              <a:t> = </a:t>
            </a:r>
            <a:r>
              <a:rPr lang="en-US" sz="1050" dirty="0" err="1"/>
              <a:t>sycl</a:t>
            </a:r>
            <a:r>
              <a:rPr lang="en-US" sz="1050" dirty="0"/>
              <a:t>::min(</a:t>
            </a:r>
            <a:r>
              <a:rPr lang="en-US" sz="1050" dirty="0" err="1"/>
              <a:t>val</a:t>
            </a:r>
            <a:r>
              <a:rPr lang="en-US" sz="1050" dirty="0"/>
              <a:t>, shfl_xor_32(</a:t>
            </a:r>
            <a:r>
              <a:rPr lang="en-US" sz="1050" dirty="0" err="1"/>
              <a:t>val</a:t>
            </a:r>
            <a:r>
              <a:rPr lang="en-US" sz="1050" dirty="0"/>
              <a:t>, 8, item_ct1)); </a:t>
            </a:r>
          </a:p>
          <a:p>
            <a:r>
              <a:rPr lang="en-US" sz="1050" dirty="0"/>
              <a:t>        </a:t>
            </a:r>
            <a:r>
              <a:rPr lang="en-US" sz="1050" dirty="0" err="1"/>
              <a:t>val</a:t>
            </a:r>
            <a:r>
              <a:rPr lang="en-US" sz="1050" dirty="0"/>
              <a:t> = </a:t>
            </a:r>
            <a:r>
              <a:rPr lang="en-US" sz="1050" dirty="0" err="1"/>
              <a:t>sycl</a:t>
            </a:r>
            <a:r>
              <a:rPr lang="en-US" sz="1050" dirty="0"/>
              <a:t>::min(</a:t>
            </a:r>
            <a:r>
              <a:rPr lang="en-US" sz="1050" dirty="0" err="1"/>
              <a:t>val</a:t>
            </a:r>
            <a:r>
              <a:rPr lang="en-US" sz="1050" dirty="0"/>
              <a:t>, shfl_xor_32(</a:t>
            </a:r>
            <a:r>
              <a:rPr lang="en-US" sz="1050" dirty="0" err="1"/>
              <a:t>val</a:t>
            </a:r>
            <a:r>
              <a:rPr lang="en-US" sz="1050" dirty="0"/>
              <a:t>, 16, item_ct1));</a:t>
            </a:r>
          </a:p>
          <a:p>
            <a:r>
              <a:rPr lang="en-US" sz="1050" dirty="0"/>
              <a:t>        return </a:t>
            </a:r>
            <a:r>
              <a:rPr lang="en-US" sz="1050" dirty="0" err="1"/>
              <a:t>val</a:t>
            </a:r>
            <a:r>
              <a:rPr lang="en-US" sz="1050" dirty="0"/>
              <a:t>;</a:t>
            </a:r>
          </a:p>
          <a:p>
            <a:r>
              <a:rPr lang="en-US" sz="1050" dirty="0"/>
              <a:t>}</a:t>
            </a: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A0463D79-97B0-49C2-BFC2-FAA7FB071ECD}"/>
              </a:ext>
            </a:extLst>
          </p:cNvPr>
          <p:cNvSpPr/>
          <p:nvPr/>
        </p:nvSpPr>
        <p:spPr>
          <a:xfrm rot="5400000">
            <a:off x="3148535" y="2571894"/>
            <a:ext cx="242497" cy="290441"/>
          </a:xfrm>
          <a:prstGeom prst="rightArrow">
            <a:avLst/>
          </a:prstGeom>
          <a:solidFill>
            <a:schemeClr val="accent3">
              <a:lumOff val="44000"/>
            </a:schemeClr>
          </a:solidFill>
          <a:ln w="25400" cap="flat">
            <a:solidFill>
              <a:schemeClr val="accent5">
                <a:lumMod val="75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F1186B09-EA34-4969-98BA-2D614E9BC066}"/>
              </a:ext>
            </a:extLst>
          </p:cNvPr>
          <p:cNvSpPr txBox="1"/>
          <p:nvPr/>
        </p:nvSpPr>
        <p:spPr>
          <a:xfrm>
            <a:off x="5600474" y="2276605"/>
            <a:ext cx="2773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 algn="ctr"/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target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compiled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0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B745CFC-3DF8-4024-9C7F-3578AF7A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third-order searches on </a:t>
            </a:r>
            <a:r>
              <a:rPr lang="en-US" dirty="0" err="1"/>
              <a:t>DevCloud</a:t>
            </a:r>
            <a:r>
              <a:rPr lang="en-US" dirty="0"/>
              <a:t> nodes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BEF565C-B60B-485B-8982-5D52E08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26-April-21</a:t>
            </a:r>
            <a:endParaRPr lang="pt-PT" dirty="0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924034-6CF5-43D3-8B82-1824BBCE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9</a:t>
            </a:fld>
            <a:r>
              <a:rPr lang="pt-PT"/>
              <a:t>  </a:t>
            </a:r>
            <a:r>
              <a:rPr lang="pt-PT" b="0"/>
              <a:t>|</a:t>
            </a:r>
            <a:endParaRPr lang="uk-UA" b="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063A68C-1EDD-4E0C-A009-0716734C5E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665915"/>
              </p:ext>
            </p:extLst>
          </p:nvPr>
        </p:nvGraphicFramePr>
        <p:xfrm>
          <a:off x="4279500" y="1777183"/>
          <a:ext cx="4665218" cy="1789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800AF7C2-1E8B-401C-93F4-91EEF71AC911}"/>
              </a:ext>
            </a:extLst>
          </p:cNvPr>
          <p:cNvSpPr txBox="1"/>
          <p:nvPr/>
        </p:nvSpPr>
        <p:spPr>
          <a:xfrm>
            <a:off x="560833" y="3538836"/>
            <a:ext cx="4207575" cy="46166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Code repository: 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  https://github.com/rjfnobre/crossarch-episdet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2CEF24F-5EAE-4B87-B718-A59BFFA420AC}"/>
              </a:ext>
            </a:extLst>
          </p:cNvPr>
          <p:cNvSpPr txBox="1"/>
          <p:nvPr/>
        </p:nvSpPr>
        <p:spPr>
          <a:xfrm>
            <a:off x="663510" y="1971182"/>
            <a:ext cx="1406841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nsolas" panose="020B0609020204030204" pitchFamily="49" charset="0"/>
              </a:rPr>
              <a:t>make </a:t>
            </a:r>
            <a:r>
              <a:rPr lang="en-US" sz="1400" b="1" dirty="0" err="1">
                <a:latin typeface="Consolas" panose="020B0609020204030204" pitchFamily="49" charset="0"/>
              </a:rPr>
              <a:t>run_cpu</a:t>
            </a:r>
            <a:endParaRPr lang="en-US" sz="1400" b="1" dirty="0"/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D7605A60-868E-4A94-BC09-2D6DF8BC673E}"/>
              </a:ext>
            </a:extLst>
          </p:cNvPr>
          <p:cNvSpPr txBox="1"/>
          <p:nvPr/>
        </p:nvSpPr>
        <p:spPr>
          <a:xfrm>
            <a:off x="2093058" y="1971182"/>
            <a:ext cx="2399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run on dual Xeon 6128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6D71E98-26F2-4223-9C70-0573FF1B95E2}"/>
              </a:ext>
            </a:extLst>
          </p:cNvPr>
          <p:cNvSpPr txBox="1"/>
          <p:nvPr/>
        </p:nvSpPr>
        <p:spPr>
          <a:xfrm>
            <a:off x="663510" y="2689843"/>
            <a:ext cx="1365055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b="1" dirty="0">
                <a:latin typeface="Consolas" panose="020B0609020204030204" pitchFamily="49" charset="0"/>
              </a:rPr>
              <a:t>make </a:t>
            </a:r>
            <a:r>
              <a:rPr lang="en-US" sz="1400" b="1" dirty="0" err="1">
                <a:latin typeface="Consolas" panose="020B0609020204030204" pitchFamily="49" charset="0"/>
              </a:rPr>
              <a:t>run_gpu</a:t>
            </a:r>
            <a:endParaRPr lang="en-US" sz="1400" b="1" dirty="0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BD0A7243-7DD3-4787-BAFD-F93988CE3B29}"/>
              </a:ext>
            </a:extLst>
          </p:cNvPr>
          <p:cNvSpPr txBox="1"/>
          <p:nvPr/>
        </p:nvSpPr>
        <p:spPr>
          <a:xfrm>
            <a:off x="2109682" y="2689844"/>
            <a:ext cx="1836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run on Iris Xe MAX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BC43E05C-8CF0-4121-9666-6941220C8F59}"/>
              </a:ext>
            </a:extLst>
          </p:cNvPr>
          <p:cNvSpPr txBox="1"/>
          <p:nvPr/>
        </p:nvSpPr>
        <p:spPr>
          <a:xfrm>
            <a:off x="5710078" y="3449807"/>
            <a:ext cx="32023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en-US" sz="1000" dirty="0">
                <a:latin typeface="Consolas" panose="020B0609020204030204" pitchFamily="49" charset="0"/>
                <a:cs typeface="Arial" panose="020B0604020202020204" pitchFamily="34" charset="0"/>
              </a:rPr>
              <a:t>[dataset: 1024 SNPs </a:t>
            </a:r>
            <a:r>
              <a:rPr lang="en-US" sz="1000" dirty="0">
                <a:latin typeface="Consolas" panose="020B0609020204030204" pitchFamily="49" charset="0"/>
              </a:rPr>
              <a:t>× 4096samples]</a:t>
            </a:r>
            <a:endParaRPr lang="pt-PT" sz="1000" dirty="0">
              <a:latin typeface="Consolas" panose="020B0609020204030204" pitchFamily="49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761BF7C-2582-436B-836E-DDF0E2FBA4CE}"/>
              </a:ext>
            </a:extLst>
          </p:cNvPr>
          <p:cNvSpPr txBox="1"/>
          <p:nvPr/>
        </p:nvSpPr>
        <p:spPr>
          <a:xfrm>
            <a:off x="574729" y="4096273"/>
            <a:ext cx="7994542" cy="615553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DevMesh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entry: </a:t>
            </a:r>
          </a:p>
          <a:p>
            <a:r>
              <a:rPr lang="en-US" sz="1100" dirty="0">
                <a:latin typeface="Consolas" panose="020B0609020204030204" pitchFamily="49" charset="0"/>
              </a:rPr>
              <a:t>https://devmesh.intel.com/projects/cross-architecture-high-order-exhaustive-epistasis-detection-on-cpu-and-gpu-devices</a:t>
            </a:r>
          </a:p>
        </p:txBody>
      </p:sp>
      <p:sp>
        <p:nvSpPr>
          <p:cNvPr id="18" name="TextBox 7">
            <a:extLst>
              <a:ext uri="{FF2B5EF4-FFF2-40B4-BE49-F238E27FC236}">
                <a16:creationId xmlns:a16="http://schemas.microsoft.com/office/drawing/2014/main" id="{E42CB360-9BFE-403D-9030-FCBCA97F6AE6}"/>
              </a:ext>
            </a:extLst>
          </p:cNvPr>
          <p:cNvSpPr txBox="1"/>
          <p:nvPr/>
        </p:nvSpPr>
        <p:spPr>
          <a:xfrm>
            <a:off x="663510" y="1301856"/>
            <a:ext cx="8226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0"/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executed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more GPU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devices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CPU-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pt-P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400" dirty="0" err="1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pt-P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A23D7572-E49D-4564-A850-6DB8380EE865}"/>
              </a:ext>
            </a:extLst>
          </p:cNvPr>
          <p:cNvSpPr txBox="1"/>
          <p:nvPr/>
        </p:nvSpPr>
        <p:spPr>
          <a:xfrm>
            <a:off x="663510" y="2222854"/>
            <a:ext cx="3593130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b="0" i="0" dirty="0" err="1">
                <a:solidFill>
                  <a:srgbClr val="24292E"/>
                </a:solidFill>
                <a:effectLst/>
                <a:latin typeface="SFMono-Regular"/>
              </a:rPr>
              <a:t>qsub</a:t>
            </a:r>
            <a:r>
              <a:rPr lang="en-US" sz="1400" b="0" i="0" dirty="0">
                <a:solidFill>
                  <a:srgbClr val="24292E"/>
                </a:solidFill>
                <a:effectLst/>
                <a:latin typeface="SFMono-Regular"/>
              </a:rPr>
              <a:t> -l nodes=1:ppn=2:iris_xe_max -d </a:t>
            </a:r>
            <a:r>
              <a:rPr lang="en-US" sz="1400" b="0" i="0" dirty="0">
                <a:effectLst/>
                <a:latin typeface="SFMono-Regular"/>
              </a:rPr>
              <a:t>.</a:t>
            </a:r>
            <a:r>
              <a:rPr lang="en-US" sz="1400" b="0" i="0" dirty="0">
                <a:solidFill>
                  <a:srgbClr val="24292E"/>
                </a:solidFill>
                <a:effectLst/>
                <a:latin typeface="SFMono-Regular"/>
              </a:rPr>
              <a:t> run.sh</a:t>
            </a:r>
            <a:endParaRPr lang="en-US" sz="14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9AAEC6-9D0E-4982-9DA8-99AD2A8A7FC6}"/>
              </a:ext>
            </a:extLst>
          </p:cNvPr>
          <p:cNvSpPr txBox="1"/>
          <p:nvPr/>
        </p:nvSpPr>
        <p:spPr>
          <a:xfrm>
            <a:off x="663510" y="2934809"/>
            <a:ext cx="3593130" cy="30777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400" b="0" i="0" dirty="0" err="1">
                <a:solidFill>
                  <a:srgbClr val="24292E"/>
                </a:solidFill>
                <a:effectLst/>
                <a:latin typeface="SFMono-Regular"/>
              </a:rPr>
              <a:t>qsub</a:t>
            </a:r>
            <a:r>
              <a:rPr lang="en-US" sz="1400" b="0" i="0" dirty="0">
                <a:solidFill>
                  <a:srgbClr val="24292E"/>
                </a:solidFill>
                <a:effectLst/>
                <a:latin typeface="SFMono-Regular"/>
              </a:rPr>
              <a:t> -l nodes=1:ppn=2:gold6128 -d </a:t>
            </a:r>
            <a:r>
              <a:rPr lang="en-US" sz="1400" b="0" i="0" dirty="0">
                <a:effectLst/>
                <a:latin typeface="SFMono-Regular"/>
              </a:rPr>
              <a:t>.</a:t>
            </a:r>
            <a:r>
              <a:rPr lang="en-US" sz="1400" b="0" i="0" dirty="0">
                <a:solidFill>
                  <a:srgbClr val="24292E"/>
                </a:solidFill>
                <a:effectLst/>
                <a:latin typeface="SFMono-Regular"/>
              </a:rPr>
              <a:t> run.sh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527328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INESC-ID-template-0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FC418"/>
      </a:accent1>
      <a:accent2>
        <a:srgbClr val="00587B"/>
      </a:accent2>
      <a:accent3>
        <a:srgbClr val="758C95"/>
      </a:accent3>
      <a:accent4>
        <a:srgbClr val="707070"/>
      </a:accent4>
      <a:accent5>
        <a:srgbClr val="008797"/>
      </a:accent5>
      <a:accent6>
        <a:srgbClr val="3A7FB7"/>
      </a:accent6>
      <a:hlink>
        <a:srgbClr val="70C815"/>
      </a:hlink>
      <a:folHlink>
        <a:srgbClr val="ABF818"/>
      </a:folHlink>
    </a:clrScheme>
    <a:fontScheme name="Blank Presentation">
      <a:majorFont>
        <a:latin typeface="Helvetica"/>
        <a:ea typeface="Helvetica"/>
        <a:cs typeface="Helvetica"/>
      </a:majorFont>
      <a:minorFont>
        <a:latin typeface="Times"/>
        <a:ea typeface="Times"/>
        <a:cs typeface="Times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sp3d/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Blank Presentation">
      <a:majorFont>
        <a:latin typeface="Helvetica"/>
        <a:ea typeface="Helvetica"/>
        <a:cs typeface="Helvetica"/>
      </a:majorFont>
      <a:minorFont>
        <a:latin typeface="Times"/>
        <a:ea typeface="Times"/>
        <a:cs typeface="Times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8389</TotalTime>
  <Words>1807</Words>
  <Application>Microsoft Office PowerPoint</Application>
  <PresentationFormat>Apresentação no Ecrã (16:9)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26" baseType="lpstr">
      <vt:lpstr>0</vt:lpstr>
      <vt:lpstr>Arial</vt:lpstr>
      <vt:lpstr>Arial</vt:lpstr>
      <vt:lpstr>Cambria Math</vt:lpstr>
      <vt:lpstr>Consolas</vt:lpstr>
      <vt:lpstr>Courier New</vt:lpstr>
      <vt:lpstr>Georgia</vt:lpstr>
      <vt:lpstr>Helvetica</vt:lpstr>
      <vt:lpstr>Lohit Devanagari</vt:lpstr>
      <vt:lpstr>SFMono-Regular</vt:lpstr>
      <vt:lpstr>Source Sans Pro</vt:lpstr>
      <vt:lpstr>Times</vt:lpstr>
      <vt:lpstr>Blank Presentation</vt:lpstr>
      <vt:lpstr>Cross-architecture high-order exhaustive epistasis detection on CPU and GPU devices oneAPI Great Cross-Architecture Challenge Highlight</vt:lpstr>
      <vt:lpstr>Genes encode phenotype</vt:lpstr>
      <vt:lpstr>Single Nucleotide Polymorphism (SNP)</vt:lpstr>
      <vt:lpstr>Epistasis helps explaining certain traits1,2,3</vt:lpstr>
      <vt:lpstr>CUDA-based high-order epistasis detection</vt:lpstr>
      <vt:lpstr>Converting Application to DPC++</vt:lpstr>
      <vt:lpstr>DPCT provides helpful feedback</vt:lpstr>
      <vt:lpstr>Be aware of assumptions about HW in code</vt:lpstr>
      <vt:lpstr>Running third-order searches on DevCloud nodes</vt:lpstr>
      <vt:lpstr>Improving execution on CPU-based system</vt:lpstr>
      <vt:lpstr>Improving execution on GPU devices</vt:lpstr>
      <vt:lpstr>Conclusions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INESC-ID – Instituto de Engenharia   de Sistemas e Computadores</dc:title>
  <dc:creator>rjfn</dc:creator>
  <cp:lastModifiedBy>up201104184@ms.uporto.pt</cp:lastModifiedBy>
  <cp:revision>2200</cp:revision>
  <cp:lastPrinted>2021-04-15T12:44:32Z</cp:lastPrinted>
  <dcterms:modified xsi:type="dcterms:W3CDTF">2021-04-25T22:37:15Z</dcterms:modified>
</cp:coreProperties>
</file>