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4" r:id="rId2"/>
    <p:sldId id="439" r:id="rId3"/>
    <p:sldId id="517" r:id="rId4"/>
    <p:sldId id="516" r:id="rId5"/>
    <p:sldId id="522" r:id="rId6"/>
    <p:sldId id="515" r:id="rId7"/>
    <p:sldId id="518" r:id="rId8"/>
    <p:sldId id="519" r:id="rId9"/>
    <p:sldId id="523" r:id="rId10"/>
    <p:sldId id="453" r:id="rId11"/>
    <p:sldId id="474" r:id="rId12"/>
    <p:sldId id="436" r:id="rId13"/>
    <p:sldId id="357" r:id="rId14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17145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3429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51435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6858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85725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10287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120015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13716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OPENING &amp; TITLE SLIDES" id="{213BDB52-0773-3D4D-8AF0-E0377E252169}">
          <p14:sldIdLst>
            <p14:sldId id="354"/>
          </p14:sldIdLst>
        </p14:section>
        <p14:section name="CONTENT SLIDES" id="{8623B95B-42BB-124B-BA3C-6E8E4766FF08}">
          <p14:sldIdLst>
            <p14:sldId id="439"/>
            <p14:sldId id="517"/>
            <p14:sldId id="516"/>
            <p14:sldId id="522"/>
            <p14:sldId id="515"/>
            <p14:sldId id="518"/>
            <p14:sldId id="519"/>
            <p14:sldId id="523"/>
            <p14:sldId id="453"/>
            <p14:sldId id="474"/>
            <p14:sldId id="436"/>
          </p14:sldIdLst>
        </p14:section>
        <p14:section name="END SLIDE" id="{AAA38FB4-5FAF-C847-91CE-291B8C1ECFA5}">
          <p14:sldIdLst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A"/>
    <a:srgbClr val="424242"/>
    <a:srgbClr val="758C95"/>
    <a:srgbClr val="00597D"/>
    <a:srgbClr val="009EEE"/>
    <a:srgbClr val="FF7F7F"/>
    <a:srgbClr val="003C71"/>
    <a:srgbClr val="004A87"/>
    <a:srgbClr val="0071C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 autoAdjust="0"/>
    <p:restoredTop sz="91739" autoAdjust="0"/>
  </p:normalViewPr>
  <p:slideViewPr>
    <p:cSldViewPr snapToGrid="0" snapToObjects="1">
      <p:cViewPr varScale="1">
        <p:scale>
          <a:sx n="92" d="100"/>
          <a:sy n="92" d="100"/>
        </p:scale>
        <p:origin x="56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35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c\Desktop\iwocl_stuf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c\Desktop\iwocl_stuf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/>
              <a:t>Performance (GComb/s)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Sheet1!$B$6:$D$6</c:f>
              <c:strCache>
                <c:ptCount val="3"/>
                <c:pt idx="0">
                  <c:v>Xeon 6c CPU</c:v>
                </c:pt>
                <c:pt idx="1">
                  <c:v>Gen9 24EU GPU</c:v>
                </c:pt>
                <c:pt idx="2">
                  <c:v>Iris Xe MAX 96EU GPU</c:v>
                </c:pt>
              </c:strCache>
            </c:strRef>
          </c:cat>
          <c:val>
            <c:numRef>
              <c:f>Sheet1!$B$8:$D$8</c:f>
              <c:numCache>
                <c:formatCode>0.00</c:formatCode>
                <c:ptCount val="3"/>
                <c:pt idx="0">
                  <c:v>97.200048254867255</c:v>
                </c:pt>
                <c:pt idx="1">
                  <c:v>132.14221020277012</c:v>
                </c:pt>
                <c:pt idx="2">
                  <c:v>759.83503936632019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90-4F7A-ABA3-B3EB764D9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7058143"/>
        <c:axId val="2077059391"/>
      </c:barChart>
      <c:catAx>
        <c:axId val="207705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77059391"/>
        <c:crosses val="autoZero"/>
        <c:auto val="1"/>
        <c:lblAlgn val="ctr"/>
        <c:lblOffset val="100"/>
        <c:noMultiLvlLbl val="0"/>
      </c:catAx>
      <c:valAx>
        <c:axId val="2077059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77058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/>
              <a:t>Performance (GComb/s)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Sheet1!$B$6:$D$6</c:f>
              <c:strCache>
                <c:ptCount val="3"/>
                <c:pt idx="0">
                  <c:v>Xeon 6c CPU</c:v>
                </c:pt>
                <c:pt idx="1">
                  <c:v>Gen9 24EU GPU</c:v>
                </c:pt>
                <c:pt idx="2">
                  <c:v>Iris Xe MAX 96EU GPU</c:v>
                </c:pt>
              </c:strCache>
            </c:strRef>
          </c:cat>
          <c:val>
            <c:numRef>
              <c:f>Sheet1!$B$8:$D$8</c:f>
              <c:numCache>
                <c:formatCode>0.00</c:formatCode>
                <c:ptCount val="3"/>
                <c:pt idx="0">
                  <c:v>97.200048254867255</c:v>
                </c:pt>
                <c:pt idx="1">
                  <c:v>132.14221020277012</c:v>
                </c:pt>
                <c:pt idx="2">
                  <c:v>759.83503936632019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F-41C9-8D8D-1301AC68C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7058143"/>
        <c:axId val="2077059391"/>
      </c:barChart>
      <c:catAx>
        <c:axId val="207705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77059391"/>
        <c:crosses val="autoZero"/>
        <c:auto val="1"/>
        <c:lblAlgn val="ctr"/>
        <c:lblOffset val="100"/>
        <c:noMultiLvlLbl val="0"/>
      </c:catAx>
      <c:valAx>
        <c:axId val="2077059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77058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8508-C6FE-064A-8CA9-D4F8712360C1}" type="datetimeFigureOut">
              <a:rPr lang="pt-PT" smtClean="0"/>
              <a:t>21/04/2021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ED471-AB7A-DC44-87D8-B060470E39D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271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spcBef>
        <a:spcPts val="300"/>
      </a:spcBef>
      <a:defRPr sz="900" b="0" i="0">
        <a:latin typeface="Arial" charset="0"/>
        <a:ea typeface="Arial" charset="0"/>
        <a:cs typeface="Arial" charset="0"/>
        <a:sym typeface="Times"/>
      </a:defRPr>
    </a:lvl1pPr>
    <a:lvl2pPr indent="85725" defTabSz="685800" latinLnBrk="0">
      <a:spcBef>
        <a:spcPts val="300"/>
      </a:spcBef>
      <a:defRPr sz="900">
        <a:latin typeface="+mn-lt"/>
        <a:ea typeface="+mn-ea"/>
        <a:cs typeface="+mn-cs"/>
        <a:sym typeface="Times"/>
      </a:defRPr>
    </a:lvl2pPr>
    <a:lvl3pPr indent="171450" defTabSz="685800" latinLnBrk="0">
      <a:spcBef>
        <a:spcPts val="300"/>
      </a:spcBef>
      <a:defRPr sz="900">
        <a:latin typeface="+mn-lt"/>
        <a:ea typeface="+mn-ea"/>
        <a:cs typeface="+mn-cs"/>
        <a:sym typeface="Times"/>
      </a:defRPr>
    </a:lvl3pPr>
    <a:lvl4pPr indent="257175" defTabSz="685800" latinLnBrk="0">
      <a:spcBef>
        <a:spcPts val="300"/>
      </a:spcBef>
      <a:defRPr sz="900">
        <a:latin typeface="+mn-lt"/>
        <a:ea typeface="+mn-ea"/>
        <a:cs typeface="+mn-cs"/>
        <a:sym typeface="Times"/>
      </a:defRPr>
    </a:lvl4pPr>
    <a:lvl5pPr indent="342900" defTabSz="685800" latinLnBrk="0">
      <a:spcBef>
        <a:spcPts val="300"/>
      </a:spcBef>
      <a:defRPr sz="900">
        <a:latin typeface="+mn-lt"/>
        <a:ea typeface="+mn-ea"/>
        <a:cs typeface="+mn-cs"/>
        <a:sym typeface="Times"/>
      </a:defRPr>
    </a:lvl5pPr>
    <a:lvl6pPr indent="428625" defTabSz="685800" latinLnBrk="0">
      <a:spcBef>
        <a:spcPts val="300"/>
      </a:spcBef>
      <a:defRPr sz="900">
        <a:latin typeface="+mn-lt"/>
        <a:ea typeface="+mn-ea"/>
        <a:cs typeface="+mn-cs"/>
        <a:sym typeface="Times"/>
      </a:defRPr>
    </a:lvl6pPr>
    <a:lvl7pPr indent="514350" defTabSz="685800" latinLnBrk="0">
      <a:spcBef>
        <a:spcPts val="300"/>
      </a:spcBef>
      <a:defRPr sz="900">
        <a:latin typeface="+mn-lt"/>
        <a:ea typeface="+mn-ea"/>
        <a:cs typeface="+mn-cs"/>
        <a:sym typeface="Times"/>
      </a:defRPr>
    </a:lvl7pPr>
    <a:lvl8pPr indent="600075" defTabSz="685800" latinLnBrk="0">
      <a:spcBef>
        <a:spcPts val="300"/>
      </a:spcBef>
      <a:defRPr sz="900">
        <a:latin typeface="+mn-lt"/>
        <a:ea typeface="+mn-ea"/>
        <a:cs typeface="+mn-cs"/>
        <a:sym typeface="Times"/>
      </a:defRPr>
    </a:lvl8pPr>
    <a:lvl9pPr indent="685800" defTabSz="685800" latinLnBrk="0">
      <a:spcBef>
        <a:spcPts val="300"/>
      </a:spcBef>
      <a:defRPr sz="900">
        <a:latin typeface="+mn-lt"/>
        <a:ea typeface="+mn-ea"/>
        <a:cs typeface="+mn-cs"/>
        <a:sym typeface="Time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1344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49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12964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7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2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9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2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20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59119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12478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97521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7520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 userDrawn="1"/>
        </p:nvSpPr>
        <p:spPr>
          <a:xfrm>
            <a:off x="0" y="-7200"/>
            <a:ext cx="8841600" cy="5148000"/>
          </a:xfrm>
          <a:custGeom>
            <a:avLst/>
            <a:gdLst>
              <a:gd name="connsiteX0" fmla="*/ 0 w 8841600"/>
              <a:gd name="connsiteY0" fmla="*/ 5140800 h 5148000"/>
              <a:gd name="connsiteX1" fmla="*/ 0 w 8841600"/>
              <a:gd name="connsiteY1" fmla="*/ 0 h 5148000"/>
              <a:gd name="connsiteX2" fmla="*/ 8841600 w 8841600"/>
              <a:gd name="connsiteY2" fmla="*/ 0 h 5148000"/>
              <a:gd name="connsiteX3" fmla="*/ 1641600 w 8841600"/>
              <a:gd name="connsiteY3" fmla="*/ 5148000 h 5148000"/>
              <a:gd name="connsiteX4" fmla="*/ 0 w 8841600"/>
              <a:gd name="connsiteY4" fmla="*/ 514080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1600" h="5148000">
                <a:moveTo>
                  <a:pt x="0" y="5140800"/>
                </a:moveTo>
                <a:lnTo>
                  <a:pt x="0" y="0"/>
                </a:lnTo>
                <a:lnTo>
                  <a:pt x="8841600" y="0"/>
                </a:lnTo>
                <a:lnTo>
                  <a:pt x="1641600" y="5148000"/>
                </a:lnTo>
                <a:lnTo>
                  <a:pt x="0" y="5140800"/>
                </a:lnTo>
                <a:close/>
              </a:path>
            </a:pathLst>
          </a:custGeom>
          <a:solidFill>
            <a:schemeClr val="accent6">
              <a:alpha val="25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Freeform 23"/>
          <p:cNvSpPr/>
          <p:nvPr userDrawn="1"/>
        </p:nvSpPr>
        <p:spPr>
          <a:xfrm>
            <a:off x="1" y="1"/>
            <a:ext cx="8827246" cy="5143498"/>
          </a:xfrm>
          <a:custGeom>
            <a:avLst/>
            <a:gdLst>
              <a:gd name="connsiteX0" fmla="*/ 0 w 9123829"/>
              <a:gd name="connsiteY0" fmla="*/ 1210235 h 4504765"/>
              <a:gd name="connsiteX1" fmla="*/ 9123829 w 9123829"/>
              <a:gd name="connsiteY1" fmla="*/ 0 h 4504765"/>
              <a:gd name="connsiteX2" fmla="*/ 5883088 w 9123829"/>
              <a:gd name="connsiteY2" fmla="*/ 4504765 h 4504765"/>
              <a:gd name="connsiteX3" fmla="*/ 1687605 w 9123829"/>
              <a:gd name="connsiteY3" fmla="*/ 4504765 h 4504765"/>
              <a:gd name="connsiteX4" fmla="*/ 0 w 9123829"/>
              <a:gd name="connsiteY4" fmla="*/ 1210235 h 450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3829" h="4504765">
                <a:moveTo>
                  <a:pt x="0" y="1210235"/>
                </a:moveTo>
                <a:lnTo>
                  <a:pt x="9123829" y="0"/>
                </a:lnTo>
                <a:lnTo>
                  <a:pt x="5883088" y="4504765"/>
                </a:lnTo>
                <a:lnTo>
                  <a:pt x="1687605" y="4504765"/>
                </a:lnTo>
                <a:lnTo>
                  <a:pt x="0" y="1210235"/>
                </a:lnTo>
                <a:close/>
              </a:path>
            </a:pathLst>
          </a:custGeom>
          <a:solidFill>
            <a:schemeClr val="accent6">
              <a:alpha val="22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39615" y="2067007"/>
            <a:ext cx="4541034" cy="1532760"/>
          </a:xfrm>
          <a:prstGeom prst="rect">
            <a:avLst/>
          </a:prstGeom>
        </p:spPr>
        <p:txBody>
          <a:bodyPr tIns="36000">
            <a:normAutofit/>
          </a:bodyPr>
          <a:lstStyle>
            <a:lvl1pPr marL="0" indent="0">
              <a:spcBef>
                <a:spcPts val="263"/>
              </a:spcBef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2pPr>
            <a:lvl3pPr marL="495300" indent="-15240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3pPr>
            <a:lvl4pPr marL="68580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4pPr>
            <a:lvl5pPr marL="85725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39614" y="573741"/>
            <a:ext cx="4541035" cy="1493265"/>
          </a:xfrm>
        </p:spPr>
        <p:txBody>
          <a:bodyPr bIns="36000" anchor="b" anchorCtr="0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77" y="2888707"/>
            <a:ext cx="2352458" cy="1427223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0" y="4789559"/>
            <a:ext cx="1472453" cy="35394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05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inesc-id.pt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48377" r="1998"/>
          <a:stretch/>
        </p:blipFill>
        <p:spPr>
          <a:xfrm>
            <a:off x="3244132" y="0"/>
            <a:ext cx="5899867" cy="1707783"/>
          </a:xfrm>
          <a:prstGeom prst="rect">
            <a:avLst/>
          </a:prstGeom>
        </p:spPr>
      </p:pic>
      <p:sp>
        <p:nvSpPr>
          <p:cNvPr id="26" name="Freeform 25"/>
          <p:cNvSpPr/>
          <p:nvPr userDrawn="1"/>
        </p:nvSpPr>
        <p:spPr>
          <a:xfrm>
            <a:off x="746312" y="1707783"/>
            <a:ext cx="5757856" cy="3435716"/>
          </a:xfrm>
          <a:custGeom>
            <a:avLst/>
            <a:gdLst>
              <a:gd name="connsiteX0" fmla="*/ 0 w 6185647"/>
              <a:gd name="connsiteY0" fmla="*/ 1566583 h 3832412"/>
              <a:gd name="connsiteX1" fmla="*/ 6185647 w 6185647"/>
              <a:gd name="connsiteY1" fmla="*/ 0 h 3832412"/>
              <a:gd name="connsiteX2" fmla="*/ 4928347 w 6185647"/>
              <a:gd name="connsiteY2" fmla="*/ 3832412 h 3832412"/>
              <a:gd name="connsiteX3" fmla="*/ 4121523 w 6185647"/>
              <a:gd name="connsiteY3" fmla="*/ 3832412 h 3832412"/>
              <a:gd name="connsiteX4" fmla="*/ 0 w 6185647"/>
              <a:gd name="connsiteY4" fmla="*/ 1566583 h 38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5647" h="3832412">
                <a:moveTo>
                  <a:pt x="0" y="1566583"/>
                </a:moveTo>
                <a:lnTo>
                  <a:pt x="6185647" y="0"/>
                </a:lnTo>
                <a:lnTo>
                  <a:pt x="4928347" y="3832412"/>
                </a:lnTo>
                <a:lnTo>
                  <a:pt x="4121523" y="3832412"/>
                </a:lnTo>
                <a:lnTo>
                  <a:pt x="0" y="1566583"/>
                </a:lnTo>
                <a:close/>
              </a:path>
            </a:pathLst>
          </a:custGeom>
          <a:solidFill>
            <a:srgbClr val="3669AA">
              <a:alpha val="34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6386400" y="1560424"/>
            <a:ext cx="244800" cy="244800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 userDrawn="1"/>
        </p:nvSpPr>
        <p:spPr>
          <a:xfrm>
            <a:off x="0" y="-7200"/>
            <a:ext cx="8070574" cy="5148000"/>
          </a:xfrm>
          <a:custGeom>
            <a:avLst/>
            <a:gdLst>
              <a:gd name="connsiteX0" fmla="*/ 0 w 8841600"/>
              <a:gd name="connsiteY0" fmla="*/ 5140800 h 5148000"/>
              <a:gd name="connsiteX1" fmla="*/ 0 w 8841600"/>
              <a:gd name="connsiteY1" fmla="*/ 0 h 5148000"/>
              <a:gd name="connsiteX2" fmla="*/ 8841600 w 8841600"/>
              <a:gd name="connsiteY2" fmla="*/ 0 h 5148000"/>
              <a:gd name="connsiteX3" fmla="*/ 1641600 w 8841600"/>
              <a:gd name="connsiteY3" fmla="*/ 5148000 h 5148000"/>
              <a:gd name="connsiteX4" fmla="*/ 0 w 8841600"/>
              <a:gd name="connsiteY4" fmla="*/ 514080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1600" h="5148000">
                <a:moveTo>
                  <a:pt x="0" y="5140800"/>
                </a:moveTo>
                <a:lnTo>
                  <a:pt x="0" y="0"/>
                </a:lnTo>
                <a:lnTo>
                  <a:pt x="8841600" y="0"/>
                </a:lnTo>
                <a:lnTo>
                  <a:pt x="1641600" y="5148000"/>
                </a:lnTo>
                <a:lnTo>
                  <a:pt x="0" y="5140800"/>
                </a:lnTo>
                <a:close/>
              </a:path>
            </a:pathLst>
          </a:custGeom>
          <a:solidFill>
            <a:schemeClr val="accent6">
              <a:alpha val="25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Freeform 25"/>
          <p:cNvSpPr/>
          <p:nvPr userDrawn="1"/>
        </p:nvSpPr>
        <p:spPr>
          <a:xfrm>
            <a:off x="-1" y="1707783"/>
            <a:ext cx="5876015" cy="3435716"/>
          </a:xfrm>
          <a:custGeom>
            <a:avLst/>
            <a:gdLst>
              <a:gd name="connsiteX0" fmla="*/ 0 w 6185647"/>
              <a:gd name="connsiteY0" fmla="*/ 1566583 h 3832412"/>
              <a:gd name="connsiteX1" fmla="*/ 6185647 w 6185647"/>
              <a:gd name="connsiteY1" fmla="*/ 0 h 3832412"/>
              <a:gd name="connsiteX2" fmla="*/ 4928347 w 6185647"/>
              <a:gd name="connsiteY2" fmla="*/ 3832412 h 3832412"/>
              <a:gd name="connsiteX3" fmla="*/ 4121523 w 6185647"/>
              <a:gd name="connsiteY3" fmla="*/ 3832412 h 3832412"/>
              <a:gd name="connsiteX4" fmla="*/ 0 w 6185647"/>
              <a:gd name="connsiteY4" fmla="*/ 1566583 h 38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5647" h="3832412">
                <a:moveTo>
                  <a:pt x="0" y="1566583"/>
                </a:moveTo>
                <a:lnTo>
                  <a:pt x="6185647" y="0"/>
                </a:lnTo>
                <a:lnTo>
                  <a:pt x="4928347" y="3832412"/>
                </a:lnTo>
                <a:lnTo>
                  <a:pt x="4121523" y="3832412"/>
                </a:lnTo>
                <a:lnTo>
                  <a:pt x="0" y="1566583"/>
                </a:lnTo>
                <a:close/>
              </a:path>
            </a:pathLst>
          </a:custGeom>
          <a:solidFill>
            <a:srgbClr val="3669AA">
              <a:alpha val="34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51401" r="10784" b="1"/>
          <a:stretch/>
        </p:blipFill>
        <p:spPr>
          <a:xfrm>
            <a:off x="-195587" y="-1"/>
            <a:ext cx="9339588" cy="2796143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5364965" y="2648909"/>
            <a:ext cx="244800" cy="244800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4" y="2712652"/>
            <a:ext cx="3197848" cy="1940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8449" y="2718568"/>
            <a:ext cx="3665552" cy="800746"/>
          </a:xfrm>
        </p:spPr>
        <p:txBody>
          <a:bodyPr anchor="t" anchorCtr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 userDrawn="1"/>
        </p:nvSpPr>
        <p:spPr>
          <a:xfrm>
            <a:off x="0" y="-7200"/>
            <a:ext cx="8070574" cy="5148000"/>
          </a:xfrm>
          <a:custGeom>
            <a:avLst/>
            <a:gdLst>
              <a:gd name="connsiteX0" fmla="*/ 0 w 8841600"/>
              <a:gd name="connsiteY0" fmla="*/ 5140800 h 5148000"/>
              <a:gd name="connsiteX1" fmla="*/ 0 w 8841600"/>
              <a:gd name="connsiteY1" fmla="*/ 0 h 5148000"/>
              <a:gd name="connsiteX2" fmla="*/ 8841600 w 8841600"/>
              <a:gd name="connsiteY2" fmla="*/ 0 h 5148000"/>
              <a:gd name="connsiteX3" fmla="*/ 1641600 w 8841600"/>
              <a:gd name="connsiteY3" fmla="*/ 5148000 h 5148000"/>
              <a:gd name="connsiteX4" fmla="*/ 0 w 8841600"/>
              <a:gd name="connsiteY4" fmla="*/ 514080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1600" h="5148000">
                <a:moveTo>
                  <a:pt x="0" y="5140800"/>
                </a:moveTo>
                <a:lnTo>
                  <a:pt x="0" y="0"/>
                </a:lnTo>
                <a:lnTo>
                  <a:pt x="8841600" y="0"/>
                </a:lnTo>
                <a:lnTo>
                  <a:pt x="1641600" y="5148000"/>
                </a:lnTo>
                <a:lnTo>
                  <a:pt x="0" y="5140800"/>
                </a:lnTo>
                <a:close/>
              </a:path>
            </a:pathLst>
          </a:custGeom>
          <a:solidFill>
            <a:schemeClr val="accent6">
              <a:alpha val="25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Freeform 25"/>
          <p:cNvSpPr/>
          <p:nvPr userDrawn="1"/>
        </p:nvSpPr>
        <p:spPr>
          <a:xfrm>
            <a:off x="-1" y="1707783"/>
            <a:ext cx="5876015" cy="3435716"/>
          </a:xfrm>
          <a:custGeom>
            <a:avLst/>
            <a:gdLst>
              <a:gd name="connsiteX0" fmla="*/ 0 w 6185647"/>
              <a:gd name="connsiteY0" fmla="*/ 1566583 h 3832412"/>
              <a:gd name="connsiteX1" fmla="*/ 6185647 w 6185647"/>
              <a:gd name="connsiteY1" fmla="*/ 0 h 3832412"/>
              <a:gd name="connsiteX2" fmla="*/ 4928347 w 6185647"/>
              <a:gd name="connsiteY2" fmla="*/ 3832412 h 3832412"/>
              <a:gd name="connsiteX3" fmla="*/ 4121523 w 6185647"/>
              <a:gd name="connsiteY3" fmla="*/ 3832412 h 3832412"/>
              <a:gd name="connsiteX4" fmla="*/ 0 w 6185647"/>
              <a:gd name="connsiteY4" fmla="*/ 1566583 h 38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5647" h="3832412">
                <a:moveTo>
                  <a:pt x="0" y="1566583"/>
                </a:moveTo>
                <a:lnTo>
                  <a:pt x="6185647" y="0"/>
                </a:lnTo>
                <a:lnTo>
                  <a:pt x="4928347" y="3832412"/>
                </a:lnTo>
                <a:lnTo>
                  <a:pt x="4121523" y="3832412"/>
                </a:lnTo>
                <a:lnTo>
                  <a:pt x="0" y="1566583"/>
                </a:lnTo>
                <a:close/>
              </a:path>
            </a:pathLst>
          </a:custGeom>
          <a:solidFill>
            <a:srgbClr val="3669AA">
              <a:alpha val="34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51401" r="10784" b="1"/>
          <a:stretch/>
        </p:blipFill>
        <p:spPr>
          <a:xfrm>
            <a:off x="-195587" y="-1"/>
            <a:ext cx="9339588" cy="2796143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5364965" y="2648909"/>
            <a:ext cx="244800" cy="244800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61A299F3-3450-3F43-A2F5-356F9DEB3A5D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4979" y="2750402"/>
            <a:ext cx="4541034" cy="1532760"/>
          </a:xfrm>
          <a:prstGeom prst="rect">
            <a:avLst/>
          </a:prstGeom>
        </p:spPr>
        <p:txBody>
          <a:bodyPr tIns="36000">
            <a:normAutofit/>
          </a:bodyPr>
          <a:lstStyle>
            <a:lvl1pPr marL="0" indent="0">
              <a:spcBef>
                <a:spcPts val="263"/>
              </a:spcBef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2pPr>
            <a:lvl3pPr marL="495300" indent="-15240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3pPr>
            <a:lvl4pPr marL="68580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4pPr>
            <a:lvl5pPr marL="85725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C4DADAF9-A33B-3C4B-A7E4-1D79AAC300E1}"/>
              </a:ext>
            </a:extLst>
          </p:cNvPr>
          <p:cNvSpPr txBox="1">
            <a:spLocks/>
          </p:cNvSpPr>
          <p:nvPr userDrawn="1"/>
        </p:nvSpPr>
        <p:spPr>
          <a:xfrm>
            <a:off x="544978" y="1257136"/>
            <a:ext cx="4541035" cy="14932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36000" anchor="b" anchorCtr="0">
            <a:normAutofit/>
          </a:bodyPr>
          <a:lstStyle>
            <a:lvl1pPr marL="0" marR="0" indent="0" algn="l" defTabSz="685800" rtl="0" latinLnBrk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cap="none" spc="0" baseline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cap="none" spc="0" baseline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cap="none" spc="0" baseline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cap="none" spc="0" baseline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cap="none" spc="0" baseline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3429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cap="none" spc="0" baseline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5143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cap="none" spc="0" baseline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6858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cap="none" spc="0" baseline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E74BDA-EBBC-4B48-BA3D-C6F4DD926C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77" y="2888707"/>
            <a:ext cx="2352458" cy="142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7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39615" y="2067007"/>
            <a:ext cx="4541034" cy="1532760"/>
          </a:xfrm>
          <a:prstGeom prst="rect">
            <a:avLst/>
          </a:prstGeom>
        </p:spPr>
        <p:txBody>
          <a:bodyPr tIns="36000">
            <a:normAutofit/>
          </a:bodyPr>
          <a:lstStyle>
            <a:lvl1pPr marL="0" indent="0">
              <a:spcBef>
                <a:spcPts val="263"/>
              </a:spcBef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2pPr>
            <a:lvl3pPr marL="495300" indent="-15240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3pPr>
            <a:lvl4pPr marL="68580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4pPr>
            <a:lvl5pPr marL="85725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rPr lang="en-GB" noProof="0" dirty="0"/>
              <a:t>Click to edit subtitle style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48377" r="1998"/>
          <a:stretch/>
        </p:blipFill>
        <p:spPr>
          <a:xfrm>
            <a:off x="3244132" y="0"/>
            <a:ext cx="5899867" cy="1707783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6386400" y="1560424"/>
            <a:ext cx="244800" cy="244800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93895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600">
                <a:solidFill>
                  <a:srgbClr val="005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744754" y="4892495"/>
            <a:ext cx="3271920" cy="1568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</p:spTree>
    <p:extLst>
      <p:ext uri="{BB962C8B-B14F-4D97-AF65-F5344CB8AC3E}">
        <p14:creationId xmlns:p14="http://schemas.microsoft.com/office/powerpoint/2010/main" val="93859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6" y="1101725"/>
            <a:ext cx="4740275" cy="3463925"/>
          </a:xfrm>
          <a:prstGeom prst="rect">
            <a:avLst/>
          </a:prstGeom>
        </p:spPr>
        <p:txBody>
          <a:bodyPr/>
          <a:lstStyle>
            <a:lvl1pPr>
              <a:spcBef>
                <a:spcPts val="563"/>
              </a:spcBef>
              <a:defRPr sz="1100"/>
            </a:lvl1pPr>
            <a:lvl2pPr marL="416378" indent="-244928">
              <a:spcBef>
                <a:spcPts val="563"/>
              </a:spcBef>
              <a:defRPr sz="1100"/>
            </a:lvl2pPr>
            <a:lvl3pPr marL="571500" indent="-228600">
              <a:spcBef>
                <a:spcPts val="563"/>
              </a:spcBef>
              <a:defRPr sz="1100"/>
            </a:lvl3pPr>
            <a:lvl4pPr marL="788670" indent="-274320">
              <a:spcBef>
                <a:spcPts val="563"/>
              </a:spcBef>
              <a:defRPr sz="1100"/>
            </a:lvl4pPr>
            <a:lvl5pPr marL="960120" indent="-274320">
              <a:spcBef>
                <a:spcPts val="563"/>
              </a:spcBef>
              <a:defRPr sz="11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744663" y="1101725"/>
            <a:ext cx="2273300" cy="3463925"/>
          </a:xfrm>
        </p:spPr>
        <p:txBody>
          <a:bodyPr/>
          <a:lstStyle>
            <a:lvl1pPr marL="0" indent="0">
              <a:buNone/>
              <a:defRPr sz="1050" b="1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Subject or Title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44754" y="4892495"/>
            <a:ext cx="3347076" cy="1568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9BC7-6320-7A47-B8AE-FAC7F5D9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6ACAB6-EEDC-0447-B1ED-3D092636E7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429BA-46D0-5948-A123-FD1048692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Subject or Title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E655B-87E6-D646-A18D-FB01C1F51FC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954221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3" y="1616989"/>
            <a:ext cx="697422" cy="3526509"/>
          </a:xfrm>
          <a:custGeom>
            <a:avLst/>
            <a:gdLst>
              <a:gd name="connsiteX0" fmla="*/ 0 w 941294"/>
              <a:gd name="connsiteY0" fmla="*/ 376518 h 4074459"/>
              <a:gd name="connsiteX1" fmla="*/ 0 w 941294"/>
              <a:gd name="connsiteY1" fmla="*/ 4074459 h 4074459"/>
              <a:gd name="connsiteX2" fmla="*/ 430306 w 941294"/>
              <a:gd name="connsiteY2" fmla="*/ 4074459 h 4074459"/>
              <a:gd name="connsiteX3" fmla="*/ 941294 w 941294"/>
              <a:gd name="connsiteY3" fmla="*/ 0 h 4074459"/>
              <a:gd name="connsiteX4" fmla="*/ 0 w 941294"/>
              <a:gd name="connsiteY4" fmla="*/ 376518 h 407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294" h="4074459">
                <a:moveTo>
                  <a:pt x="0" y="376518"/>
                </a:moveTo>
                <a:lnTo>
                  <a:pt x="0" y="4074459"/>
                </a:lnTo>
                <a:lnTo>
                  <a:pt x="430306" y="4074459"/>
                </a:lnTo>
                <a:lnTo>
                  <a:pt x="941294" y="0"/>
                </a:lnTo>
                <a:lnTo>
                  <a:pt x="0" y="376518"/>
                </a:ln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58000">
                <a:schemeClr val="accent6">
                  <a:lumMod val="40000"/>
                  <a:lumOff val="60000"/>
                </a:schemeClr>
              </a:gs>
              <a:gs pos="99000">
                <a:srgbClr val="588CC9"/>
              </a:gs>
            </a:gsLst>
            <a:lin ang="5400000" scaled="1"/>
          </a:gra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1744754" y="113655"/>
            <a:ext cx="7177104" cy="6344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b" anchorCtr="0">
            <a:normAutofit/>
          </a:bodyPr>
          <a:lstStyle/>
          <a:p>
            <a:r>
              <a:rPr lang="en-GB" noProof="0" dirty="0"/>
              <a:t>Title Text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89992" y="908180"/>
            <a:ext cx="8131866" cy="36568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Autofit/>
          </a:bodyPr>
          <a:lstStyle/>
          <a:p>
            <a:r>
              <a:rPr lang="en-GB" noProof="0" dirty="0"/>
              <a:t>Body Level One</a:t>
            </a:r>
          </a:p>
          <a:p>
            <a:pPr lvl="1"/>
            <a:r>
              <a:rPr lang="en-GB" noProof="0" dirty="0"/>
              <a:t>Body Level Two</a:t>
            </a:r>
          </a:p>
          <a:p>
            <a:pPr lvl="2"/>
            <a:r>
              <a:rPr lang="en-GB" noProof="0" dirty="0"/>
              <a:t>Body Level Three</a:t>
            </a:r>
          </a:p>
          <a:p>
            <a:pPr lvl="3"/>
            <a:r>
              <a:rPr lang="en-GB" noProof="0" dirty="0"/>
              <a:t>Body Level Four</a:t>
            </a:r>
          </a:p>
          <a:p>
            <a:pPr lvl="4"/>
            <a:r>
              <a:rPr lang="en-GB" noProof="0" dirty="0"/>
              <a:t>Body Level Five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7702" y="4892495"/>
            <a:ext cx="346262" cy="15687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800" b="1">
                <a:solidFill>
                  <a:schemeClr val="accent3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1744754" y="4892495"/>
            <a:ext cx="3227670" cy="15687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GB"/>
              <a:t>Subject or Title</a:t>
            </a:r>
            <a:endParaRPr lang="en-GB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2"/>
          </p:nvPr>
        </p:nvSpPr>
        <p:spPr>
          <a:xfrm>
            <a:off x="733964" y="4892495"/>
            <a:ext cx="1010790" cy="156875"/>
          </a:xfrm>
          <a:prstGeom prst="rect">
            <a:avLst/>
          </a:prstGeom>
        </p:spPr>
        <p:txBody>
          <a:bodyPr vert="horz" lIns="72000" tIns="45720" rIns="0" bIns="45720" rtlCol="0" anchor="ctr"/>
          <a:lstStyle>
            <a:lvl1pPr algn="ctr">
              <a:defRPr sz="7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27-Jun-19</a:t>
            </a:r>
            <a:endParaRPr lang="pt-PT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5"/>
          <a:stretch/>
        </p:blipFill>
        <p:spPr>
          <a:xfrm>
            <a:off x="222142" y="113655"/>
            <a:ext cx="1173410" cy="63441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-2" y="991892"/>
            <a:ext cx="423585" cy="4151608"/>
          </a:xfrm>
          <a:custGeom>
            <a:avLst/>
            <a:gdLst>
              <a:gd name="connsiteX0" fmla="*/ 0 w 941294"/>
              <a:gd name="connsiteY0" fmla="*/ 376518 h 4074459"/>
              <a:gd name="connsiteX1" fmla="*/ 0 w 941294"/>
              <a:gd name="connsiteY1" fmla="*/ 4074459 h 4074459"/>
              <a:gd name="connsiteX2" fmla="*/ 430306 w 941294"/>
              <a:gd name="connsiteY2" fmla="*/ 4074459 h 4074459"/>
              <a:gd name="connsiteX3" fmla="*/ 941294 w 941294"/>
              <a:gd name="connsiteY3" fmla="*/ 0 h 4074459"/>
              <a:gd name="connsiteX4" fmla="*/ 0 w 941294"/>
              <a:gd name="connsiteY4" fmla="*/ 376518 h 407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294" h="4074459">
                <a:moveTo>
                  <a:pt x="0" y="376518"/>
                </a:moveTo>
                <a:lnTo>
                  <a:pt x="0" y="4074459"/>
                </a:lnTo>
                <a:lnTo>
                  <a:pt x="430306" y="4074459"/>
                </a:lnTo>
                <a:lnTo>
                  <a:pt x="941294" y="0"/>
                </a:lnTo>
                <a:lnTo>
                  <a:pt x="0" y="376518"/>
                </a:lnTo>
                <a:close/>
              </a:path>
            </a:pathLst>
          </a:custGeom>
          <a:gradFill>
            <a:gsLst>
              <a:gs pos="11000">
                <a:schemeClr val="bg1">
                  <a:alpha val="30000"/>
                </a:schemeClr>
              </a:gs>
              <a:gs pos="58000">
                <a:schemeClr val="accent6">
                  <a:alpha val="62000"/>
                </a:schemeClr>
              </a:gs>
              <a:gs pos="100000">
                <a:schemeClr val="accent2"/>
              </a:gs>
            </a:gsLst>
            <a:lin ang="5400000" scaled="1"/>
          </a:gra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8" r:id="rId2"/>
    <p:sldLayoutId id="2147483689" r:id="rId3"/>
    <p:sldLayoutId id="2147483691" r:id="rId4"/>
    <p:sldLayoutId id="2147483663" r:id="rId5"/>
    <p:sldLayoutId id="2147483669" r:id="rId6"/>
    <p:sldLayoutId id="2147483674" r:id="rId7"/>
    <p:sldLayoutId id="2147483690" r:id="rId8"/>
  </p:sldLayoutIdLst>
  <p:transition spd="med"/>
  <p:hf hdr="0"/>
  <p:txStyles>
    <p:title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tx1"/>
          </a:solidFill>
          <a:uFillTx/>
          <a:latin typeface="Helvetica Neue Condensed" panose="02000503000000020004" pitchFamily="2" charset="0"/>
          <a:ea typeface="Helvetica Neue Condensed" panose="02000503000000020004" pitchFamily="2" charset="0"/>
          <a:cs typeface="Helvetica Neue Condensed" panose="02000503000000020004" pitchFamily="2" charset="0"/>
          <a:sym typeface="Arial"/>
        </a:defRPr>
      </a:lvl1pPr>
      <a:lvl2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0" marR="0" indent="17145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6pPr>
      <a:lvl7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7pPr>
      <a:lvl8pPr marL="0" marR="0" indent="51435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8pPr>
      <a:lvl9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57175" marR="0" indent="-257175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•"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Condensed" panose="02000503000000020004" pitchFamily="2" charset="0"/>
          <a:ea typeface="Helvetica Neue Condensed" panose="02000503000000020004" pitchFamily="2" charset="0"/>
          <a:cs typeface="Helvetica Neue Condensed" panose="02000503000000020004" pitchFamily="2" charset="0"/>
          <a:sym typeface="Arial"/>
        </a:defRPr>
      </a:lvl1pPr>
      <a:lvl2pPr marL="409575" marR="0" indent="-238125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–"/>
        <a:tabLst/>
        <a:defRPr sz="1400" b="1" i="0" u="none" strike="noStrike" cap="none" spc="0" baseline="0">
          <a:ln>
            <a:noFill/>
          </a:ln>
          <a:solidFill>
            <a:schemeClr val="bg2"/>
          </a:solidFill>
          <a:uFillTx/>
          <a:latin typeface="Avenir Next Condensed Demi Bold" panose="020B0506020202020204" pitchFamily="34" charset="0"/>
          <a:ea typeface="Avenir Next Condensed Demi Bold" panose="020B0506020202020204" pitchFamily="34" charset="0"/>
          <a:cs typeface="Arial"/>
          <a:sym typeface="Arial"/>
        </a:defRPr>
      </a:lvl2pPr>
      <a:lvl3pPr marL="557213" marR="0" indent="-214313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•"/>
        <a:tabLst/>
        <a:defRPr sz="1200" b="0" i="0" u="none" strike="noStrike" cap="none" spc="0" baseline="0">
          <a:ln>
            <a:noFill/>
          </a:ln>
          <a:solidFill>
            <a:schemeClr val="bg2"/>
          </a:solidFill>
          <a:uFillTx/>
          <a:latin typeface="Avenir Next Condensed Medium" panose="020B0506020202020204" pitchFamily="34" charset="0"/>
          <a:ea typeface="Avenir Next Condensed Medium" panose="020B0506020202020204" pitchFamily="34" charset="0"/>
          <a:cs typeface="Arial"/>
          <a:sym typeface="Arial"/>
        </a:defRPr>
      </a:lvl3pPr>
      <a:lvl4pPr marL="759278" marR="0" indent="-244928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–"/>
        <a:tabLst/>
        <a:defRPr sz="1000" b="0" i="0" u="none" strike="noStrike" cap="none" spc="0" baseline="0">
          <a:ln>
            <a:noFill/>
          </a:ln>
          <a:solidFill>
            <a:schemeClr val="bg2"/>
          </a:solidFill>
          <a:uFillTx/>
          <a:latin typeface="Avenir Next Condensed" panose="020B0506020202020204" pitchFamily="34" charset="0"/>
          <a:ea typeface="Avenir Next Condensed" panose="020B0506020202020204" pitchFamily="34" charset="0"/>
          <a:cs typeface="Arial"/>
          <a:sym typeface="Arial"/>
        </a:defRPr>
      </a:lvl4pPr>
      <a:lvl5pPr marL="971550" marR="0" indent="-285750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»"/>
        <a:tabLst/>
        <a:defRPr sz="800" b="0" i="0" u="none" strike="noStrike" cap="none" spc="0" baseline="0">
          <a:ln>
            <a:noFill/>
          </a:ln>
          <a:solidFill>
            <a:schemeClr val="bg2"/>
          </a:solidFill>
          <a:uFillTx/>
          <a:latin typeface="Avenir Next Condensed" panose="020B0506020202020204" pitchFamily="34" charset="0"/>
          <a:ea typeface="Avenir Next Condensed" panose="020B0506020202020204" pitchFamily="34" charset="0"/>
          <a:cs typeface="Arial"/>
          <a:sym typeface="Arial"/>
        </a:defRPr>
      </a:lvl5pPr>
      <a:lvl6pPr marL="1071563" marR="0" indent="-214313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»"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243013" marR="0" indent="-214313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»"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1414463" marR="0" indent="-214313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»"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1585913" marR="0" indent="-214313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»"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7145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51435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85725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20015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097" userDrawn="1">
          <p15:clr>
            <a:srgbClr val="F26B43"/>
          </p15:clr>
        </p15:guide>
        <p15:guide id="3" pos="5619" userDrawn="1">
          <p15:clr>
            <a:srgbClr val="F26B43"/>
          </p15:clr>
        </p15:guide>
        <p15:guide id="4" orient="horz" pos="694" userDrawn="1">
          <p15:clr>
            <a:srgbClr val="F26B43"/>
          </p15:clr>
        </p15:guide>
        <p15:guide id="5" orient="horz" pos="2876" userDrawn="1">
          <p15:clr>
            <a:srgbClr val="F26B43"/>
          </p15:clr>
        </p15:guide>
        <p15:guide id="6" orient="horz" pos="576" userDrawn="1">
          <p15:clr>
            <a:srgbClr val="F26B43"/>
          </p15:clr>
        </p15:guide>
        <p15:guide id="7" orient="horz" pos="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mesh.intel.com/projects/igpu-epistasi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ithub.com/rafatcampos/bio-epistasis-detection" TargetMode="External"/><Relationship Id="rId4" Type="http://schemas.openxmlformats.org/officeDocument/2006/relationships/hyperlink" Target="https://www.oneapi.com/videos/rooflining-bioinformatics-boosting-epistasis-detection-with-cache-aware-roofline-mode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403" y="1460778"/>
            <a:ext cx="8055868" cy="1493265"/>
          </a:xfrm>
        </p:spPr>
        <p:txBody>
          <a:bodyPr anchor="ctr">
            <a:normAutofit/>
          </a:bodyPr>
          <a:lstStyle/>
          <a:p>
            <a:r>
              <a:rPr lang="en-US" dirty="0"/>
              <a:t>Boosting Epistasis Detection on Intel </a:t>
            </a:r>
            <a:r>
              <a:rPr lang="en-US" dirty="0" err="1"/>
              <a:t>CPU+iGPU</a:t>
            </a:r>
            <a:r>
              <a:rPr lang="en-US" dirty="0"/>
              <a:t> Systems</a:t>
            </a:r>
            <a:br>
              <a:rPr lang="en-US" b="0" dirty="0"/>
            </a:br>
            <a:r>
              <a:rPr lang="en-US" sz="18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oneAPI</a:t>
            </a:r>
            <a:r>
              <a:rPr lang="en-US" sz="18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Great Cross-Architecture Challenge Highlight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7661" y="2920906"/>
            <a:ext cx="5106838" cy="11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PT" sz="1600" b="1" dirty="0">
                <a:solidFill>
                  <a:schemeClr val="bg1"/>
                </a:solidFill>
                <a:latin typeface="Helvetica" pitchFamily="2" charset="0"/>
              </a:rPr>
              <a:t>Rafael Campos</a:t>
            </a:r>
          </a:p>
          <a:p>
            <a:pPr>
              <a:spcBef>
                <a:spcPts val="0"/>
              </a:spcBef>
            </a:pPr>
            <a:endParaRPr lang="pt-PT" sz="1200" b="1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spcBef>
                <a:spcPts val="0"/>
              </a:spcBef>
            </a:pPr>
            <a:r>
              <a:rPr lang="pt-PT" sz="1150" dirty="0">
                <a:solidFill>
                  <a:schemeClr val="bg1"/>
                </a:solidFill>
                <a:latin typeface="Helvetica" pitchFamily="2" charset="0"/>
              </a:rPr>
              <a:t>Diogo Marques, Sergio Santander-Jiménez, Leonel Sousa, Aleksandar Ilic</a:t>
            </a:r>
          </a:p>
        </p:txBody>
      </p:sp>
    </p:spTree>
    <p:extLst>
      <p:ext uri="{BB962C8B-B14F-4D97-AF65-F5344CB8AC3E}">
        <p14:creationId xmlns:p14="http://schemas.microsoft.com/office/powerpoint/2010/main" val="28145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F7FE1E-0178-7C45-B9C2-EC81F7EC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755" y="113655"/>
            <a:ext cx="7540336" cy="634410"/>
          </a:xfrm>
        </p:spPr>
        <p:txBody>
          <a:bodyPr>
            <a:noAutofit/>
          </a:bodyPr>
          <a:lstStyle/>
          <a:p>
            <a:r>
              <a:rPr lang="en-US" sz="2050" dirty="0"/>
              <a:t>Previous Work: Epistasis Detection on Intel </a:t>
            </a:r>
            <a:r>
              <a:rPr lang="en-US" sz="2050" dirty="0" err="1"/>
              <a:t>CPU+iGPU</a:t>
            </a:r>
            <a:r>
              <a:rPr lang="en-US" sz="205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742E5-FE81-D948-ABA3-66DD6458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10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C0748-68DD-1441-B9BC-0CB467C19D90}"/>
              </a:ext>
            </a:extLst>
          </p:cNvPr>
          <p:cNvSpPr txBox="1"/>
          <p:nvPr/>
        </p:nvSpPr>
        <p:spPr>
          <a:xfrm>
            <a:off x="628381" y="4883322"/>
            <a:ext cx="8062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R. Campos, D. Marques, S. Santander-Jiménez, L. Sousa, A. Ilic, “Heterogeneous CPU+ iGPU Processing for Efficient Epistasis Detection”,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EuroPar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(2020)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5AEBE0-0692-2D46-9247-0009BEADE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6" y="3175456"/>
            <a:ext cx="4457397" cy="1620000"/>
          </a:xfrm>
          <a:prstGeom prst="rect">
            <a:avLst/>
          </a:prstGeom>
        </p:spPr>
      </p:pic>
      <p:pic>
        <p:nvPicPr>
          <p:cNvPr id="21" name="Picture 20" descr="Diagram, schematic&#10;&#10;Description automatically generated">
            <a:extLst>
              <a:ext uri="{FF2B5EF4-FFF2-40B4-BE49-F238E27FC236}">
                <a16:creationId xmlns:a16="http://schemas.microsoft.com/office/drawing/2014/main" id="{400F8093-3A30-F340-A23C-2FFFBEC5FF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32" y="947595"/>
            <a:ext cx="4309527" cy="144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A1520EA-97BB-FA4F-8602-354B633275B3}"/>
              </a:ext>
            </a:extLst>
          </p:cNvPr>
          <p:cNvSpPr txBox="1"/>
          <p:nvPr/>
        </p:nvSpPr>
        <p:spPr>
          <a:xfrm>
            <a:off x="2000225" y="1086164"/>
            <a:ext cx="581410" cy="1301431"/>
          </a:xfrm>
          <a:prstGeom prst="rect">
            <a:avLst/>
          </a:prstGeom>
          <a:solidFill>
            <a:srgbClr val="00597D">
              <a:alpha val="4000"/>
            </a:srgbClr>
          </a:solidFill>
          <a:ln w="15240" cap="flat">
            <a:solidFill>
              <a:srgbClr val="00597D"/>
            </a:solidFill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b="1" dirty="0">
              <a:solidFill>
                <a:srgbClr val="C0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14F973-3552-804F-B4D9-2BAA8E8B4C68}"/>
              </a:ext>
            </a:extLst>
          </p:cNvPr>
          <p:cNvSpPr txBox="1"/>
          <p:nvPr/>
        </p:nvSpPr>
        <p:spPr>
          <a:xfrm>
            <a:off x="2897888" y="1086163"/>
            <a:ext cx="553992" cy="1301431"/>
          </a:xfrm>
          <a:prstGeom prst="rect">
            <a:avLst/>
          </a:prstGeom>
          <a:solidFill>
            <a:schemeClr val="accent1">
              <a:alpha val="4000"/>
            </a:schemeClr>
          </a:solidFill>
          <a:ln w="15240" cap="flat">
            <a:solidFill>
              <a:schemeClr val="accent1"/>
            </a:solidFill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b="1" dirty="0">
              <a:solidFill>
                <a:srgbClr val="C0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19634B-107C-654C-BF8A-3321602B4248}"/>
              </a:ext>
            </a:extLst>
          </p:cNvPr>
          <p:cNvSpPr txBox="1"/>
          <p:nvPr/>
        </p:nvSpPr>
        <p:spPr>
          <a:xfrm>
            <a:off x="4361563" y="1086163"/>
            <a:ext cx="553992" cy="1301431"/>
          </a:xfrm>
          <a:prstGeom prst="rect">
            <a:avLst/>
          </a:prstGeom>
          <a:solidFill>
            <a:schemeClr val="accent1">
              <a:alpha val="4000"/>
            </a:schemeClr>
          </a:solidFill>
          <a:ln w="15240" cap="flat">
            <a:solidFill>
              <a:schemeClr val="accent1"/>
            </a:solidFill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b="1" dirty="0">
              <a:solidFill>
                <a:srgbClr val="C0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DD4393-327C-7342-BDA6-AA9004E1869D}"/>
              </a:ext>
            </a:extLst>
          </p:cNvPr>
          <p:cNvSpPr txBox="1"/>
          <p:nvPr/>
        </p:nvSpPr>
        <p:spPr>
          <a:xfrm>
            <a:off x="1747512" y="2723525"/>
            <a:ext cx="1086836" cy="184666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1200" b="1" dirty="0">
                <a:solidFill>
                  <a:srgbClr val="00597D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Best Performance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EEF40F-BCC2-AB4B-9646-8BAD9E5B4B89}"/>
              </a:ext>
            </a:extLst>
          </p:cNvPr>
          <p:cNvSpPr txBox="1"/>
          <p:nvPr/>
        </p:nvSpPr>
        <p:spPr>
          <a:xfrm>
            <a:off x="3113023" y="2723525"/>
            <a:ext cx="2063065" cy="184666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12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Best Power and Energy-Efficiency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1D7C4C-7EC4-F24D-A950-FF1AF27A8D85}"/>
              </a:ext>
            </a:extLst>
          </p:cNvPr>
          <p:cNvCxnSpPr>
            <a:cxnSpLocks/>
          </p:cNvCxnSpPr>
          <p:nvPr/>
        </p:nvCxnSpPr>
        <p:spPr>
          <a:xfrm>
            <a:off x="2290930" y="2456260"/>
            <a:ext cx="0" cy="238526"/>
          </a:xfrm>
          <a:prstGeom prst="line">
            <a:avLst/>
          </a:prstGeom>
          <a:noFill/>
          <a:ln w="9525" cap="flat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B036FE-4E56-0143-8F44-D87D70C9034D}"/>
              </a:ext>
            </a:extLst>
          </p:cNvPr>
          <p:cNvCxnSpPr>
            <a:cxnSpLocks/>
          </p:cNvCxnSpPr>
          <p:nvPr/>
        </p:nvCxnSpPr>
        <p:spPr>
          <a:xfrm>
            <a:off x="3242329" y="2456260"/>
            <a:ext cx="306562" cy="267265"/>
          </a:xfrm>
          <a:prstGeom prst="line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0537B09-B6E3-6543-A0F4-66DE69773005}"/>
              </a:ext>
            </a:extLst>
          </p:cNvPr>
          <p:cNvCxnSpPr>
            <a:cxnSpLocks/>
          </p:cNvCxnSpPr>
          <p:nvPr/>
        </p:nvCxnSpPr>
        <p:spPr>
          <a:xfrm flipH="1">
            <a:off x="4361563" y="2456260"/>
            <a:ext cx="298138" cy="267264"/>
          </a:xfrm>
          <a:prstGeom prst="line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EDEB46B-D068-4084-97B6-49B26C1196FC}"/>
              </a:ext>
            </a:extLst>
          </p:cNvPr>
          <p:cNvSpPr txBox="1"/>
          <p:nvPr/>
        </p:nvSpPr>
        <p:spPr>
          <a:xfrm>
            <a:off x="5728227" y="1846362"/>
            <a:ext cx="3224517" cy="193899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Developing a heterogeneous framework for epistasis detection on </a:t>
            </a:r>
            <a:r>
              <a:rPr lang="en-US" sz="1400" b="1" dirty="0" err="1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CPU+iGPU</a:t>
            </a: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systems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Using </a:t>
            </a:r>
            <a:r>
              <a:rPr lang="en-US" sz="1400" b="1" dirty="0" err="1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CPU+iGPU</a:t>
            </a: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offered the overall best </a:t>
            </a:r>
            <a:r>
              <a:rPr lang="en-US" sz="1400" b="1" dirty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performance (2.1x higher)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Using </a:t>
            </a:r>
            <a:r>
              <a:rPr lang="en-US" sz="1400" b="1" dirty="0" err="1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Sched+iGPU</a:t>
            </a: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led to the overall best </a:t>
            </a:r>
            <a:r>
              <a:rPr lang="en-US" sz="14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power and energy efficiency (1.4x higher)</a:t>
            </a:r>
          </a:p>
        </p:txBody>
      </p:sp>
    </p:spTree>
    <p:extLst>
      <p:ext uri="{BB962C8B-B14F-4D97-AF65-F5344CB8AC3E}">
        <p14:creationId xmlns:p14="http://schemas.microsoft.com/office/powerpoint/2010/main" val="126972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07" y="113655"/>
            <a:ext cx="7489148" cy="634410"/>
          </a:xfrm>
        </p:spPr>
        <p:txBody>
          <a:bodyPr>
            <a:noAutofit/>
          </a:bodyPr>
          <a:lstStyle/>
          <a:p>
            <a:r>
              <a:rPr lang="en-US" sz="2050" dirty="0"/>
              <a:t>Going Forward: Epistasis Detection on CPU+GPU systems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3112" y="4899791"/>
            <a:ext cx="346262" cy="156876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11</a:t>
            </a:fld>
            <a:r>
              <a:rPr lang="pt-PT" dirty="0"/>
              <a:t>  </a:t>
            </a:r>
            <a:r>
              <a:rPr lang="pt-PT" b="0" dirty="0"/>
              <a:t>|</a:t>
            </a:r>
            <a:endParaRPr lang="uk-UA" b="0" dirty="0"/>
          </a:p>
        </p:txBody>
      </p:sp>
      <p:sp>
        <p:nvSpPr>
          <p:cNvPr id="928" name="TextBox 927">
            <a:extLst>
              <a:ext uri="{FF2B5EF4-FFF2-40B4-BE49-F238E27FC236}">
                <a16:creationId xmlns:a16="http://schemas.microsoft.com/office/drawing/2014/main" id="{3E098AA8-F90C-FE41-91A9-2550F941F5CF}"/>
              </a:ext>
            </a:extLst>
          </p:cNvPr>
          <p:cNvSpPr txBox="1"/>
          <p:nvPr/>
        </p:nvSpPr>
        <p:spPr>
          <a:xfrm>
            <a:off x="540814" y="4895064"/>
            <a:ext cx="8062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Results obtained with Intel® Advisor | Platform: Intel® i7-8700K (3.7GHz) with HT/Prefetching/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TurboBoost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disabled, 6core  vs. Intel® UHD Graphics 630 GPU (@1.15 GHz)</a:t>
            </a:r>
          </a:p>
        </p:txBody>
      </p:sp>
      <p:sp>
        <p:nvSpPr>
          <p:cNvPr id="836" name="Rectangle 835">
            <a:extLst>
              <a:ext uri="{FF2B5EF4-FFF2-40B4-BE49-F238E27FC236}">
                <a16:creationId xmlns:a16="http://schemas.microsoft.com/office/drawing/2014/main" id="{E8E306D1-1615-BC42-99EE-9E7386F3555E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2689286" y="-155066"/>
            <a:ext cx="3158409" cy="5428167"/>
          </a:xfrm>
          <a:prstGeom prst="rect">
            <a:avLst/>
          </a:prstGeom>
          <a:solidFill>
            <a:schemeClr val="bg1"/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raphic 836">
            <a:extLst>
              <a:ext uri="{FF2B5EF4-FFF2-40B4-BE49-F238E27FC236}">
                <a16:creationId xmlns:a16="http://schemas.microsoft.com/office/drawing/2014/main" id="{2C43FBAF-FD97-7B45-B622-CE7E76FED19E}"/>
              </a:ext>
            </a:extLst>
          </p:cNvPr>
          <p:cNvGrpSpPr/>
          <p:nvPr/>
        </p:nvGrpSpPr>
        <p:grpSpPr>
          <a:xfrm>
            <a:off x="1599468" y="1253563"/>
            <a:ext cx="405136" cy="3063747"/>
            <a:chOff x="1474273" y="1264191"/>
            <a:chExt cx="252143" cy="1906768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175E177-9A24-2149-9D3B-8F74D21AEC2D}"/>
                </a:ext>
              </a:extLst>
            </p:cNvPr>
            <p:cNvSpPr/>
            <p:nvPr/>
          </p:nvSpPr>
          <p:spPr>
            <a:xfrm>
              <a:off x="1611228" y="1264191"/>
              <a:ext cx="3847" cy="1680385"/>
            </a:xfrm>
            <a:custGeom>
              <a:avLst/>
              <a:gdLst>
                <a:gd name="connsiteX0" fmla="*/ 0 w 3847"/>
                <a:gd name="connsiteY0" fmla="*/ 0 h 2060070"/>
                <a:gd name="connsiteX1" fmla="*/ 0 w 3847"/>
                <a:gd name="connsiteY1" fmla="*/ 2060070 h 206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060070">
                  <a:moveTo>
                    <a:pt x="0" y="0"/>
                  </a:moveTo>
                  <a:lnTo>
                    <a:pt x="0" y="2060070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2AF923C-E951-8849-8969-974840845E14}"/>
                </a:ext>
              </a:extLst>
            </p:cNvPr>
            <p:cNvSpPr/>
            <p:nvPr/>
          </p:nvSpPr>
          <p:spPr>
            <a:xfrm>
              <a:off x="1590064" y="3167116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7E6FA25-75DF-2249-A4D4-1A48CA49E40B}"/>
                </a:ext>
              </a:extLst>
            </p:cNvPr>
            <p:cNvSpPr/>
            <p:nvPr/>
          </p:nvSpPr>
          <p:spPr>
            <a:xfrm>
              <a:off x="1590064" y="1452953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51252AA-0F49-2C45-86A4-0C7947294442}"/>
                </a:ext>
              </a:extLst>
            </p:cNvPr>
            <p:cNvSpPr/>
            <p:nvPr/>
          </p:nvSpPr>
          <p:spPr>
            <a:xfrm>
              <a:off x="1590064" y="1452953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793F16-A121-7A41-9427-BCAB8EDF5EF4}"/>
                </a:ext>
              </a:extLst>
            </p:cNvPr>
            <p:cNvSpPr txBox="1"/>
            <p:nvPr/>
          </p:nvSpPr>
          <p:spPr>
            <a:xfrm>
              <a:off x="1474273" y="1368799"/>
              <a:ext cx="252143" cy="13756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33" b="0" i="0" u="none" strike="noStrike" cap="none" spc="0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  <a:rtl val="0"/>
                </a:rPr>
                <a:t>100</a:t>
              </a: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2852525-4AFB-8446-99A9-174F7AB5E09F}"/>
                </a:ext>
              </a:extLst>
            </p:cNvPr>
            <p:cNvSpPr/>
            <p:nvPr/>
          </p:nvSpPr>
          <p:spPr>
            <a:xfrm>
              <a:off x="1590064" y="3136369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077EDD3-E549-6D44-9CA8-A0624F779FDF}"/>
                </a:ext>
              </a:extLst>
            </p:cNvPr>
            <p:cNvSpPr/>
            <p:nvPr/>
          </p:nvSpPr>
          <p:spPr>
            <a:xfrm>
              <a:off x="1590064" y="3059500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2382C7C-0CB1-334D-BAF0-CCB061509518}"/>
                </a:ext>
              </a:extLst>
            </p:cNvPr>
            <p:cNvSpPr/>
            <p:nvPr/>
          </p:nvSpPr>
          <p:spPr>
            <a:xfrm>
              <a:off x="1590064" y="2998006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EA0FFA9-63A0-0446-91D5-9778BAADA95E}"/>
                </a:ext>
              </a:extLst>
            </p:cNvPr>
            <p:cNvSpPr/>
            <p:nvPr/>
          </p:nvSpPr>
          <p:spPr>
            <a:xfrm>
              <a:off x="1590064" y="2944198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47C566-1296-8A44-855D-6627C20E1856}"/>
                </a:ext>
              </a:extLst>
            </p:cNvPr>
            <p:cNvSpPr/>
            <p:nvPr/>
          </p:nvSpPr>
          <p:spPr>
            <a:xfrm>
              <a:off x="1590064" y="2648255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59413AB-0AC8-BE4F-93CE-314ACDE3F0FA}"/>
                </a:ext>
              </a:extLst>
            </p:cNvPr>
            <p:cNvSpPr/>
            <p:nvPr/>
          </p:nvSpPr>
          <p:spPr>
            <a:xfrm>
              <a:off x="1590064" y="2494519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A5F55F1-386C-AB48-8BBC-70E9C8EE5968}"/>
                </a:ext>
              </a:extLst>
            </p:cNvPr>
            <p:cNvSpPr/>
            <p:nvPr/>
          </p:nvSpPr>
          <p:spPr>
            <a:xfrm>
              <a:off x="1590064" y="2494519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21E9D3-0438-2140-B91C-792E6D34401B}"/>
                </a:ext>
              </a:extLst>
            </p:cNvPr>
            <p:cNvSpPr txBox="1"/>
            <p:nvPr/>
          </p:nvSpPr>
          <p:spPr>
            <a:xfrm>
              <a:off x="1520449" y="2410364"/>
              <a:ext cx="205967" cy="13756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33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  <a:rtl val="0"/>
                </a:rPr>
                <a:t>4</a:t>
              </a: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8D3A0E7-AC6D-FC4C-A2F2-887C769782AC}"/>
                </a:ext>
              </a:extLst>
            </p:cNvPr>
            <p:cNvSpPr/>
            <p:nvPr/>
          </p:nvSpPr>
          <p:spPr>
            <a:xfrm>
              <a:off x="1590064" y="2390746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AEFEA60-EBA9-8848-9311-EB07364E5968}"/>
                </a:ext>
              </a:extLst>
            </p:cNvPr>
            <p:cNvSpPr/>
            <p:nvPr/>
          </p:nvSpPr>
          <p:spPr>
            <a:xfrm>
              <a:off x="1590064" y="2313878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DC92356-CCFE-DE4B-92A2-AD7BC43C54F3}"/>
                </a:ext>
              </a:extLst>
            </p:cNvPr>
            <p:cNvSpPr/>
            <p:nvPr/>
          </p:nvSpPr>
          <p:spPr>
            <a:xfrm>
              <a:off x="1590064" y="2313878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044CE4E-BC51-DC45-A5B8-2642E93AD197}"/>
                </a:ext>
              </a:extLst>
            </p:cNvPr>
            <p:cNvSpPr txBox="1"/>
            <p:nvPr/>
          </p:nvSpPr>
          <p:spPr>
            <a:xfrm>
              <a:off x="1520449" y="2229724"/>
              <a:ext cx="205967" cy="13756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33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  <a:rtl val="0"/>
                </a:rPr>
                <a:t>7</a:t>
              </a: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E9F7184-C846-BE43-A675-7D65CBAC369B}"/>
                </a:ext>
              </a:extLst>
            </p:cNvPr>
            <p:cNvSpPr/>
            <p:nvPr/>
          </p:nvSpPr>
          <p:spPr>
            <a:xfrm>
              <a:off x="1590064" y="2248540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99F83CB-58BC-4241-85FA-E7B8B8BF235E}"/>
                </a:ext>
              </a:extLst>
            </p:cNvPr>
            <p:cNvSpPr/>
            <p:nvPr/>
          </p:nvSpPr>
          <p:spPr>
            <a:xfrm>
              <a:off x="1590064" y="2198576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29ECC2A-ECE1-D647-80A3-2C7003BC2362}"/>
                </a:ext>
              </a:extLst>
            </p:cNvPr>
            <p:cNvSpPr/>
            <p:nvPr/>
          </p:nvSpPr>
          <p:spPr>
            <a:xfrm>
              <a:off x="1590064" y="2198576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0D694F0-6400-4C48-B77F-B849256B70F8}"/>
                </a:ext>
              </a:extLst>
            </p:cNvPr>
            <p:cNvSpPr/>
            <p:nvPr/>
          </p:nvSpPr>
          <p:spPr>
            <a:xfrm>
              <a:off x="1590064" y="1902633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80B0D782-5E42-7042-BB5C-AA41B5485688}"/>
                </a:ext>
              </a:extLst>
            </p:cNvPr>
            <p:cNvSpPr/>
            <p:nvPr/>
          </p:nvSpPr>
          <p:spPr>
            <a:xfrm>
              <a:off x="1590064" y="1748896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1E851C7-EC17-7143-B4B1-6C9994AEB34F}"/>
                </a:ext>
              </a:extLst>
            </p:cNvPr>
            <p:cNvSpPr/>
            <p:nvPr/>
          </p:nvSpPr>
          <p:spPr>
            <a:xfrm>
              <a:off x="1590064" y="1748896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CB8A7DE-971F-2D49-A811-05D2239FA6F3}"/>
                </a:ext>
              </a:extLst>
            </p:cNvPr>
            <p:cNvSpPr txBox="1"/>
            <p:nvPr/>
          </p:nvSpPr>
          <p:spPr>
            <a:xfrm>
              <a:off x="1497361" y="1664742"/>
              <a:ext cx="229055" cy="13756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33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  <a:rtl val="0"/>
                </a:rPr>
                <a:t>40</a:t>
              </a: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9E26B6E-DDDF-9046-8F5E-E8E0C93423BB}"/>
                </a:ext>
              </a:extLst>
            </p:cNvPr>
            <p:cNvSpPr/>
            <p:nvPr/>
          </p:nvSpPr>
          <p:spPr>
            <a:xfrm>
              <a:off x="1590064" y="1645124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2CFC2D3D-AC3A-C34E-B6EA-4D7F4AD63130}"/>
                </a:ext>
              </a:extLst>
            </p:cNvPr>
            <p:cNvSpPr/>
            <p:nvPr/>
          </p:nvSpPr>
          <p:spPr>
            <a:xfrm>
              <a:off x="1590064" y="1568256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8BEC3D2F-21F0-2941-85B9-3BCC49F79771}"/>
                </a:ext>
              </a:extLst>
            </p:cNvPr>
            <p:cNvSpPr/>
            <p:nvPr/>
          </p:nvSpPr>
          <p:spPr>
            <a:xfrm>
              <a:off x="1590064" y="1568256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17AD081-13C9-164D-91D0-8710D2B2C9AE}"/>
                </a:ext>
              </a:extLst>
            </p:cNvPr>
            <p:cNvSpPr txBox="1"/>
            <p:nvPr/>
          </p:nvSpPr>
          <p:spPr>
            <a:xfrm>
              <a:off x="1497361" y="1484101"/>
              <a:ext cx="229055" cy="13756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33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  <a:rtl val="0"/>
                </a:rPr>
                <a:t>70</a:t>
              </a: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9A344E46-55D7-B542-A9C1-90BA13203535}"/>
                </a:ext>
              </a:extLst>
            </p:cNvPr>
            <p:cNvSpPr/>
            <p:nvPr/>
          </p:nvSpPr>
          <p:spPr>
            <a:xfrm>
              <a:off x="1590064" y="1502918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4AA82541-B3E4-FC47-AA24-77B0B744D4B4}"/>
                </a:ext>
              </a:extLst>
            </p:cNvPr>
            <p:cNvSpPr/>
            <p:nvPr/>
          </p:nvSpPr>
          <p:spPr>
            <a:xfrm>
              <a:off x="1590064" y="2525266"/>
              <a:ext cx="23087" cy="3843"/>
            </a:xfrm>
            <a:custGeom>
              <a:avLst/>
              <a:gdLst>
                <a:gd name="connsiteX0" fmla="*/ 0 w 23087"/>
                <a:gd name="connsiteY0" fmla="*/ 0 h 3843"/>
                <a:gd name="connsiteX1" fmla="*/ 23088 w 23087"/>
                <a:gd name="connsiteY1" fmla="*/ 0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" h="3843">
                  <a:moveTo>
                    <a:pt x="0" y="0"/>
                  </a:moveTo>
                  <a:lnTo>
                    <a:pt x="23088" y="0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8" name="Graphic 836">
            <a:extLst>
              <a:ext uri="{FF2B5EF4-FFF2-40B4-BE49-F238E27FC236}">
                <a16:creationId xmlns:a16="http://schemas.microsoft.com/office/drawing/2014/main" id="{2C43FBAF-FD97-7B45-B622-CE7E76FED19E}"/>
              </a:ext>
            </a:extLst>
          </p:cNvPr>
          <p:cNvGrpSpPr/>
          <p:nvPr/>
        </p:nvGrpSpPr>
        <p:grpSpPr>
          <a:xfrm>
            <a:off x="768356" y="3879720"/>
            <a:ext cx="6089084" cy="221028"/>
            <a:chOff x="1936383" y="3294350"/>
            <a:chExt cx="3789630" cy="137560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A32D575F-196F-FD41-8FDE-4D4A381BF34C}"/>
                </a:ext>
              </a:extLst>
            </p:cNvPr>
            <p:cNvSpPr txBox="1"/>
            <p:nvPr/>
          </p:nvSpPr>
          <p:spPr>
            <a:xfrm>
              <a:off x="4365370" y="3294350"/>
              <a:ext cx="229055" cy="13756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33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  <a:rtl val="0"/>
                </a:rPr>
                <a:t>10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737E5537-037F-784B-873D-7C95A6729494}"/>
                </a:ext>
              </a:extLst>
            </p:cNvPr>
            <p:cNvSpPr txBox="1"/>
            <p:nvPr/>
          </p:nvSpPr>
          <p:spPr>
            <a:xfrm>
              <a:off x="3499574" y="3294350"/>
              <a:ext cx="205967" cy="13756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33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  <a:rtl val="0"/>
                </a:rPr>
                <a:t>1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5F789F33-FB59-F046-B1A2-50706167BB58}"/>
                </a:ext>
              </a:extLst>
            </p:cNvPr>
            <p:cNvSpPr/>
            <p:nvPr/>
          </p:nvSpPr>
          <p:spPr>
            <a:xfrm>
              <a:off x="2589296" y="3341991"/>
              <a:ext cx="3136717" cy="3843"/>
            </a:xfrm>
            <a:custGeom>
              <a:avLst/>
              <a:gdLst>
                <a:gd name="connsiteX0" fmla="*/ 63 w 3896426"/>
                <a:gd name="connsiteY0" fmla="*/ 536 h 3843"/>
                <a:gd name="connsiteX1" fmla="*/ 3896490 w 3896426"/>
                <a:gd name="connsiteY1" fmla="*/ 536 h 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96426" h="3843">
                  <a:moveTo>
                    <a:pt x="63" y="536"/>
                  </a:moveTo>
                  <a:lnTo>
                    <a:pt x="3896490" y="536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EF9568DC-E64A-9642-BE72-64528DFBE851}"/>
                </a:ext>
              </a:extLst>
            </p:cNvPr>
            <p:cNvSpPr/>
            <p:nvPr/>
          </p:nvSpPr>
          <p:spPr>
            <a:xfrm>
              <a:off x="1936383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9679394-47BD-DC4D-9AAE-9FEEBC1C548E}"/>
                </a:ext>
              </a:extLst>
            </p:cNvPr>
            <p:cNvSpPr/>
            <p:nvPr/>
          </p:nvSpPr>
          <p:spPr>
            <a:xfrm>
              <a:off x="5184078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657A9CC2-47CC-9F45-A71A-97E5D56316E5}"/>
                </a:ext>
              </a:extLst>
            </p:cNvPr>
            <p:cNvSpPr/>
            <p:nvPr/>
          </p:nvSpPr>
          <p:spPr>
            <a:xfrm>
              <a:off x="5184078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BDDE973-C48C-E84E-9D87-EADA6555DBAA}"/>
                </a:ext>
              </a:extLst>
            </p:cNvPr>
            <p:cNvSpPr/>
            <p:nvPr/>
          </p:nvSpPr>
          <p:spPr>
            <a:xfrm>
              <a:off x="2198045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013E348-D3BB-7E4E-9940-8942646DE4D4}"/>
                </a:ext>
              </a:extLst>
            </p:cNvPr>
            <p:cNvSpPr/>
            <p:nvPr/>
          </p:nvSpPr>
          <p:spPr>
            <a:xfrm>
              <a:off x="2378900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6DF27CDC-A0E3-C245-92C4-6ED33F22523D}"/>
                </a:ext>
              </a:extLst>
            </p:cNvPr>
            <p:cNvSpPr/>
            <p:nvPr/>
          </p:nvSpPr>
          <p:spPr>
            <a:xfrm>
              <a:off x="2498188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A5D1A6A2-3071-BE41-89AC-55C8A83736D1}"/>
                </a:ext>
              </a:extLst>
            </p:cNvPr>
            <p:cNvSpPr/>
            <p:nvPr/>
          </p:nvSpPr>
          <p:spPr>
            <a:xfrm>
              <a:off x="2590539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1EC385D-FDCC-8C42-91F2-A492D2619043}"/>
                </a:ext>
              </a:extLst>
            </p:cNvPr>
            <p:cNvSpPr/>
            <p:nvPr/>
          </p:nvSpPr>
          <p:spPr>
            <a:xfrm>
              <a:off x="2590539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F39AD8B0-7951-A54A-8D5C-8BBBC84BFB5A}"/>
                </a:ext>
              </a:extLst>
            </p:cNvPr>
            <p:cNvSpPr/>
            <p:nvPr/>
          </p:nvSpPr>
          <p:spPr>
            <a:xfrm>
              <a:off x="2663651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4B728B49-50C0-624D-B337-92013E408B70}"/>
                </a:ext>
              </a:extLst>
            </p:cNvPr>
            <p:cNvSpPr/>
            <p:nvPr/>
          </p:nvSpPr>
          <p:spPr>
            <a:xfrm>
              <a:off x="2725219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D06786B5-4A6E-6847-BAEB-2C7E9D09CA12}"/>
                </a:ext>
              </a:extLst>
            </p:cNvPr>
            <p:cNvSpPr/>
            <p:nvPr/>
          </p:nvSpPr>
          <p:spPr>
            <a:xfrm>
              <a:off x="2725219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AD612777-5EA4-C14C-940F-8C45CB6708C9}"/>
                </a:ext>
              </a:extLst>
            </p:cNvPr>
            <p:cNvSpPr/>
            <p:nvPr/>
          </p:nvSpPr>
          <p:spPr>
            <a:xfrm>
              <a:off x="3075385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B0FDAC00-2FCC-9D40-ACCF-08D9368F2E20}"/>
                </a:ext>
              </a:extLst>
            </p:cNvPr>
            <p:cNvSpPr/>
            <p:nvPr/>
          </p:nvSpPr>
          <p:spPr>
            <a:xfrm>
              <a:off x="3252392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2A82620F-AAB4-9D42-A9D9-AFA8FA1DEAD4}"/>
                </a:ext>
              </a:extLst>
            </p:cNvPr>
            <p:cNvSpPr/>
            <p:nvPr/>
          </p:nvSpPr>
          <p:spPr>
            <a:xfrm>
              <a:off x="3252392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C2B5D0F0-4D53-5A4B-A415-17A03288DF92}"/>
                </a:ext>
              </a:extLst>
            </p:cNvPr>
            <p:cNvSpPr txBox="1"/>
            <p:nvPr/>
          </p:nvSpPr>
          <p:spPr>
            <a:xfrm>
              <a:off x="3132092" y="3294350"/>
              <a:ext cx="240599" cy="13756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33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  <a:rtl val="0"/>
                </a:rPr>
                <a:t>0.4</a:t>
              </a:r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C1579415-D2AB-924F-A018-AA85E47E966E}"/>
                </a:ext>
              </a:extLst>
            </p:cNvPr>
            <p:cNvSpPr/>
            <p:nvPr/>
          </p:nvSpPr>
          <p:spPr>
            <a:xfrm>
              <a:off x="3375527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95EC475-2F1F-954D-856F-67350801CBEA}"/>
                </a:ext>
              </a:extLst>
            </p:cNvPr>
            <p:cNvSpPr/>
            <p:nvPr/>
          </p:nvSpPr>
          <p:spPr>
            <a:xfrm>
              <a:off x="3467879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AFFC943A-4B30-5F4C-B176-A39F5A8B4672}"/>
                </a:ext>
              </a:extLst>
            </p:cNvPr>
            <p:cNvSpPr/>
            <p:nvPr/>
          </p:nvSpPr>
          <p:spPr>
            <a:xfrm>
              <a:off x="3467879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1A0E25DB-7EE7-D34C-9802-9A30490A6085}"/>
                </a:ext>
              </a:extLst>
            </p:cNvPr>
            <p:cNvSpPr/>
            <p:nvPr/>
          </p:nvSpPr>
          <p:spPr>
            <a:xfrm>
              <a:off x="3540990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D88B9C66-E7DB-BA4E-841A-DE8AB821FB65}"/>
                </a:ext>
              </a:extLst>
            </p:cNvPr>
            <p:cNvSpPr/>
            <p:nvPr/>
          </p:nvSpPr>
          <p:spPr>
            <a:xfrm>
              <a:off x="3602558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8FDA3FFF-6D01-6642-BEE2-F6BBC24D4F79}"/>
                </a:ext>
              </a:extLst>
            </p:cNvPr>
            <p:cNvSpPr/>
            <p:nvPr/>
          </p:nvSpPr>
          <p:spPr>
            <a:xfrm>
              <a:off x="3602558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F345BBB4-006B-7D40-861D-83976CCB03EB}"/>
                </a:ext>
              </a:extLst>
            </p:cNvPr>
            <p:cNvSpPr/>
            <p:nvPr/>
          </p:nvSpPr>
          <p:spPr>
            <a:xfrm>
              <a:off x="3952724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900EEABE-0808-E342-AF9D-34183A1F4856}"/>
                </a:ext>
              </a:extLst>
            </p:cNvPr>
            <p:cNvSpPr/>
            <p:nvPr/>
          </p:nvSpPr>
          <p:spPr>
            <a:xfrm>
              <a:off x="4129732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217A8FE7-F7E0-5B42-85A7-2ABA64602723}"/>
                </a:ext>
              </a:extLst>
            </p:cNvPr>
            <p:cNvSpPr/>
            <p:nvPr/>
          </p:nvSpPr>
          <p:spPr>
            <a:xfrm>
              <a:off x="4129732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F7E6C3B5-4807-0C43-B043-F3B2FE4B4C9A}"/>
                </a:ext>
              </a:extLst>
            </p:cNvPr>
            <p:cNvSpPr txBox="1"/>
            <p:nvPr/>
          </p:nvSpPr>
          <p:spPr>
            <a:xfrm>
              <a:off x="4026748" y="3294350"/>
              <a:ext cx="205967" cy="13756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33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  <a:rtl val="0"/>
                </a:rPr>
                <a:t>4</a:t>
              </a:r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F9E4AC04-397A-2C43-AEB5-9A59D171F6AF}"/>
                </a:ext>
              </a:extLst>
            </p:cNvPr>
            <p:cNvSpPr/>
            <p:nvPr/>
          </p:nvSpPr>
          <p:spPr>
            <a:xfrm>
              <a:off x="4252867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E0FE3254-3ACE-2945-846E-94F573DCE900}"/>
                </a:ext>
              </a:extLst>
            </p:cNvPr>
            <p:cNvSpPr/>
            <p:nvPr/>
          </p:nvSpPr>
          <p:spPr>
            <a:xfrm>
              <a:off x="4341370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0492CA98-FD35-F14B-A412-C759C40B3EEA}"/>
                </a:ext>
              </a:extLst>
            </p:cNvPr>
            <p:cNvSpPr/>
            <p:nvPr/>
          </p:nvSpPr>
          <p:spPr>
            <a:xfrm>
              <a:off x="4341370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4225F597-2433-3E4C-BF7E-203D256AD47B}"/>
                </a:ext>
              </a:extLst>
            </p:cNvPr>
            <p:cNvSpPr/>
            <p:nvPr/>
          </p:nvSpPr>
          <p:spPr>
            <a:xfrm>
              <a:off x="4418330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44024740-78A3-5449-B884-8AF04DD2E813}"/>
                </a:ext>
              </a:extLst>
            </p:cNvPr>
            <p:cNvSpPr/>
            <p:nvPr/>
          </p:nvSpPr>
          <p:spPr>
            <a:xfrm>
              <a:off x="4479898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3F03080B-E848-9C40-B24E-50D9CAF2CCAC}"/>
                </a:ext>
              </a:extLst>
            </p:cNvPr>
            <p:cNvSpPr/>
            <p:nvPr/>
          </p:nvSpPr>
          <p:spPr>
            <a:xfrm>
              <a:off x="4479898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7240119A-7695-814D-B1CA-4539F30A3EA9}"/>
                </a:ext>
              </a:extLst>
            </p:cNvPr>
            <p:cNvSpPr/>
            <p:nvPr/>
          </p:nvSpPr>
          <p:spPr>
            <a:xfrm>
              <a:off x="4826216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69850540-E0D5-E547-8A07-7F64EF837FE7}"/>
                </a:ext>
              </a:extLst>
            </p:cNvPr>
            <p:cNvSpPr/>
            <p:nvPr/>
          </p:nvSpPr>
          <p:spPr>
            <a:xfrm>
              <a:off x="5007071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16224C0B-83CB-9A47-B73E-8AEE360A99BD}"/>
                </a:ext>
              </a:extLst>
            </p:cNvPr>
            <p:cNvSpPr/>
            <p:nvPr/>
          </p:nvSpPr>
          <p:spPr>
            <a:xfrm>
              <a:off x="5007071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32C4584-650F-D24C-A172-7E58DAF6E0B0}"/>
                </a:ext>
              </a:extLst>
            </p:cNvPr>
            <p:cNvSpPr txBox="1"/>
            <p:nvPr/>
          </p:nvSpPr>
          <p:spPr>
            <a:xfrm>
              <a:off x="4892543" y="3294350"/>
              <a:ext cx="229055" cy="13756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33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  <a:rtl val="0"/>
                </a:rPr>
                <a:t>40</a:t>
              </a:r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478F50E7-561E-F74F-A62F-7D4A92BADAC3}"/>
                </a:ext>
              </a:extLst>
            </p:cNvPr>
            <p:cNvSpPr/>
            <p:nvPr/>
          </p:nvSpPr>
          <p:spPr>
            <a:xfrm>
              <a:off x="5126358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CFAB78EA-5296-C948-BCBC-3F5F43361CFC}"/>
                </a:ext>
              </a:extLst>
            </p:cNvPr>
            <p:cNvSpPr/>
            <p:nvPr/>
          </p:nvSpPr>
          <p:spPr>
            <a:xfrm>
              <a:off x="5126358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2DCFA553-DA6A-D64E-9BDE-AE52BF49BF7F}"/>
                </a:ext>
              </a:extLst>
            </p:cNvPr>
            <p:cNvSpPr/>
            <p:nvPr/>
          </p:nvSpPr>
          <p:spPr>
            <a:xfrm>
              <a:off x="3190824" y="3340070"/>
              <a:ext cx="3847" cy="23060"/>
            </a:xfrm>
            <a:custGeom>
              <a:avLst/>
              <a:gdLst>
                <a:gd name="connsiteX0" fmla="*/ 63 w 3847"/>
                <a:gd name="connsiteY0" fmla="*/ 23596 h 23060"/>
                <a:gd name="connsiteX1" fmla="*/ 63 w 3847"/>
                <a:gd name="connsiteY1" fmla="*/ 536 h 2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" h="23060">
                  <a:moveTo>
                    <a:pt x="63" y="23596"/>
                  </a:moveTo>
                  <a:lnTo>
                    <a:pt x="63" y="536"/>
                  </a:lnTo>
                </a:path>
              </a:pathLst>
            </a:custGeom>
            <a:ln w="3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0" name="Graphic 836">
            <a:extLst>
              <a:ext uri="{FF2B5EF4-FFF2-40B4-BE49-F238E27FC236}">
                <a16:creationId xmlns:a16="http://schemas.microsoft.com/office/drawing/2014/main" id="{2C43FBAF-FD97-7B45-B622-CE7E76FED19E}"/>
              </a:ext>
            </a:extLst>
          </p:cNvPr>
          <p:cNvGrpSpPr/>
          <p:nvPr/>
        </p:nvGrpSpPr>
        <p:grpSpPr>
          <a:xfrm>
            <a:off x="248994" y="1278964"/>
            <a:ext cx="7838011" cy="3495330"/>
            <a:chOff x="1613152" y="1279999"/>
            <a:chExt cx="4878101" cy="2175370"/>
          </a:xfrm>
        </p:grpSpPr>
        <p:grpSp>
          <p:nvGrpSpPr>
            <p:cNvPr id="231" name="Graphic 836">
              <a:extLst>
                <a:ext uri="{FF2B5EF4-FFF2-40B4-BE49-F238E27FC236}">
                  <a16:creationId xmlns:a16="http://schemas.microsoft.com/office/drawing/2014/main" id="{2C43FBAF-FD97-7B45-B622-CE7E76FED19E}"/>
                </a:ext>
              </a:extLst>
            </p:cNvPr>
            <p:cNvGrpSpPr/>
            <p:nvPr/>
          </p:nvGrpSpPr>
          <p:grpSpPr>
            <a:xfrm>
              <a:off x="1613152" y="1279999"/>
              <a:ext cx="4878101" cy="2175370"/>
              <a:chOff x="1613152" y="1280000"/>
              <a:chExt cx="4878100" cy="2175372"/>
            </a:xfrm>
          </p:grpSpPr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A02D5AE3-132D-7945-84F3-0E60C2A1EC9E}"/>
                  </a:ext>
                </a:extLst>
              </p:cNvPr>
              <p:cNvSpPr/>
              <p:nvPr/>
            </p:nvSpPr>
            <p:spPr>
              <a:xfrm>
                <a:off x="3190824" y="1280000"/>
                <a:ext cx="3847" cy="2060070"/>
              </a:xfrm>
              <a:custGeom>
                <a:avLst/>
                <a:gdLst>
                  <a:gd name="connsiteX0" fmla="*/ 63 w 3847"/>
                  <a:gd name="connsiteY0" fmla="*/ 2060070 h 2060070"/>
                  <a:gd name="connsiteX1" fmla="*/ 63 w 3847"/>
                  <a:gd name="connsiteY1" fmla="*/ 0 h 206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2060070">
                    <a:moveTo>
                      <a:pt x="63" y="2060070"/>
                    </a:moveTo>
                    <a:lnTo>
                      <a:pt x="63" y="0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D6EF94D8-7228-3948-8107-79548F5F9858}"/>
                  </a:ext>
                </a:extLst>
              </p:cNvPr>
              <p:cNvSpPr/>
              <p:nvPr/>
            </p:nvSpPr>
            <p:spPr>
              <a:xfrm>
                <a:off x="5007071" y="1280000"/>
                <a:ext cx="3847" cy="1657981"/>
              </a:xfrm>
              <a:custGeom>
                <a:avLst/>
                <a:gdLst>
                  <a:gd name="connsiteX0" fmla="*/ 63 w 3847"/>
                  <a:gd name="connsiteY0" fmla="*/ 2060070 h 2060070"/>
                  <a:gd name="connsiteX1" fmla="*/ 63 w 3847"/>
                  <a:gd name="connsiteY1" fmla="*/ 0 h 206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2060070">
                    <a:moveTo>
                      <a:pt x="63" y="2060070"/>
                    </a:moveTo>
                    <a:lnTo>
                      <a:pt x="63" y="0"/>
                    </a:lnTo>
                  </a:path>
                </a:pathLst>
              </a:custGeom>
              <a:ln w="3842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EC236EB0-DB8E-5646-A446-14908A924F1C}"/>
                  </a:ext>
                </a:extLst>
              </p:cNvPr>
              <p:cNvSpPr/>
              <p:nvPr/>
            </p:nvSpPr>
            <p:spPr>
              <a:xfrm>
                <a:off x="4479898" y="1280000"/>
                <a:ext cx="3847" cy="1657981"/>
              </a:xfrm>
              <a:custGeom>
                <a:avLst/>
                <a:gdLst>
                  <a:gd name="connsiteX0" fmla="*/ 63 w 3847"/>
                  <a:gd name="connsiteY0" fmla="*/ 2060070 h 2060070"/>
                  <a:gd name="connsiteX1" fmla="*/ 63 w 3847"/>
                  <a:gd name="connsiteY1" fmla="*/ 0 h 206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2060070">
                    <a:moveTo>
                      <a:pt x="63" y="2060070"/>
                    </a:moveTo>
                    <a:lnTo>
                      <a:pt x="63" y="0"/>
                    </a:lnTo>
                  </a:path>
                </a:pathLst>
              </a:custGeom>
              <a:ln w="3842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55C9988E-BF0F-E047-87ED-B089B94A0D43}"/>
                  </a:ext>
                </a:extLst>
              </p:cNvPr>
              <p:cNvSpPr/>
              <p:nvPr/>
            </p:nvSpPr>
            <p:spPr>
              <a:xfrm>
                <a:off x="4341370" y="1280000"/>
                <a:ext cx="3847" cy="1657981"/>
              </a:xfrm>
              <a:custGeom>
                <a:avLst/>
                <a:gdLst>
                  <a:gd name="connsiteX0" fmla="*/ 63 w 3847"/>
                  <a:gd name="connsiteY0" fmla="*/ 2060070 h 2060070"/>
                  <a:gd name="connsiteX1" fmla="*/ 63 w 3847"/>
                  <a:gd name="connsiteY1" fmla="*/ 0 h 206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2060070">
                    <a:moveTo>
                      <a:pt x="63" y="2060070"/>
                    </a:moveTo>
                    <a:lnTo>
                      <a:pt x="63" y="0"/>
                    </a:lnTo>
                  </a:path>
                </a:pathLst>
              </a:custGeom>
              <a:ln w="3842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584D9025-0423-E94D-AD4B-78BB919EE802}"/>
                  </a:ext>
                </a:extLst>
              </p:cNvPr>
              <p:cNvSpPr/>
              <p:nvPr/>
            </p:nvSpPr>
            <p:spPr>
              <a:xfrm>
                <a:off x="4129732" y="1280000"/>
                <a:ext cx="3847" cy="1657981"/>
              </a:xfrm>
              <a:custGeom>
                <a:avLst/>
                <a:gdLst>
                  <a:gd name="connsiteX0" fmla="*/ 63 w 3847"/>
                  <a:gd name="connsiteY0" fmla="*/ 2060070 h 2060070"/>
                  <a:gd name="connsiteX1" fmla="*/ 63 w 3847"/>
                  <a:gd name="connsiteY1" fmla="*/ 0 h 206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2060070">
                    <a:moveTo>
                      <a:pt x="63" y="2060070"/>
                    </a:moveTo>
                    <a:lnTo>
                      <a:pt x="63" y="0"/>
                    </a:lnTo>
                  </a:path>
                </a:pathLst>
              </a:custGeom>
              <a:ln w="3842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6DB61F9F-D072-1148-8BEE-C7FCD12CD38B}"/>
                  </a:ext>
                </a:extLst>
              </p:cNvPr>
              <p:cNvSpPr/>
              <p:nvPr/>
            </p:nvSpPr>
            <p:spPr>
              <a:xfrm>
                <a:off x="3602558" y="1280000"/>
                <a:ext cx="3847" cy="1657981"/>
              </a:xfrm>
              <a:custGeom>
                <a:avLst/>
                <a:gdLst>
                  <a:gd name="connsiteX0" fmla="*/ 63 w 3847"/>
                  <a:gd name="connsiteY0" fmla="*/ 2060070 h 2060070"/>
                  <a:gd name="connsiteX1" fmla="*/ 63 w 3847"/>
                  <a:gd name="connsiteY1" fmla="*/ 0 h 206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2060070">
                    <a:moveTo>
                      <a:pt x="63" y="2060070"/>
                    </a:moveTo>
                    <a:lnTo>
                      <a:pt x="63" y="0"/>
                    </a:lnTo>
                  </a:path>
                </a:pathLst>
              </a:custGeom>
              <a:ln w="3842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189D57B5-63E4-AB40-9ECC-D5C61A3EA5E3}"/>
                  </a:ext>
                </a:extLst>
              </p:cNvPr>
              <p:cNvSpPr/>
              <p:nvPr/>
            </p:nvSpPr>
            <p:spPr>
              <a:xfrm>
                <a:off x="3467879" y="1280000"/>
                <a:ext cx="3847" cy="1657981"/>
              </a:xfrm>
              <a:custGeom>
                <a:avLst/>
                <a:gdLst>
                  <a:gd name="connsiteX0" fmla="*/ 63 w 3847"/>
                  <a:gd name="connsiteY0" fmla="*/ 2060070 h 2060070"/>
                  <a:gd name="connsiteX1" fmla="*/ 63 w 3847"/>
                  <a:gd name="connsiteY1" fmla="*/ 0 h 206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2060070">
                    <a:moveTo>
                      <a:pt x="63" y="2060070"/>
                    </a:moveTo>
                    <a:lnTo>
                      <a:pt x="63" y="0"/>
                    </a:lnTo>
                  </a:path>
                </a:pathLst>
              </a:custGeom>
              <a:ln w="3842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26DF1BA4-1BE5-BB4E-B5E7-81A6C01CFCEA}"/>
                  </a:ext>
                </a:extLst>
              </p:cNvPr>
              <p:cNvSpPr/>
              <p:nvPr/>
            </p:nvSpPr>
            <p:spPr>
              <a:xfrm>
                <a:off x="3252392" y="1280000"/>
                <a:ext cx="3847" cy="1657981"/>
              </a:xfrm>
              <a:custGeom>
                <a:avLst/>
                <a:gdLst>
                  <a:gd name="connsiteX0" fmla="*/ 63 w 3847"/>
                  <a:gd name="connsiteY0" fmla="*/ 2060070 h 2060070"/>
                  <a:gd name="connsiteX1" fmla="*/ 63 w 3847"/>
                  <a:gd name="connsiteY1" fmla="*/ 0 h 206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2060070">
                    <a:moveTo>
                      <a:pt x="63" y="2060070"/>
                    </a:moveTo>
                    <a:lnTo>
                      <a:pt x="63" y="0"/>
                    </a:lnTo>
                  </a:path>
                </a:pathLst>
              </a:custGeom>
              <a:ln w="3842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3B609A34-C505-BE45-AD26-F68003F5A3C1}"/>
                  </a:ext>
                </a:extLst>
              </p:cNvPr>
              <p:cNvSpPr/>
              <p:nvPr/>
            </p:nvSpPr>
            <p:spPr>
              <a:xfrm>
                <a:off x="2725219" y="1280000"/>
                <a:ext cx="3847" cy="1657981"/>
              </a:xfrm>
              <a:custGeom>
                <a:avLst/>
                <a:gdLst>
                  <a:gd name="connsiteX0" fmla="*/ 63 w 3847"/>
                  <a:gd name="connsiteY0" fmla="*/ 2060070 h 2060070"/>
                  <a:gd name="connsiteX1" fmla="*/ 63 w 3847"/>
                  <a:gd name="connsiteY1" fmla="*/ 0 h 206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2060070">
                    <a:moveTo>
                      <a:pt x="63" y="2060070"/>
                    </a:moveTo>
                    <a:lnTo>
                      <a:pt x="63" y="0"/>
                    </a:lnTo>
                  </a:path>
                </a:pathLst>
              </a:custGeom>
              <a:ln w="3842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125D48E5-3F0A-994E-B703-71D36E6FEB84}"/>
                  </a:ext>
                </a:extLst>
              </p:cNvPr>
              <p:cNvSpPr/>
              <p:nvPr/>
            </p:nvSpPr>
            <p:spPr>
              <a:xfrm>
                <a:off x="1613152" y="2525266"/>
                <a:ext cx="3898004" cy="3843"/>
              </a:xfrm>
              <a:custGeom>
                <a:avLst/>
                <a:gdLst>
                  <a:gd name="connsiteX0" fmla="*/ 63 w 3898004"/>
                  <a:gd name="connsiteY0" fmla="*/ 0 h 3843"/>
                  <a:gd name="connsiteX1" fmla="*/ 3898067 w 3898004"/>
                  <a:gd name="connsiteY1" fmla="*/ 0 h 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98004" h="3843">
                    <a:moveTo>
                      <a:pt x="63" y="0"/>
                    </a:moveTo>
                    <a:lnTo>
                      <a:pt x="3898067" y="0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E2CE5CE7-02A2-344D-A43A-9DF7D1AEBDBB}"/>
                  </a:ext>
                </a:extLst>
              </p:cNvPr>
              <p:cNvSpPr/>
              <p:nvPr/>
            </p:nvSpPr>
            <p:spPr>
              <a:xfrm>
                <a:off x="2593248" y="2494519"/>
                <a:ext cx="3898004" cy="3843"/>
              </a:xfrm>
              <a:custGeom>
                <a:avLst/>
                <a:gdLst>
                  <a:gd name="connsiteX0" fmla="*/ 63 w 3898004"/>
                  <a:gd name="connsiteY0" fmla="*/ 0 h 3843"/>
                  <a:gd name="connsiteX1" fmla="*/ 3898067 w 3898004"/>
                  <a:gd name="connsiteY1" fmla="*/ 0 h 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98004" h="3843">
                    <a:moveTo>
                      <a:pt x="63" y="0"/>
                    </a:moveTo>
                    <a:lnTo>
                      <a:pt x="3898067" y="0"/>
                    </a:lnTo>
                  </a:path>
                </a:pathLst>
              </a:custGeom>
              <a:ln w="3842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237C8D76-093A-4247-BD5C-A3220FB68358}"/>
                  </a:ext>
                </a:extLst>
              </p:cNvPr>
              <p:cNvSpPr/>
              <p:nvPr/>
            </p:nvSpPr>
            <p:spPr>
              <a:xfrm>
                <a:off x="2593248" y="2313878"/>
                <a:ext cx="3898004" cy="3843"/>
              </a:xfrm>
              <a:custGeom>
                <a:avLst/>
                <a:gdLst>
                  <a:gd name="connsiteX0" fmla="*/ 63 w 3898004"/>
                  <a:gd name="connsiteY0" fmla="*/ 0 h 3843"/>
                  <a:gd name="connsiteX1" fmla="*/ 3898067 w 3898004"/>
                  <a:gd name="connsiteY1" fmla="*/ 0 h 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98004" h="3843">
                    <a:moveTo>
                      <a:pt x="63" y="0"/>
                    </a:moveTo>
                    <a:lnTo>
                      <a:pt x="3898067" y="0"/>
                    </a:lnTo>
                  </a:path>
                </a:pathLst>
              </a:custGeom>
              <a:ln w="3842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 286">
                <a:extLst>
                  <a:ext uri="{FF2B5EF4-FFF2-40B4-BE49-F238E27FC236}">
                    <a16:creationId xmlns:a16="http://schemas.microsoft.com/office/drawing/2014/main" id="{CE8B4F0D-5348-CD4B-8A41-31962EF7E9F1}"/>
                  </a:ext>
                </a:extLst>
              </p:cNvPr>
              <p:cNvSpPr/>
              <p:nvPr/>
            </p:nvSpPr>
            <p:spPr>
              <a:xfrm>
                <a:off x="2593248" y="2198576"/>
                <a:ext cx="3898004" cy="3843"/>
              </a:xfrm>
              <a:custGeom>
                <a:avLst/>
                <a:gdLst>
                  <a:gd name="connsiteX0" fmla="*/ 63 w 3898004"/>
                  <a:gd name="connsiteY0" fmla="*/ 0 h 3843"/>
                  <a:gd name="connsiteX1" fmla="*/ 3898067 w 3898004"/>
                  <a:gd name="connsiteY1" fmla="*/ 0 h 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98004" h="3843">
                    <a:moveTo>
                      <a:pt x="63" y="0"/>
                    </a:moveTo>
                    <a:lnTo>
                      <a:pt x="3898067" y="0"/>
                    </a:lnTo>
                  </a:path>
                </a:pathLst>
              </a:custGeom>
              <a:ln w="3842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4450B61B-64DE-B643-90A2-3C9C5285F561}"/>
                  </a:ext>
                </a:extLst>
              </p:cNvPr>
              <p:cNvSpPr/>
              <p:nvPr/>
            </p:nvSpPr>
            <p:spPr>
              <a:xfrm>
                <a:off x="2593248" y="1748896"/>
                <a:ext cx="3898004" cy="3843"/>
              </a:xfrm>
              <a:custGeom>
                <a:avLst/>
                <a:gdLst>
                  <a:gd name="connsiteX0" fmla="*/ 63 w 3898004"/>
                  <a:gd name="connsiteY0" fmla="*/ 0 h 3843"/>
                  <a:gd name="connsiteX1" fmla="*/ 3898067 w 3898004"/>
                  <a:gd name="connsiteY1" fmla="*/ 0 h 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98004" h="3843">
                    <a:moveTo>
                      <a:pt x="63" y="0"/>
                    </a:moveTo>
                    <a:lnTo>
                      <a:pt x="3898067" y="0"/>
                    </a:lnTo>
                  </a:path>
                </a:pathLst>
              </a:custGeom>
              <a:ln w="3842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 308">
                <a:extLst>
                  <a:ext uri="{FF2B5EF4-FFF2-40B4-BE49-F238E27FC236}">
                    <a16:creationId xmlns:a16="http://schemas.microsoft.com/office/drawing/2014/main" id="{264699B9-77EE-A84B-AC36-2A31DB49BDE5}"/>
                  </a:ext>
                </a:extLst>
              </p:cNvPr>
              <p:cNvSpPr/>
              <p:nvPr/>
            </p:nvSpPr>
            <p:spPr>
              <a:xfrm>
                <a:off x="2593248" y="1568256"/>
                <a:ext cx="3898004" cy="3843"/>
              </a:xfrm>
              <a:custGeom>
                <a:avLst/>
                <a:gdLst>
                  <a:gd name="connsiteX0" fmla="*/ 63 w 3898004"/>
                  <a:gd name="connsiteY0" fmla="*/ 0 h 3843"/>
                  <a:gd name="connsiteX1" fmla="*/ 3898067 w 3898004"/>
                  <a:gd name="connsiteY1" fmla="*/ 0 h 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98004" h="3843">
                    <a:moveTo>
                      <a:pt x="63" y="0"/>
                    </a:moveTo>
                    <a:lnTo>
                      <a:pt x="3898067" y="0"/>
                    </a:lnTo>
                  </a:path>
                </a:pathLst>
              </a:custGeom>
              <a:ln w="3842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9F5B600B-47C0-724A-8DE9-06218B77F934}"/>
                  </a:ext>
                </a:extLst>
              </p:cNvPr>
              <p:cNvSpPr/>
              <p:nvPr/>
            </p:nvSpPr>
            <p:spPr>
              <a:xfrm>
                <a:off x="2593248" y="1452953"/>
                <a:ext cx="3360771" cy="3843"/>
              </a:xfrm>
              <a:custGeom>
                <a:avLst/>
                <a:gdLst>
                  <a:gd name="connsiteX0" fmla="*/ 63 w 3898004"/>
                  <a:gd name="connsiteY0" fmla="*/ 0 h 3843"/>
                  <a:gd name="connsiteX1" fmla="*/ 3898067 w 3898004"/>
                  <a:gd name="connsiteY1" fmla="*/ 0 h 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98004" h="3843">
                    <a:moveTo>
                      <a:pt x="63" y="0"/>
                    </a:moveTo>
                    <a:lnTo>
                      <a:pt x="3898067" y="0"/>
                    </a:lnTo>
                  </a:path>
                </a:pathLst>
              </a:custGeom>
              <a:ln w="3842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A3C4AF18-C54B-9643-A64B-F066E6032D61}"/>
                  </a:ext>
                </a:extLst>
              </p:cNvPr>
              <p:cNvSpPr/>
              <p:nvPr/>
            </p:nvSpPr>
            <p:spPr>
              <a:xfrm>
                <a:off x="1613152" y="1549039"/>
                <a:ext cx="1366033" cy="1160711"/>
              </a:xfrm>
              <a:custGeom>
                <a:avLst/>
                <a:gdLst>
                  <a:gd name="connsiteX0" fmla="*/ 63 w 1366033"/>
                  <a:gd name="connsiteY0" fmla="*/ 1160711 h 1160711"/>
                  <a:gd name="connsiteX1" fmla="*/ 1366096 w 1366033"/>
                  <a:gd name="connsiteY1" fmla="*/ 0 h 1160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6033" h="1160711">
                    <a:moveTo>
                      <a:pt x="63" y="1160711"/>
                    </a:moveTo>
                    <a:lnTo>
                      <a:pt x="1366096" y="0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A6AB465F-E74C-1B46-9A53-BC1376CAF606}"/>
                  </a:ext>
                </a:extLst>
              </p:cNvPr>
              <p:cNvSpPr/>
              <p:nvPr/>
            </p:nvSpPr>
            <p:spPr>
              <a:xfrm>
                <a:off x="1613152" y="1549039"/>
                <a:ext cx="1566128" cy="1333664"/>
              </a:xfrm>
              <a:custGeom>
                <a:avLst/>
                <a:gdLst>
                  <a:gd name="connsiteX0" fmla="*/ 63 w 1566128"/>
                  <a:gd name="connsiteY0" fmla="*/ 1333665 h 1333664"/>
                  <a:gd name="connsiteX1" fmla="*/ 1566191 w 1566128"/>
                  <a:gd name="connsiteY1" fmla="*/ 0 h 133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66128" h="1333664">
                    <a:moveTo>
                      <a:pt x="63" y="1333665"/>
                    </a:moveTo>
                    <a:lnTo>
                      <a:pt x="1566191" y="0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2D662FDD-D194-3A4A-BFA8-524D984670DC}"/>
                  </a:ext>
                </a:extLst>
              </p:cNvPr>
              <p:cNvSpPr/>
              <p:nvPr/>
            </p:nvSpPr>
            <p:spPr>
              <a:xfrm>
                <a:off x="1613152" y="1549039"/>
                <a:ext cx="1750831" cy="1487401"/>
              </a:xfrm>
              <a:custGeom>
                <a:avLst/>
                <a:gdLst>
                  <a:gd name="connsiteX0" fmla="*/ 63 w 1750831"/>
                  <a:gd name="connsiteY0" fmla="*/ 1487402 h 1487401"/>
                  <a:gd name="connsiteX1" fmla="*/ 1750894 w 1750831"/>
                  <a:gd name="connsiteY1" fmla="*/ 0 h 148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50831" h="1487401">
                    <a:moveTo>
                      <a:pt x="63" y="1487402"/>
                    </a:moveTo>
                    <a:lnTo>
                      <a:pt x="1750894" y="0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 320">
                <a:extLst>
                  <a:ext uri="{FF2B5EF4-FFF2-40B4-BE49-F238E27FC236}">
                    <a16:creationId xmlns:a16="http://schemas.microsoft.com/office/drawing/2014/main" id="{935FDFA5-7E24-6D48-821C-DD10BD024FE5}"/>
                  </a:ext>
                </a:extLst>
              </p:cNvPr>
              <p:cNvSpPr/>
              <p:nvPr/>
            </p:nvSpPr>
            <p:spPr>
              <a:xfrm>
                <a:off x="1613152" y="1549039"/>
                <a:ext cx="2239524" cy="1906333"/>
              </a:xfrm>
              <a:custGeom>
                <a:avLst/>
                <a:gdLst>
                  <a:gd name="connsiteX0" fmla="*/ 63 w 2239524"/>
                  <a:gd name="connsiteY0" fmla="*/ 1906334 h 1906333"/>
                  <a:gd name="connsiteX1" fmla="*/ 2239588 w 2239524"/>
                  <a:gd name="connsiteY1" fmla="*/ 0 h 190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39524" h="1906333">
                    <a:moveTo>
                      <a:pt x="63" y="1906334"/>
                    </a:moveTo>
                    <a:lnTo>
                      <a:pt x="2239588" y="0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 321">
                <a:extLst>
                  <a:ext uri="{FF2B5EF4-FFF2-40B4-BE49-F238E27FC236}">
                    <a16:creationId xmlns:a16="http://schemas.microsoft.com/office/drawing/2014/main" id="{C5E327D6-6A0C-FC4A-89E0-C9F7D05B2FBD}"/>
                  </a:ext>
                </a:extLst>
              </p:cNvPr>
              <p:cNvSpPr/>
              <p:nvPr/>
            </p:nvSpPr>
            <p:spPr>
              <a:xfrm>
                <a:off x="2979185" y="1549039"/>
                <a:ext cx="2531971" cy="3843"/>
              </a:xfrm>
              <a:custGeom>
                <a:avLst/>
                <a:gdLst>
                  <a:gd name="connsiteX0" fmla="*/ 63 w 2531971"/>
                  <a:gd name="connsiteY0" fmla="*/ 0 h 3843"/>
                  <a:gd name="connsiteX1" fmla="*/ 2532034 w 2531971"/>
                  <a:gd name="connsiteY1" fmla="*/ 0 h 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31971" h="3843">
                    <a:moveTo>
                      <a:pt x="63" y="0"/>
                    </a:moveTo>
                    <a:lnTo>
                      <a:pt x="2532034" y="0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D3F280B5-BB1B-E74B-88BB-D206D44F50FF}"/>
                  </a:ext>
                </a:extLst>
              </p:cNvPr>
              <p:cNvSpPr/>
              <p:nvPr/>
            </p:nvSpPr>
            <p:spPr>
              <a:xfrm>
                <a:off x="2794482" y="1702775"/>
                <a:ext cx="2716674" cy="3843"/>
              </a:xfrm>
              <a:custGeom>
                <a:avLst/>
                <a:gdLst>
                  <a:gd name="connsiteX0" fmla="*/ 63 w 2716674"/>
                  <a:gd name="connsiteY0" fmla="*/ 0 h 3843"/>
                  <a:gd name="connsiteX1" fmla="*/ 2716737 w 2716674"/>
                  <a:gd name="connsiteY1" fmla="*/ 0 h 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6674" h="3843">
                    <a:moveTo>
                      <a:pt x="63" y="0"/>
                    </a:moveTo>
                    <a:lnTo>
                      <a:pt x="2716737" y="0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4" name="Graphic 836">
              <a:extLst>
                <a:ext uri="{FF2B5EF4-FFF2-40B4-BE49-F238E27FC236}">
                  <a16:creationId xmlns:a16="http://schemas.microsoft.com/office/drawing/2014/main" id="{2C43FBAF-FD97-7B45-B622-CE7E76FED19E}"/>
                </a:ext>
              </a:extLst>
            </p:cNvPr>
            <p:cNvGrpSpPr/>
            <p:nvPr/>
          </p:nvGrpSpPr>
          <p:grpSpPr>
            <a:xfrm>
              <a:off x="3160041" y="1610699"/>
              <a:ext cx="252562" cy="986607"/>
              <a:chOff x="3160040" y="1610700"/>
              <a:chExt cx="252562" cy="986608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07209483-6FB2-5943-AF67-EC7CBCCB48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60040" y="2490675"/>
                <a:ext cx="38134" cy="38089"/>
              </a:xfrm>
              <a:custGeom>
                <a:avLst/>
                <a:gdLst>
                  <a:gd name="connsiteX0" fmla="*/ 61631 w 61567"/>
                  <a:gd name="connsiteY0" fmla="*/ 30747 h 61494"/>
                  <a:gd name="connsiteX1" fmla="*/ 30847 w 61567"/>
                  <a:gd name="connsiteY1" fmla="*/ 61495 h 61494"/>
                  <a:gd name="connsiteX2" fmla="*/ 63 w 61567"/>
                  <a:gd name="connsiteY2" fmla="*/ 30747 h 61494"/>
                  <a:gd name="connsiteX3" fmla="*/ 30847 w 61567"/>
                  <a:gd name="connsiteY3" fmla="*/ 0 h 61494"/>
                  <a:gd name="connsiteX4" fmla="*/ 61631 w 61567"/>
                  <a:gd name="connsiteY4" fmla="*/ 30747 h 6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67" h="61494">
                    <a:moveTo>
                      <a:pt x="61631" y="30747"/>
                    </a:moveTo>
                    <a:cubicBezTo>
                      <a:pt x="61631" y="47729"/>
                      <a:pt x="47848" y="61495"/>
                      <a:pt x="30847" y="61495"/>
                    </a:cubicBezTo>
                    <a:cubicBezTo>
                      <a:pt x="13845" y="61495"/>
                      <a:pt x="63" y="47729"/>
                      <a:pt x="63" y="30747"/>
                    </a:cubicBezTo>
                    <a:cubicBezTo>
                      <a:pt x="63" y="13766"/>
                      <a:pt x="13845" y="0"/>
                      <a:pt x="30847" y="0"/>
                    </a:cubicBezTo>
                    <a:cubicBezTo>
                      <a:pt x="47848" y="0"/>
                      <a:pt x="61631" y="13766"/>
                      <a:pt x="61631" y="30747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w="384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F0C3B48F-E566-8648-9140-F1E171981920}"/>
                  </a:ext>
                </a:extLst>
              </p:cNvPr>
              <p:cNvSpPr/>
              <p:nvPr/>
            </p:nvSpPr>
            <p:spPr>
              <a:xfrm>
                <a:off x="3364057" y="2172782"/>
                <a:ext cx="40329" cy="62734"/>
              </a:xfrm>
              <a:custGeom>
                <a:avLst/>
                <a:gdLst>
                  <a:gd name="connsiteX0" fmla="*/ 30464 w 60659"/>
                  <a:gd name="connsiteY0" fmla="*/ -74 h 98037"/>
                  <a:gd name="connsiteX1" fmla="*/ 60793 w 60659"/>
                  <a:gd name="connsiteY1" fmla="*/ 48945 h 98037"/>
                  <a:gd name="connsiteX2" fmla="*/ 30464 w 60659"/>
                  <a:gd name="connsiteY2" fmla="*/ 97964 h 98037"/>
                  <a:gd name="connsiteX3" fmla="*/ 134 w 60659"/>
                  <a:gd name="connsiteY3" fmla="*/ 48945 h 9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59" h="98037">
                    <a:moveTo>
                      <a:pt x="30464" y="-74"/>
                    </a:moveTo>
                    <a:lnTo>
                      <a:pt x="60793" y="48945"/>
                    </a:lnTo>
                    <a:lnTo>
                      <a:pt x="30464" y="97964"/>
                    </a:lnTo>
                    <a:lnTo>
                      <a:pt x="134" y="48945"/>
                    </a:ln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w="384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 326">
                <a:extLst>
                  <a:ext uri="{FF2B5EF4-FFF2-40B4-BE49-F238E27FC236}">
                    <a16:creationId xmlns:a16="http://schemas.microsoft.com/office/drawing/2014/main" id="{A34827CB-E7B4-3140-9109-152B9742EF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90872" y="2563700"/>
                <a:ext cx="33648" cy="33608"/>
              </a:xfrm>
              <a:custGeom>
                <a:avLst/>
                <a:gdLst>
                  <a:gd name="connsiteX0" fmla="*/ 63 w 53871"/>
                  <a:gd name="connsiteY0" fmla="*/ 0 h 53807"/>
                  <a:gd name="connsiteX1" fmla="*/ 53935 w 53871"/>
                  <a:gd name="connsiteY1" fmla="*/ 0 h 53807"/>
                  <a:gd name="connsiteX2" fmla="*/ 53935 w 53871"/>
                  <a:gd name="connsiteY2" fmla="*/ 53808 h 53807"/>
                  <a:gd name="connsiteX3" fmla="*/ 63 w 53871"/>
                  <a:gd name="connsiteY3" fmla="*/ 53808 h 5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1" h="53807">
                    <a:moveTo>
                      <a:pt x="63" y="0"/>
                    </a:moveTo>
                    <a:lnTo>
                      <a:pt x="53935" y="0"/>
                    </a:lnTo>
                    <a:lnTo>
                      <a:pt x="53935" y="53808"/>
                    </a:lnTo>
                    <a:lnTo>
                      <a:pt x="63" y="53808"/>
                    </a:ln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w="384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 327">
                <a:extLst>
                  <a:ext uri="{FF2B5EF4-FFF2-40B4-BE49-F238E27FC236}">
                    <a16:creationId xmlns:a16="http://schemas.microsoft.com/office/drawing/2014/main" id="{7FB120CA-315E-1645-90AB-F66FCBFDE0DB}"/>
                  </a:ext>
                </a:extLst>
              </p:cNvPr>
              <p:cNvSpPr/>
              <p:nvPr/>
            </p:nvSpPr>
            <p:spPr>
              <a:xfrm>
                <a:off x="3378994" y="1610700"/>
                <a:ext cx="33608" cy="33608"/>
              </a:xfrm>
              <a:custGeom>
                <a:avLst/>
                <a:gdLst>
                  <a:gd name="connsiteX0" fmla="*/ 63 w 53871"/>
                  <a:gd name="connsiteY0" fmla="*/ 0 h 53807"/>
                  <a:gd name="connsiteX1" fmla="*/ 53935 w 53871"/>
                  <a:gd name="connsiteY1" fmla="*/ 0 h 53807"/>
                  <a:gd name="connsiteX2" fmla="*/ 53935 w 53871"/>
                  <a:gd name="connsiteY2" fmla="*/ 53808 h 53807"/>
                  <a:gd name="connsiteX3" fmla="*/ 63 w 53871"/>
                  <a:gd name="connsiteY3" fmla="*/ 53808 h 5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1" h="53807">
                    <a:moveTo>
                      <a:pt x="63" y="0"/>
                    </a:moveTo>
                    <a:lnTo>
                      <a:pt x="53935" y="0"/>
                    </a:lnTo>
                    <a:lnTo>
                      <a:pt x="53935" y="53808"/>
                    </a:lnTo>
                    <a:lnTo>
                      <a:pt x="63" y="53808"/>
                    </a:lnTo>
                    <a:close/>
                  </a:path>
                </a:pathLst>
              </a:custGeom>
              <a:solidFill>
                <a:srgbClr val="0000FF"/>
              </a:solidFill>
              <a:ln w="384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B6D39CF2-8D65-BE4B-9883-95D04AA861FB}"/>
                  </a:ext>
                </a:extLst>
              </p:cNvPr>
              <p:cNvSpPr/>
              <p:nvPr/>
            </p:nvSpPr>
            <p:spPr>
              <a:xfrm>
                <a:off x="3303285" y="2267414"/>
                <a:ext cx="51532" cy="44810"/>
              </a:xfrm>
              <a:custGeom>
                <a:avLst/>
                <a:gdLst>
                  <a:gd name="connsiteX0" fmla="*/ 63 w 82916"/>
                  <a:gd name="connsiteY0" fmla="*/ 71726 h 71721"/>
                  <a:gd name="connsiteX1" fmla="*/ 41521 w 82916"/>
                  <a:gd name="connsiteY1" fmla="*/ 4 h 71721"/>
                  <a:gd name="connsiteX2" fmla="*/ 82979 w 82916"/>
                  <a:gd name="connsiteY2" fmla="*/ 71726 h 7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916" h="71721">
                    <a:moveTo>
                      <a:pt x="63" y="71726"/>
                    </a:moveTo>
                    <a:lnTo>
                      <a:pt x="41521" y="4"/>
                    </a:lnTo>
                    <a:lnTo>
                      <a:pt x="82979" y="71726"/>
                    </a:ln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w="384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0" name="Graphic 836">
              <a:extLst>
                <a:ext uri="{FF2B5EF4-FFF2-40B4-BE49-F238E27FC236}">
                  <a16:creationId xmlns:a16="http://schemas.microsoft.com/office/drawing/2014/main" id="{2C43FBAF-FD97-7B45-B622-CE7E76FED19E}"/>
                </a:ext>
              </a:extLst>
            </p:cNvPr>
            <p:cNvGrpSpPr/>
            <p:nvPr/>
          </p:nvGrpSpPr>
          <p:grpSpPr>
            <a:xfrm>
              <a:off x="2586868" y="1537507"/>
              <a:ext cx="2924290" cy="1802560"/>
              <a:chOff x="2586867" y="1537508"/>
              <a:chExt cx="2924289" cy="1802561"/>
            </a:xfrm>
            <a:noFill/>
          </p:grpSpPr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25EAB0A2-E8AE-0648-9F5D-9501B513B8FA}"/>
                  </a:ext>
                </a:extLst>
              </p:cNvPr>
              <p:cNvSpPr/>
              <p:nvPr/>
            </p:nvSpPr>
            <p:spPr>
              <a:xfrm>
                <a:off x="2588277" y="1549039"/>
                <a:ext cx="390908" cy="332153"/>
              </a:xfrm>
              <a:custGeom>
                <a:avLst/>
                <a:gdLst>
                  <a:gd name="connsiteX0" fmla="*/ 63 w 1366033"/>
                  <a:gd name="connsiteY0" fmla="*/ 1160711 h 1160711"/>
                  <a:gd name="connsiteX1" fmla="*/ 1366096 w 1366033"/>
                  <a:gd name="connsiteY1" fmla="*/ 0 h 1160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6033" h="1160711">
                    <a:moveTo>
                      <a:pt x="63" y="1160711"/>
                    </a:moveTo>
                    <a:lnTo>
                      <a:pt x="1366096" y="0"/>
                    </a:lnTo>
                  </a:path>
                </a:pathLst>
              </a:custGeom>
              <a:ln w="384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 333">
                <a:extLst>
                  <a:ext uri="{FF2B5EF4-FFF2-40B4-BE49-F238E27FC236}">
                    <a16:creationId xmlns:a16="http://schemas.microsoft.com/office/drawing/2014/main" id="{D84E6F32-F9A1-024E-9E94-1C537DBE67DC}"/>
                  </a:ext>
                </a:extLst>
              </p:cNvPr>
              <p:cNvSpPr/>
              <p:nvPr/>
            </p:nvSpPr>
            <p:spPr>
              <a:xfrm>
                <a:off x="2588075" y="1549040"/>
                <a:ext cx="1264599" cy="1078534"/>
              </a:xfrm>
              <a:custGeom>
                <a:avLst/>
                <a:gdLst>
                  <a:gd name="connsiteX0" fmla="*/ 63 w 2239524"/>
                  <a:gd name="connsiteY0" fmla="*/ 1906334 h 1906333"/>
                  <a:gd name="connsiteX1" fmla="*/ 2239588 w 2239524"/>
                  <a:gd name="connsiteY1" fmla="*/ 0 h 190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39524" h="1906333">
                    <a:moveTo>
                      <a:pt x="63" y="1906334"/>
                    </a:moveTo>
                    <a:lnTo>
                      <a:pt x="2239588" y="0"/>
                    </a:lnTo>
                  </a:path>
                </a:pathLst>
              </a:custGeom>
              <a:ln w="384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 334">
                <a:extLst>
                  <a:ext uri="{FF2B5EF4-FFF2-40B4-BE49-F238E27FC236}">
                    <a16:creationId xmlns:a16="http://schemas.microsoft.com/office/drawing/2014/main" id="{812B89A5-68D9-F645-AD23-B9534296C5E3}"/>
                  </a:ext>
                </a:extLst>
              </p:cNvPr>
              <p:cNvSpPr/>
              <p:nvPr/>
            </p:nvSpPr>
            <p:spPr>
              <a:xfrm>
                <a:off x="2782938" y="1691245"/>
                <a:ext cx="23087" cy="23060"/>
              </a:xfrm>
              <a:custGeom>
                <a:avLst/>
                <a:gdLst>
                  <a:gd name="connsiteX0" fmla="*/ 63 w 23087"/>
                  <a:gd name="connsiteY0" fmla="*/ 0 h 23060"/>
                  <a:gd name="connsiteX1" fmla="*/ 23151 w 23087"/>
                  <a:gd name="connsiteY1" fmla="*/ 0 h 23060"/>
                  <a:gd name="connsiteX2" fmla="*/ 23151 w 23087"/>
                  <a:gd name="connsiteY2" fmla="*/ 23060 h 23060"/>
                  <a:gd name="connsiteX3" fmla="*/ 63 w 23087"/>
                  <a:gd name="connsiteY3" fmla="*/ 23060 h 2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87" h="23060">
                    <a:moveTo>
                      <a:pt x="63" y="0"/>
                    </a:moveTo>
                    <a:lnTo>
                      <a:pt x="23151" y="0"/>
                    </a:lnTo>
                    <a:lnTo>
                      <a:pt x="23151" y="23060"/>
                    </a:lnTo>
                    <a:lnTo>
                      <a:pt x="63" y="23060"/>
                    </a:lnTo>
                    <a:close/>
                  </a:path>
                </a:pathLst>
              </a:custGeom>
              <a:noFill/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 335">
                <a:extLst>
                  <a:ext uri="{FF2B5EF4-FFF2-40B4-BE49-F238E27FC236}">
                    <a16:creationId xmlns:a16="http://schemas.microsoft.com/office/drawing/2014/main" id="{52F9F640-2F73-8144-A5D4-1351A55BF821}"/>
                  </a:ext>
                </a:extLst>
              </p:cNvPr>
              <p:cNvSpPr/>
              <p:nvPr/>
            </p:nvSpPr>
            <p:spPr>
              <a:xfrm>
                <a:off x="2794482" y="1714305"/>
                <a:ext cx="3847" cy="1625764"/>
              </a:xfrm>
              <a:custGeom>
                <a:avLst/>
                <a:gdLst>
                  <a:gd name="connsiteX0" fmla="*/ 63 w 3847"/>
                  <a:gd name="connsiteY0" fmla="*/ 0 h 1625764"/>
                  <a:gd name="connsiteX1" fmla="*/ 63 w 3847"/>
                  <a:gd name="connsiteY1" fmla="*/ 1625764 h 162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1625764">
                    <a:moveTo>
                      <a:pt x="63" y="0"/>
                    </a:moveTo>
                    <a:lnTo>
                      <a:pt x="63" y="1625764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0DAA62FA-3A34-6349-91AC-F05396A02F1F}"/>
                  </a:ext>
                </a:extLst>
              </p:cNvPr>
              <p:cNvSpPr/>
              <p:nvPr/>
            </p:nvSpPr>
            <p:spPr>
              <a:xfrm>
                <a:off x="2986881" y="1691245"/>
                <a:ext cx="23087" cy="23060"/>
              </a:xfrm>
              <a:custGeom>
                <a:avLst/>
                <a:gdLst>
                  <a:gd name="connsiteX0" fmla="*/ 63 w 23087"/>
                  <a:gd name="connsiteY0" fmla="*/ 0 h 23060"/>
                  <a:gd name="connsiteX1" fmla="*/ 23151 w 23087"/>
                  <a:gd name="connsiteY1" fmla="*/ 0 h 23060"/>
                  <a:gd name="connsiteX2" fmla="*/ 23151 w 23087"/>
                  <a:gd name="connsiteY2" fmla="*/ 23060 h 23060"/>
                  <a:gd name="connsiteX3" fmla="*/ 63 w 23087"/>
                  <a:gd name="connsiteY3" fmla="*/ 23060 h 2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87" h="23060">
                    <a:moveTo>
                      <a:pt x="63" y="0"/>
                    </a:moveTo>
                    <a:lnTo>
                      <a:pt x="23151" y="0"/>
                    </a:lnTo>
                    <a:lnTo>
                      <a:pt x="23151" y="23060"/>
                    </a:lnTo>
                    <a:lnTo>
                      <a:pt x="63" y="23060"/>
                    </a:lnTo>
                    <a:close/>
                  </a:path>
                </a:pathLst>
              </a:custGeom>
              <a:noFill/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 338">
                <a:extLst>
                  <a:ext uri="{FF2B5EF4-FFF2-40B4-BE49-F238E27FC236}">
                    <a16:creationId xmlns:a16="http://schemas.microsoft.com/office/drawing/2014/main" id="{C8BCC464-DC88-D749-8F95-EE75848BED0D}"/>
                  </a:ext>
                </a:extLst>
              </p:cNvPr>
              <p:cNvSpPr/>
              <p:nvPr/>
            </p:nvSpPr>
            <p:spPr>
              <a:xfrm>
                <a:off x="2998425" y="1714305"/>
                <a:ext cx="3847" cy="1625764"/>
              </a:xfrm>
              <a:custGeom>
                <a:avLst/>
                <a:gdLst>
                  <a:gd name="connsiteX0" fmla="*/ 63 w 3847"/>
                  <a:gd name="connsiteY0" fmla="*/ 0 h 1625764"/>
                  <a:gd name="connsiteX1" fmla="*/ 63 w 3847"/>
                  <a:gd name="connsiteY1" fmla="*/ 1625764 h 162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1625764">
                    <a:moveTo>
                      <a:pt x="63" y="0"/>
                    </a:moveTo>
                    <a:lnTo>
                      <a:pt x="63" y="1625764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 339">
                <a:extLst>
                  <a:ext uri="{FF2B5EF4-FFF2-40B4-BE49-F238E27FC236}">
                    <a16:creationId xmlns:a16="http://schemas.microsoft.com/office/drawing/2014/main" id="{1DF473A2-6998-6A47-AEFC-833211BA0E1E}"/>
                  </a:ext>
                </a:extLst>
              </p:cNvPr>
              <p:cNvSpPr/>
              <p:nvPr/>
            </p:nvSpPr>
            <p:spPr>
              <a:xfrm>
                <a:off x="3167736" y="1691245"/>
                <a:ext cx="23087" cy="23060"/>
              </a:xfrm>
              <a:custGeom>
                <a:avLst/>
                <a:gdLst>
                  <a:gd name="connsiteX0" fmla="*/ 63 w 23087"/>
                  <a:gd name="connsiteY0" fmla="*/ 0 h 23060"/>
                  <a:gd name="connsiteX1" fmla="*/ 23151 w 23087"/>
                  <a:gd name="connsiteY1" fmla="*/ 0 h 23060"/>
                  <a:gd name="connsiteX2" fmla="*/ 23151 w 23087"/>
                  <a:gd name="connsiteY2" fmla="*/ 23060 h 23060"/>
                  <a:gd name="connsiteX3" fmla="*/ 63 w 23087"/>
                  <a:gd name="connsiteY3" fmla="*/ 23060 h 2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87" h="23060">
                    <a:moveTo>
                      <a:pt x="63" y="0"/>
                    </a:moveTo>
                    <a:lnTo>
                      <a:pt x="23151" y="0"/>
                    </a:lnTo>
                    <a:lnTo>
                      <a:pt x="23151" y="23060"/>
                    </a:lnTo>
                    <a:lnTo>
                      <a:pt x="63" y="23060"/>
                    </a:lnTo>
                    <a:close/>
                  </a:path>
                </a:pathLst>
              </a:custGeom>
              <a:noFill/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39BA2975-2EA3-9A49-A070-5F07841A3EFA}"/>
                  </a:ext>
                </a:extLst>
              </p:cNvPr>
              <p:cNvSpPr/>
              <p:nvPr/>
            </p:nvSpPr>
            <p:spPr>
              <a:xfrm>
                <a:off x="3179280" y="1714305"/>
                <a:ext cx="3847" cy="1625764"/>
              </a:xfrm>
              <a:custGeom>
                <a:avLst/>
                <a:gdLst>
                  <a:gd name="connsiteX0" fmla="*/ 63 w 3847"/>
                  <a:gd name="connsiteY0" fmla="*/ 0 h 1625764"/>
                  <a:gd name="connsiteX1" fmla="*/ 63 w 3847"/>
                  <a:gd name="connsiteY1" fmla="*/ 1625764 h 162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1625764">
                    <a:moveTo>
                      <a:pt x="63" y="0"/>
                    </a:moveTo>
                    <a:lnTo>
                      <a:pt x="63" y="1625764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 345">
                <a:extLst>
                  <a:ext uri="{FF2B5EF4-FFF2-40B4-BE49-F238E27FC236}">
                    <a16:creationId xmlns:a16="http://schemas.microsoft.com/office/drawing/2014/main" id="{C24FB5FB-46BE-1341-8B4E-90CA9BF34065}"/>
                  </a:ext>
                </a:extLst>
              </p:cNvPr>
              <p:cNvSpPr/>
              <p:nvPr/>
            </p:nvSpPr>
            <p:spPr>
              <a:xfrm>
                <a:off x="3656430" y="1691245"/>
                <a:ext cx="23087" cy="23060"/>
              </a:xfrm>
              <a:custGeom>
                <a:avLst/>
                <a:gdLst>
                  <a:gd name="connsiteX0" fmla="*/ 63 w 23087"/>
                  <a:gd name="connsiteY0" fmla="*/ 0 h 23060"/>
                  <a:gd name="connsiteX1" fmla="*/ 23151 w 23087"/>
                  <a:gd name="connsiteY1" fmla="*/ 0 h 23060"/>
                  <a:gd name="connsiteX2" fmla="*/ 23151 w 23087"/>
                  <a:gd name="connsiteY2" fmla="*/ 23060 h 23060"/>
                  <a:gd name="connsiteX3" fmla="*/ 63 w 23087"/>
                  <a:gd name="connsiteY3" fmla="*/ 23060 h 2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87" h="23060">
                    <a:moveTo>
                      <a:pt x="63" y="0"/>
                    </a:moveTo>
                    <a:lnTo>
                      <a:pt x="23151" y="0"/>
                    </a:lnTo>
                    <a:lnTo>
                      <a:pt x="23151" y="23060"/>
                    </a:lnTo>
                    <a:lnTo>
                      <a:pt x="63" y="23060"/>
                    </a:lnTo>
                    <a:close/>
                  </a:path>
                </a:pathLst>
              </a:custGeom>
              <a:noFill/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 347">
                <a:extLst>
                  <a:ext uri="{FF2B5EF4-FFF2-40B4-BE49-F238E27FC236}">
                    <a16:creationId xmlns:a16="http://schemas.microsoft.com/office/drawing/2014/main" id="{A0EAD264-AC67-844B-BD01-21F3BA107FFA}"/>
                  </a:ext>
                </a:extLst>
              </p:cNvPr>
              <p:cNvSpPr/>
              <p:nvPr/>
            </p:nvSpPr>
            <p:spPr>
              <a:xfrm>
                <a:off x="3667974" y="1714305"/>
                <a:ext cx="3847" cy="1625764"/>
              </a:xfrm>
              <a:custGeom>
                <a:avLst/>
                <a:gdLst>
                  <a:gd name="connsiteX0" fmla="*/ 63 w 3847"/>
                  <a:gd name="connsiteY0" fmla="*/ 0 h 1625764"/>
                  <a:gd name="connsiteX1" fmla="*/ 63 w 3847"/>
                  <a:gd name="connsiteY1" fmla="*/ 1625764 h 162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1625764">
                    <a:moveTo>
                      <a:pt x="63" y="0"/>
                    </a:moveTo>
                    <a:lnTo>
                      <a:pt x="63" y="1625764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 348">
                <a:extLst>
                  <a:ext uri="{FF2B5EF4-FFF2-40B4-BE49-F238E27FC236}">
                    <a16:creationId xmlns:a16="http://schemas.microsoft.com/office/drawing/2014/main" id="{43E06B9C-3AD3-5049-B112-FF1B00429D3F}"/>
                  </a:ext>
                </a:extLst>
              </p:cNvPr>
              <p:cNvSpPr/>
              <p:nvPr/>
            </p:nvSpPr>
            <p:spPr>
              <a:xfrm>
                <a:off x="2967641" y="1537508"/>
                <a:ext cx="23087" cy="23060"/>
              </a:xfrm>
              <a:custGeom>
                <a:avLst/>
                <a:gdLst>
                  <a:gd name="connsiteX0" fmla="*/ 63 w 23087"/>
                  <a:gd name="connsiteY0" fmla="*/ 0 h 23060"/>
                  <a:gd name="connsiteX1" fmla="*/ 23151 w 23087"/>
                  <a:gd name="connsiteY1" fmla="*/ 0 h 23060"/>
                  <a:gd name="connsiteX2" fmla="*/ 23151 w 23087"/>
                  <a:gd name="connsiteY2" fmla="*/ 23060 h 23060"/>
                  <a:gd name="connsiteX3" fmla="*/ 63 w 23087"/>
                  <a:gd name="connsiteY3" fmla="*/ 23060 h 2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87" h="23060">
                    <a:moveTo>
                      <a:pt x="63" y="0"/>
                    </a:moveTo>
                    <a:lnTo>
                      <a:pt x="23151" y="0"/>
                    </a:lnTo>
                    <a:lnTo>
                      <a:pt x="23151" y="23060"/>
                    </a:lnTo>
                    <a:lnTo>
                      <a:pt x="63" y="23060"/>
                    </a:lnTo>
                    <a:close/>
                  </a:path>
                </a:pathLst>
              </a:custGeom>
              <a:noFill/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 349">
                <a:extLst>
                  <a:ext uri="{FF2B5EF4-FFF2-40B4-BE49-F238E27FC236}">
                    <a16:creationId xmlns:a16="http://schemas.microsoft.com/office/drawing/2014/main" id="{DC971A75-8072-5146-A849-713AFB6CE565}"/>
                  </a:ext>
                </a:extLst>
              </p:cNvPr>
              <p:cNvSpPr/>
              <p:nvPr/>
            </p:nvSpPr>
            <p:spPr>
              <a:xfrm>
                <a:off x="2979185" y="1560569"/>
                <a:ext cx="3847" cy="1779500"/>
              </a:xfrm>
              <a:custGeom>
                <a:avLst/>
                <a:gdLst>
                  <a:gd name="connsiteX0" fmla="*/ 63 w 3847"/>
                  <a:gd name="connsiteY0" fmla="*/ 0 h 1779500"/>
                  <a:gd name="connsiteX1" fmla="*/ 63 w 3847"/>
                  <a:gd name="connsiteY1" fmla="*/ 1779501 h 177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1779500">
                    <a:moveTo>
                      <a:pt x="63" y="0"/>
                    </a:moveTo>
                    <a:lnTo>
                      <a:pt x="63" y="1779501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 350">
                <a:extLst>
                  <a:ext uri="{FF2B5EF4-FFF2-40B4-BE49-F238E27FC236}">
                    <a16:creationId xmlns:a16="http://schemas.microsoft.com/office/drawing/2014/main" id="{420BC441-5EBA-FF4C-BED2-081A98BCB31F}"/>
                  </a:ext>
                </a:extLst>
              </p:cNvPr>
              <p:cNvSpPr/>
              <p:nvPr/>
            </p:nvSpPr>
            <p:spPr>
              <a:xfrm>
                <a:off x="3167736" y="1537508"/>
                <a:ext cx="23087" cy="23060"/>
              </a:xfrm>
              <a:custGeom>
                <a:avLst/>
                <a:gdLst>
                  <a:gd name="connsiteX0" fmla="*/ 63 w 23087"/>
                  <a:gd name="connsiteY0" fmla="*/ 0 h 23060"/>
                  <a:gd name="connsiteX1" fmla="*/ 23151 w 23087"/>
                  <a:gd name="connsiteY1" fmla="*/ 0 h 23060"/>
                  <a:gd name="connsiteX2" fmla="*/ 23151 w 23087"/>
                  <a:gd name="connsiteY2" fmla="*/ 23060 h 23060"/>
                  <a:gd name="connsiteX3" fmla="*/ 63 w 23087"/>
                  <a:gd name="connsiteY3" fmla="*/ 23060 h 2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87" h="23060">
                    <a:moveTo>
                      <a:pt x="63" y="0"/>
                    </a:moveTo>
                    <a:lnTo>
                      <a:pt x="23151" y="0"/>
                    </a:lnTo>
                    <a:lnTo>
                      <a:pt x="23151" y="23060"/>
                    </a:lnTo>
                    <a:lnTo>
                      <a:pt x="63" y="23060"/>
                    </a:lnTo>
                    <a:close/>
                  </a:path>
                </a:pathLst>
              </a:custGeom>
              <a:noFill/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 351">
                <a:extLst>
                  <a:ext uri="{FF2B5EF4-FFF2-40B4-BE49-F238E27FC236}">
                    <a16:creationId xmlns:a16="http://schemas.microsoft.com/office/drawing/2014/main" id="{20A5FB4E-51E9-3E41-B706-351C6AFCB4D9}"/>
                  </a:ext>
                </a:extLst>
              </p:cNvPr>
              <p:cNvSpPr/>
              <p:nvPr/>
            </p:nvSpPr>
            <p:spPr>
              <a:xfrm>
                <a:off x="3179280" y="1560569"/>
                <a:ext cx="3847" cy="1779500"/>
              </a:xfrm>
              <a:custGeom>
                <a:avLst/>
                <a:gdLst>
                  <a:gd name="connsiteX0" fmla="*/ 63 w 3847"/>
                  <a:gd name="connsiteY0" fmla="*/ 0 h 1779500"/>
                  <a:gd name="connsiteX1" fmla="*/ 63 w 3847"/>
                  <a:gd name="connsiteY1" fmla="*/ 1779501 h 177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1779500">
                    <a:moveTo>
                      <a:pt x="63" y="0"/>
                    </a:moveTo>
                    <a:lnTo>
                      <a:pt x="63" y="1779501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 353">
                <a:extLst>
                  <a:ext uri="{FF2B5EF4-FFF2-40B4-BE49-F238E27FC236}">
                    <a16:creationId xmlns:a16="http://schemas.microsoft.com/office/drawing/2014/main" id="{59DCD388-AEF8-DD48-B68D-CBC8853C209A}"/>
                  </a:ext>
                </a:extLst>
              </p:cNvPr>
              <p:cNvSpPr/>
              <p:nvPr/>
            </p:nvSpPr>
            <p:spPr>
              <a:xfrm>
                <a:off x="3352439" y="1537508"/>
                <a:ext cx="23087" cy="23060"/>
              </a:xfrm>
              <a:custGeom>
                <a:avLst/>
                <a:gdLst>
                  <a:gd name="connsiteX0" fmla="*/ 63 w 23087"/>
                  <a:gd name="connsiteY0" fmla="*/ 0 h 23060"/>
                  <a:gd name="connsiteX1" fmla="*/ 23151 w 23087"/>
                  <a:gd name="connsiteY1" fmla="*/ 0 h 23060"/>
                  <a:gd name="connsiteX2" fmla="*/ 23151 w 23087"/>
                  <a:gd name="connsiteY2" fmla="*/ 23060 h 23060"/>
                  <a:gd name="connsiteX3" fmla="*/ 63 w 23087"/>
                  <a:gd name="connsiteY3" fmla="*/ 23060 h 2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87" h="23060">
                    <a:moveTo>
                      <a:pt x="63" y="0"/>
                    </a:moveTo>
                    <a:lnTo>
                      <a:pt x="23151" y="0"/>
                    </a:lnTo>
                    <a:lnTo>
                      <a:pt x="23151" y="23060"/>
                    </a:lnTo>
                    <a:lnTo>
                      <a:pt x="63" y="23060"/>
                    </a:lnTo>
                    <a:close/>
                  </a:path>
                </a:pathLst>
              </a:custGeom>
              <a:noFill/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1558581B-52E8-924F-A9DD-FCE4DE62E05C}"/>
                  </a:ext>
                </a:extLst>
              </p:cNvPr>
              <p:cNvSpPr/>
              <p:nvPr/>
            </p:nvSpPr>
            <p:spPr>
              <a:xfrm>
                <a:off x="3841133" y="1537508"/>
                <a:ext cx="23087" cy="23060"/>
              </a:xfrm>
              <a:custGeom>
                <a:avLst/>
                <a:gdLst>
                  <a:gd name="connsiteX0" fmla="*/ 63 w 23087"/>
                  <a:gd name="connsiteY0" fmla="*/ 0 h 23060"/>
                  <a:gd name="connsiteX1" fmla="*/ 23151 w 23087"/>
                  <a:gd name="connsiteY1" fmla="*/ 0 h 23060"/>
                  <a:gd name="connsiteX2" fmla="*/ 23151 w 23087"/>
                  <a:gd name="connsiteY2" fmla="*/ 23060 h 23060"/>
                  <a:gd name="connsiteX3" fmla="*/ 63 w 23087"/>
                  <a:gd name="connsiteY3" fmla="*/ 23060 h 2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87" h="23060">
                    <a:moveTo>
                      <a:pt x="63" y="0"/>
                    </a:moveTo>
                    <a:lnTo>
                      <a:pt x="23151" y="0"/>
                    </a:lnTo>
                    <a:lnTo>
                      <a:pt x="23151" y="23060"/>
                    </a:lnTo>
                    <a:lnTo>
                      <a:pt x="63" y="23060"/>
                    </a:lnTo>
                    <a:close/>
                  </a:path>
                </a:pathLst>
              </a:custGeom>
              <a:noFill/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 426">
                <a:extLst>
                  <a:ext uri="{FF2B5EF4-FFF2-40B4-BE49-F238E27FC236}">
                    <a16:creationId xmlns:a16="http://schemas.microsoft.com/office/drawing/2014/main" id="{09651919-165A-524B-B893-7885BC7FEE2F}"/>
                  </a:ext>
                </a:extLst>
              </p:cNvPr>
              <p:cNvSpPr/>
              <p:nvPr/>
            </p:nvSpPr>
            <p:spPr>
              <a:xfrm>
                <a:off x="3852677" y="1560569"/>
                <a:ext cx="3847" cy="1779500"/>
              </a:xfrm>
              <a:custGeom>
                <a:avLst/>
                <a:gdLst>
                  <a:gd name="connsiteX0" fmla="*/ 63 w 3847"/>
                  <a:gd name="connsiteY0" fmla="*/ 0 h 1779500"/>
                  <a:gd name="connsiteX1" fmla="*/ 63 w 3847"/>
                  <a:gd name="connsiteY1" fmla="*/ 1779501 h 177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1779500">
                    <a:moveTo>
                      <a:pt x="63" y="0"/>
                    </a:moveTo>
                    <a:lnTo>
                      <a:pt x="63" y="1779501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 428">
                <a:extLst>
                  <a:ext uri="{FF2B5EF4-FFF2-40B4-BE49-F238E27FC236}">
                    <a16:creationId xmlns:a16="http://schemas.microsoft.com/office/drawing/2014/main" id="{65ED3381-3652-E646-9CB2-823A2892E164}"/>
                  </a:ext>
                </a:extLst>
              </p:cNvPr>
              <p:cNvSpPr/>
              <p:nvPr/>
            </p:nvSpPr>
            <p:spPr>
              <a:xfrm>
                <a:off x="2979185" y="1549039"/>
                <a:ext cx="2531971" cy="3843"/>
              </a:xfrm>
              <a:custGeom>
                <a:avLst/>
                <a:gdLst>
                  <a:gd name="connsiteX0" fmla="*/ 63 w 2531971"/>
                  <a:gd name="connsiteY0" fmla="*/ 0 h 3843"/>
                  <a:gd name="connsiteX1" fmla="*/ 2532034 w 2531971"/>
                  <a:gd name="connsiteY1" fmla="*/ 0 h 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31971" h="3843">
                    <a:moveTo>
                      <a:pt x="63" y="0"/>
                    </a:moveTo>
                    <a:lnTo>
                      <a:pt x="2532034" y="0"/>
                    </a:lnTo>
                  </a:path>
                </a:pathLst>
              </a:custGeom>
              <a:ln w="384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B7FD9DB6-09E1-5448-8E63-359F121481A9}"/>
                  </a:ext>
                </a:extLst>
              </p:cNvPr>
              <p:cNvSpPr/>
              <p:nvPr/>
            </p:nvSpPr>
            <p:spPr>
              <a:xfrm>
                <a:off x="2586867" y="1549040"/>
                <a:ext cx="777116" cy="660191"/>
              </a:xfrm>
              <a:custGeom>
                <a:avLst/>
                <a:gdLst>
                  <a:gd name="connsiteX0" fmla="*/ 63 w 1750831"/>
                  <a:gd name="connsiteY0" fmla="*/ 1487402 h 1487401"/>
                  <a:gd name="connsiteX1" fmla="*/ 1750894 w 1750831"/>
                  <a:gd name="connsiteY1" fmla="*/ 0 h 148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50831" h="1487401">
                    <a:moveTo>
                      <a:pt x="63" y="1487402"/>
                    </a:moveTo>
                    <a:lnTo>
                      <a:pt x="1750894" y="0"/>
                    </a:lnTo>
                  </a:path>
                </a:pathLst>
              </a:custGeom>
              <a:ln w="384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1" name="Freeform 490">
                <a:extLst>
                  <a:ext uri="{FF2B5EF4-FFF2-40B4-BE49-F238E27FC236}">
                    <a16:creationId xmlns:a16="http://schemas.microsoft.com/office/drawing/2014/main" id="{76C75EFF-6579-EB4E-9FC9-C0F813043EC3}"/>
                  </a:ext>
                </a:extLst>
              </p:cNvPr>
              <p:cNvSpPr/>
              <p:nvPr/>
            </p:nvSpPr>
            <p:spPr>
              <a:xfrm>
                <a:off x="2588277" y="1549040"/>
                <a:ext cx="591003" cy="503279"/>
              </a:xfrm>
              <a:custGeom>
                <a:avLst/>
                <a:gdLst>
                  <a:gd name="connsiteX0" fmla="*/ 63 w 1566128"/>
                  <a:gd name="connsiteY0" fmla="*/ 1333665 h 1333664"/>
                  <a:gd name="connsiteX1" fmla="*/ 1566191 w 1566128"/>
                  <a:gd name="connsiteY1" fmla="*/ 0 h 133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66128" h="1333664">
                    <a:moveTo>
                      <a:pt x="63" y="1333665"/>
                    </a:moveTo>
                    <a:lnTo>
                      <a:pt x="1566191" y="0"/>
                    </a:lnTo>
                  </a:path>
                </a:pathLst>
              </a:custGeom>
              <a:ln w="384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2" name="Graphic 836">
              <a:extLst>
                <a:ext uri="{FF2B5EF4-FFF2-40B4-BE49-F238E27FC236}">
                  <a16:creationId xmlns:a16="http://schemas.microsoft.com/office/drawing/2014/main" id="{2C43FBAF-FD97-7B45-B622-CE7E76FED19E}"/>
                </a:ext>
              </a:extLst>
            </p:cNvPr>
            <p:cNvGrpSpPr/>
            <p:nvPr/>
          </p:nvGrpSpPr>
          <p:grpSpPr>
            <a:xfrm>
              <a:off x="2546137" y="1357840"/>
              <a:ext cx="3041068" cy="1020694"/>
              <a:chOff x="2546137" y="1357842"/>
              <a:chExt cx="3041067" cy="1020695"/>
            </a:xfrm>
            <a:solidFill>
              <a:srgbClr val="000000"/>
            </a:solidFill>
          </p:grpSpPr>
          <p:sp>
            <p:nvSpPr>
              <p:cNvPr id="838" name="TextBox 837">
                <a:extLst>
                  <a:ext uri="{FF2B5EF4-FFF2-40B4-BE49-F238E27FC236}">
                    <a16:creationId xmlns:a16="http://schemas.microsoft.com/office/drawing/2014/main" id="{2FA591A4-73CC-524F-91D4-04FAA7A679F3}"/>
                  </a:ext>
                </a:extLst>
              </p:cNvPr>
              <p:cNvSpPr txBox="1"/>
              <p:nvPr/>
            </p:nvSpPr>
            <p:spPr>
              <a:xfrm rot="19176723">
                <a:off x="2546137" y="1613512"/>
                <a:ext cx="446149" cy="14461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1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  <a:rtl val="0"/>
                  </a:rPr>
                  <a:t>L1 Bandwidth: 383.45 GB/sec</a:t>
                </a:r>
              </a:p>
            </p:txBody>
          </p:sp>
          <p:sp>
            <p:nvSpPr>
              <p:cNvPr id="839" name="TextBox 838">
                <a:extLst>
                  <a:ext uri="{FF2B5EF4-FFF2-40B4-BE49-F238E27FC236}">
                    <a16:creationId xmlns:a16="http://schemas.microsoft.com/office/drawing/2014/main" id="{4C60755D-3F68-8242-A93A-9D71D0E24AC8}"/>
                  </a:ext>
                </a:extLst>
              </p:cNvPr>
              <p:cNvSpPr txBox="1"/>
              <p:nvPr/>
            </p:nvSpPr>
            <p:spPr>
              <a:xfrm rot="19173675">
                <a:off x="2674361" y="2233919"/>
                <a:ext cx="478074" cy="14461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1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  <a:rtl val="0"/>
                  </a:rPr>
                  <a:t>DRAM Bandwidth: 38.55 GB/sec</a:t>
                </a:r>
              </a:p>
            </p:txBody>
          </p:sp>
          <p:sp>
            <p:nvSpPr>
              <p:cNvPr id="840" name="TextBox 839">
                <a:extLst>
                  <a:ext uri="{FF2B5EF4-FFF2-40B4-BE49-F238E27FC236}">
                    <a16:creationId xmlns:a16="http://schemas.microsoft.com/office/drawing/2014/main" id="{0A095740-0A12-6E48-9460-0D4CCFD8E184}"/>
                  </a:ext>
                </a:extLst>
              </p:cNvPr>
              <p:cNvSpPr txBox="1"/>
              <p:nvPr/>
            </p:nvSpPr>
            <p:spPr>
              <a:xfrm>
                <a:off x="5000185" y="1357842"/>
                <a:ext cx="587019" cy="23127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91439" tIns="91439" rIns="91439" bIns="91439" numCol="1" spcCol="38100" rtlCol="0" anchor="t">
                <a:spAutoFit/>
              </a:bodyPr>
              <a:lstStyle/>
              <a:p>
                <a:pPr marL="0" marR="0" indent="0" algn="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3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  <a:rtl val="0"/>
                  </a:rPr>
                  <a:t>Peak: 74.22 GALUOPS</a:t>
                </a:r>
              </a:p>
            </p:txBody>
          </p:sp>
          <p:sp>
            <p:nvSpPr>
              <p:cNvPr id="841" name="TextBox 840">
                <a:extLst>
                  <a:ext uri="{FF2B5EF4-FFF2-40B4-BE49-F238E27FC236}">
                    <a16:creationId xmlns:a16="http://schemas.microsoft.com/office/drawing/2014/main" id="{04C23930-B84F-7D48-9A01-FFF42C34721D}"/>
                  </a:ext>
                </a:extLst>
              </p:cNvPr>
              <p:cNvSpPr txBox="1"/>
              <p:nvPr/>
            </p:nvSpPr>
            <p:spPr>
              <a:xfrm rot="19177033">
                <a:off x="2615297" y="1884757"/>
                <a:ext cx="446149" cy="14461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1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  <a:rtl val="0"/>
                  </a:rPr>
                  <a:t>L3 Bandwidth: 139.34 GB/sec</a:t>
                </a:r>
              </a:p>
            </p:txBody>
          </p:sp>
          <p:sp>
            <p:nvSpPr>
              <p:cNvPr id="842" name="TextBox 841">
                <a:extLst>
                  <a:ext uri="{FF2B5EF4-FFF2-40B4-BE49-F238E27FC236}">
                    <a16:creationId xmlns:a16="http://schemas.microsoft.com/office/drawing/2014/main" id="{33DCE881-0B4B-D247-97D6-53007FB4661F}"/>
                  </a:ext>
                </a:extLst>
              </p:cNvPr>
              <p:cNvSpPr txBox="1"/>
              <p:nvPr/>
            </p:nvSpPr>
            <p:spPr>
              <a:xfrm rot="19172987">
                <a:off x="2589130" y="1754907"/>
                <a:ext cx="446149" cy="14461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1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  <a:rtl val="0"/>
                  </a:rPr>
                  <a:t>L2 Bandwidth: 225.24 GB/sec</a:t>
                </a:r>
              </a:p>
            </p:txBody>
          </p:sp>
        </p:grpSp>
        <p:grpSp>
          <p:nvGrpSpPr>
            <p:cNvPr id="843" name="Graphic 836">
              <a:extLst>
                <a:ext uri="{FF2B5EF4-FFF2-40B4-BE49-F238E27FC236}">
                  <a16:creationId xmlns:a16="http://schemas.microsoft.com/office/drawing/2014/main" id="{2C43FBAF-FD97-7B45-B622-CE7E76FED19E}"/>
                </a:ext>
              </a:extLst>
            </p:cNvPr>
            <p:cNvGrpSpPr/>
            <p:nvPr/>
          </p:nvGrpSpPr>
          <p:grpSpPr>
            <a:xfrm>
              <a:off x="3282214" y="2277364"/>
              <a:ext cx="42327" cy="42277"/>
              <a:chOff x="3282214" y="2277366"/>
              <a:chExt cx="42327" cy="42277"/>
            </a:xfrm>
            <a:solidFill>
              <a:srgbClr val="000000"/>
            </a:solidFill>
          </p:grpSpPr>
          <p:sp>
            <p:nvSpPr>
              <p:cNvPr id="844" name="Freeform 843">
                <a:extLst>
                  <a:ext uri="{FF2B5EF4-FFF2-40B4-BE49-F238E27FC236}">
                    <a16:creationId xmlns:a16="http://schemas.microsoft.com/office/drawing/2014/main" id="{3F700C29-51C3-B545-ABA7-A4209A8B73CB}"/>
                  </a:ext>
                </a:extLst>
              </p:cNvPr>
              <p:cNvSpPr/>
              <p:nvPr/>
            </p:nvSpPr>
            <p:spPr>
              <a:xfrm>
                <a:off x="3282214" y="2277366"/>
                <a:ext cx="42327" cy="42277"/>
              </a:xfrm>
              <a:custGeom>
                <a:avLst/>
                <a:gdLst>
                  <a:gd name="connsiteX0" fmla="*/ 497 w 42327"/>
                  <a:gd name="connsiteY0" fmla="*/ 260 h 42277"/>
                  <a:gd name="connsiteX1" fmla="*/ 42825 w 42327"/>
                  <a:gd name="connsiteY1" fmla="*/ 260 h 42277"/>
                  <a:gd name="connsiteX2" fmla="*/ 42825 w 42327"/>
                  <a:gd name="connsiteY2" fmla="*/ 42537 h 42277"/>
                  <a:gd name="connsiteX3" fmla="*/ 497 w 42327"/>
                  <a:gd name="connsiteY3" fmla="*/ 42537 h 42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27" h="42277">
                    <a:moveTo>
                      <a:pt x="497" y="260"/>
                    </a:moveTo>
                    <a:lnTo>
                      <a:pt x="42825" y="260"/>
                    </a:lnTo>
                    <a:lnTo>
                      <a:pt x="42825" y="42537"/>
                    </a:lnTo>
                    <a:lnTo>
                      <a:pt x="497" y="42537"/>
                    </a:lnTo>
                    <a:close/>
                  </a:path>
                </a:pathLst>
              </a:custGeom>
              <a:noFill/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5" name="Freeform 844">
                <a:extLst>
                  <a:ext uri="{FF2B5EF4-FFF2-40B4-BE49-F238E27FC236}">
                    <a16:creationId xmlns:a16="http://schemas.microsoft.com/office/drawing/2014/main" id="{EDC33487-97C8-7C4F-8FFB-89C53D0527F8}"/>
                  </a:ext>
                </a:extLst>
              </p:cNvPr>
              <p:cNvSpPr/>
              <p:nvPr/>
            </p:nvSpPr>
            <p:spPr>
              <a:xfrm>
                <a:off x="3289910" y="2298504"/>
                <a:ext cx="26935" cy="3843"/>
              </a:xfrm>
              <a:custGeom>
                <a:avLst/>
                <a:gdLst>
                  <a:gd name="connsiteX0" fmla="*/ 497 w 26935"/>
                  <a:gd name="connsiteY0" fmla="*/ 260 h 3843"/>
                  <a:gd name="connsiteX1" fmla="*/ 27433 w 26935"/>
                  <a:gd name="connsiteY1" fmla="*/ 260 h 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935" h="3843">
                    <a:moveTo>
                      <a:pt x="497" y="260"/>
                    </a:moveTo>
                    <a:lnTo>
                      <a:pt x="27433" y="260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6" name="Freeform 845">
                <a:extLst>
                  <a:ext uri="{FF2B5EF4-FFF2-40B4-BE49-F238E27FC236}">
                    <a16:creationId xmlns:a16="http://schemas.microsoft.com/office/drawing/2014/main" id="{D59BFB11-DF45-FF4A-84C1-DA7ED75F5C18}"/>
                  </a:ext>
                </a:extLst>
              </p:cNvPr>
              <p:cNvSpPr/>
              <p:nvPr/>
            </p:nvSpPr>
            <p:spPr>
              <a:xfrm>
                <a:off x="3303378" y="2285052"/>
                <a:ext cx="3847" cy="26903"/>
              </a:xfrm>
              <a:custGeom>
                <a:avLst/>
                <a:gdLst>
                  <a:gd name="connsiteX0" fmla="*/ 497 w 3847"/>
                  <a:gd name="connsiteY0" fmla="*/ 260 h 26903"/>
                  <a:gd name="connsiteX1" fmla="*/ 497 w 3847"/>
                  <a:gd name="connsiteY1" fmla="*/ 27163 h 2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7" h="26903">
                    <a:moveTo>
                      <a:pt x="497" y="260"/>
                    </a:moveTo>
                    <a:lnTo>
                      <a:pt x="497" y="27163"/>
                    </a:lnTo>
                  </a:path>
                </a:pathLst>
              </a:custGeom>
              <a:ln w="38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10" name="TextBox 909">
            <a:extLst>
              <a:ext uri="{FF2B5EF4-FFF2-40B4-BE49-F238E27FC236}">
                <a16:creationId xmlns:a16="http://schemas.microsoft.com/office/drawing/2014/main" id="{262F26BF-8044-5548-AA67-CE7A8258F454}"/>
              </a:ext>
            </a:extLst>
          </p:cNvPr>
          <p:cNvSpPr txBox="1"/>
          <p:nvPr/>
        </p:nvSpPr>
        <p:spPr>
          <a:xfrm>
            <a:off x="1842542" y="3879720"/>
            <a:ext cx="386588" cy="22102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33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  <a:latin typeface="Arial"/>
                <a:ea typeface="Arial"/>
                <a:cs typeface="Arial"/>
                <a:sym typeface="Arial"/>
                <a:rtl val="0"/>
              </a:rPr>
              <a:t>0.1</a:t>
            </a:r>
          </a:p>
        </p:txBody>
      </p:sp>
      <p:sp>
        <p:nvSpPr>
          <p:cNvPr id="912" name="TextBox 911">
            <a:extLst>
              <a:ext uri="{FF2B5EF4-FFF2-40B4-BE49-F238E27FC236}">
                <a16:creationId xmlns:a16="http://schemas.microsoft.com/office/drawing/2014/main" id="{E5E78CFA-948C-184E-BE51-8792ADA11470}"/>
              </a:ext>
            </a:extLst>
          </p:cNvPr>
          <p:cNvSpPr txBox="1"/>
          <p:nvPr/>
        </p:nvSpPr>
        <p:spPr>
          <a:xfrm>
            <a:off x="3035829" y="3879720"/>
            <a:ext cx="386588" cy="22102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33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  <a:rtl val="0"/>
              </a:rPr>
              <a:t>0.7</a:t>
            </a:r>
          </a:p>
        </p:txBody>
      </p:sp>
      <p:sp>
        <p:nvSpPr>
          <p:cNvPr id="913" name="TextBox 912">
            <a:extLst>
              <a:ext uri="{FF2B5EF4-FFF2-40B4-BE49-F238E27FC236}">
                <a16:creationId xmlns:a16="http://schemas.microsoft.com/office/drawing/2014/main" id="{8C530641-CBBE-5D45-8BD2-979F21FA534C}"/>
              </a:ext>
            </a:extLst>
          </p:cNvPr>
          <p:cNvSpPr txBox="1"/>
          <p:nvPr/>
        </p:nvSpPr>
        <p:spPr>
          <a:xfrm>
            <a:off x="4467155" y="3879720"/>
            <a:ext cx="330942" cy="22102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33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  <a:latin typeface="Arial"/>
                <a:ea typeface="Arial"/>
                <a:cs typeface="Arial"/>
                <a:sym typeface="Arial"/>
                <a:rtl val="0"/>
              </a:rPr>
              <a:t>7</a:t>
            </a:r>
          </a:p>
        </p:txBody>
      </p:sp>
      <p:sp>
        <p:nvSpPr>
          <p:cNvPr id="914" name="TextBox 913">
            <a:extLst>
              <a:ext uri="{FF2B5EF4-FFF2-40B4-BE49-F238E27FC236}">
                <a16:creationId xmlns:a16="http://schemas.microsoft.com/office/drawing/2014/main" id="{CB89C2A7-BB3F-9C40-A017-385FA54A03B1}"/>
              </a:ext>
            </a:extLst>
          </p:cNvPr>
          <p:cNvSpPr txBox="1"/>
          <p:nvPr/>
        </p:nvSpPr>
        <p:spPr>
          <a:xfrm>
            <a:off x="1648673" y="2619690"/>
            <a:ext cx="368041" cy="22102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33" b="0" i="0" u="none" strike="noStrike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FillTx/>
                <a:latin typeface="Arial"/>
                <a:ea typeface="Arial"/>
                <a:cs typeface="Arial"/>
                <a:sym typeface="Arial"/>
                <a:rtl val="0"/>
              </a:rPr>
              <a:t>10</a:t>
            </a:r>
          </a:p>
        </p:txBody>
      </p:sp>
      <p:sp>
        <p:nvSpPr>
          <p:cNvPr id="915" name="TextBox 914">
            <a:extLst>
              <a:ext uri="{FF2B5EF4-FFF2-40B4-BE49-F238E27FC236}">
                <a16:creationId xmlns:a16="http://schemas.microsoft.com/office/drawing/2014/main" id="{211471FC-FB7D-F14D-BB29-557D4991A612}"/>
              </a:ext>
            </a:extLst>
          </p:cNvPr>
          <p:cNvSpPr txBox="1"/>
          <p:nvPr/>
        </p:nvSpPr>
        <p:spPr>
          <a:xfrm>
            <a:off x="1606877" y="1108240"/>
            <a:ext cx="371614" cy="59806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txBody>
          <a:bodyPr rot="0" spcFirstLastPara="1" vertOverflow="overflow" horzOverflow="overflow" vert="eaVert" wrap="non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3" dirty="0">
                <a:rtl val="0"/>
              </a:rPr>
              <a:t>G</a:t>
            </a:r>
            <a:r>
              <a:rPr kumimoji="0" lang="en-US" sz="303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  <a:rtl val="0"/>
              </a:rPr>
              <a:t>ALUOPS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FFCFA7-9F48-5149-99C0-68762E03033E}"/>
              </a:ext>
            </a:extLst>
          </p:cNvPr>
          <p:cNvGrpSpPr/>
          <p:nvPr/>
        </p:nvGrpSpPr>
        <p:grpSpPr>
          <a:xfrm>
            <a:off x="-2835557" y="611538"/>
            <a:ext cx="10581739" cy="4352123"/>
            <a:chOff x="-1659881" y="868064"/>
            <a:chExt cx="10581739" cy="4352123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CD6E5D64-AA30-754C-BC00-8109E6AD526B}"/>
                </a:ext>
              </a:extLst>
            </p:cNvPr>
            <p:cNvGrpSpPr/>
            <p:nvPr/>
          </p:nvGrpSpPr>
          <p:grpSpPr>
            <a:xfrm>
              <a:off x="-1659881" y="868064"/>
              <a:ext cx="10581739" cy="4352123"/>
              <a:chOff x="-4825776" y="857239"/>
              <a:chExt cx="10581739" cy="4352123"/>
            </a:xfrm>
          </p:grpSpPr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7723F416-935A-4549-8471-26C34BD7A1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2241664" y="111592"/>
                <a:ext cx="2531781" cy="4496816"/>
              </a:xfrm>
              <a:prstGeom prst="rect">
                <a:avLst/>
              </a:prstGeom>
              <a:solidFill>
                <a:schemeClr val="bg1"/>
              </a:solidFill>
              <a:ln w="3175" cap="flat">
                <a:solidFill>
                  <a:schemeClr val="tx2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4" name="Graphic 387">
                <a:extLst>
                  <a:ext uri="{FF2B5EF4-FFF2-40B4-BE49-F238E27FC236}">
                    <a16:creationId xmlns:a16="http://schemas.microsoft.com/office/drawing/2014/main" id="{579E8A45-33E0-1643-B229-11F0081EF8CC}"/>
                  </a:ext>
                </a:extLst>
              </p:cNvPr>
              <p:cNvGrpSpPr/>
              <p:nvPr/>
            </p:nvGrpSpPr>
            <p:grpSpPr>
              <a:xfrm>
                <a:off x="-4825776" y="857239"/>
                <a:ext cx="10381643" cy="4352123"/>
                <a:chOff x="-4825776" y="857239"/>
                <a:chExt cx="10381643" cy="4352123"/>
              </a:xfrm>
            </p:grpSpPr>
            <p:grpSp>
              <p:nvGrpSpPr>
                <p:cNvPr id="303" name="Graphic 387">
                  <a:extLst>
                    <a:ext uri="{FF2B5EF4-FFF2-40B4-BE49-F238E27FC236}">
                      <a16:creationId xmlns:a16="http://schemas.microsoft.com/office/drawing/2014/main" id="{DF7EAF2E-A2A7-7440-8D2C-1B97C46009A0}"/>
                    </a:ext>
                  </a:extLst>
                </p:cNvPr>
                <p:cNvGrpSpPr/>
                <p:nvPr/>
              </p:nvGrpSpPr>
              <p:grpSpPr>
                <a:xfrm>
                  <a:off x="1413260" y="1260286"/>
                  <a:ext cx="252656" cy="3949076"/>
                  <a:chOff x="1413260" y="1260286"/>
                  <a:chExt cx="252656" cy="3949076"/>
                </a:xfrm>
              </p:grpSpPr>
              <p:sp>
                <p:nvSpPr>
                  <p:cNvPr id="398" name="Freeform 397">
                    <a:extLst>
                      <a:ext uri="{FF2B5EF4-FFF2-40B4-BE49-F238E27FC236}">
                        <a16:creationId xmlns:a16="http://schemas.microsoft.com/office/drawing/2014/main" id="{A58D3EE2-6BB4-8346-BA58-226DF6A3B378}"/>
                      </a:ext>
                    </a:extLst>
                  </p:cNvPr>
                  <p:cNvSpPr/>
                  <p:nvPr/>
                </p:nvSpPr>
                <p:spPr>
                  <a:xfrm>
                    <a:off x="1611302" y="1260286"/>
                    <a:ext cx="3876" cy="2084988"/>
                  </a:xfrm>
                  <a:custGeom>
                    <a:avLst/>
                    <a:gdLst>
                      <a:gd name="connsiteX0" fmla="*/ 0 w 3876"/>
                      <a:gd name="connsiteY0" fmla="*/ 0 h 2084988"/>
                      <a:gd name="connsiteX1" fmla="*/ 0 w 3876"/>
                      <a:gd name="connsiteY1" fmla="*/ 2084988 h 2084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76" h="2084988">
                        <a:moveTo>
                          <a:pt x="0" y="0"/>
                        </a:moveTo>
                        <a:lnTo>
                          <a:pt x="0" y="2084988"/>
                        </a:lnTo>
                      </a:path>
                    </a:pathLst>
                  </a:custGeom>
                  <a:ln w="3874" cap="flat">
                    <a:solidFill>
                      <a:srgbClr val="80808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9" name="Freeform 398">
                    <a:extLst>
                      <a:ext uri="{FF2B5EF4-FFF2-40B4-BE49-F238E27FC236}">
                        <a16:creationId xmlns:a16="http://schemas.microsoft.com/office/drawing/2014/main" id="{9AA0F340-B8B1-3E43-9422-E353988EBA8D}"/>
                      </a:ext>
                    </a:extLst>
                  </p:cNvPr>
                  <p:cNvSpPr/>
                  <p:nvPr/>
                </p:nvSpPr>
                <p:spPr>
                  <a:xfrm>
                    <a:off x="1589982" y="3186381"/>
                    <a:ext cx="23258" cy="3875"/>
                  </a:xfrm>
                  <a:custGeom>
                    <a:avLst/>
                    <a:gdLst>
                      <a:gd name="connsiteX0" fmla="*/ 0 w 23258"/>
                      <a:gd name="connsiteY0" fmla="*/ 0 h 3875"/>
                      <a:gd name="connsiteX1" fmla="*/ 23259 w 23258"/>
                      <a:gd name="connsiteY1" fmla="*/ 0 h 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258" h="3875">
                        <a:moveTo>
                          <a:pt x="0" y="0"/>
                        </a:moveTo>
                        <a:lnTo>
                          <a:pt x="23259" y="0"/>
                        </a:lnTo>
                      </a:path>
                    </a:pathLst>
                  </a:custGeom>
                  <a:ln w="3874" cap="flat">
                    <a:solidFill>
                      <a:srgbClr val="80808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0" name="Freeform 399">
                    <a:extLst>
                      <a:ext uri="{FF2B5EF4-FFF2-40B4-BE49-F238E27FC236}">
                        <a16:creationId xmlns:a16="http://schemas.microsoft.com/office/drawing/2014/main" id="{B1070468-C536-C943-8BB5-5E2A68507ABB}"/>
                      </a:ext>
                    </a:extLst>
                  </p:cNvPr>
                  <p:cNvSpPr/>
                  <p:nvPr/>
                </p:nvSpPr>
                <p:spPr>
                  <a:xfrm>
                    <a:off x="1589982" y="3186381"/>
                    <a:ext cx="23258" cy="3875"/>
                  </a:xfrm>
                  <a:custGeom>
                    <a:avLst/>
                    <a:gdLst>
                      <a:gd name="connsiteX0" fmla="*/ 0 w 23258"/>
                      <a:gd name="connsiteY0" fmla="*/ 0 h 3875"/>
                      <a:gd name="connsiteX1" fmla="*/ 23259 w 23258"/>
                      <a:gd name="connsiteY1" fmla="*/ 0 h 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258" h="3875">
                        <a:moveTo>
                          <a:pt x="0" y="0"/>
                        </a:moveTo>
                        <a:lnTo>
                          <a:pt x="23259" y="0"/>
                        </a:lnTo>
                      </a:path>
                    </a:pathLst>
                  </a:custGeom>
                  <a:ln w="387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1" name="TextBox 400">
                    <a:extLst>
                      <a:ext uri="{FF2B5EF4-FFF2-40B4-BE49-F238E27FC236}">
                        <a16:creationId xmlns:a16="http://schemas.microsoft.com/office/drawing/2014/main" id="{1F8CF33F-235B-8E4A-BB76-D9605319027F}"/>
                      </a:ext>
                    </a:extLst>
                  </p:cNvPr>
                  <p:cNvSpPr txBox="1"/>
                  <p:nvPr/>
                </p:nvSpPr>
                <p:spPr>
                  <a:xfrm>
                    <a:off x="1459777" y="3101906"/>
                    <a:ext cx="206138" cy="137945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none" lIns="91439" tIns="91439" rIns="91439" bIns="91439" numCol="1" spcCol="38100" rtlCol="0" anchor="t">
                    <a:sp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36" b="0" i="0" u="none" strike="noStrike" cap="none" spc="0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  <a:rtl val="0"/>
                      </a:rPr>
                      <a:t>7</a:t>
                    </a:r>
                  </a:p>
                </p:txBody>
              </p:sp>
              <p:sp>
                <p:nvSpPr>
                  <p:cNvPr id="402" name="Freeform 401">
                    <a:extLst>
                      <a:ext uri="{FF2B5EF4-FFF2-40B4-BE49-F238E27FC236}">
                        <a16:creationId xmlns:a16="http://schemas.microsoft.com/office/drawing/2014/main" id="{D540B7F0-2722-6041-B183-D8A3F155BB40}"/>
                      </a:ext>
                    </a:extLst>
                  </p:cNvPr>
                  <p:cNvSpPr/>
                  <p:nvPr/>
                </p:nvSpPr>
                <p:spPr>
                  <a:xfrm>
                    <a:off x="1589982" y="3004235"/>
                    <a:ext cx="23258" cy="3875"/>
                  </a:xfrm>
                  <a:custGeom>
                    <a:avLst/>
                    <a:gdLst>
                      <a:gd name="connsiteX0" fmla="*/ 0 w 23258"/>
                      <a:gd name="connsiteY0" fmla="*/ 0 h 3875"/>
                      <a:gd name="connsiteX1" fmla="*/ 23259 w 23258"/>
                      <a:gd name="connsiteY1" fmla="*/ 0 h 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258" h="3875">
                        <a:moveTo>
                          <a:pt x="0" y="0"/>
                        </a:moveTo>
                        <a:lnTo>
                          <a:pt x="23259" y="0"/>
                        </a:lnTo>
                      </a:path>
                    </a:pathLst>
                  </a:custGeom>
                  <a:ln w="3874" cap="flat">
                    <a:solidFill>
                      <a:srgbClr val="80808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3" name="Freeform 402">
                    <a:extLst>
                      <a:ext uri="{FF2B5EF4-FFF2-40B4-BE49-F238E27FC236}">
                        <a16:creationId xmlns:a16="http://schemas.microsoft.com/office/drawing/2014/main" id="{B6FFD0EB-7E03-7D43-BFBA-67571899AD16}"/>
                      </a:ext>
                    </a:extLst>
                  </p:cNvPr>
                  <p:cNvSpPr/>
                  <p:nvPr/>
                </p:nvSpPr>
                <p:spPr>
                  <a:xfrm>
                    <a:off x="1589982" y="3004235"/>
                    <a:ext cx="23258" cy="3875"/>
                  </a:xfrm>
                  <a:custGeom>
                    <a:avLst/>
                    <a:gdLst>
                      <a:gd name="connsiteX0" fmla="*/ 0 w 23258"/>
                      <a:gd name="connsiteY0" fmla="*/ 0 h 3875"/>
                      <a:gd name="connsiteX1" fmla="*/ 23259 w 23258"/>
                      <a:gd name="connsiteY1" fmla="*/ 0 h 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258" h="3875">
                        <a:moveTo>
                          <a:pt x="0" y="0"/>
                        </a:moveTo>
                        <a:lnTo>
                          <a:pt x="23259" y="0"/>
                        </a:lnTo>
                      </a:path>
                    </a:pathLst>
                  </a:custGeom>
                  <a:ln w="387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4" name="TextBox 403">
                    <a:extLst>
                      <a:ext uri="{FF2B5EF4-FFF2-40B4-BE49-F238E27FC236}">
                        <a16:creationId xmlns:a16="http://schemas.microsoft.com/office/drawing/2014/main" id="{FEFADC5A-0D1A-764E-9F8A-D1C1A5791542}"/>
                      </a:ext>
                    </a:extLst>
                  </p:cNvPr>
                  <p:cNvSpPr txBox="1"/>
                  <p:nvPr/>
                </p:nvSpPr>
                <p:spPr>
                  <a:xfrm>
                    <a:off x="1436519" y="2919760"/>
                    <a:ext cx="229397" cy="137945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none" lIns="91439" tIns="91439" rIns="91439" bIns="91439" numCol="1" spcCol="38100" rtlCol="0" anchor="t">
                    <a:sp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36" b="0" i="0" u="none" strike="noStrike" cap="none" spc="0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  <a:rtl val="0"/>
                      </a:rPr>
                      <a:t>10</a:t>
                    </a:r>
                  </a:p>
                </p:txBody>
              </p:sp>
              <p:sp>
                <p:nvSpPr>
                  <p:cNvPr id="405" name="Freeform 404">
                    <a:extLst>
                      <a:ext uri="{FF2B5EF4-FFF2-40B4-BE49-F238E27FC236}">
                        <a16:creationId xmlns:a16="http://schemas.microsoft.com/office/drawing/2014/main" id="{A3F17AA3-E4AB-C340-922D-46C2D4607CF3}"/>
                      </a:ext>
                    </a:extLst>
                  </p:cNvPr>
                  <p:cNvSpPr/>
                  <p:nvPr/>
                </p:nvSpPr>
                <p:spPr>
                  <a:xfrm>
                    <a:off x="1589982" y="2287278"/>
                    <a:ext cx="23258" cy="3875"/>
                  </a:xfrm>
                  <a:custGeom>
                    <a:avLst/>
                    <a:gdLst>
                      <a:gd name="connsiteX0" fmla="*/ 0 w 23258"/>
                      <a:gd name="connsiteY0" fmla="*/ 0 h 3875"/>
                      <a:gd name="connsiteX1" fmla="*/ 23259 w 23258"/>
                      <a:gd name="connsiteY1" fmla="*/ 0 h 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258" h="3875">
                        <a:moveTo>
                          <a:pt x="0" y="0"/>
                        </a:moveTo>
                        <a:lnTo>
                          <a:pt x="23259" y="0"/>
                        </a:lnTo>
                      </a:path>
                    </a:pathLst>
                  </a:custGeom>
                  <a:ln w="3874" cap="flat">
                    <a:solidFill>
                      <a:srgbClr val="80808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6" name="Freeform 405">
                    <a:extLst>
                      <a:ext uri="{FF2B5EF4-FFF2-40B4-BE49-F238E27FC236}">
                        <a16:creationId xmlns:a16="http://schemas.microsoft.com/office/drawing/2014/main" id="{77A7D1DC-CE27-8B45-B86A-FCB35E6A9720}"/>
                      </a:ext>
                    </a:extLst>
                  </p:cNvPr>
                  <p:cNvSpPr/>
                  <p:nvPr/>
                </p:nvSpPr>
                <p:spPr>
                  <a:xfrm>
                    <a:off x="1589982" y="2287278"/>
                    <a:ext cx="23258" cy="3875"/>
                  </a:xfrm>
                  <a:custGeom>
                    <a:avLst/>
                    <a:gdLst>
                      <a:gd name="connsiteX0" fmla="*/ 0 w 23258"/>
                      <a:gd name="connsiteY0" fmla="*/ 0 h 3875"/>
                      <a:gd name="connsiteX1" fmla="*/ 23259 w 23258"/>
                      <a:gd name="connsiteY1" fmla="*/ 0 h 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258" h="3875">
                        <a:moveTo>
                          <a:pt x="0" y="0"/>
                        </a:moveTo>
                        <a:lnTo>
                          <a:pt x="23259" y="0"/>
                        </a:lnTo>
                      </a:path>
                    </a:pathLst>
                  </a:custGeom>
                  <a:ln w="387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7" name="TextBox 406">
                    <a:extLst>
                      <a:ext uri="{FF2B5EF4-FFF2-40B4-BE49-F238E27FC236}">
                        <a16:creationId xmlns:a16="http://schemas.microsoft.com/office/drawing/2014/main" id="{6A73EA89-3336-B44C-A818-1DDE83E4C797}"/>
                      </a:ext>
                    </a:extLst>
                  </p:cNvPr>
                  <p:cNvSpPr txBox="1"/>
                  <p:nvPr/>
                </p:nvSpPr>
                <p:spPr>
                  <a:xfrm>
                    <a:off x="1436519" y="2202803"/>
                    <a:ext cx="229397" cy="137945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none" lIns="91439" tIns="91439" rIns="91439" bIns="91439" numCol="1" spcCol="38100" rtlCol="0" anchor="t">
                    <a:sp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36" b="0" i="0" u="none" strike="noStrike" cap="none" spc="0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  <a:rtl val="0"/>
                      </a:rPr>
                      <a:t>40</a:t>
                    </a:r>
                  </a:p>
                </p:txBody>
              </p:sp>
              <p:sp>
                <p:nvSpPr>
                  <p:cNvPr id="408" name="Freeform 407">
                    <a:extLst>
                      <a:ext uri="{FF2B5EF4-FFF2-40B4-BE49-F238E27FC236}">
                        <a16:creationId xmlns:a16="http://schemas.microsoft.com/office/drawing/2014/main" id="{A84A1907-D810-4242-816A-A8923304CDCF}"/>
                      </a:ext>
                    </a:extLst>
                  </p:cNvPr>
                  <p:cNvSpPr/>
                  <p:nvPr/>
                </p:nvSpPr>
                <p:spPr>
                  <a:xfrm>
                    <a:off x="1589982" y="2000495"/>
                    <a:ext cx="23258" cy="3875"/>
                  </a:xfrm>
                  <a:custGeom>
                    <a:avLst/>
                    <a:gdLst>
                      <a:gd name="connsiteX0" fmla="*/ 0 w 23258"/>
                      <a:gd name="connsiteY0" fmla="*/ 0 h 3875"/>
                      <a:gd name="connsiteX1" fmla="*/ 23259 w 23258"/>
                      <a:gd name="connsiteY1" fmla="*/ 0 h 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258" h="3875">
                        <a:moveTo>
                          <a:pt x="0" y="0"/>
                        </a:moveTo>
                        <a:lnTo>
                          <a:pt x="23259" y="0"/>
                        </a:lnTo>
                      </a:path>
                    </a:pathLst>
                  </a:custGeom>
                  <a:ln w="3874" cap="flat">
                    <a:solidFill>
                      <a:srgbClr val="80808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9" name="Freeform 408">
                    <a:extLst>
                      <a:ext uri="{FF2B5EF4-FFF2-40B4-BE49-F238E27FC236}">
                        <a16:creationId xmlns:a16="http://schemas.microsoft.com/office/drawing/2014/main" id="{11CC3FCE-0F3E-CF4D-8BE1-5FC196A1C51A}"/>
                      </a:ext>
                    </a:extLst>
                  </p:cNvPr>
                  <p:cNvSpPr/>
                  <p:nvPr/>
                </p:nvSpPr>
                <p:spPr>
                  <a:xfrm>
                    <a:off x="1589982" y="2000495"/>
                    <a:ext cx="23258" cy="3875"/>
                  </a:xfrm>
                  <a:custGeom>
                    <a:avLst/>
                    <a:gdLst>
                      <a:gd name="connsiteX0" fmla="*/ 0 w 23258"/>
                      <a:gd name="connsiteY0" fmla="*/ 0 h 3875"/>
                      <a:gd name="connsiteX1" fmla="*/ 23259 w 23258"/>
                      <a:gd name="connsiteY1" fmla="*/ 0 h 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258" h="3875">
                        <a:moveTo>
                          <a:pt x="0" y="0"/>
                        </a:moveTo>
                        <a:lnTo>
                          <a:pt x="23259" y="0"/>
                        </a:lnTo>
                      </a:path>
                    </a:pathLst>
                  </a:custGeom>
                  <a:ln w="387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0" name="TextBox 409">
                    <a:extLst>
                      <a:ext uri="{FF2B5EF4-FFF2-40B4-BE49-F238E27FC236}">
                        <a16:creationId xmlns:a16="http://schemas.microsoft.com/office/drawing/2014/main" id="{DAA78059-2424-5C41-B674-53AE334C23AF}"/>
                      </a:ext>
                    </a:extLst>
                  </p:cNvPr>
                  <p:cNvSpPr txBox="1"/>
                  <p:nvPr/>
                </p:nvSpPr>
                <p:spPr>
                  <a:xfrm>
                    <a:off x="1436519" y="1916021"/>
                    <a:ext cx="229397" cy="137945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none" lIns="91439" tIns="91439" rIns="91439" bIns="91439" numCol="1" spcCol="38100" rtlCol="0" anchor="t">
                    <a:sp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36" b="0" i="0" u="none" strike="noStrike" cap="none" spc="0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  <a:rtl val="0"/>
                      </a:rPr>
                      <a:t>70</a:t>
                    </a:r>
                  </a:p>
                </p:txBody>
              </p:sp>
              <p:sp>
                <p:nvSpPr>
                  <p:cNvPr id="411" name="Freeform 410">
                    <a:extLst>
                      <a:ext uri="{FF2B5EF4-FFF2-40B4-BE49-F238E27FC236}">
                        <a16:creationId xmlns:a16="http://schemas.microsoft.com/office/drawing/2014/main" id="{BEF6524E-53C6-4D4A-BBB4-F5B8558C2ECD}"/>
                      </a:ext>
                    </a:extLst>
                  </p:cNvPr>
                  <p:cNvSpPr/>
                  <p:nvPr/>
                </p:nvSpPr>
                <p:spPr>
                  <a:xfrm>
                    <a:off x="1589982" y="1814474"/>
                    <a:ext cx="23258" cy="3875"/>
                  </a:xfrm>
                  <a:custGeom>
                    <a:avLst/>
                    <a:gdLst>
                      <a:gd name="connsiteX0" fmla="*/ 0 w 23258"/>
                      <a:gd name="connsiteY0" fmla="*/ 0 h 3875"/>
                      <a:gd name="connsiteX1" fmla="*/ 23259 w 23258"/>
                      <a:gd name="connsiteY1" fmla="*/ 0 h 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258" h="3875">
                        <a:moveTo>
                          <a:pt x="0" y="0"/>
                        </a:moveTo>
                        <a:lnTo>
                          <a:pt x="23259" y="0"/>
                        </a:lnTo>
                      </a:path>
                    </a:pathLst>
                  </a:custGeom>
                  <a:ln w="3874" cap="flat">
                    <a:solidFill>
                      <a:srgbClr val="80808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2" name="Freeform 411">
                    <a:extLst>
                      <a:ext uri="{FF2B5EF4-FFF2-40B4-BE49-F238E27FC236}">
                        <a16:creationId xmlns:a16="http://schemas.microsoft.com/office/drawing/2014/main" id="{B5AFCEC4-2653-CE46-97A1-47D6CF1D1497}"/>
                      </a:ext>
                    </a:extLst>
                  </p:cNvPr>
                  <p:cNvSpPr/>
                  <p:nvPr/>
                </p:nvSpPr>
                <p:spPr>
                  <a:xfrm>
                    <a:off x="1589982" y="1814474"/>
                    <a:ext cx="23258" cy="3875"/>
                  </a:xfrm>
                  <a:custGeom>
                    <a:avLst/>
                    <a:gdLst>
                      <a:gd name="connsiteX0" fmla="*/ 0 w 23258"/>
                      <a:gd name="connsiteY0" fmla="*/ 0 h 3875"/>
                      <a:gd name="connsiteX1" fmla="*/ 23259 w 23258"/>
                      <a:gd name="connsiteY1" fmla="*/ 0 h 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258" h="3875">
                        <a:moveTo>
                          <a:pt x="0" y="0"/>
                        </a:moveTo>
                        <a:lnTo>
                          <a:pt x="23259" y="0"/>
                        </a:lnTo>
                      </a:path>
                    </a:pathLst>
                  </a:custGeom>
                  <a:ln w="387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3" name="TextBox 412">
                    <a:extLst>
                      <a:ext uri="{FF2B5EF4-FFF2-40B4-BE49-F238E27FC236}">
                        <a16:creationId xmlns:a16="http://schemas.microsoft.com/office/drawing/2014/main" id="{B1EFEE95-AFA8-FA43-A696-5985297D26E1}"/>
                      </a:ext>
                    </a:extLst>
                  </p:cNvPr>
                  <p:cNvSpPr txBox="1"/>
                  <p:nvPr/>
                </p:nvSpPr>
                <p:spPr>
                  <a:xfrm>
                    <a:off x="1413260" y="1729999"/>
                    <a:ext cx="252656" cy="137945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none" lIns="91439" tIns="91439" rIns="91439" bIns="91439" numCol="1" spcCol="38100" rtlCol="0" anchor="t">
                    <a:sp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36" b="0" i="0" u="none" strike="noStrike" cap="none" spc="0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  <a:rtl val="0"/>
                      </a:rPr>
                      <a:t>100</a:t>
                    </a:r>
                  </a:p>
                </p:txBody>
              </p:sp>
              <p:sp>
                <p:nvSpPr>
                  <p:cNvPr id="414" name="Freeform 413">
                    <a:extLst>
                      <a:ext uri="{FF2B5EF4-FFF2-40B4-BE49-F238E27FC236}">
                        <a16:creationId xmlns:a16="http://schemas.microsoft.com/office/drawing/2014/main" id="{A8D410F6-EA6F-294D-B867-1C40E3C6CE30}"/>
                      </a:ext>
                    </a:extLst>
                  </p:cNvPr>
                  <p:cNvSpPr/>
                  <p:nvPr/>
                </p:nvSpPr>
                <p:spPr>
                  <a:xfrm>
                    <a:off x="1589982" y="5205487"/>
                    <a:ext cx="23258" cy="3875"/>
                  </a:xfrm>
                  <a:custGeom>
                    <a:avLst/>
                    <a:gdLst>
                      <a:gd name="connsiteX0" fmla="*/ 0 w 23258"/>
                      <a:gd name="connsiteY0" fmla="*/ 0 h 3875"/>
                      <a:gd name="connsiteX1" fmla="*/ 23259 w 23258"/>
                      <a:gd name="connsiteY1" fmla="*/ 0 h 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258" h="3875">
                        <a:moveTo>
                          <a:pt x="0" y="0"/>
                        </a:moveTo>
                        <a:lnTo>
                          <a:pt x="23259" y="0"/>
                        </a:lnTo>
                      </a:path>
                    </a:pathLst>
                  </a:custGeom>
                  <a:ln w="387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5" name="Freeform 414">
                    <a:extLst>
                      <a:ext uri="{FF2B5EF4-FFF2-40B4-BE49-F238E27FC236}">
                        <a16:creationId xmlns:a16="http://schemas.microsoft.com/office/drawing/2014/main" id="{AFA7C160-CFDF-624D-8E87-93DC267B7626}"/>
                      </a:ext>
                    </a:extLst>
                  </p:cNvPr>
                  <p:cNvSpPr/>
                  <p:nvPr/>
                </p:nvSpPr>
                <p:spPr>
                  <a:xfrm>
                    <a:off x="1589982" y="5205487"/>
                    <a:ext cx="23258" cy="3875"/>
                  </a:xfrm>
                  <a:custGeom>
                    <a:avLst/>
                    <a:gdLst>
                      <a:gd name="connsiteX0" fmla="*/ 0 w 23258"/>
                      <a:gd name="connsiteY0" fmla="*/ 0 h 3875"/>
                      <a:gd name="connsiteX1" fmla="*/ 23259 w 23258"/>
                      <a:gd name="connsiteY1" fmla="*/ 0 h 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258" h="3875">
                        <a:moveTo>
                          <a:pt x="0" y="0"/>
                        </a:moveTo>
                        <a:lnTo>
                          <a:pt x="23259" y="0"/>
                        </a:lnTo>
                      </a:path>
                    </a:pathLst>
                  </a:custGeom>
                  <a:ln w="387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4" name="Graphic 387">
                  <a:extLst>
                    <a:ext uri="{FF2B5EF4-FFF2-40B4-BE49-F238E27FC236}">
                      <a16:creationId xmlns:a16="http://schemas.microsoft.com/office/drawing/2014/main" id="{EE9A00DF-2A08-3747-95F1-01907B6C1C89}"/>
                    </a:ext>
                  </a:extLst>
                </p:cNvPr>
                <p:cNvGrpSpPr/>
                <p:nvPr/>
              </p:nvGrpSpPr>
              <p:grpSpPr>
                <a:xfrm>
                  <a:off x="-4825776" y="3299554"/>
                  <a:ext cx="10381643" cy="137945"/>
                  <a:chOff x="-4825776" y="3299554"/>
                  <a:chExt cx="10381643" cy="137945"/>
                </a:xfrm>
              </p:grpSpPr>
              <p:sp>
                <p:nvSpPr>
                  <p:cNvPr id="380" name="Freeform 379">
                    <a:extLst>
                      <a:ext uri="{FF2B5EF4-FFF2-40B4-BE49-F238E27FC236}">
                        <a16:creationId xmlns:a16="http://schemas.microsoft.com/office/drawing/2014/main" id="{78C6B506-77F7-8C48-A48A-A40767C75B4E}"/>
                      </a:ext>
                    </a:extLst>
                  </p:cNvPr>
                  <p:cNvSpPr/>
                  <p:nvPr/>
                </p:nvSpPr>
                <p:spPr>
                  <a:xfrm>
                    <a:off x="1612998" y="3347212"/>
                    <a:ext cx="3942869" cy="3875"/>
                  </a:xfrm>
                  <a:custGeom>
                    <a:avLst/>
                    <a:gdLst>
                      <a:gd name="connsiteX0" fmla="*/ 60 w 3942869"/>
                      <a:gd name="connsiteY0" fmla="*/ 538 h 3875"/>
                      <a:gd name="connsiteX1" fmla="*/ 3942929 w 3942869"/>
                      <a:gd name="connsiteY1" fmla="*/ 538 h 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942869" h="3875">
                        <a:moveTo>
                          <a:pt x="60" y="538"/>
                        </a:moveTo>
                        <a:lnTo>
                          <a:pt x="3942929" y="538"/>
                        </a:lnTo>
                      </a:path>
                    </a:pathLst>
                  </a:custGeom>
                  <a:ln w="3874" cap="flat">
                    <a:solidFill>
                      <a:srgbClr val="80808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1" name="Freeform 380">
                    <a:extLst>
                      <a:ext uri="{FF2B5EF4-FFF2-40B4-BE49-F238E27FC236}">
                        <a16:creationId xmlns:a16="http://schemas.microsoft.com/office/drawing/2014/main" id="{ADEC357B-5E15-0740-97D1-C3F408685A0C}"/>
                      </a:ext>
                    </a:extLst>
                  </p:cNvPr>
                  <p:cNvSpPr/>
                  <p:nvPr/>
                </p:nvSpPr>
                <p:spPr>
                  <a:xfrm>
                    <a:off x="1861091" y="3345274"/>
                    <a:ext cx="3876" cy="23252"/>
                  </a:xfrm>
                  <a:custGeom>
                    <a:avLst/>
                    <a:gdLst>
                      <a:gd name="connsiteX0" fmla="*/ 60 w 3876"/>
                      <a:gd name="connsiteY0" fmla="*/ 23791 h 23252"/>
                      <a:gd name="connsiteX1" fmla="*/ 60 w 3876"/>
                      <a:gd name="connsiteY1" fmla="*/ 538 h 2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76" h="23252">
                        <a:moveTo>
                          <a:pt x="60" y="23791"/>
                        </a:moveTo>
                        <a:lnTo>
                          <a:pt x="60" y="538"/>
                        </a:lnTo>
                      </a:path>
                    </a:pathLst>
                  </a:custGeom>
                  <a:ln w="3874" cap="flat">
                    <a:solidFill>
                      <a:srgbClr val="80808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2" name="Freeform 381">
                    <a:extLst>
                      <a:ext uri="{FF2B5EF4-FFF2-40B4-BE49-F238E27FC236}">
                        <a16:creationId xmlns:a16="http://schemas.microsoft.com/office/drawing/2014/main" id="{2347DFB7-6AC0-1348-ACFF-BDB9536DDE81}"/>
                      </a:ext>
                    </a:extLst>
                  </p:cNvPr>
                  <p:cNvSpPr/>
                  <p:nvPr/>
                </p:nvSpPr>
                <p:spPr>
                  <a:xfrm>
                    <a:off x="1861091" y="3345274"/>
                    <a:ext cx="3876" cy="23252"/>
                  </a:xfrm>
                  <a:custGeom>
                    <a:avLst/>
                    <a:gdLst>
                      <a:gd name="connsiteX0" fmla="*/ 60 w 3876"/>
                      <a:gd name="connsiteY0" fmla="*/ 23791 h 23252"/>
                      <a:gd name="connsiteX1" fmla="*/ 60 w 3876"/>
                      <a:gd name="connsiteY1" fmla="*/ 538 h 2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76" h="23252">
                        <a:moveTo>
                          <a:pt x="60" y="23791"/>
                        </a:moveTo>
                        <a:lnTo>
                          <a:pt x="60" y="538"/>
                        </a:lnTo>
                      </a:path>
                    </a:pathLst>
                  </a:custGeom>
                  <a:ln w="387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3" name="TextBox 382">
                    <a:extLst>
                      <a:ext uri="{FF2B5EF4-FFF2-40B4-BE49-F238E27FC236}">
                        <a16:creationId xmlns:a16="http://schemas.microsoft.com/office/drawing/2014/main" id="{B4609F69-3C2E-0C48-AA10-EB383D1324C6}"/>
                      </a:ext>
                    </a:extLst>
                  </p:cNvPr>
                  <p:cNvSpPr txBox="1"/>
                  <p:nvPr/>
                </p:nvSpPr>
                <p:spPr>
                  <a:xfrm>
                    <a:off x="1740577" y="3299554"/>
                    <a:ext cx="241026" cy="137945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none" lIns="91439" tIns="91439" rIns="91439" bIns="91439" numCol="1" spcCol="38100" rtlCol="0" anchor="t">
                    <a:sp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36" b="0" i="0" u="none" strike="noStrike" cap="none" spc="0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  <a:rtl val="0"/>
                      </a:rPr>
                      <a:t>0.7</a:t>
                    </a:r>
                  </a:p>
                </p:txBody>
              </p:sp>
              <p:sp>
                <p:nvSpPr>
                  <p:cNvPr id="384" name="Freeform 383">
                    <a:extLst>
                      <a:ext uri="{FF2B5EF4-FFF2-40B4-BE49-F238E27FC236}">
                        <a16:creationId xmlns:a16="http://schemas.microsoft.com/office/drawing/2014/main" id="{7D568C31-2A76-5B4C-8A09-F80948E1C371}"/>
                      </a:ext>
                    </a:extLst>
                  </p:cNvPr>
                  <p:cNvSpPr/>
                  <p:nvPr/>
                </p:nvSpPr>
                <p:spPr>
                  <a:xfrm>
                    <a:off x="2299129" y="3345274"/>
                    <a:ext cx="3876" cy="23252"/>
                  </a:xfrm>
                  <a:custGeom>
                    <a:avLst/>
                    <a:gdLst>
                      <a:gd name="connsiteX0" fmla="*/ 60 w 3876"/>
                      <a:gd name="connsiteY0" fmla="*/ 23791 h 23252"/>
                      <a:gd name="connsiteX1" fmla="*/ 60 w 3876"/>
                      <a:gd name="connsiteY1" fmla="*/ 538 h 2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76" h="23252">
                        <a:moveTo>
                          <a:pt x="60" y="23791"/>
                        </a:moveTo>
                        <a:lnTo>
                          <a:pt x="60" y="538"/>
                        </a:lnTo>
                      </a:path>
                    </a:pathLst>
                  </a:custGeom>
                  <a:ln w="3874" cap="flat">
                    <a:solidFill>
                      <a:srgbClr val="80808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5" name="Freeform 384">
                    <a:extLst>
                      <a:ext uri="{FF2B5EF4-FFF2-40B4-BE49-F238E27FC236}">
                        <a16:creationId xmlns:a16="http://schemas.microsoft.com/office/drawing/2014/main" id="{17BED126-0F24-E34F-AAFD-0977385D7204}"/>
                      </a:ext>
                    </a:extLst>
                  </p:cNvPr>
                  <p:cNvSpPr/>
                  <p:nvPr/>
                </p:nvSpPr>
                <p:spPr>
                  <a:xfrm>
                    <a:off x="2299129" y="3345274"/>
                    <a:ext cx="3876" cy="23252"/>
                  </a:xfrm>
                  <a:custGeom>
                    <a:avLst/>
                    <a:gdLst>
                      <a:gd name="connsiteX0" fmla="*/ 60 w 3876"/>
                      <a:gd name="connsiteY0" fmla="*/ 23791 h 23252"/>
                      <a:gd name="connsiteX1" fmla="*/ 60 w 3876"/>
                      <a:gd name="connsiteY1" fmla="*/ 538 h 2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76" h="23252">
                        <a:moveTo>
                          <a:pt x="60" y="23791"/>
                        </a:moveTo>
                        <a:lnTo>
                          <a:pt x="60" y="538"/>
                        </a:lnTo>
                      </a:path>
                    </a:pathLst>
                  </a:custGeom>
                  <a:ln w="387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6" name="TextBox 385">
                    <a:extLst>
                      <a:ext uri="{FF2B5EF4-FFF2-40B4-BE49-F238E27FC236}">
                        <a16:creationId xmlns:a16="http://schemas.microsoft.com/office/drawing/2014/main" id="{535DE7FE-01C3-B843-9C3A-9F912D59CC04}"/>
                      </a:ext>
                    </a:extLst>
                  </p:cNvPr>
                  <p:cNvSpPr txBox="1"/>
                  <p:nvPr/>
                </p:nvSpPr>
                <p:spPr>
                  <a:xfrm>
                    <a:off x="2196060" y="3299554"/>
                    <a:ext cx="206138" cy="137945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none" lIns="91439" tIns="91439" rIns="91439" bIns="91439" numCol="1" spcCol="38100" rtlCol="0" anchor="t">
                    <a:sp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36" b="0" i="0" u="none" strike="noStrike" cap="none" spc="0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  <a:rtl val="0"/>
                      </a:rPr>
                      <a:t>1</a:t>
                    </a:r>
                  </a:p>
                </p:txBody>
              </p:sp>
              <p:sp>
                <p:nvSpPr>
                  <p:cNvPr id="387" name="Freeform 386">
                    <a:extLst>
                      <a:ext uri="{FF2B5EF4-FFF2-40B4-BE49-F238E27FC236}">
                        <a16:creationId xmlns:a16="http://schemas.microsoft.com/office/drawing/2014/main" id="{EB36F964-F109-B747-B959-32D96C0C061A}"/>
                      </a:ext>
                    </a:extLst>
                  </p:cNvPr>
                  <p:cNvSpPr/>
                  <p:nvPr/>
                </p:nvSpPr>
                <p:spPr>
                  <a:xfrm>
                    <a:off x="4004765" y="3345274"/>
                    <a:ext cx="3876" cy="23252"/>
                  </a:xfrm>
                  <a:custGeom>
                    <a:avLst/>
                    <a:gdLst>
                      <a:gd name="connsiteX0" fmla="*/ 60 w 3876"/>
                      <a:gd name="connsiteY0" fmla="*/ 23791 h 23252"/>
                      <a:gd name="connsiteX1" fmla="*/ 60 w 3876"/>
                      <a:gd name="connsiteY1" fmla="*/ 538 h 2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76" h="23252">
                        <a:moveTo>
                          <a:pt x="60" y="23791"/>
                        </a:moveTo>
                        <a:lnTo>
                          <a:pt x="60" y="538"/>
                        </a:lnTo>
                      </a:path>
                    </a:pathLst>
                  </a:custGeom>
                  <a:ln w="3874" cap="flat">
                    <a:solidFill>
                      <a:srgbClr val="80808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8" name="Freeform 387">
                    <a:extLst>
                      <a:ext uri="{FF2B5EF4-FFF2-40B4-BE49-F238E27FC236}">
                        <a16:creationId xmlns:a16="http://schemas.microsoft.com/office/drawing/2014/main" id="{A3B593F6-E66D-C447-BF6B-F55BA6162FC3}"/>
                      </a:ext>
                    </a:extLst>
                  </p:cNvPr>
                  <p:cNvSpPr/>
                  <p:nvPr/>
                </p:nvSpPr>
                <p:spPr>
                  <a:xfrm>
                    <a:off x="4004765" y="3345274"/>
                    <a:ext cx="3876" cy="23252"/>
                  </a:xfrm>
                  <a:custGeom>
                    <a:avLst/>
                    <a:gdLst>
                      <a:gd name="connsiteX0" fmla="*/ 60 w 3876"/>
                      <a:gd name="connsiteY0" fmla="*/ 23791 h 23252"/>
                      <a:gd name="connsiteX1" fmla="*/ 60 w 3876"/>
                      <a:gd name="connsiteY1" fmla="*/ 538 h 2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76" h="23252">
                        <a:moveTo>
                          <a:pt x="60" y="23791"/>
                        </a:moveTo>
                        <a:lnTo>
                          <a:pt x="60" y="538"/>
                        </a:lnTo>
                      </a:path>
                    </a:pathLst>
                  </a:custGeom>
                  <a:ln w="387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9" name="TextBox 388">
                    <a:extLst>
                      <a:ext uri="{FF2B5EF4-FFF2-40B4-BE49-F238E27FC236}">
                        <a16:creationId xmlns:a16="http://schemas.microsoft.com/office/drawing/2014/main" id="{41887C64-640E-AF41-8CF6-773C40C215E4}"/>
                      </a:ext>
                    </a:extLst>
                  </p:cNvPr>
                  <p:cNvSpPr txBox="1"/>
                  <p:nvPr/>
                </p:nvSpPr>
                <p:spPr>
                  <a:xfrm>
                    <a:off x="3901695" y="3299554"/>
                    <a:ext cx="206138" cy="137945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none" lIns="91439" tIns="91439" rIns="91439" bIns="91439" numCol="1" spcCol="38100" rtlCol="0" anchor="t">
                    <a:sp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36" b="0" i="0" u="none" strike="noStrike" cap="none" spc="0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  <a:rtl val="0"/>
                      </a:rPr>
                      <a:t>4</a:t>
                    </a:r>
                  </a:p>
                </p:txBody>
              </p:sp>
              <p:sp>
                <p:nvSpPr>
                  <p:cNvPr id="390" name="Freeform 389">
                    <a:extLst>
                      <a:ext uri="{FF2B5EF4-FFF2-40B4-BE49-F238E27FC236}">
                        <a16:creationId xmlns:a16="http://schemas.microsoft.com/office/drawing/2014/main" id="{119EB9B9-AAF7-F448-B291-31D547623EE0}"/>
                      </a:ext>
                    </a:extLst>
                  </p:cNvPr>
                  <p:cNvSpPr/>
                  <p:nvPr/>
                </p:nvSpPr>
                <p:spPr>
                  <a:xfrm>
                    <a:off x="4694772" y="3345274"/>
                    <a:ext cx="3876" cy="23252"/>
                  </a:xfrm>
                  <a:custGeom>
                    <a:avLst/>
                    <a:gdLst>
                      <a:gd name="connsiteX0" fmla="*/ 60 w 3876"/>
                      <a:gd name="connsiteY0" fmla="*/ 23791 h 23252"/>
                      <a:gd name="connsiteX1" fmla="*/ 60 w 3876"/>
                      <a:gd name="connsiteY1" fmla="*/ 538 h 2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76" h="23252">
                        <a:moveTo>
                          <a:pt x="60" y="23791"/>
                        </a:moveTo>
                        <a:lnTo>
                          <a:pt x="60" y="538"/>
                        </a:lnTo>
                      </a:path>
                    </a:pathLst>
                  </a:custGeom>
                  <a:ln w="3874" cap="flat">
                    <a:solidFill>
                      <a:srgbClr val="80808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1" name="Freeform 390">
                    <a:extLst>
                      <a:ext uri="{FF2B5EF4-FFF2-40B4-BE49-F238E27FC236}">
                        <a16:creationId xmlns:a16="http://schemas.microsoft.com/office/drawing/2014/main" id="{55EB35E6-7310-1044-BF6D-0C0EE8A21C7D}"/>
                      </a:ext>
                    </a:extLst>
                  </p:cNvPr>
                  <p:cNvSpPr/>
                  <p:nvPr/>
                </p:nvSpPr>
                <p:spPr>
                  <a:xfrm>
                    <a:off x="4694772" y="3345274"/>
                    <a:ext cx="3876" cy="23252"/>
                  </a:xfrm>
                  <a:custGeom>
                    <a:avLst/>
                    <a:gdLst>
                      <a:gd name="connsiteX0" fmla="*/ 60 w 3876"/>
                      <a:gd name="connsiteY0" fmla="*/ 23791 h 23252"/>
                      <a:gd name="connsiteX1" fmla="*/ 60 w 3876"/>
                      <a:gd name="connsiteY1" fmla="*/ 538 h 2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76" h="23252">
                        <a:moveTo>
                          <a:pt x="60" y="23791"/>
                        </a:moveTo>
                        <a:lnTo>
                          <a:pt x="60" y="538"/>
                        </a:lnTo>
                      </a:path>
                    </a:pathLst>
                  </a:custGeom>
                  <a:ln w="387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2" name="TextBox 391">
                    <a:extLst>
                      <a:ext uri="{FF2B5EF4-FFF2-40B4-BE49-F238E27FC236}">
                        <a16:creationId xmlns:a16="http://schemas.microsoft.com/office/drawing/2014/main" id="{18FC1F8A-E04A-F344-A897-358CC979AD15}"/>
                      </a:ext>
                    </a:extLst>
                  </p:cNvPr>
                  <p:cNvSpPr txBox="1"/>
                  <p:nvPr/>
                </p:nvSpPr>
                <p:spPr>
                  <a:xfrm>
                    <a:off x="4591702" y="3299554"/>
                    <a:ext cx="206138" cy="137945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none" lIns="91439" tIns="91439" rIns="91439" bIns="91439" numCol="1" spcCol="38100" rtlCol="0" anchor="t">
                    <a:sp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36" b="0" i="0" u="none" strike="noStrike" cap="none" spc="0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  <a:rtl val="0"/>
                      </a:rPr>
                      <a:t>7</a:t>
                    </a:r>
                  </a:p>
                </p:txBody>
              </p:sp>
              <p:sp>
                <p:nvSpPr>
                  <p:cNvPr id="393" name="Freeform 392">
                    <a:extLst>
                      <a:ext uri="{FF2B5EF4-FFF2-40B4-BE49-F238E27FC236}">
                        <a16:creationId xmlns:a16="http://schemas.microsoft.com/office/drawing/2014/main" id="{5714011E-90B7-5940-83A7-D28A91D22041}"/>
                      </a:ext>
                    </a:extLst>
                  </p:cNvPr>
                  <p:cNvSpPr/>
                  <p:nvPr/>
                </p:nvSpPr>
                <p:spPr>
                  <a:xfrm>
                    <a:off x="5132810" y="3345274"/>
                    <a:ext cx="3876" cy="23252"/>
                  </a:xfrm>
                  <a:custGeom>
                    <a:avLst/>
                    <a:gdLst>
                      <a:gd name="connsiteX0" fmla="*/ 60 w 3876"/>
                      <a:gd name="connsiteY0" fmla="*/ 23791 h 23252"/>
                      <a:gd name="connsiteX1" fmla="*/ 60 w 3876"/>
                      <a:gd name="connsiteY1" fmla="*/ 538 h 2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76" h="23252">
                        <a:moveTo>
                          <a:pt x="60" y="23791"/>
                        </a:moveTo>
                        <a:lnTo>
                          <a:pt x="60" y="538"/>
                        </a:lnTo>
                      </a:path>
                    </a:pathLst>
                  </a:custGeom>
                  <a:ln w="3874" cap="flat">
                    <a:solidFill>
                      <a:srgbClr val="80808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4" name="Freeform 393">
                    <a:extLst>
                      <a:ext uri="{FF2B5EF4-FFF2-40B4-BE49-F238E27FC236}">
                        <a16:creationId xmlns:a16="http://schemas.microsoft.com/office/drawing/2014/main" id="{E1C4D058-5CD7-4441-906A-1AC1F7E5A54D}"/>
                      </a:ext>
                    </a:extLst>
                  </p:cNvPr>
                  <p:cNvSpPr/>
                  <p:nvPr/>
                </p:nvSpPr>
                <p:spPr>
                  <a:xfrm>
                    <a:off x="5132810" y="3345274"/>
                    <a:ext cx="3876" cy="23252"/>
                  </a:xfrm>
                  <a:custGeom>
                    <a:avLst/>
                    <a:gdLst>
                      <a:gd name="connsiteX0" fmla="*/ 60 w 3876"/>
                      <a:gd name="connsiteY0" fmla="*/ 23791 h 23252"/>
                      <a:gd name="connsiteX1" fmla="*/ 60 w 3876"/>
                      <a:gd name="connsiteY1" fmla="*/ 538 h 2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76" h="23252">
                        <a:moveTo>
                          <a:pt x="60" y="23791"/>
                        </a:moveTo>
                        <a:lnTo>
                          <a:pt x="60" y="538"/>
                        </a:lnTo>
                      </a:path>
                    </a:pathLst>
                  </a:custGeom>
                  <a:ln w="387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5" name="TextBox 394">
                    <a:extLst>
                      <a:ext uri="{FF2B5EF4-FFF2-40B4-BE49-F238E27FC236}">
                        <a16:creationId xmlns:a16="http://schemas.microsoft.com/office/drawing/2014/main" id="{75288BB1-6CB0-A047-8398-87BFE3CAA723}"/>
                      </a:ext>
                    </a:extLst>
                  </p:cNvPr>
                  <p:cNvSpPr txBox="1"/>
                  <p:nvPr/>
                </p:nvSpPr>
                <p:spPr>
                  <a:xfrm>
                    <a:off x="5018111" y="3299554"/>
                    <a:ext cx="229397" cy="137945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none" lIns="91439" tIns="91439" rIns="91439" bIns="91439" numCol="1" spcCol="38100" rtlCol="0" anchor="t">
                    <a:sp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36" b="0" i="0" u="none" strike="noStrike" cap="none" spc="0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  <a:rtl val="0"/>
                      </a:rPr>
                      <a:t>10</a:t>
                    </a:r>
                  </a:p>
                </p:txBody>
              </p:sp>
              <p:sp>
                <p:nvSpPr>
                  <p:cNvPr id="396" name="Freeform 395">
                    <a:extLst>
                      <a:ext uri="{FF2B5EF4-FFF2-40B4-BE49-F238E27FC236}">
                        <a16:creationId xmlns:a16="http://schemas.microsoft.com/office/drawing/2014/main" id="{6940FD0C-A435-9340-9ECF-780CCC56F71D}"/>
                      </a:ext>
                    </a:extLst>
                  </p:cNvPr>
                  <p:cNvSpPr/>
                  <p:nvPr/>
                </p:nvSpPr>
                <p:spPr>
                  <a:xfrm>
                    <a:off x="-4825776" y="3345274"/>
                    <a:ext cx="3876" cy="23252"/>
                  </a:xfrm>
                  <a:custGeom>
                    <a:avLst/>
                    <a:gdLst>
                      <a:gd name="connsiteX0" fmla="*/ 60 w 3876"/>
                      <a:gd name="connsiteY0" fmla="*/ 23791 h 23252"/>
                      <a:gd name="connsiteX1" fmla="*/ 60 w 3876"/>
                      <a:gd name="connsiteY1" fmla="*/ 538 h 2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76" h="23252">
                        <a:moveTo>
                          <a:pt x="60" y="23791"/>
                        </a:moveTo>
                        <a:lnTo>
                          <a:pt x="60" y="538"/>
                        </a:lnTo>
                      </a:path>
                    </a:pathLst>
                  </a:custGeom>
                  <a:ln w="387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7" name="Freeform 396">
                    <a:extLst>
                      <a:ext uri="{FF2B5EF4-FFF2-40B4-BE49-F238E27FC236}">
                        <a16:creationId xmlns:a16="http://schemas.microsoft.com/office/drawing/2014/main" id="{0AAF218B-6997-3348-837A-83140092262C}"/>
                      </a:ext>
                    </a:extLst>
                  </p:cNvPr>
                  <p:cNvSpPr/>
                  <p:nvPr/>
                </p:nvSpPr>
                <p:spPr>
                  <a:xfrm>
                    <a:off x="-2608449" y="3345274"/>
                    <a:ext cx="3876" cy="23252"/>
                  </a:xfrm>
                  <a:custGeom>
                    <a:avLst/>
                    <a:gdLst>
                      <a:gd name="connsiteX0" fmla="*/ 60 w 3876"/>
                      <a:gd name="connsiteY0" fmla="*/ 23791 h 23252"/>
                      <a:gd name="connsiteX1" fmla="*/ 60 w 3876"/>
                      <a:gd name="connsiteY1" fmla="*/ 538 h 2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76" h="23252">
                        <a:moveTo>
                          <a:pt x="60" y="23791"/>
                        </a:moveTo>
                        <a:lnTo>
                          <a:pt x="60" y="538"/>
                        </a:lnTo>
                      </a:path>
                    </a:pathLst>
                  </a:custGeom>
                  <a:ln w="387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5" name="Graphic 387">
                  <a:extLst>
                    <a:ext uri="{FF2B5EF4-FFF2-40B4-BE49-F238E27FC236}">
                      <a16:creationId xmlns:a16="http://schemas.microsoft.com/office/drawing/2014/main" id="{CF9423D2-977C-624E-BD03-5BBFCF0C20DF}"/>
                    </a:ext>
                  </a:extLst>
                </p:cNvPr>
                <p:cNvGrpSpPr/>
                <p:nvPr/>
              </p:nvGrpSpPr>
              <p:grpSpPr>
                <a:xfrm>
                  <a:off x="-4825776" y="857239"/>
                  <a:ext cx="10381119" cy="4348248"/>
                  <a:chOff x="-4825776" y="857239"/>
                  <a:chExt cx="10381119" cy="4348248"/>
                </a:xfrm>
              </p:grpSpPr>
              <p:grpSp>
                <p:nvGrpSpPr>
                  <p:cNvPr id="306" name="Graphic 387">
                    <a:extLst>
                      <a:ext uri="{FF2B5EF4-FFF2-40B4-BE49-F238E27FC236}">
                        <a16:creationId xmlns:a16="http://schemas.microsoft.com/office/drawing/2014/main" id="{8A9C0115-F01E-5841-88BF-D1AC2B9EF23B}"/>
                      </a:ext>
                    </a:extLst>
                  </p:cNvPr>
                  <p:cNvGrpSpPr/>
                  <p:nvPr/>
                </p:nvGrpSpPr>
                <p:grpSpPr>
                  <a:xfrm>
                    <a:off x="-4825776" y="1260286"/>
                    <a:ext cx="10381119" cy="3945201"/>
                    <a:chOff x="-4825776" y="1260286"/>
                    <a:chExt cx="10381119" cy="3945201"/>
                  </a:xfrm>
                </p:grpSpPr>
                <p:sp>
                  <p:nvSpPr>
                    <p:cNvPr id="361" name="Freeform 360">
                      <a:extLst>
                        <a:ext uri="{FF2B5EF4-FFF2-40B4-BE49-F238E27FC236}">
                          <a16:creationId xmlns:a16="http://schemas.microsoft.com/office/drawing/2014/main" id="{2939D101-76BA-0F40-A48B-C609DE826D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08449" y="1260286"/>
                      <a:ext cx="3876" cy="2084988"/>
                    </a:xfrm>
                    <a:custGeom>
                      <a:avLst/>
                      <a:gdLst>
                        <a:gd name="connsiteX0" fmla="*/ 60 w 3876"/>
                        <a:gd name="connsiteY0" fmla="*/ 2084988 h 2084988"/>
                        <a:gd name="connsiteX1" fmla="*/ 60 w 3876"/>
                        <a:gd name="connsiteY1" fmla="*/ 0 h 20849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76" h="2084988">
                          <a:moveTo>
                            <a:pt x="60" y="2084988"/>
                          </a:moveTo>
                          <a:lnTo>
                            <a:pt x="60" y="0"/>
                          </a:lnTo>
                        </a:path>
                      </a:pathLst>
                    </a:custGeom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2" name="Freeform 361">
                      <a:extLst>
                        <a:ext uri="{FF2B5EF4-FFF2-40B4-BE49-F238E27FC236}">
                          <a16:creationId xmlns:a16="http://schemas.microsoft.com/office/drawing/2014/main" id="{F5AFC0B5-DB9D-7146-8617-E63C63BAFC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825776" y="1260286"/>
                      <a:ext cx="3876" cy="2084988"/>
                    </a:xfrm>
                    <a:custGeom>
                      <a:avLst/>
                      <a:gdLst>
                        <a:gd name="connsiteX0" fmla="*/ 60 w 3876"/>
                        <a:gd name="connsiteY0" fmla="*/ 2084988 h 2084988"/>
                        <a:gd name="connsiteX1" fmla="*/ 60 w 3876"/>
                        <a:gd name="connsiteY1" fmla="*/ 0 h 20849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76" h="2084988">
                          <a:moveTo>
                            <a:pt x="60" y="2084988"/>
                          </a:moveTo>
                          <a:lnTo>
                            <a:pt x="60" y="0"/>
                          </a:lnTo>
                        </a:path>
                      </a:pathLst>
                    </a:custGeom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3" name="Freeform 362">
                      <a:extLst>
                        <a:ext uri="{FF2B5EF4-FFF2-40B4-BE49-F238E27FC236}">
                          <a16:creationId xmlns:a16="http://schemas.microsoft.com/office/drawing/2014/main" id="{FCF824F4-C9D5-D849-B96B-14AE6D4BB9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810" y="1260286"/>
                      <a:ext cx="3876" cy="2084988"/>
                    </a:xfrm>
                    <a:custGeom>
                      <a:avLst/>
                      <a:gdLst>
                        <a:gd name="connsiteX0" fmla="*/ 60 w 3876"/>
                        <a:gd name="connsiteY0" fmla="*/ 2084988 h 2084988"/>
                        <a:gd name="connsiteX1" fmla="*/ 60 w 3876"/>
                        <a:gd name="connsiteY1" fmla="*/ 0 h 20849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76" h="2084988">
                          <a:moveTo>
                            <a:pt x="60" y="2084988"/>
                          </a:moveTo>
                          <a:lnTo>
                            <a:pt x="60" y="0"/>
                          </a:lnTo>
                        </a:path>
                      </a:pathLst>
                    </a:custGeom>
                    <a:ln w="3874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4" name="Freeform 363">
                      <a:extLst>
                        <a:ext uri="{FF2B5EF4-FFF2-40B4-BE49-F238E27FC236}">
                          <a16:creationId xmlns:a16="http://schemas.microsoft.com/office/drawing/2014/main" id="{1362FD62-DF7D-A84C-8B2B-85F97A15E7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4772" y="1260286"/>
                      <a:ext cx="3876" cy="2084988"/>
                    </a:xfrm>
                    <a:custGeom>
                      <a:avLst/>
                      <a:gdLst>
                        <a:gd name="connsiteX0" fmla="*/ 60 w 3876"/>
                        <a:gd name="connsiteY0" fmla="*/ 2084988 h 2084988"/>
                        <a:gd name="connsiteX1" fmla="*/ 60 w 3876"/>
                        <a:gd name="connsiteY1" fmla="*/ 0 h 20849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76" h="2084988">
                          <a:moveTo>
                            <a:pt x="60" y="2084988"/>
                          </a:moveTo>
                          <a:lnTo>
                            <a:pt x="60" y="0"/>
                          </a:lnTo>
                        </a:path>
                      </a:pathLst>
                    </a:custGeom>
                    <a:ln w="3874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5" name="Freeform 364">
                      <a:extLst>
                        <a:ext uri="{FF2B5EF4-FFF2-40B4-BE49-F238E27FC236}">
                          <a16:creationId xmlns:a16="http://schemas.microsoft.com/office/drawing/2014/main" id="{2B9CA67D-A7C3-A14F-B549-5012DB15F6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765" y="1260286"/>
                      <a:ext cx="3876" cy="2084988"/>
                    </a:xfrm>
                    <a:custGeom>
                      <a:avLst/>
                      <a:gdLst>
                        <a:gd name="connsiteX0" fmla="*/ 60 w 3876"/>
                        <a:gd name="connsiteY0" fmla="*/ 2084988 h 2084988"/>
                        <a:gd name="connsiteX1" fmla="*/ 60 w 3876"/>
                        <a:gd name="connsiteY1" fmla="*/ 0 h 20849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76" h="2084988">
                          <a:moveTo>
                            <a:pt x="60" y="2084988"/>
                          </a:moveTo>
                          <a:lnTo>
                            <a:pt x="60" y="0"/>
                          </a:lnTo>
                        </a:path>
                      </a:pathLst>
                    </a:custGeom>
                    <a:ln w="3874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6" name="Freeform 365">
                      <a:extLst>
                        <a:ext uri="{FF2B5EF4-FFF2-40B4-BE49-F238E27FC236}">
                          <a16:creationId xmlns:a16="http://schemas.microsoft.com/office/drawing/2014/main" id="{A8F21E5D-3635-1342-AB9D-211375E1A8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99129" y="1260286"/>
                      <a:ext cx="3876" cy="2084988"/>
                    </a:xfrm>
                    <a:custGeom>
                      <a:avLst/>
                      <a:gdLst>
                        <a:gd name="connsiteX0" fmla="*/ 60 w 3876"/>
                        <a:gd name="connsiteY0" fmla="*/ 2084988 h 2084988"/>
                        <a:gd name="connsiteX1" fmla="*/ 60 w 3876"/>
                        <a:gd name="connsiteY1" fmla="*/ 0 h 20849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76" h="2084988">
                          <a:moveTo>
                            <a:pt x="60" y="2084988"/>
                          </a:moveTo>
                          <a:lnTo>
                            <a:pt x="60" y="0"/>
                          </a:lnTo>
                        </a:path>
                      </a:pathLst>
                    </a:custGeom>
                    <a:ln w="3874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" name="Freeform 366">
                      <a:extLst>
                        <a:ext uri="{FF2B5EF4-FFF2-40B4-BE49-F238E27FC236}">
                          <a16:creationId xmlns:a16="http://schemas.microsoft.com/office/drawing/2014/main" id="{0874FB93-FFF7-0F4B-93CC-2D1FE2CCB8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61091" y="1260286"/>
                      <a:ext cx="3876" cy="2084988"/>
                    </a:xfrm>
                    <a:custGeom>
                      <a:avLst/>
                      <a:gdLst>
                        <a:gd name="connsiteX0" fmla="*/ 60 w 3876"/>
                        <a:gd name="connsiteY0" fmla="*/ 2084988 h 2084988"/>
                        <a:gd name="connsiteX1" fmla="*/ 60 w 3876"/>
                        <a:gd name="connsiteY1" fmla="*/ 0 h 20849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76" h="2084988">
                          <a:moveTo>
                            <a:pt x="60" y="2084988"/>
                          </a:moveTo>
                          <a:lnTo>
                            <a:pt x="60" y="0"/>
                          </a:lnTo>
                        </a:path>
                      </a:pathLst>
                    </a:custGeom>
                    <a:ln w="3874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8" name="Freeform 367">
                      <a:extLst>
                        <a:ext uri="{FF2B5EF4-FFF2-40B4-BE49-F238E27FC236}">
                          <a16:creationId xmlns:a16="http://schemas.microsoft.com/office/drawing/2014/main" id="{97BFF4A2-3B4E-5C4A-8FDD-6D6ED2FAB9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98" y="5205487"/>
                      <a:ext cx="3942344" cy="3875"/>
                    </a:xfrm>
                    <a:custGeom>
                      <a:avLst/>
                      <a:gdLst>
                        <a:gd name="connsiteX0" fmla="*/ 60 w 3942344"/>
                        <a:gd name="connsiteY0" fmla="*/ 0 h 3875"/>
                        <a:gd name="connsiteX1" fmla="*/ 3942404 w 3942344"/>
                        <a:gd name="connsiteY1" fmla="*/ 0 h 3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942344" h="3875">
                          <a:moveTo>
                            <a:pt x="60" y="0"/>
                          </a:moveTo>
                          <a:lnTo>
                            <a:pt x="3942404" y="0"/>
                          </a:lnTo>
                        </a:path>
                      </a:pathLst>
                    </a:custGeom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" name="Freeform 368">
                      <a:extLst>
                        <a:ext uri="{FF2B5EF4-FFF2-40B4-BE49-F238E27FC236}">
                          <a16:creationId xmlns:a16="http://schemas.microsoft.com/office/drawing/2014/main" id="{B399A2A6-7D51-854A-9753-D43CFEEBB6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98" y="5205487"/>
                      <a:ext cx="3942344" cy="3875"/>
                    </a:xfrm>
                    <a:custGeom>
                      <a:avLst/>
                      <a:gdLst>
                        <a:gd name="connsiteX0" fmla="*/ 60 w 3942344"/>
                        <a:gd name="connsiteY0" fmla="*/ 0 h 3875"/>
                        <a:gd name="connsiteX1" fmla="*/ 3942404 w 3942344"/>
                        <a:gd name="connsiteY1" fmla="*/ 0 h 3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942344" h="3875">
                          <a:moveTo>
                            <a:pt x="60" y="0"/>
                          </a:moveTo>
                          <a:lnTo>
                            <a:pt x="3942404" y="0"/>
                          </a:lnTo>
                        </a:path>
                      </a:pathLst>
                    </a:custGeom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" name="Freeform 369">
                      <a:extLst>
                        <a:ext uri="{FF2B5EF4-FFF2-40B4-BE49-F238E27FC236}">
                          <a16:creationId xmlns:a16="http://schemas.microsoft.com/office/drawing/2014/main" id="{3D7F00E4-010E-3D48-9464-5C8BE030E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98" y="3186381"/>
                      <a:ext cx="3942344" cy="3875"/>
                    </a:xfrm>
                    <a:custGeom>
                      <a:avLst/>
                      <a:gdLst>
                        <a:gd name="connsiteX0" fmla="*/ 60 w 3942344"/>
                        <a:gd name="connsiteY0" fmla="*/ 0 h 3875"/>
                        <a:gd name="connsiteX1" fmla="*/ 3942404 w 3942344"/>
                        <a:gd name="connsiteY1" fmla="*/ 0 h 3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942344" h="3875">
                          <a:moveTo>
                            <a:pt x="60" y="0"/>
                          </a:moveTo>
                          <a:lnTo>
                            <a:pt x="3942404" y="0"/>
                          </a:lnTo>
                        </a:path>
                      </a:pathLst>
                    </a:custGeom>
                    <a:ln w="3874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" name="Freeform 370">
                      <a:extLst>
                        <a:ext uri="{FF2B5EF4-FFF2-40B4-BE49-F238E27FC236}">
                          <a16:creationId xmlns:a16="http://schemas.microsoft.com/office/drawing/2014/main" id="{C0C3E79B-001A-8741-86C0-EAD533C178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98" y="3004235"/>
                      <a:ext cx="3942344" cy="3875"/>
                    </a:xfrm>
                    <a:custGeom>
                      <a:avLst/>
                      <a:gdLst>
                        <a:gd name="connsiteX0" fmla="*/ 60 w 3942344"/>
                        <a:gd name="connsiteY0" fmla="*/ 0 h 3875"/>
                        <a:gd name="connsiteX1" fmla="*/ 3942404 w 3942344"/>
                        <a:gd name="connsiteY1" fmla="*/ 0 h 3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942344" h="3875">
                          <a:moveTo>
                            <a:pt x="60" y="0"/>
                          </a:moveTo>
                          <a:lnTo>
                            <a:pt x="3942404" y="0"/>
                          </a:lnTo>
                        </a:path>
                      </a:pathLst>
                    </a:custGeom>
                    <a:ln w="3874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2" name="Freeform 371">
                      <a:extLst>
                        <a:ext uri="{FF2B5EF4-FFF2-40B4-BE49-F238E27FC236}">
                          <a16:creationId xmlns:a16="http://schemas.microsoft.com/office/drawing/2014/main" id="{ADC1B48C-7A53-E141-9D17-ACC397416A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98" y="2287278"/>
                      <a:ext cx="3942344" cy="3875"/>
                    </a:xfrm>
                    <a:custGeom>
                      <a:avLst/>
                      <a:gdLst>
                        <a:gd name="connsiteX0" fmla="*/ 60 w 3942344"/>
                        <a:gd name="connsiteY0" fmla="*/ 0 h 3875"/>
                        <a:gd name="connsiteX1" fmla="*/ 3942404 w 3942344"/>
                        <a:gd name="connsiteY1" fmla="*/ 0 h 3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942344" h="3875">
                          <a:moveTo>
                            <a:pt x="60" y="0"/>
                          </a:moveTo>
                          <a:lnTo>
                            <a:pt x="3942404" y="0"/>
                          </a:lnTo>
                        </a:path>
                      </a:pathLst>
                    </a:custGeom>
                    <a:ln w="3874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3" name="Freeform 372">
                      <a:extLst>
                        <a:ext uri="{FF2B5EF4-FFF2-40B4-BE49-F238E27FC236}">
                          <a16:creationId xmlns:a16="http://schemas.microsoft.com/office/drawing/2014/main" id="{4C07C466-D99D-D14B-94F6-9D5A8B8986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98" y="2000495"/>
                      <a:ext cx="3942344" cy="3875"/>
                    </a:xfrm>
                    <a:custGeom>
                      <a:avLst/>
                      <a:gdLst>
                        <a:gd name="connsiteX0" fmla="*/ 60 w 3942344"/>
                        <a:gd name="connsiteY0" fmla="*/ 0 h 3875"/>
                        <a:gd name="connsiteX1" fmla="*/ 3942404 w 3942344"/>
                        <a:gd name="connsiteY1" fmla="*/ 0 h 3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942344" h="3875">
                          <a:moveTo>
                            <a:pt x="60" y="0"/>
                          </a:moveTo>
                          <a:lnTo>
                            <a:pt x="3942404" y="0"/>
                          </a:lnTo>
                        </a:path>
                      </a:pathLst>
                    </a:custGeom>
                    <a:ln w="3874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4" name="Freeform 373">
                      <a:extLst>
                        <a:ext uri="{FF2B5EF4-FFF2-40B4-BE49-F238E27FC236}">
                          <a16:creationId xmlns:a16="http://schemas.microsoft.com/office/drawing/2014/main" id="{2571D6E2-497D-5141-AEB8-96EC958139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98" y="1814474"/>
                      <a:ext cx="3942344" cy="3875"/>
                    </a:xfrm>
                    <a:custGeom>
                      <a:avLst/>
                      <a:gdLst>
                        <a:gd name="connsiteX0" fmla="*/ 60 w 3942344"/>
                        <a:gd name="connsiteY0" fmla="*/ 0 h 3875"/>
                        <a:gd name="connsiteX1" fmla="*/ 3942404 w 3942344"/>
                        <a:gd name="connsiteY1" fmla="*/ 0 h 3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942344" h="3875">
                          <a:moveTo>
                            <a:pt x="60" y="0"/>
                          </a:moveTo>
                          <a:lnTo>
                            <a:pt x="3942404" y="0"/>
                          </a:lnTo>
                        </a:path>
                      </a:pathLst>
                    </a:custGeom>
                    <a:ln w="3874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5" name="Freeform 374">
                      <a:extLst>
                        <a:ext uri="{FF2B5EF4-FFF2-40B4-BE49-F238E27FC236}">
                          <a16:creationId xmlns:a16="http://schemas.microsoft.com/office/drawing/2014/main" id="{AE040540-AC9F-974B-897B-9AC9EA257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98" y="1434680"/>
                      <a:ext cx="786918" cy="329412"/>
                    </a:xfrm>
                    <a:custGeom>
                      <a:avLst/>
                      <a:gdLst>
                        <a:gd name="connsiteX0" fmla="*/ 60 w 786918"/>
                        <a:gd name="connsiteY0" fmla="*/ 329413 h 329412"/>
                        <a:gd name="connsiteX1" fmla="*/ 786978 w 786918"/>
                        <a:gd name="connsiteY1" fmla="*/ 0 h 329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86918" h="329412">
                          <a:moveTo>
                            <a:pt x="60" y="329413"/>
                          </a:moveTo>
                          <a:lnTo>
                            <a:pt x="786978" y="0"/>
                          </a:lnTo>
                        </a:path>
                      </a:pathLst>
                    </a:custGeom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6" name="Freeform 375">
                      <a:extLst>
                        <a:ext uri="{FF2B5EF4-FFF2-40B4-BE49-F238E27FC236}">
                          <a16:creationId xmlns:a16="http://schemas.microsoft.com/office/drawing/2014/main" id="{BF1F03A0-4C8C-1D40-B82B-45EB211CA4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98" y="1434680"/>
                      <a:ext cx="786918" cy="329412"/>
                    </a:xfrm>
                    <a:custGeom>
                      <a:avLst/>
                      <a:gdLst>
                        <a:gd name="connsiteX0" fmla="*/ 60 w 786918"/>
                        <a:gd name="connsiteY0" fmla="*/ 329413 h 329412"/>
                        <a:gd name="connsiteX1" fmla="*/ 786978 w 786918"/>
                        <a:gd name="connsiteY1" fmla="*/ 0 h 329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86918" h="329412">
                          <a:moveTo>
                            <a:pt x="60" y="329413"/>
                          </a:moveTo>
                          <a:lnTo>
                            <a:pt x="786978" y="0"/>
                          </a:lnTo>
                        </a:path>
                      </a:pathLst>
                    </a:custGeom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7" name="Freeform 376">
                      <a:extLst>
                        <a:ext uri="{FF2B5EF4-FFF2-40B4-BE49-F238E27FC236}">
                          <a16:creationId xmlns:a16="http://schemas.microsoft.com/office/drawing/2014/main" id="{EDCA1F9C-75CF-0246-8C06-32A09CE4BA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98" y="1434680"/>
                      <a:ext cx="1969233" cy="825469"/>
                    </a:xfrm>
                    <a:custGeom>
                      <a:avLst/>
                      <a:gdLst>
                        <a:gd name="connsiteX0" fmla="*/ 60 w 1969233"/>
                        <a:gd name="connsiteY0" fmla="*/ 825469 h 825469"/>
                        <a:gd name="connsiteX1" fmla="*/ 1969294 w 1969233"/>
                        <a:gd name="connsiteY1" fmla="*/ 0 h 8254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69233" h="825469">
                          <a:moveTo>
                            <a:pt x="60" y="825469"/>
                          </a:moveTo>
                          <a:lnTo>
                            <a:pt x="1969294" y="0"/>
                          </a:lnTo>
                        </a:path>
                      </a:pathLst>
                    </a:custGeom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8" name="Freeform 377">
                      <a:extLst>
                        <a:ext uri="{FF2B5EF4-FFF2-40B4-BE49-F238E27FC236}">
                          <a16:creationId xmlns:a16="http://schemas.microsoft.com/office/drawing/2014/main" id="{10ABE3E3-E7BA-544E-AF3B-D1A0EC52AB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98" y="1434680"/>
                      <a:ext cx="2860816" cy="1201387"/>
                    </a:xfrm>
                    <a:custGeom>
                      <a:avLst/>
                      <a:gdLst>
                        <a:gd name="connsiteX0" fmla="*/ 60 w 2860816"/>
                        <a:gd name="connsiteY0" fmla="*/ 1201387 h 1201387"/>
                        <a:gd name="connsiteX1" fmla="*/ 2860876 w 2860816"/>
                        <a:gd name="connsiteY1" fmla="*/ 0 h 1201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60816" h="1201387">
                          <a:moveTo>
                            <a:pt x="60" y="1201387"/>
                          </a:moveTo>
                          <a:lnTo>
                            <a:pt x="2860876" y="0"/>
                          </a:lnTo>
                        </a:path>
                      </a:pathLst>
                    </a:custGeom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" name="Freeform 378">
                      <a:extLst>
                        <a:ext uri="{FF2B5EF4-FFF2-40B4-BE49-F238E27FC236}">
                          <a16:creationId xmlns:a16="http://schemas.microsoft.com/office/drawing/2014/main" id="{BC11A82B-7BD6-CD4A-AEBC-2B7FEAB407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9916" y="1434680"/>
                      <a:ext cx="3155426" cy="3875"/>
                    </a:xfrm>
                    <a:custGeom>
                      <a:avLst/>
                      <a:gdLst>
                        <a:gd name="connsiteX0" fmla="*/ 60 w 3155426"/>
                        <a:gd name="connsiteY0" fmla="*/ 0 h 3875"/>
                        <a:gd name="connsiteX1" fmla="*/ 3155486 w 3155426"/>
                        <a:gd name="connsiteY1" fmla="*/ 0 h 3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55426" h="3875">
                          <a:moveTo>
                            <a:pt x="60" y="0"/>
                          </a:moveTo>
                          <a:lnTo>
                            <a:pt x="3155486" y="0"/>
                          </a:lnTo>
                        </a:path>
                      </a:pathLst>
                    </a:custGeom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" name="Graphic 387">
                    <a:extLst>
                      <a:ext uri="{FF2B5EF4-FFF2-40B4-BE49-F238E27FC236}">
                        <a16:creationId xmlns:a16="http://schemas.microsoft.com/office/drawing/2014/main" id="{523CAF00-FB10-0641-81D6-DAFB1D13BC2E}"/>
                      </a:ext>
                    </a:extLst>
                  </p:cNvPr>
                  <p:cNvGrpSpPr/>
                  <p:nvPr/>
                </p:nvGrpSpPr>
                <p:grpSpPr>
                  <a:xfrm>
                    <a:off x="3051159" y="1412382"/>
                    <a:ext cx="465173" cy="913650"/>
                    <a:chOff x="3051159" y="1412382"/>
                    <a:chExt cx="465173" cy="913650"/>
                  </a:xfrm>
                  <a:solidFill>
                    <a:srgbClr val="FF0000"/>
                  </a:solidFill>
                </p:grpSpPr>
                <p:sp>
                  <p:nvSpPr>
                    <p:cNvPr id="356" name="Freeform 355">
                      <a:extLst>
                        <a:ext uri="{FF2B5EF4-FFF2-40B4-BE49-F238E27FC236}">
                          <a16:creationId xmlns:a16="http://schemas.microsoft.com/office/drawing/2014/main" id="{E564E949-2F94-714C-A34B-ABB31B30AB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54309" y="2264025"/>
                      <a:ext cx="62023" cy="62007"/>
                    </a:xfrm>
                    <a:custGeom>
                      <a:avLst/>
                      <a:gdLst>
                        <a:gd name="connsiteX0" fmla="*/ 62083 w 62023"/>
                        <a:gd name="connsiteY0" fmla="*/ 31004 h 62007"/>
                        <a:gd name="connsiteX1" fmla="*/ 31072 w 62023"/>
                        <a:gd name="connsiteY1" fmla="*/ 62007 h 62007"/>
                        <a:gd name="connsiteX2" fmla="*/ 60 w 62023"/>
                        <a:gd name="connsiteY2" fmla="*/ 31004 h 62007"/>
                        <a:gd name="connsiteX3" fmla="*/ 31072 w 62023"/>
                        <a:gd name="connsiteY3" fmla="*/ 0 h 62007"/>
                        <a:gd name="connsiteX4" fmla="*/ 62083 w 62023"/>
                        <a:gd name="connsiteY4" fmla="*/ 31004 h 620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2023" h="62007">
                          <a:moveTo>
                            <a:pt x="62083" y="31004"/>
                          </a:moveTo>
                          <a:cubicBezTo>
                            <a:pt x="62083" y="48126"/>
                            <a:pt x="48199" y="62007"/>
                            <a:pt x="31072" y="62007"/>
                          </a:cubicBezTo>
                          <a:cubicBezTo>
                            <a:pt x="13944" y="62007"/>
                            <a:pt x="60" y="48126"/>
                            <a:pt x="60" y="31004"/>
                          </a:cubicBezTo>
                          <a:cubicBezTo>
                            <a:pt x="60" y="13881"/>
                            <a:pt x="13944" y="0"/>
                            <a:pt x="31072" y="0"/>
                          </a:cubicBezTo>
                          <a:cubicBezTo>
                            <a:pt x="48199" y="0"/>
                            <a:pt x="62083" y="13881"/>
                            <a:pt x="62083" y="31004"/>
                          </a:cubicBezTo>
                          <a:close/>
                        </a:path>
                      </a:pathLst>
                    </a:custGeom>
                    <a:solidFill>
                      <a:srgbClr val="FF0000">
                        <a:alpha val="50000"/>
                      </a:srgbClr>
                    </a:solidFill>
                    <a:ln w="3874" cap="flat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7" name="Freeform 356">
                      <a:extLst>
                        <a:ext uri="{FF2B5EF4-FFF2-40B4-BE49-F238E27FC236}">
                          <a16:creationId xmlns:a16="http://schemas.microsoft.com/office/drawing/2014/main" id="{8BFDB279-D726-BA40-871F-A90D3EDDB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1159" y="1981118"/>
                      <a:ext cx="54270" cy="54256"/>
                    </a:xfrm>
                    <a:custGeom>
                      <a:avLst/>
                      <a:gdLst>
                        <a:gd name="connsiteX0" fmla="*/ 60 w 54270"/>
                        <a:gd name="connsiteY0" fmla="*/ 0 h 54256"/>
                        <a:gd name="connsiteX1" fmla="*/ 54330 w 54270"/>
                        <a:gd name="connsiteY1" fmla="*/ 0 h 54256"/>
                        <a:gd name="connsiteX2" fmla="*/ 54330 w 54270"/>
                        <a:gd name="connsiteY2" fmla="*/ 54256 h 54256"/>
                        <a:gd name="connsiteX3" fmla="*/ 60 w 54270"/>
                        <a:gd name="connsiteY3" fmla="*/ 54256 h 542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270" h="54256">
                          <a:moveTo>
                            <a:pt x="60" y="0"/>
                          </a:moveTo>
                          <a:lnTo>
                            <a:pt x="54330" y="0"/>
                          </a:lnTo>
                          <a:lnTo>
                            <a:pt x="54330" y="54256"/>
                          </a:lnTo>
                          <a:lnTo>
                            <a:pt x="60" y="54256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50000"/>
                      </a:srgbClr>
                    </a:solidFill>
                    <a:ln w="3874" cap="flat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8" name="Freeform 357">
                      <a:extLst>
                        <a:ext uri="{FF2B5EF4-FFF2-40B4-BE49-F238E27FC236}">
                          <a16:creationId xmlns:a16="http://schemas.microsoft.com/office/drawing/2014/main" id="{FCA49160-4750-9049-A165-43B6081296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5293" y="1487228"/>
                      <a:ext cx="83531" cy="72321"/>
                    </a:xfrm>
                    <a:custGeom>
                      <a:avLst/>
                      <a:gdLst>
                        <a:gd name="connsiteX0" fmla="*/ 60 w 83531"/>
                        <a:gd name="connsiteY0" fmla="*/ 72321 h 72321"/>
                        <a:gd name="connsiteX1" fmla="*/ 41826 w 83531"/>
                        <a:gd name="connsiteY1" fmla="*/ 0 h 72321"/>
                        <a:gd name="connsiteX2" fmla="*/ 83591 w 83531"/>
                        <a:gd name="connsiteY2" fmla="*/ 72321 h 72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3531" h="72321">
                          <a:moveTo>
                            <a:pt x="60" y="72321"/>
                          </a:moveTo>
                          <a:lnTo>
                            <a:pt x="41826" y="0"/>
                          </a:lnTo>
                          <a:lnTo>
                            <a:pt x="83591" y="72321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50000"/>
                      </a:srgbClr>
                    </a:solidFill>
                    <a:ln w="3874" cap="flat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9" name="Freeform 358">
                      <a:extLst>
                        <a:ext uri="{FF2B5EF4-FFF2-40B4-BE49-F238E27FC236}">
                          <a16:creationId xmlns:a16="http://schemas.microsoft.com/office/drawing/2014/main" id="{236768ED-213A-6347-9253-CEAE5BF4C4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86503" y="1412382"/>
                      <a:ext cx="61111" cy="98853"/>
                    </a:xfrm>
                    <a:custGeom>
                      <a:avLst/>
                      <a:gdLst>
                        <a:gd name="connsiteX0" fmla="*/ 60 w 61111"/>
                        <a:gd name="connsiteY0" fmla="*/ 49427 h 98853"/>
                        <a:gd name="connsiteX1" fmla="*/ 30616 w 61111"/>
                        <a:gd name="connsiteY1" fmla="*/ 0 h 98853"/>
                        <a:gd name="connsiteX2" fmla="*/ 61172 w 61111"/>
                        <a:gd name="connsiteY2" fmla="*/ 49427 h 98853"/>
                        <a:gd name="connsiteX3" fmla="*/ 30616 w 61111"/>
                        <a:gd name="connsiteY3" fmla="*/ 98853 h 9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1111" h="98853">
                          <a:moveTo>
                            <a:pt x="60" y="49427"/>
                          </a:moveTo>
                          <a:lnTo>
                            <a:pt x="30616" y="0"/>
                          </a:lnTo>
                          <a:lnTo>
                            <a:pt x="61172" y="49427"/>
                          </a:lnTo>
                          <a:lnTo>
                            <a:pt x="30616" y="9885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3874" cap="flat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8" name="Graphic 387">
                    <a:extLst>
                      <a:ext uri="{FF2B5EF4-FFF2-40B4-BE49-F238E27FC236}">
                        <a16:creationId xmlns:a16="http://schemas.microsoft.com/office/drawing/2014/main" id="{049C54A2-BDD1-684F-9FDF-FCCD7CD1FC01}"/>
                      </a:ext>
                    </a:extLst>
                  </p:cNvPr>
                  <p:cNvGrpSpPr/>
                  <p:nvPr/>
                </p:nvGrpSpPr>
                <p:grpSpPr>
                  <a:xfrm>
                    <a:off x="1612998" y="1423054"/>
                    <a:ext cx="3942344" cy="1922219"/>
                    <a:chOff x="1612998" y="1423054"/>
                    <a:chExt cx="3942344" cy="1922219"/>
                  </a:xfrm>
                  <a:noFill/>
                </p:grpSpPr>
                <p:sp>
                  <p:nvSpPr>
                    <p:cNvPr id="316" name="Freeform 315">
                      <a:extLst>
                        <a:ext uri="{FF2B5EF4-FFF2-40B4-BE49-F238E27FC236}">
                          <a16:creationId xmlns:a16="http://schemas.microsoft.com/office/drawing/2014/main" id="{EB4916EB-380D-E44B-8C75-582EA71F1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98" y="1434680"/>
                      <a:ext cx="786918" cy="329412"/>
                    </a:xfrm>
                    <a:custGeom>
                      <a:avLst/>
                      <a:gdLst>
                        <a:gd name="connsiteX0" fmla="*/ 60 w 786918"/>
                        <a:gd name="connsiteY0" fmla="*/ 329413 h 329412"/>
                        <a:gd name="connsiteX1" fmla="*/ 786978 w 786918"/>
                        <a:gd name="connsiteY1" fmla="*/ 0 h 329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86918" h="329412">
                          <a:moveTo>
                            <a:pt x="60" y="329413"/>
                          </a:moveTo>
                          <a:lnTo>
                            <a:pt x="786978" y="0"/>
                          </a:lnTo>
                        </a:path>
                      </a:pathLst>
                    </a:custGeom>
                    <a:ln w="3874" cap="flat">
                      <a:solidFill>
                        <a:srgbClr val="999999"/>
                      </a:solidFill>
                      <a:custDash>
                        <a:ds d="300000" sp="300000"/>
                      </a:custDash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" name="Freeform 316">
                      <a:extLst>
                        <a:ext uri="{FF2B5EF4-FFF2-40B4-BE49-F238E27FC236}">
                          <a16:creationId xmlns:a16="http://schemas.microsoft.com/office/drawing/2014/main" id="{B6D9CD30-B2D4-D742-A81E-98168048F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8287" y="1423054"/>
                      <a:ext cx="23258" cy="23252"/>
                    </a:xfrm>
                    <a:custGeom>
                      <a:avLst/>
                      <a:gdLst>
                        <a:gd name="connsiteX0" fmla="*/ 60 w 23258"/>
                        <a:gd name="connsiteY0" fmla="*/ 0 h 23252"/>
                        <a:gd name="connsiteX1" fmla="*/ 23319 w 23258"/>
                        <a:gd name="connsiteY1" fmla="*/ 0 h 23252"/>
                        <a:gd name="connsiteX2" fmla="*/ 23319 w 23258"/>
                        <a:gd name="connsiteY2" fmla="*/ 23253 h 23252"/>
                        <a:gd name="connsiteX3" fmla="*/ 60 w 23258"/>
                        <a:gd name="connsiteY3" fmla="*/ 23253 h 232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258" h="23252">
                          <a:moveTo>
                            <a:pt x="60" y="0"/>
                          </a:moveTo>
                          <a:lnTo>
                            <a:pt x="23319" y="0"/>
                          </a:lnTo>
                          <a:lnTo>
                            <a:pt x="23319" y="23253"/>
                          </a:lnTo>
                          <a:lnTo>
                            <a:pt x="60" y="23253"/>
                          </a:lnTo>
                          <a:close/>
                        </a:path>
                      </a:pathLst>
                    </a:custGeom>
                    <a:noFill/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" name="Freeform 317">
                      <a:extLst>
                        <a:ext uri="{FF2B5EF4-FFF2-40B4-BE49-F238E27FC236}">
                          <a16:creationId xmlns:a16="http://schemas.microsoft.com/office/drawing/2014/main" id="{1E6D04AD-231B-804E-87C5-92925F7B45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9916" y="1446307"/>
                      <a:ext cx="3876" cy="1898967"/>
                    </a:xfrm>
                    <a:custGeom>
                      <a:avLst/>
                      <a:gdLst>
                        <a:gd name="connsiteX0" fmla="*/ 60 w 3876"/>
                        <a:gd name="connsiteY0" fmla="*/ 0 h 1898967"/>
                        <a:gd name="connsiteX1" fmla="*/ 60 w 3876"/>
                        <a:gd name="connsiteY1" fmla="*/ 1898967 h 18989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76" h="1898967">
                          <a:moveTo>
                            <a:pt x="60" y="0"/>
                          </a:moveTo>
                          <a:lnTo>
                            <a:pt x="60" y="1898967"/>
                          </a:lnTo>
                        </a:path>
                      </a:pathLst>
                    </a:custGeom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" name="Freeform 318">
                      <a:extLst>
                        <a:ext uri="{FF2B5EF4-FFF2-40B4-BE49-F238E27FC236}">
                          <a16:creationId xmlns:a16="http://schemas.microsoft.com/office/drawing/2014/main" id="{0BDA758E-F2FF-B74D-A81D-CDB0E623B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8287" y="1423054"/>
                      <a:ext cx="23258" cy="23252"/>
                    </a:xfrm>
                    <a:custGeom>
                      <a:avLst/>
                      <a:gdLst>
                        <a:gd name="connsiteX0" fmla="*/ 60 w 23258"/>
                        <a:gd name="connsiteY0" fmla="*/ 0 h 23252"/>
                        <a:gd name="connsiteX1" fmla="*/ 23319 w 23258"/>
                        <a:gd name="connsiteY1" fmla="*/ 0 h 23252"/>
                        <a:gd name="connsiteX2" fmla="*/ 23319 w 23258"/>
                        <a:gd name="connsiteY2" fmla="*/ 23253 h 23252"/>
                        <a:gd name="connsiteX3" fmla="*/ 60 w 23258"/>
                        <a:gd name="connsiteY3" fmla="*/ 23253 h 232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258" h="23252">
                          <a:moveTo>
                            <a:pt x="60" y="0"/>
                          </a:moveTo>
                          <a:lnTo>
                            <a:pt x="23319" y="0"/>
                          </a:lnTo>
                          <a:lnTo>
                            <a:pt x="23319" y="23253"/>
                          </a:lnTo>
                          <a:lnTo>
                            <a:pt x="60" y="23253"/>
                          </a:lnTo>
                          <a:close/>
                        </a:path>
                      </a:pathLst>
                    </a:custGeom>
                    <a:noFill/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3" name="Freeform 332">
                      <a:extLst>
                        <a:ext uri="{FF2B5EF4-FFF2-40B4-BE49-F238E27FC236}">
                          <a16:creationId xmlns:a16="http://schemas.microsoft.com/office/drawing/2014/main" id="{3A87978D-E636-6440-AC1D-08A71FB2B8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9916" y="1446307"/>
                      <a:ext cx="3876" cy="1898967"/>
                    </a:xfrm>
                    <a:custGeom>
                      <a:avLst/>
                      <a:gdLst>
                        <a:gd name="connsiteX0" fmla="*/ 60 w 3876"/>
                        <a:gd name="connsiteY0" fmla="*/ 0 h 1898967"/>
                        <a:gd name="connsiteX1" fmla="*/ 60 w 3876"/>
                        <a:gd name="connsiteY1" fmla="*/ 1898967 h 18989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76" h="1898967">
                          <a:moveTo>
                            <a:pt x="60" y="0"/>
                          </a:moveTo>
                          <a:lnTo>
                            <a:pt x="60" y="1898967"/>
                          </a:lnTo>
                        </a:path>
                      </a:pathLst>
                    </a:custGeom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" name="Freeform 336">
                      <a:extLst>
                        <a:ext uri="{FF2B5EF4-FFF2-40B4-BE49-F238E27FC236}">
                          <a16:creationId xmlns:a16="http://schemas.microsoft.com/office/drawing/2014/main" id="{8A56BFBE-74E6-024F-BDB5-ADF3C0140C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0603" y="1423054"/>
                      <a:ext cx="23258" cy="23252"/>
                    </a:xfrm>
                    <a:custGeom>
                      <a:avLst/>
                      <a:gdLst>
                        <a:gd name="connsiteX0" fmla="*/ 60 w 23258"/>
                        <a:gd name="connsiteY0" fmla="*/ 0 h 23252"/>
                        <a:gd name="connsiteX1" fmla="*/ 23319 w 23258"/>
                        <a:gd name="connsiteY1" fmla="*/ 0 h 23252"/>
                        <a:gd name="connsiteX2" fmla="*/ 23319 w 23258"/>
                        <a:gd name="connsiteY2" fmla="*/ 23253 h 23252"/>
                        <a:gd name="connsiteX3" fmla="*/ 60 w 23258"/>
                        <a:gd name="connsiteY3" fmla="*/ 23253 h 232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258" h="23252">
                          <a:moveTo>
                            <a:pt x="60" y="0"/>
                          </a:moveTo>
                          <a:lnTo>
                            <a:pt x="23319" y="0"/>
                          </a:lnTo>
                          <a:lnTo>
                            <a:pt x="23319" y="23253"/>
                          </a:lnTo>
                          <a:lnTo>
                            <a:pt x="60" y="23253"/>
                          </a:lnTo>
                          <a:close/>
                        </a:path>
                      </a:pathLst>
                    </a:custGeom>
                    <a:noFill/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2" name="Freeform 341">
                      <a:extLst>
                        <a:ext uri="{FF2B5EF4-FFF2-40B4-BE49-F238E27FC236}">
                          <a16:creationId xmlns:a16="http://schemas.microsoft.com/office/drawing/2014/main" id="{E33FCB02-62C4-734A-B55B-86C28D4682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82232" y="1446307"/>
                      <a:ext cx="3876" cy="1898967"/>
                    </a:xfrm>
                    <a:custGeom>
                      <a:avLst/>
                      <a:gdLst>
                        <a:gd name="connsiteX0" fmla="*/ 60 w 3876"/>
                        <a:gd name="connsiteY0" fmla="*/ 0 h 1898967"/>
                        <a:gd name="connsiteX1" fmla="*/ 60 w 3876"/>
                        <a:gd name="connsiteY1" fmla="*/ 1898967 h 18989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76" h="1898967">
                          <a:moveTo>
                            <a:pt x="60" y="0"/>
                          </a:moveTo>
                          <a:lnTo>
                            <a:pt x="60" y="1898967"/>
                          </a:lnTo>
                        </a:path>
                      </a:pathLst>
                    </a:custGeom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" name="Freeform 342">
                      <a:extLst>
                        <a:ext uri="{FF2B5EF4-FFF2-40B4-BE49-F238E27FC236}">
                          <a16:creationId xmlns:a16="http://schemas.microsoft.com/office/drawing/2014/main" id="{AEDAC156-FD5A-FA40-8107-E1CF5CB6A2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2185" y="1423054"/>
                      <a:ext cx="23258" cy="23252"/>
                    </a:xfrm>
                    <a:custGeom>
                      <a:avLst/>
                      <a:gdLst>
                        <a:gd name="connsiteX0" fmla="*/ 60 w 23258"/>
                        <a:gd name="connsiteY0" fmla="*/ 0 h 23252"/>
                        <a:gd name="connsiteX1" fmla="*/ 23319 w 23258"/>
                        <a:gd name="connsiteY1" fmla="*/ 0 h 23252"/>
                        <a:gd name="connsiteX2" fmla="*/ 23319 w 23258"/>
                        <a:gd name="connsiteY2" fmla="*/ 23253 h 23252"/>
                        <a:gd name="connsiteX3" fmla="*/ 60 w 23258"/>
                        <a:gd name="connsiteY3" fmla="*/ 23253 h 232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258" h="23252">
                          <a:moveTo>
                            <a:pt x="60" y="0"/>
                          </a:moveTo>
                          <a:lnTo>
                            <a:pt x="23319" y="0"/>
                          </a:lnTo>
                          <a:lnTo>
                            <a:pt x="23319" y="23253"/>
                          </a:lnTo>
                          <a:lnTo>
                            <a:pt x="60" y="23253"/>
                          </a:lnTo>
                          <a:close/>
                        </a:path>
                      </a:pathLst>
                    </a:custGeom>
                    <a:noFill/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" name="Freeform 343">
                      <a:extLst>
                        <a:ext uri="{FF2B5EF4-FFF2-40B4-BE49-F238E27FC236}">
                          <a16:creationId xmlns:a16="http://schemas.microsoft.com/office/drawing/2014/main" id="{89E8C8ED-2C24-1642-B82D-406113BADC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73814" y="1446307"/>
                      <a:ext cx="3876" cy="1898967"/>
                    </a:xfrm>
                    <a:custGeom>
                      <a:avLst/>
                      <a:gdLst>
                        <a:gd name="connsiteX0" fmla="*/ 60 w 3876"/>
                        <a:gd name="connsiteY0" fmla="*/ 0 h 1898967"/>
                        <a:gd name="connsiteX1" fmla="*/ 60 w 3876"/>
                        <a:gd name="connsiteY1" fmla="*/ 1898967 h 18989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76" h="1898967">
                          <a:moveTo>
                            <a:pt x="60" y="0"/>
                          </a:moveTo>
                          <a:lnTo>
                            <a:pt x="60" y="1898967"/>
                          </a:lnTo>
                        </a:path>
                      </a:pathLst>
                    </a:custGeom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5" name="Freeform 344">
                      <a:extLst>
                        <a:ext uri="{FF2B5EF4-FFF2-40B4-BE49-F238E27FC236}">
                          <a16:creationId xmlns:a16="http://schemas.microsoft.com/office/drawing/2014/main" id="{A5D7925A-2D54-5B4A-834A-803612D865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9916" y="1434680"/>
                      <a:ext cx="3155426" cy="3875"/>
                    </a:xfrm>
                    <a:custGeom>
                      <a:avLst/>
                      <a:gdLst>
                        <a:gd name="connsiteX0" fmla="*/ 60 w 3155426"/>
                        <a:gd name="connsiteY0" fmla="*/ 0 h 3875"/>
                        <a:gd name="connsiteX1" fmla="*/ 3155486 w 3155426"/>
                        <a:gd name="connsiteY1" fmla="*/ 0 h 3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55426" h="3875">
                          <a:moveTo>
                            <a:pt x="60" y="0"/>
                          </a:moveTo>
                          <a:lnTo>
                            <a:pt x="3155486" y="0"/>
                          </a:lnTo>
                        </a:path>
                      </a:pathLst>
                    </a:custGeom>
                    <a:ln w="3874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" name="Freeform 346">
                      <a:extLst>
                        <a:ext uri="{FF2B5EF4-FFF2-40B4-BE49-F238E27FC236}">
                          <a16:creationId xmlns:a16="http://schemas.microsoft.com/office/drawing/2014/main" id="{E2135C77-8235-C24A-A073-5051F4F095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98" y="1434680"/>
                      <a:ext cx="1969233" cy="825469"/>
                    </a:xfrm>
                    <a:custGeom>
                      <a:avLst/>
                      <a:gdLst>
                        <a:gd name="connsiteX0" fmla="*/ 60 w 1969233"/>
                        <a:gd name="connsiteY0" fmla="*/ 825469 h 825469"/>
                        <a:gd name="connsiteX1" fmla="*/ 1969294 w 1969233"/>
                        <a:gd name="connsiteY1" fmla="*/ 0 h 8254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69233" h="825469">
                          <a:moveTo>
                            <a:pt x="60" y="825469"/>
                          </a:moveTo>
                          <a:lnTo>
                            <a:pt x="1969294" y="0"/>
                          </a:lnTo>
                        </a:path>
                      </a:pathLst>
                    </a:custGeom>
                    <a:ln w="3874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3" name="Freeform 352">
                      <a:extLst>
                        <a:ext uri="{FF2B5EF4-FFF2-40B4-BE49-F238E27FC236}">
                          <a16:creationId xmlns:a16="http://schemas.microsoft.com/office/drawing/2014/main" id="{33CD75A8-5494-5F46-9BEA-A52847825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98" y="1434680"/>
                      <a:ext cx="786918" cy="329412"/>
                    </a:xfrm>
                    <a:custGeom>
                      <a:avLst/>
                      <a:gdLst>
                        <a:gd name="connsiteX0" fmla="*/ 60 w 786918"/>
                        <a:gd name="connsiteY0" fmla="*/ 329413 h 329412"/>
                        <a:gd name="connsiteX1" fmla="*/ 786978 w 786918"/>
                        <a:gd name="connsiteY1" fmla="*/ 0 h 329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86918" h="329412">
                          <a:moveTo>
                            <a:pt x="60" y="329413"/>
                          </a:moveTo>
                          <a:lnTo>
                            <a:pt x="786978" y="0"/>
                          </a:lnTo>
                        </a:path>
                      </a:pathLst>
                    </a:custGeom>
                    <a:ln w="3874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5" name="Freeform 354">
                      <a:extLst>
                        <a:ext uri="{FF2B5EF4-FFF2-40B4-BE49-F238E27FC236}">
                          <a16:creationId xmlns:a16="http://schemas.microsoft.com/office/drawing/2014/main" id="{A0790BCF-E812-1A48-85F1-88A4AD160A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98" y="1434680"/>
                      <a:ext cx="2860816" cy="1201387"/>
                    </a:xfrm>
                    <a:custGeom>
                      <a:avLst/>
                      <a:gdLst>
                        <a:gd name="connsiteX0" fmla="*/ 60 w 2860816"/>
                        <a:gd name="connsiteY0" fmla="*/ 1201387 h 1201387"/>
                        <a:gd name="connsiteX1" fmla="*/ 2860876 w 2860816"/>
                        <a:gd name="connsiteY1" fmla="*/ 0 h 1201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60816" h="1201387">
                          <a:moveTo>
                            <a:pt x="60" y="1201387"/>
                          </a:moveTo>
                          <a:lnTo>
                            <a:pt x="2860876" y="0"/>
                          </a:lnTo>
                        </a:path>
                      </a:pathLst>
                    </a:custGeom>
                    <a:ln w="3874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0" name="Graphic 387">
                    <a:extLst>
                      <a:ext uri="{FF2B5EF4-FFF2-40B4-BE49-F238E27FC236}">
                        <a16:creationId xmlns:a16="http://schemas.microsoft.com/office/drawing/2014/main" id="{6844EE8B-3395-6C49-86A7-77781C82C279}"/>
                      </a:ext>
                    </a:extLst>
                  </p:cNvPr>
                  <p:cNvGrpSpPr/>
                  <p:nvPr/>
                </p:nvGrpSpPr>
                <p:grpSpPr>
                  <a:xfrm>
                    <a:off x="1209848" y="857239"/>
                    <a:ext cx="31011" cy="31003"/>
                    <a:chOff x="1209848" y="857239"/>
                    <a:chExt cx="31011" cy="31003"/>
                  </a:xfrm>
                </p:grpSpPr>
                <p:sp>
                  <p:nvSpPr>
                    <p:cNvPr id="314" name="Freeform 313">
                      <a:extLst>
                        <a:ext uri="{FF2B5EF4-FFF2-40B4-BE49-F238E27FC236}">
                          <a16:creationId xmlns:a16="http://schemas.microsoft.com/office/drawing/2014/main" id="{1E0660B8-342E-5748-83B2-623B3E73AF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9848" y="857239"/>
                      <a:ext cx="31011" cy="31003"/>
                    </a:xfrm>
                    <a:custGeom>
                      <a:avLst/>
                      <a:gdLst>
                        <a:gd name="connsiteX0" fmla="*/ -40 w 31011"/>
                        <a:gd name="connsiteY0" fmla="*/ -100 h 31003"/>
                        <a:gd name="connsiteX1" fmla="*/ 30972 w 31011"/>
                        <a:gd name="connsiteY1" fmla="*/ 30904 h 31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011" h="31003">
                          <a:moveTo>
                            <a:pt x="-40" y="-100"/>
                          </a:moveTo>
                          <a:lnTo>
                            <a:pt x="30972" y="30904"/>
                          </a:lnTo>
                        </a:path>
                      </a:pathLst>
                    </a:custGeom>
                    <a:noFill/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" name="Freeform 314">
                      <a:extLst>
                        <a:ext uri="{FF2B5EF4-FFF2-40B4-BE49-F238E27FC236}">
                          <a16:creationId xmlns:a16="http://schemas.microsoft.com/office/drawing/2014/main" id="{A50EF2F2-F0E2-6347-B2FA-8F2303D022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9848" y="857239"/>
                      <a:ext cx="31011" cy="31003"/>
                    </a:xfrm>
                    <a:custGeom>
                      <a:avLst/>
                      <a:gdLst>
                        <a:gd name="connsiteX0" fmla="*/ -40 w 31011"/>
                        <a:gd name="connsiteY0" fmla="*/ -100 h 31003"/>
                        <a:gd name="connsiteX1" fmla="*/ 30972 w 31011"/>
                        <a:gd name="connsiteY1" fmla="*/ 30904 h 31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011" h="31003">
                          <a:moveTo>
                            <a:pt x="-40" y="-100"/>
                          </a:moveTo>
                          <a:lnTo>
                            <a:pt x="30972" y="30904"/>
                          </a:lnTo>
                        </a:path>
                      </a:pathLst>
                    </a:custGeom>
                    <a:noFill/>
                    <a:ln w="38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C0A98869-0EA4-7F4E-A745-E9544BE9EF1B}"/>
                  </a:ext>
                </a:extLst>
              </p:cNvPr>
              <p:cNvSpPr txBox="1"/>
              <p:nvPr/>
            </p:nvSpPr>
            <p:spPr>
              <a:xfrm rot="20236800">
                <a:off x="1530254" y="1574114"/>
                <a:ext cx="747318" cy="2316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5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  <a:rtl val="0"/>
                  </a:rPr>
                  <a:t>SLM Bandwidth: 192.71 GB/sec</a:t>
                </a: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247F241C-5C57-F048-A27C-523AC6351446}"/>
                  </a:ext>
                </a:extLst>
              </p:cNvPr>
              <p:cNvSpPr txBox="1"/>
              <p:nvPr/>
            </p:nvSpPr>
            <p:spPr>
              <a:xfrm rot="20236800">
                <a:off x="1533923" y="1503455"/>
                <a:ext cx="712052" cy="2316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5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  <a:rtl val="0"/>
                  </a:rPr>
                  <a:t>L3 Bandwidth: 192.82 GB/sec</a:t>
                </a: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49FB1B41-FA79-4649-859C-988E9C86BE69}"/>
                  </a:ext>
                </a:extLst>
              </p:cNvPr>
              <p:cNvSpPr txBox="1"/>
              <p:nvPr/>
            </p:nvSpPr>
            <p:spPr>
              <a:xfrm rot="20235126">
                <a:off x="1574187" y="1987171"/>
                <a:ext cx="688007" cy="2316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5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  <a:rtl val="0"/>
                  </a:rPr>
                  <a:t>GTI Bandwidth: 73.6 GB/sec</a:t>
                </a: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EAA86311-3F57-9143-8EC3-EACBA7F61E63}"/>
                  </a:ext>
                </a:extLst>
              </p:cNvPr>
              <p:cNvSpPr txBox="1"/>
              <p:nvPr/>
            </p:nvSpPr>
            <p:spPr>
              <a:xfrm rot="20232897">
                <a:off x="1570174" y="2349430"/>
                <a:ext cx="760142" cy="2316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5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  <a:rtl val="0"/>
                  </a:rPr>
                  <a:t>DRAM Bandwidth: 35.65 GB/sec</a:t>
                </a:r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51AFB8AE-4011-0045-BEA5-459F9B1A9CB9}"/>
                  </a:ext>
                </a:extLst>
              </p:cNvPr>
              <p:cNvSpPr txBox="1"/>
              <p:nvPr/>
            </p:nvSpPr>
            <p:spPr>
              <a:xfrm>
                <a:off x="5025977" y="1291243"/>
                <a:ext cx="620682" cy="2316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91439" tIns="91439" rIns="91439" bIns="91439" numCol="1" spcCol="38100" rtlCol="0" anchor="t">
                <a:spAutoFit/>
              </a:bodyPr>
              <a:lstStyle/>
              <a:p>
                <a:pPr marL="0" marR="0" indent="0" algn="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5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  <a:rtl val="0"/>
                  </a:rPr>
                  <a:t>Peak: 208.98 GALUOPS</a:t>
                </a:r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907C357B-02B7-2545-BDD0-C8071ACE3D57}"/>
                  </a:ext>
                </a:extLst>
              </p:cNvPr>
              <p:cNvSpPr txBox="1"/>
              <p:nvPr/>
            </p:nvSpPr>
            <p:spPr>
              <a:xfrm>
                <a:off x="1528079" y="1227145"/>
                <a:ext cx="231280" cy="37221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eaVert" wrap="none" lIns="91439" tIns="91439" rIns="91439" bIns="91439" numCol="1" spcCol="38100" rtlCol="0" anchor="t">
                <a:spAutoFit/>
              </a:bodyPr>
              <a:lstStyle/>
              <a:p>
                <a:pPr defTabSz="1828800"/>
                <a:r>
                  <a:rPr lang="en-US" sz="303" dirty="0">
                    <a:rtl val="0"/>
                  </a:rPr>
                  <a:t>GALUOPS</a:t>
                </a:r>
                <a:endParaRPr kumimoji="0" lang="en-US" sz="305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78A4B07F-E4E3-4348-B981-C8FB97D109D4}"/>
                  </a:ext>
                </a:extLst>
              </p:cNvPr>
              <p:cNvSpPr txBox="1"/>
              <p:nvPr/>
            </p:nvSpPr>
            <p:spPr>
              <a:xfrm>
                <a:off x="4928830" y="3187330"/>
                <a:ext cx="734494" cy="2316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91439" tIns="91439" rIns="91439" bIns="91439" numCol="1" spcCol="38100" rtlCol="0" anchor="t">
                <a:spAutoFit/>
              </a:bodyPr>
              <a:lstStyle/>
              <a:p>
                <a:pPr marL="0" marR="0" indent="0" algn="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05" dirty="0">
                    <a:rtl val="0"/>
                  </a:rPr>
                  <a:t>ALU</a:t>
                </a:r>
                <a:r>
                  <a:rPr kumimoji="0" lang="en-US" sz="305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  <a:rtl val="0"/>
                  </a:rPr>
                  <a:t>OP/Byte</a:t>
                </a:r>
                <a:r>
                  <a:rPr kumimoji="0" lang="en-US" sz="275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  <a:rtl val="0"/>
                  </a:rPr>
                  <a:t> (Arithmetic Intensity)</a:t>
                </a:r>
              </a:p>
            </p:txBody>
          </p:sp>
        </p:grpSp>
        <p:cxnSp>
          <p:nvCxnSpPr>
            <p:cNvPr id="416" name="Straight Arrow Connector 415">
              <a:extLst>
                <a:ext uri="{FF2B5EF4-FFF2-40B4-BE49-F238E27FC236}">
                  <a16:creationId xmlns:a16="http://schemas.microsoft.com/office/drawing/2014/main" id="{E2C77AFE-A172-6540-860B-A00768AF10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34297" y="1490127"/>
              <a:ext cx="289787" cy="754668"/>
            </a:xfrm>
            <a:prstGeom prst="straightConnector1">
              <a:avLst/>
            </a:prstGeom>
            <a:noFill/>
            <a:ln w="12700" cap="flat">
              <a:solidFill>
                <a:srgbClr val="797979"/>
              </a:solidFill>
              <a:prstDash val="solid"/>
              <a:round/>
              <a:headEnd type="none" w="med" len="med"/>
              <a:tailEnd type="triangle" w="sm" len="sm"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649B1608-1567-FC4B-AD8F-2B61BAA33FBA}"/>
              </a:ext>
            </a:extLst>
          </p:cNvPr>
          <p:cNvCxnSpPr>
            <a:cxnSpLocks/>
          </p:cNvCxnSpPr>
          <p:nvPr/>
        </p:nvCxnSpPr>
        <p:spPr>
          <a:xfrm flipV="1">
            <a:off x="2983014" y="1897158"/>
            <a:ext cx="136745" cy="1408316"/>
          </a:xfrm>
          <a:prstGeom prst="straightConnector1">
            <a:avLst/>
          </a:prstGeom>
          <a:noFill/>
          <a:ln w="12700" cap="flat">
            <a:solidFill>
              <a:srgbClr val="797979"/>
            </a:solidFill>
            <a:prstDash val="solid"/>
            <a:round/>
            <a:headEnd type="none" w="med" len="med"/>
            <a:tailEnd type="triangle" w="sm" len="sm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2" name="TextBox 271">
            <a:extLst>
              <a:ext uri="{FF2B5EF4-FFF2-40B4-BE49-F238E27FC236}">
                <a16:creationId xmlns:a16="http://schemas.microsoft.com/office/drawing/2014/main" id="{531BBE5E-655F-444E-AFE9-DDCD78427CBC}"/>
              </a:ext>
            </a:extLst>
          </p:cNvPr>
          <p:cNvSpPr txBox="1"/>
          <p:nvPr/>
        </p:nvSpPr>
        <p:spPr>
          <a:xfrm>
            <a:off x="5920746" y="3754888"/>
            <a:ext cx="713655" cy="22775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algn="r" defTabSz="1828800"/>
            <a:r>
              <a:rPr lang="en-US" sz="280" dirty="0">
                <a:rtl val="0"/>
              </a:rPr>
              <a:t>ALUOP/Byte (Arithmetic Intensity)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25C4507B-1086-4040-8689-5F996223CA3F}"/>
              </a:ext>
            </a:extLst>
          </p:cNvPr>
          <p:cNvSpPr txBox="1"/>
          <p:nvPr/>
        </p:nvSpPr>
        <p:spPr>
          <a:xfrm>
            <a:off x="2070343" y="3631777"/>
            <a:ext cx="1452321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 defTabSz="1828800"/>
            <a:r>
              <a:rPr lang="en-US" sz="1600" b="1" dirty="0">
                <a:solidFill>
                  <a:schemeClr val="bg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CPU Optimization 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5C78BAE1-D87E-D041-A0CF-971F504417FE}"/>
              </a:ext>
            </a:extLst>
          </p:cNvPr>
          <p:cNvSpPr txBox="1"/>
          <p:nvPr/>
        </p:nvSpPr>
        <p:spPr>
          <a:xfrm>
            <a:off x="4752078" y="2731876"/>
            <a:ext cx="1463542" cy="246221"/>
          </a:xfrm>
          <a:prstGeom prst="rect">
            <a:avLst/>
          </a:prstGeom>
          <a:solidFill>
            <a:srgbClr val="00597D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 defTabSz="1828800"/>
            <a:r>
              <a:rPr lang="en-US" sz="1600" b="1" dirty="0">
                <a:solidFill>
                  <a:schemeClr val="bg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GPU Optimization 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F4C81387-4DE3-4D50-8B1A-47CE0BE39501}"/>
              </a:ext>
            </a:extLst>
          </p:cNvPr>
          <p:cNvSpPr txBox="1"/>
          <p:nvPr/>
        </p:nvSpPr>
        <p:spPr>
          <a:xfrm>
            <a:off x="1418298" y="4363773"/>
            <a:ext cx="6210983" cy="43088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Joining single-device optimization and better multi-device execution 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to attain the highest performance the heterogeneous system can offer</a:t>
            </a:r>
          </a:p>
        </p:txBody>
      </p:sp>
    </p:spTree>
    <p:extLst>
      <p:ext uri="{BB962C8B-B14F-4D97-AF65-F5344CB8AC3E}">
        <p14:creationId xmlns:p14="http://schemas.microsoft.com/office/powerpoint/2010/main" val="119865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72CA45-1D93-CE47-90DB-4CAAEFAE676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76356" y="1517074"/>
            <a:ext cx="7907426" cy="2480648"/>
          </a:xfrm>
        </p:spPr>
        <p:txBody>
          <a:bodyPr>
            <a:normAutofit/>
          </a:bodyPr>
          <a:lstStyle/>
          <a:p>
            <a:r>
              <a:rPr lang="en-US" sz="3200" dirty="0"/>
              <a:t>Acknowledgements</a:t>
            </a:r>
          </a:p>
          <a:p>
            <a:r>
              <a:rPr lang="en-US" sz="1800" b="0" dirty="0"/>
              <a:t>Special thanks to Sujata Tibrewala and the Intel </a:t>
            </a:r>
            <a:r>
              <a:rPr lang="en-US" sz="1800" b="0" dirty="0" err="1"/>
              <a:t>oneAPI</a:t>
            </a:r>
            <a:r>
              <a:rPr lang="en-US" sz="1800" b="0" dirty="0"/>
              <a:t> Developer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9DD3B-B34E-C047-96B8-46329CBF1FFC}"/>
              </a:ext>
            </a:extLst>
          </p:cNvPr>
          <p:cNvSpPr txBox="1"/>
          <p:nvPr/>
        </p:nvSpPr>
        <p:spPr>
          <a:xfrm>
            <a:off x="876355" y="2684789"/>
            <a:ext cx="821915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venir Next Condensed" panose="020B0506020202020204"/>
              </a:rPr>
              <a:t>Tutorial on Application optimization with CARM and Intel </a:t>
            </a:r>
            <a:r>
              <a:rPr lang="en-US" sz="1400" dirty="0" err="1">
                <a:solidFill>
                  <a:schemeClr val="bg1"/>
                </a:solidFill>
                <a:latin typeface="Avenir Next Condensed" panose="020B0506020202020204"/>
              </a:rPr>
              <a:t>oneAPI</a:t>
            </a:r>
            <a:r>
              <a:rPr lang="en-US" sz="1400" dirty="0">
                <a:solidFill>
                  <a:schemeClr val="bg1"/>
                </a:solidFill>
                <a:latin typeface="Avenir Next Condensed" panose="020B0506020202020204"/>
              </a:rPr>
              <a:t> Tools:</a:t>
            </a:r>
          </a:p>
          <a:p>
            <a:r>
              <a:rPr lang="en-US" sz="1200" dirty="0">
                <a:solidFill>
                  <a:schemeClr val="bg1"/>
                </a:solidFill>
                <a:latin typeface="Avenir Next Condensed" panose="020B0506020202020204"/>
              </a:rPr>
              <a:t>Earlier today in the conference. Recordings will be available!</a:t>
            </a:r>
          </a:p>
          <a:p>
            <a:r>
              <a:rPr lang="en-US" sz="1400" dirty="0">
                <a:solidFill>
                  <a:schemeClr val="bg1"/>
                </a:solidFill>
                <a:latin typeface="Avenir Next Condensed" panose="020B0506020202020204"/>
              </a:rPr>
              <a:t>Intel </a:t>
            </a:r>
            <a:r>
              <a:rPr lang="en-US" sz="1400" dirty="0" err="1">
                <a:solidFill>
                  <a:schemeClr val="bg1"/>
                </a:solidFill>
                <a:latin typeface="Avenir Next Condensed" panose="020B0506020202020204"/>
              </a:rPr>
              <a:t>DevMesh</a:t>
            </a:r>
            <a:r>
              <a:rPr lang="en-US" sz="1400" dirty="0">
                <a:solidFill>
                  <a:schemeClr val="bg1"/>
                </a:solidFill>
                <a:latin typeface="Avenir Next Condensed" panose="020B0506020202020204"/>
              </a:rPr>
              <a:t> Project:</a:t>
            </a:r>
          </a:p>
          <a:p>
            <a:r>
              <a:rPr lang="en-US" sz="1200" dirty="0">
                <a:latin typeface="Avenir Next Condensed" panose="020B0506020202020204"/>
                <a:hlinkClick r:id="rId3"/>
              </a:rPr>
              <a:t>Boosting epistasis detection on Intel CPU+GPU systems | Intel </a:t>
            </a:r>
            <a:r>
              <a:rPr lang="en-US" sz="1200" dirty="0" err="1">
                <a:latin typeface="Avenir Next Condensed" panose="020B0506020202020204"/>
                <a:hlinkClick r:id="rId3"/>
              </a:rPr>
              <a:t>DevMesh</a:t>
            </a:r>
            <a:endParaRPr lang="en-US" sz="1200" dirty="0">
              <a:solidFill>
                <a:schemeClr val="bg1"/>
              </a:solidFill>
              <a:latin typeface="Avenir Next Condensed" panose="020B0506020202020204"/>
            </a:endParaRPr>
          </a:p>
          <a:p>
            <a:r>
              <a:rPr lang="en-US" sz="1400" dirty="0">
                <a:solidFill>
                  <a:schemeClr val="bg1"/>
                </a:solidFill>
                <a:latin typeface="Avenir Next Condensed" panose="020B0506020202020204"/>
              </a:rPr>
              <a:t>Presentation in </a:t>
            </a:r>
            <a:r>
              <a:rPr lang="en-US" sz="1400" dirty="0" err="1">
                <a:solidFill>
                  <a:schemeClr val="bg1"/>
                </a:solidFill>
                <a:latin typeface="Avenir Next Condensed" panose="020B0506020202020204"/>
              </a:rPr>
              <a:t>oneAPI</a:t>
            </a:r>
            <a:r>
              <a:rPr lang="en-US" sz="1400" dirty="0">
                <a:solidFill>
                  <a:schemeClr val="bg1"/>
                </a:solidFill>
                <a:latin typeface="Avenir Next Condensed" panose="020B0506020202020204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venir Next Condensed" panose="020B0506020202020204"/>
              </a:rPr>
              <a:t>DevCon</a:t>
            </a:r>
            <a:r>
              <a:rPr lang="en-US" sz="1400" dirty="0">
                <a:solidFill>
                  <a:schemeClr val="bg1"/>
                </a:solidFill>
                <a:latin typeface="Avenir Next Condensed" panose="020B0506020202020204"/>
              </a:rPr>
              <a:t> 2020:</a:t>
            </a:r>
            <a:br>
              <a:rPr lang="en-US" sz="1400" dirty="0">
                <a:solidFill>
                  <a:schemeClr val="bg1"/>
                </a:solidFill>
                <a:latin typeface="Avenir Next Condensed" panose="020B0506020202020204"/>
              </a:rPr>
            </a:br>
            <a:r>
              <a:rPr lang="en-US" sz="1200" dirty="0" err="1">
                <a:latin typeface="Avenir Next Condensed" panose="020B0506020202020204"/>
                <a:hlinkClick r:id="rId4"/>
              </a:rPr>
              <a:t>Rooflining</a:t>
            </a:r>
            <a:r>
              <a:rPr lang="en-US" sz="1200" dirty="0">
                <a:latin typeface="Avenir Next Condensed" panose="020B0506020202020204"/>
                <a:hlinkClick r:id="rId4"/>
              </a:rPr>
              <a:t> Bioinformatics: Boosting Epistasis Detection with Cache-aware Roofline Model – </a:t>
            </a:r>
            <a:r>
              <a:rPr lang="en-US" sz="1200" dirty="0" err="1">
                <a:latin typeface="Avenir Next Condensed" panose="020B0506020202020204"/>
                <a:hlinkClick r:id="rId4"/>
              </a:rPr>
              <a:t>oneAPI</a:t>
            </a:r>
            <a:br>
              <a:rPr lang="en-US" sz="1050" dirty="0"/>
            </a:br>
            <a:r>
              <a:rPr lang="en-US" sz="1400" dirty="0">
                <a:solidFill>
                  <a:schemeClr val="bg1"/>
                </a:solidFill>
                <a:latin typeface="Avenir Next Condensed" panose="020B0506020202020204"/>
              </a:rPr>
              <a:t>GitHub repository:</a:t>
            </a:r>
          </a:p>
          <a:p>
            <a:r>
              <a:rPr lang="en-US" sz="1200" dirty="0">
                <a:latin typeface="Avenir Next Condensed" panose="020B0506020202020204"/>
                <a:hlinkClick r:id="rId5"/>
              </a:rPr>
              <a:t>GitHub - </a:t>
            </a:r>
            <a:r>
              <a:rPr lang="en-US" sz="1200" dirty="0" err="1">
                <a:latin typeface="Avenir Next Condensed" panose="020B0506020202020204"/>
                <a:hlinkClick r:id="rId5"/>
              </a:rPr>
              <a:t>rafatcampos</a:t>
            </a:r>
            <a:r>
              <a:rPr lang="en-US" sz="1200" dirty="0">
                <a:latin typeface="Avenir Next Condensed" panose="020B0506020202020204"/>
                <a:hlinkClick r:id="rId5"/>
              </a:rPr>
              <a:t>/bio-epistasis-detection</a:t>
            </a:r>
            <a:endParaRPr lang="en-US" sz="1200" dirty="0">
              <a:solidFill>
                <a:schemeClr val="bg1"/>
              </a:solidFill>
              <a:latin typeface="Avenir Next Condensed" panose="020B0506020202020204"/>
            </a:endParaRPr>
          </a:p>
          <a:p>
            <a:r>
              <a:rPr lang="en-US" sz="1400" dirty="0">
                <a:solidFill>
                  <a:schemeClr val="bg1"/>
                </a:solidFill>
                <a:latin typeface="Avenir Next Condensed" panose="020B0506020202020204"/>
              </a:rPr>
              <a:t>Further reading:</a:t>
            </a:r>
            <a:br>
              <a:rPr lang="en-US" sz="900" dirty="0">
                <a:solidFill>
                  <a:schemeClr val="bg1"/>
                </a:solidFill>
                <a:latin typeface="Avenir Next Condensed" panose="020B0506020202020204"/>
              </a:rPr>
            </a:br>
            <a:r>
              <a:rPr lang="en-US" sz="1000" dirty="0">
                <a:solidFill>
                  <a:schemeClr val="bg1"/>
                </a:solidFill>
                <a:latin typeface="Avenir Next Condensed" panose="020B0506020202020204"/>
              </a:rPr>
              <a:t>R. Campos, D. Marques, S. Santander-Jiménez, L. Sousa, A. Ilic, “Heterogeneous CPU+ iGPU Processing for Efficient Epistasis Detection”, </a:t>
            </a:r>
            <a:r>
              <a:rPr lang="en-US" sz="1000" dirty="0" err="1">
                <a:solidFill>
                  <a:schemeClr val="bg1"/>
                </a:solidFill>
                <a:latin typeface="Avenir Next Condensed" panose="020B0506020202020204"/>
              </a:rPr>
              <a:t>EuroPar</a:t>
            </a:r>
            <a:r>
              <a:rPr lang="en-US" sz="1000" dirty="0">
                <a:solidFill>
                  <a:schemeClr val="bg1"/>
                </a:solidFill>
                <a:latin typeface="Avenir Next Condensed" panose="020B0506020202020204"/>
              </a:rPr>
              <a:t> (2020)</a:t>
            </a:r>
          </a:p>
          <a:p>
            <a:r>
              <a:rPr lang="en-US" sz="1000" dirty="0">
                <a:solidFill>
                  <a:schemeClr val="bg1"/>
                </a:solidFill>
                <a:latin typeface="Avenir Next Condensed" panose="020B0506020202020204"/>
              </a:rPr>
              <a:t>A. Lopes, F. </a:t>
            </a:r>
            <a:r>
              <a:rPr lang="en-US" sz="1000" dirty="0" err="1">
                <a:solidFill>
                  <a:schemeClr val="bg1"/>
                </a:solidFill>
                <a:latin typeface="Avenir Next Condensed" panose="020B0506020202020204"/>
              </a:rPr>
              <a:t>Pratas</a:t>
            </a:r>
            <a:r>
              <a:rPr lang="en-US" sz="1000" dirty="0">
                <a:solidFill>
                  <a:schemeClr val="bg1"/>
                </a:solidFill>
                <a:latin typeface="Avenir Next Condensed" panose="020B0506020202020204"/>
              </a:rPr>
              <a:t>, L. Sousa, A. Ilic, “Exploring GPU performance, power and energy-efficiency bounds with Cache-aware Roofline Modeling”, ISPASS (2017)</a:t>
            </a:r>
          </a:p>
          <a:p>
            <a:r>
              <a:rPr lang="en-US" sz="1000" dirty="0">
                <a:solidFill>
                  <a:schemeClr val="bg1"/>
                </a:solidFill>
                <a:latin typeface="Avenir Next Condensed" panose="020B0506020202020204"/>
              </a:rPr>
              <a:t>A. Ilic, F. </a:t>
            </a:r>
            <a:r>
              <a:rPr lang="en-US" sz="1000" dirty="0" err="1">
                <a:solidFill>
                  <a:schemeClr val="bg1"/>
                </a:solidFill>
                <a:latin typeface="Avenir Next Condensed" panose="020B0506020202020204"/>
              </a:rPr>
              <a:t>Pratas</a:t>
            </a:r>
            <a:r>
              <a:rPr lang="en-US" sz="1000" dirty="0">
                <a:solidFill>
                  <a:schemeClr val="bg1"/>
                </a:solidFill>
                <a:latin typeface="Avenir Next Condensed" panose="020B0506020202020204"/>
              </a:rPr>
              <a:t> and L. Sousa, “Cache-aware Roofline Model: Upgrading the Loft”, IEEE Computer Architecture Letters (2014)</a:t>
            </a:r>
          </a:p>
        </p:txBody>
      </p:sp>
    </p:spTree>
    <p:extLst>
      <p:ext uri="{BB962C8B-B14F-4D97-AF65-F5344CB8AC3E}">
        <p14:creationId xmlns:p14="http://schemas.microsoft.com/office/powerpoint/2010/main" val="149681951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76" y="3378205"/>
            <a:ext cx="2899197" cy="8366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4547" y="4214886"/>
            <a:ext cx="5289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venir Next Condensed Demi Bold" panose="020B0506020202020204" pitchFamily="34" charset="0"/>
              </a:rPr>
              <a:t>Supported by Intel Corporation and Portuguese national funds through FCT under projects UIDB/50021/2020 and PTDC/CCI-COM/31901/2017 (</a:t>
            </a:r>
            <a:r>
              <a:rPr lang="en-US" sz="1200" b="1" dirty="0" err="1">
                <a:solidFill>
                  <a:schemeClr val="bg1"/>
                </a:solidFill>
                <a:latin typeface="Avenir Next Condensed Demi Bold" panose="020B0506020202020204" pitchFamily="34" charset="0"/>
              </a:rPr>
              <a:t>HiPErBio</a:t>
            </a:r>
            <a:r>
              <a:rPr lang="en-US" sz="1200" b="1" dirty="0">
                <a:solidFill>
                  <a:schemeClr val="bg1"/>
                </a:solidFill>
                <a:latin typeface="Avenir Next Condensed Demi Bold" panose="020B0506020202020204" pitchFamily="34" charset="0"/>
              </a:rPr>
              <a:t>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99" y="3564864"/>
            <a:ext cx="2735079" cy="4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996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Epistasis Detection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C345-60F2-CB41-A083-A54F5EA1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3FBAD-B4DC-684D-A269-16BBA906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472540B-EFAE-D047-AFD4-CF73B1314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30" y="1352669"/>
            <a:ext cx="1908791" cy="18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89B83D-3EBC-9F4D-AF9B-B5EEBB0C4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26" y="1352669"/>
            <a:ext cx="2179518" cy="18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84314A-B842-D64F-80FA-F6F63554C7E9}"/>
              </a:ext>
            </a:extLst>
          </p:cNvPr>
          <p:cNvSpPr txBox="1"/>
          <p:nvPr/>
        </p:nvSpPr>
        <p:spPr>
          <a:xfrm>
            <a:off x="1083172" y="3591731"/>
            <a:ext cx="7668767" cy="43088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Some SNP interactions may cause life-threating diseases (e.g., Alzheimer, breast cancer)  </a:t>
            </a:r>
          </a:p>
          <a:p>
            <a:pPr algn="ctr" defTabSz="1828800"/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Discovering which and how many is important, but a challenging task!</a:t>
            </a:r>
          </a:p>
        </p:txBody>
      </p:sp>
    </p:spTree>
    <p:extLst>
      <p:ext uri="{BB962C8B-B14F-4D97-AF65-F5344CB8AC3E}">
        <p14:creationId xmlns:p14="http://schemas.microsoft.com/office/powerpoint/2010/main" val="282002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6B29B02-E8EE-B048-852D-ECE77815AD12}"/>
              </a:ext>
            </a:extLst>
          </p:cNvPr>
          <p:cNvSpPr/>
          <p:nvPr/>
        </p:nvSpPr>
        <p:spPr>
          <a:xfrm>
            <a:off x="1690776" y="1500694"/>
            <a:ext cx="3830127" cy="180000"/>
          </a:xfrm>
          <a:prstGeom prst="rect">
            <a:avLst/>
          </a:prstGeom>
          <a:solidFill>
            <a:srgbClr val="00597D">
              <a:alpha val="10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E290C0-01ED-B344-BB88-E06790AA8684}"/>
              </a:ext>
            </a:extLst>
          </p:cNvPr>
          <p:cNvSpPr/>
          <p:nvPr/>
        </p:nvSpPr>
        <p:spPr>
          <a:xfrm>
            <a:off x="1690777" y="1840767"/>
            <a:ext cx="3830128" cy="180000"/>
          </a:xfrm>
          <a:prstGeom prst="rect">
            <a:avLst/>
          </a:prstGeom>
          <a:solidFill>
            <a:schemeClr val="accent4">
              <a:alpha val="1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23EE18-9F4C-8D42-B0D8-FFF9F64C6790}"/>
              </a:ext>
            </a:extLst>
          </p:cNvPr>
          <p:cNvSpPr/>
          <p:nvPr/>
        </p:nvSpPr>
        <p:spPr>
          <a:xfrm>
            <a:off x="1690776" y="2178029"/>
            <a:ext cx="3830129" cy="180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Epistasis Detection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C345-60F2-CB41-A083-A54F5EA1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3FBAD-B4DC-684D-A269-16BBA906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472540B-EFAE-D047-AFD4-CF73B1314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30" y="1124931"/>
            <a:ext cx="1908791" cy="18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CB402B-D001-F74E-BBF7-9C79899D7587}"/>
              </a:ext>
            </a:extLst>
          </p:cNvPr>
          <p:cNvSpPr txBox="1"/>
          <p:nvPr/>
        </p:nvSpPr>
        <p:spPr>
          <a:xfrm>
            <a:off x="3530837" y="1255898"/>
            <a:ext cx="474489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Genotype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958F40-9A92-CF44-AB6D-436C11B9336A}"/>
              </a:ext>
            </a:extLst>
          </p:cNvPr>
          <p:cNvSpPr txBox="1"/>
          <p:nvPr/>
        </p:nvSpPr>
        <p:spPr>
          <a:xfrm>
            <a:off x="3753062" y="1482748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28BC2B-1F43-FD46-9D03-A92FA3072FC8}"/>
              </a:ext>
            </a:extLst>
          </p:cNvPr>
          <p:cNvSpPr txBox="1"/>
          <p:nvPr/>
        </p:nvSpPr>
        <p:spPr>
          <a:xfrm>
            <a:off x="3753664" y="1817222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2424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D4B39-4E01-7A4A-A7FB-F0A5EABF7AB7}"/>
              </a:ext>
            </a:extLst>
          </p:cNvPr>
          <p:cNvSpPr txBox="1"/>
          <p:nvPr/>
        </p:nvSpPr>
        <p:spPr>
          <a:xfrm>
            <a:off x="3753062" y="2145845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5B7F02-68AB-4242-BAED-E2868AFA7503}"/>
              </a:ext>
            </a:extLst>
          </p:cNvPr>
          <p:cNvSpPr txBox="1"/>
          <p:nvPr/>
        </p:nvSpPr>
        <p:spPr>
          <a:xfrm>
            <a:off x="5967300" y="987312"/>
            <a:ext cx="48571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Allele - A1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985C1E-2FAB-5F44-B521-206773877803}"/>
              </a:ext>
            </a:extLst>
          </p:cNvPr>
          <p:cNvSpPr txBox="1"/>
          <p:nvPr/>
        </p:nvSpPr>
        <p:spPr>
          <a:xfrm>
            <a:off x="7166815" y="987525"/>
            <a:ext cx="48571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Allele - A2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35F592-E960-0548-A007-D189E3980A1B}"/>
              </a:ext>
            </a:extLst>
          </p:cNvPr>
          <p:cNvSpPr txBox="1"/>
          <p:nvPr/>
        </p:nvSpPr>
        <p:spPr>
          <a:xfrm>
            <a:off x="4712813" y="1534468"/>
            <a:ext cx="702115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Homozygous Major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F0C79-A31A-0944-A93E-1E5D05DD3344}"/>
              </a:ext>
            </a:extLst>
          </p:cNvPr>
          <p:cNvSpPr txBox="1"/>
          <p:nvPr/>
        </p:nvSpPr>
        <p:spPr>
          <a:xfrm>
            <a:off x="4712813" y="1863389"/>
            <a:ext cx="493725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Heterozygous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5420CA-AF26-774D-B457-7D623127473F}"/>
              </a:ext>
            </a:extLst>
          </p:cNvPr>
          <p:cNvSpPr txBox="1"/>
          <p:nvPr/>
        </p:nvSpPr>
        <p:spPr>
          <a:xfrm>
            <a:off x="4712813" y="2192012"/>
            <a:ext cx="708527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Homozygous Minor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860E03D-A19D-1742-ADAA-597AF266B2EE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4" y="1542023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17E6456-E4FC-C449-B35D-E115F0E819E1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9" y="1542023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7F5373E-36B8-0A41-A0D8-71A0B0C6F08F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2" y="1870944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A632DC5-78F7-DB40-8C4B-F0728C4AEB34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7" y="1870944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AAD8F3B-4FFD-8045-A0DA-D7E11DB8D737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1" y="2199567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1A6872-14E0-0148-877A-1DB171C82453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6" y="2199567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E4320A-BF86-6741-A179-96DE76E1EFF0}"/>
              </a:ext>
            </a:extLst>
          </p:cNvPr>
          <p:cNvSpPr txBox="1"/>
          <p:nvPr/>
        </p:nvSpPr>
        <p:spPr>
          <a:xfrm>
            <a:off x="4231603" y="1268059"/>
            <a:ext cx="131446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2177A8-641A-8845-8D98-28DF16671472}"/>
              </a:ext>
            </a:extLst>
          </p:cNvPr>
          <p:cNvSpPr txBox="1"/>
          <p:nvPr/>
        </p:nvSpPr>
        <p:spPr>
          <a:xfrm>
            <a:off x="4458218" y="1265442"/>
            <a:ext cx="131446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566BFD-8919-3A4D-80BA-6101B2199626}"/>
              </a:ext>
            </a:extLst>
          </p:cNvPr>
          <p:cNvSpPr>
            <a:spLocks noChangeAspect="1"/>
          </p:cNvSpPr>
          <p:nvPr/>
        </p:nvSpPr>
        <p:spPr>
          <a:xfrm rot="2192595">
            <a:off x="4740607" y="2531524"/>
            <a:ext cx="72000" cy="72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DDD7F2-431D-A74F-8A19-A638A1AFE0D5}"/>
              </a:ext>
            </a:extLst>
          </p:cNvPr>
          <p:cNvSpPr txBox="1"/>
          <p:nvPr/>
        </p:nvSpPr>
        <p:spPr>
          <a:xfrm>
            <a:off x="4861235" y="2521357"/>
            <a:ext cx="426399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dominant allele</a:t>
            </a:r>
            <a:endParaRPr lang="en-US" sz="6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F42164E-BA51-734F-9B51-0343FBE76711}"/>
              </a:ext>
            </a:extLst>
          </p:cNvPr>
          <p:cNvSpPr>
            <a:spLocks noChangeAspect="1"/>
          </p:cNvSpPr>
          <p:nvPr/>
        </p:nvSpPr>
        <p:spPr>
          <a:xfrm rot="2192595">
            <a:off x="4747281" y="2641456"/>
            <a:ext cx="72000" cy="72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554869-C7EE-EC45-8E0C-57DF50305EF5}"/>
              </a:ext>
            </a:extLst>
          </p:cNvPr>
          <p:cNvSpPr txBox="1"/>
          <p:nvPr/>
        </p:nvSpPr>
        <p:spPr>
          <a:xfrm>
            <a:off x="4867909" y="2631289"/>
            <a:ext cx="402354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recessive allele</a:t>
            </a:r>
            <a:endParaRPr lang="en-US" sz="6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438031-78AB-0B44-8F22-D5EF0B70B284}"/>
              </a:ext>
            </a:extLst>
          </p:cNvPr>
          <p:cNvCxnSpPr/>
          <p:nvPr/>
        </p:nvCxnSpPr>
        <p:spPr>
          <a:xfrm>
            <a:off x="4257675" y="2421292"/>
            <a:ext cx="1123950" cy="0"/>
          </a:xfrm>
          <a:prstGeom prst="line">
            <a:avLst/>
          </a:prstGeom>
          <a:noFill/>
          <a:ln w="3175" cap="flat">
            <a:solidFill>
              <a:srgbClr val="797979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0FE828-B980-5E40-8290-17FDCEEEB742}"/>
              </a:ext>
            </a:extLst>
          </p:cNvPr>
          <p:cNvSpPr txBox="1"/>
          <p:nvPr/>
        </p:nvSpPr>
        <p:spPr>
          <a:xfrm>
            <a:off x="1207757" y="1255898"/>
            <a:ext cx="3077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9D1075-E1E9-D24B-9EC2-DFC2EA35E9DF}"/>
              </a:ext>
            </a:extLst>
          </p:cNvPr>
          <p:cNvSpPr txBox="1"/>
          <p:nvPr/>
        </p:nvSpPr>
        <p:spPr>
          <a:xfrm>
            <a:off x="1448702" y="1513750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00597D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C2581D-BB4D-824F-B3A0-D11DACB6B525}"/>
              </a:ext>
            </a:extLst>
          </p:cNvPr>
          <p:cNvSpPr txBox="1"/>
          <p:nvPr/>
        </p:nvSpPr>
        <p:spPr>
          <a:xfrm>
            <a:off x="1448702" y="1853823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FE8AAC-99D6-B34C-9889-E2B7FCC40299}"/>
              </a:ext>
            </a:extLst>
          </p:cNvPr>
          <p:cNvSpPr txBox="1"/>
          <p:nvPr/>
        </p:nvSpPr>
        <p:spPr>
          <a:xfrm>
            <a:off x="1448702" y="2191085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6D0EDA-FFDD-A948-B00B-AD91C8E65B6A}"/>
              </a:ext>
            </a:extLst>
          </p:cNvPr>
          <p:cNvSpPr/>
          <p:nvPr/>
        </p:nvSpPr>
        <p:spPr>
          <a:xfrm>
            <a:off x="1697048" y="2519684"/>
            <a:ext cx="1908791" cy="180000"/>
          </a:xfrm>
          <a:prstGeom prst="rect">
            <a:avLst/>
          </a:prstGeom>
          <a:solidFill>
            <a:srgbClr val="DD8455">
              <a:alpha val="10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82480D-0F25-CC4E-8F22-9EB384862FB6}"/>
              </a:ext>
            </a:extLst>
          </p:cNvPr>
          <p:cNvSpPr txBox="1"/>
          <p:nvPr/>
        </p:nvSpPr>
        <p:spPr>
          <a:xfrm>
            <a:off x="1046348" y="2532740"/>
            <a:ext cx="532198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DD8455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phenotype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7A420EF-1297-0549-9154-BEBEE3A9D2B7}"/>
              </a:ext>
            </a:extLst>
          </p:cNvPr>
          <p:cNvGrpSpPr/>
          <p:nvPr/>
        </p:nvGrpSpPr>
        <p:grpSpPr>
          <a:xfrm>
            <a:off x="1812313" y="1265442"/>
            <a:ext cx="134652" cy="1421186"/>
            <a:chOff x="1812313" y="1493180"/>
            <a:chExt cx="134652" cy="142118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FCC0672-0B96-334F-9BDD-0EF0822E7629}"/>
                </a:ext>
              </a:extLst>
            </p:cNvPr>
            <p:cNvSpPr txBox="1"/>
            <p:nvPr/>
          </p:nvSpPr>
          <p:spPr>
            <a:xfrm>
              <a:off x="1846738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9A524AC-8E8C-B140-83F4-CDEE6AFA61D0}"/>
                </a:ext>
              </a:extLst>
            </p:cNvPr>
            <p:cNvSpPr txBox="1"/>
            <p:nvPr/>
          </p:nvSpPr>
          <p:spPr>
            <a:xfrm>
              <a:off x="1846738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54ECDBC-E821-DB45-8C7C-191838D70CED}"/>
                </a:ext>
              </a:extLst>
            </p:cNvPr>
            <p:cNvSpPr txBox="1"/>
            <p:nvPr/>
          </p:nvSpPr>
          <p:spPr>
            <a:xfrm>
              <a:off x="1846738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B40EF95-DD22-D74F-B189-A5DE119FAF09}"/>
                </a:ext>
              </a:extLst>
            </p:cNvPr>
            <p:cNvSpPr txBox="1"/>
            <p:nvPr/>
          </p:nvSpPr>
          <p:spPr>
            <a:xfrm>
              <a:off x="1812313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P0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84C809-866B-D34D-B259-D60086C38B13}"/>
                </a:ext>
              </a:extLst>
            </p:cNvPr>
            <p:cNvSpPr txBox="1"/>
            <p:nvPr/>
          </p:nvSpPr>
          <p:spPr>
            <a:xfrm>
              <a:off x="1846738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9DD55DF-74E0-5948-ACF7-C1FA69707DD2}"/>
              </a:ext>
            </a:extLst>
          </p:cNvPr>
          <p:cNvGrpSpPr/>
          <p:nvPr/>
        </p:nvGrpSpPr>
        <p:grpSpPr>
          <a:xfrm>
            <a:off x="2028217" y="1265442"/>
            <a:ext cx="134652" cy="1421186"/>
            <a:chOff x="2045904" y="1493180"/>
            <a:chExt cx="134652" cy="142118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5B4A2D7-DA50-FB42-8D56-70685C34CA00}"/>
                </a:ext>
              </a:extLst>
            </p:cNvPr>
            <p:cNvSpPr txBox="1"/>
            <p:nvPr/>
          </p:nvSpPr>
          <p:spPr>
            <a:xfrm>
              <a:off x="2080329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9325991-AB52-FB43-B2E0-28EB9DCCD9EE}"/>
                </a:ext>
              </a:extLst>
            </p:cNvPr>
            <p:cNvSpPr txBox="1"/>
            <p:nvPr/>
          </p:nvSpPr>
          <p:spPr>
            <a:xfrm>
              <a:off x="2080329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714EDCA-52E5-EA4C-AF04-915DB2170ADF}"/>
                </a:ext>
              </a:extLst>
            </p:cNvPr>
            <p:cNvSpPr txBox="1"/>
            <p:nvPr/>
          </p:nvSpPr>
          <p:spPr>
            <a:xfrm>
              <a:off x="2080329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39975C6-639D-0043-BD38-A91ED3DB82EC}"/>
                </a:ext>
              </a:extLst>
            </p:cNvPr>
            <p:cNvSpPr txBox="1"/>
            <p:nvPr/>
          </p:nvSpPr>
          <p:spPr>
            <a:xfrm>
              <a:off x="2045904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P1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FCB85E9-4906-F146-96FF-8A0323D9C0D4}"/>
                </a:ext>
              </a:extLst>
            </p:cNvPr>
            <p:cNvSpPr txBox="1"/>
            <p:nvPr/>
          </p:nvSpPr>
          <p:spPr>
            <a:xfrm>
              <a:off x="2080329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FDF0AC0-166C-4D30-9BBE-3E04E5D09858}"/>
              </a:ext>
            </a:extLst>
          </p:cNvPr>
          <p:cNvGrpSpPr/>
          <p:nvPr/>
        </p:nvGrpSpPr>
        <p:grpSpPr>
          <a:xfrm>
            <a:off x="2247327" y="1263954"/>
            <a:ext cx="134652" cy="1421186"/>
            <a:chOff x="2045904" y="1493180"/>
            <a:chExt cx="134652" cy="142118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779B655-F421-4921-AE68-0C0487EE7A61}"/>
                </a:ext>
              </a:extLst>
            </p:cNvPr>
            <p:cNvSpPr txBox="1"/>
            <p:nvPr/>
          </p:nvSpPr>
          <p:spPr>
            <a:xfrm>
              <a:off x="2080329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C35FE81-CBFD-4E72-8B8C-C7A21FD0EA3E}"/>
                </a:ext>
              </a:extLst>
            </p:cNvPr>
            <p:cNvSpPr txBox="1"/>
            <p:nvPr/>
          </p:nvSpPr>
          <p:spPr>
            <a:xfrm>
              <a:off x="2080329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6E94C96-AFCC-44AC-9E23-6EA06C3F3B2D}"/>
                </a:ext>
              </a:extLst>
            </p:cNvPr>
            <p:cNvSpPr txBox="1"/>
            <p:nvPr/>
          </p:nvSpPr>
          <p:spPr>
            <a:xfrm>
              <a:off x="2080329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6890D9B-C3F5-49AB-A09D-C3A542C6AB1B}"/>
                </a:ext>
              </a:extLst>
            </p:cNvPr>
            <p:cNvSpPr txBox="1"/>
            <p:nvPr/>
          </p:nvSpPr>
          <p:spPr>
            <a:xfrm>
              <a:off x="2045904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P2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1B6A3DA-DDBE-451A-9719-2968B8250722}"/>
                </a:ext>
              </a:extLst>
            </p:cNvPr>
            <p:cNvSpPr txBox="1"/>
            <p:nvPr/>
          </p:nvSpPr>
          <p:spPr>
            <a:xfrm>
              <a:off x="2080329" y="2760478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C0B4620-29D4-40AB-8337-9A68A2EBC03E}"/>
              </a:ext>
            </a:extLst>
          </p:cNvPr>
          <p:cNvGrpSpPr/>
          <p:nvPr/>
        </p:nvGrpSpPr>
        <p:grpSpPr>
          <a:xfrm>
            <a:off x="2462476" y="1263954"/>
            <a:ext cx="134652" cy="1421186"/>
            <a:chOff x="2045904" y="1493180"/>
            <a:chExt cx="134652" cy="142118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E908A2D-2048-424A-A376-E8DF06F84BCF}"/>
                </a:ext>
              </a:extLst>
            </p:cNvPr>
            <p:cNvSpPr txBox="1"/>
            <p:nvPr/>
          </p:nvSpPr>
          <p:spPr>
            <a:xfrm>
              <a:off x="2080329" y="1744033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tx1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9E047BA-0F35-477E-85C9-A72BD499F771}"/>
                </a:ext>
              </a:extLst>
            </p:cNvPr>
            <p:cNvSpPr txBox="1"/>
            <p:nvPr/>
          </p:nvSpPr>
          <p:spPr>
            <a:xfrm>
              <a:off x="2080329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83F2919-F8E9-4F32-B6BB-DC079DBF6231}"/>
                </a:ext>
              </a:extLst>
            </p:cNvPr>
            <p:cNvSpPr txBox="1"/>
            <p:nvPr/>
          </p:nvSpPr>
          <p:spPr>
            <a:xfrm>
              <a:off x="2080329" y="2417862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6FE9649-28F5-43C2-8915-C9FA783295DE}"/>
                </a:ext>
              </a:extLst>
            </p:cNvPr>
            <p:cNvSpPr txBox="1"/>
            <p:nvPr/>
          </p:nvSpPr>
          <p:spPr>
            <a:xfrm>
              <a:off x="2045904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P3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BC0E458-5500-422F-85DA-BDF7FC3FBC14}"/>
                </a:ext>
              </a:extLst>
            </p:cNvPr>
            <p:cNvSpPr txBox="1"/>
            <p:nvPr/>
          </p:nvSpPr>
          <p:spPr>
            <a:xfrm>
              <a:off x="2080329" y="2760478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0881486-4161-4407-9FFC-5F5FE7E826DB}"/>
              </a:ext>
            </a:extLst>
          </p:cNvPr>
          <p:cNvGrpSpPr/>
          <p:nvPr/>
        </p:nvGrpSpPr>
        <p:grpSpPr>
          <a:xfrm>
            <a:off x="2881467" y="1274125"/>
            <a:ext cx="95262" cy="1415268"/>
            <a:chOff x="2076439" y="1499098"/>
            <a:chExt cx="95262" cy="1415268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191A2A6-D9E3-48DA-BAF1-04ED73D8FE66}"/>
                </a:ext>
              </a:extLst>
            </p:cNvPr>
            <p:cNvSpPr txBox="1"/>
            <p:nvPr/>
          </p:nvSpPr>
          <p:spPr>
            <a:xfrm>
              <a:off x="2080329" y="1744033"/>
              <a:ext cx="9137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CBA4DE0-E9EE-4864-803A-2C7AEDBA9FAF}"/>
                </a:ext>
              </a:extLst>
            </p:cNvPr>
            <p:cNvSpPr txBox="1"/>
            <p:nvPr/>
          </p:nvSpPr>
          <p:spPr>
            <a:xfrm>
              <a:off x="2080329" y="2080212"/>
              <a:ext cx="9137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06C361F-0DAD-468B-9BBF-481F44F27CD4}"/>
                </a:ext>
              </a:extLst>
            </p:cNvPr>
            <p:cNvSpPr txBox="1"/>
            <p:nvPr/>
          </p:nvSpPr>
          <p:spPr>
            <a:xfrm>
              <a:off x="2080329" y="2417862"/>
              <a:ext cx="9137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D413C6E-8A3A-4566-AC05-C42881AAB18A}"/>
                </a:ext>
              </a:extLst>
            </p:cNvPr>
            <p:cNvSpPr txBox="1"/>
            <p:nvPr/>
          </p:nvSpPr>
          <p:spPr>
            <a:xfrm>
              <a:off x="2076439" y="1499098"/>
              <a:ext cx="9137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C8D30A3-51D7-442C-90A0-075A1E2F1C83}"/>
                </a:ext>
              </a:extLst>
            </p:cNvPr>
            <p:cNvSpPr txBox="1"/>
            <p:nvPr/>
          </p:nvSpPr>
          <p:spPr>
            <a:xfrm>
              <a:off x="2080329" y="2760478"/>
              <a:ext cx="9137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240873-E47B-4377-A1BC-14B6868AA967}"/>
              </a:ext>
            </a:extLst>
          </p:cNvPr>
          <p:cNvGrpSpPr/>
          <p:nvPr/>
        </p:nvGrpSpPr>
        <p:grpSpPr>
          <a:xfrm>
            <a:off x="3272569" y="1263954"/>
            <a:ext cx="137858" cy="1421186"/>
            <a:chOff x="2045904" y="1493180"/>
            <a:chExt cx="137858" cy="1421186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C048CDE-4F5D-425B-B654-7EB3A1C571D5}"/>
                </a:ext>
              </a:extLst>
            </p:cNvPr>
            <p:cNvSpPr txBox="1"/>
            <p:nvPr/>
          </p:nvSpPr>
          <p:spPr>
            <a:xfrm>
              <a:off x="2080329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470B98D-22E2-4985-B9C2-2A20BA5DB7BB}"/>
                </a:ext>
              </a:extLst>
            </p:cNvPr>
            <p:cNvSpPr txBox="1"/>
            <p:nvPr/>
          </p:nvSpPr>
          <p:spPr>
            <a:xfrm>
              <a:off x="2080329" y="2080212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FA541A0-4AC4-4B3D-9933-5A6E324F06EA}"/>
                </a:ext>
              </a:extLst>
            </p:cNvPr>
            <p:cNvSpPr txBox="1"/>
            <p:nvPr/>
          </p:nvSpPr>
          <p:spPr>
            <a:xfrm>
              <a:off x="2080329" y="2417862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864B4B4-D760-4249-84BA-770D3AFBC3D3}"/>
                </a:ext>
              </a:extLst>
            </p:cNvPr>
            <p:cNvSpPr txBox="1"/>
            <p:nvPr/>
          </p:nvSpPr>
          <p:spPr>
            <a:xfrm>
              <a:off x="2045904" y="1493180"/>
              <a:ext cx="137858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 err="1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Pn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1A162F-2E2D-4B22-BE97-29FFDDB13A9E}"/>
                </a:ext>
              </a:extLst>
            </p:cNvPr>
            <p:cNvSpPr txBox="1"/>
            <p:nvPr/>
          </p:nvSpPr>
          <p:spPr>
            <a:xfrm>
              <a:off x="2080329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26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6B29B02-E8EE-B048-852D-ECE77815AD12}"/>
              </a:ext>
            </a:extLst>
          </p:cNvPr>
          <p:cNvSpPr/>
          <p:nvPr/>
        </p:nvSpPr>
        <p:spPr>
          <a:xfrm>
            <a:off x="1690776" y="1500694"/>
            <a:ext cx="3830127" cy="180000"/>
          </a:xfrm>
          <a:prstGeom prst="rect">
            <a:avLst/>
          </a:prstGeom>
          <a:solidFill>
            <a:srgbClr val="00597D">
              <a:alpha val="10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E290C0-01ED-B344-BB88-E06790AA8684}"/>
              </a:ext>
            </a:extLst>
          </p:cNvPr>
          <p:cNvSpPr/>
          <p:nvPr/>
        </p:nvSpPr>
        <p:spPr>
          <a:xfrm>
            <a:off x="1690777" y="1840767"/>
            <a:ext cx="3830128" cy="180000"/>
          </a:xfrm>
          <a:prstGeom prst="rect">
            <a:avLst/>
          </a:prstGeom>
          <a:solidFill>
            <a:schemeClr val="accent4">
              <a:alpha val="1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23EE18-9F4C-8D42-B0D8-FFF9F64C6790}"/>
              </a:ext>
            </a:extLst>
          </p:cNvPr>
          <p:cNvSpPr/>
          <p:nvPr/>
        </p:nvSpPr>
        <p:spPr>
          <a:xfrm>
            <a:off x="1690776" y="2178029"/>
            <a:ext cx="3830129" cy="180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Epistasis Detection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C345-60F2-CB41-A083-A54F5EA1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3FBAD-B4DC-684D-A269-16BBA906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472540B-EFAE-D047-AFD4-CF73B1314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30" y="1124931"/>
            <a:ext cx="1908791" cy="18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CB402B-D001-F74E-BBF7-9C79899D7587}"/>
              </a:ext>
            </a:extLst>
          </p:cNvPr>
          <p:cNvSpPr txBox="1"/>
          <p:nvPr/>
        </p:nvSpPr>
        <p:spPr>
          <a:xfrm>
            <a:off x="3530837" y="1255898"/>
            <a:ext cx="474489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Genotype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958F40-9A92-CF44-AB6D-436C11B9336A}"/>
              </a:ext>
            </a:extLst>
          </p:cNvPr>
          <p:cNvSpPr txBox="1"/>
          <p:nvPr/>
        </p:nvSpPr>
        <p:spPr>
          <a:xfrm>
            <a:off x="3753062" y="1482748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28BC2B-1F43-FD46-9D03-A92FA3072FC8}"/>
              </a:ext>
            </a:extLst>
          </p:cNvPr>
          <p:cNvSpPr txBox="1"/>
          <p:nvPr/>
        </p:nvSpPr>
        <p:spPr>
          <a:xfrm>
            <a:off x="3753664" y="1817222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2424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D4B39-4E01-7A4A-A7FB-F0A5EABF7AB7}"/>
              </a:ext>
            </a:extLst>
          </p:cNvPr>
          <p:cNvSpPr txBox="1"/>
          <p:nvPr/>
        </p:nvSpPr>
        <p:spPr>
          <a:xfrm>
            <a:off x="3753062" y="2145845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5B7F02-68AB-4242-BAED-E2868AFA7503}"/>
              </a:ext>
            </a:extLst>
          </p:cNvPr>
          <p:cNvSpPr txBox="1"/>
          <p:nvPr/>
        </p:nvSpPr>
        <p:spPr>
          <a:xfrm>
            <a:off x="5967300" y="987312"/>
            <a:ext cx="48571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Allele - A1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985C1E-2FAB-5F44-B521-206773877803}"/>
              </a:ext>
            </a:extLst>
          </p:cNvPr>
          <p:cNvSpPr txBox="1"/>
          <p:nvPr/>
        </p:nvSpPr>
        <p:spPr>
          <a:xfrm>
            <a:off x="7166815" y="987525"/>
            <a:ext cx="48571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Allele - A2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35F592-E960-0548-A007-D189E3980A1B}"/>
              </a:ext>
            </a:extLst>
          </p:cNvPr>
          <p:cNvSpPr txBox="1"/>
          <p:nvPr/>
        </p:nvSpPr>
        <p:spPr>
          <a:xfrm>
            <a:off x="4712813" y="1534468"/>
            <a:ext cx="702115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Homozygous Major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F0C79-A31A-0944-A93E-1E5D05DD3344}"/>
              </a:ext>
            </a:extLst>
          </p:cNvPr>
          <p:cNvSpPr txBox="1"/>
          <p:nvPr/>
        </p:nvSpPr>
        <p:spPr>
          <a:xfrm>
            <a:off x="4712813" y="1863389"/>
            <a:ext cx="493725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Heterozygous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5420CA-AF26-774D-B457-7D623127473F}"/>
              </a:ext>
            </a:extLst>
          </p:cNvPr>
          <p:cNvSpPr txBox="1"/>
          <p:nvPr/>
        </p:nvSpPr>
        <p:spPr>
          <a:xfrm>
            <a:off x="4712813" y="2192012"/>
            <a:ext cx="708527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Homozygous Minor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860E03D-A19D-1742-ADAA-597AF266B2EE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4" y="1542023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17E6456-E4FC-C449-B35D-E115F0E819E1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9" y="1542023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7F5373E-36B8-0A41-A0D8-71A0B0C6F08F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2" y="1870944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A632DC5-78F7-DB40-8C4B-F0728C4AEB34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7" y="1870944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AAD8F3B-4FFD-8045-A0DA-D7E11DB8D737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1" y="2199567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1A6872-14E0-0148-877A-1DB171C82453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6" y="2199567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E4320A-BF86-6741-A179-96DE76E1EFF0}"/>
              </a:ext>
            </a:extLst>
          </p:cNvPr>
          <p:cNvSpPr txBox="1"/>
          <p:nvPr/>
        </p:nvSpPr>
        <p:spPr>
          <a:xfrm>
            <a:off x="4231603" y="1268059"/>
            <a:ext cx="131446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2177A8-641A-8845-8D98-28DF16671472}"/>
              </a:ext>
            </a:extLst>
          </p:cNvPr>
          <p:cNvSpPr txBox="1"/>
          <p:nvPr/>
        </p:nvSpPr>
        <p:spPr>
          <a:xfrm>
            <a:off x="4458218" y="1265442"/>
            <a:ext cx="131446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566BFD-8919-3A4D-80BA-6101B2199626}"/>
              </a:ext>
            </a:extLst>
          </p:cNvPr>
          <p:cNvSpPr>
            <a:spLocks noChangeAspect="1"/>
          </p:cNvSpPr>
          <p:nvPr/>
        </p:nvSpPr>
        <p:spPr>
          <a:xfrm rot="2192595">
            <a:off x="4740607" y="2531524"/>
            <a:ext cx="72000" cy="72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DDD7F2-431D-A74F-8A19-A638A1AFE0D5}"/>
              </a:ext>
            </a:extLst>
          </p:cNvPr>
          <p:cNvSpPr txBox="1"/>
          <p:nvPr/>
        </p:nvSpPr>
        <p:spPr>
          <a:xfrm>
            <a:off x="4861235" y="2521357"/>
            <a:ext cx="426399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dominant allele</a:t>
            </a:r>
            <a:endParaRPr lang="en-US" sz="6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F42164E-BA51-734F-9B51-0343FBE76711}"/>
              </a:ext>
            </a:extLst>
          </p:cNvPr>
          <p:cNvSpPr>
            <a:spLocks noChangeAspect="1"/>
          </p:cNvSpPr>
          <p:nvPr/>
        </p:nvSpPr>
        <p:spPr>
          <a:xfrm rot="2192595">
            <a:off x="4747281" y="2641456"/>
            <a:ext cx="72000" cy="72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554869-C7EE-EC45-8E0C-57DF50305EF5}"/>
              </a:ext>
            </a:extLst>
          </p:cNvPr>
          <p:cNvSpPr txBox="1"/>
          <p:nvPr/>
        </p:nvSpPr>
        <p:spPr>
          <a:xfrm>
            <a:off x="4867909" y="2631289"/>
            <a:ext cx="402354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recessive allele</a:t>
            </a:r>
            <a:endParaRPr lang="en-US" sz="6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438031-78AB-0B44-8F22-D5EF0B70B284}"/>
              </a:ext>
            </a:extLst>
          </p:cNvPr>
          <p:cNvCxnSpPr/>
          <p:nvPr/>
        </p:nvCxnSpPr>
        <p:spPr>
          <a:xfrm>
            <a:off x="4257675" y="2421292"/>
            <a:ext cx="1123950" cy="0"/>
          </a:xfrm>
          <a:prstGeom prst="line">
            <a:avLst/>
          </a:prstGeom>
          <a:noFill/>
          <a:ln w="3175" cap="flat">
            <a:solidFill>
              <a:srgbClr val="797979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0FE828-B980-5E40-8290-17FDCEEEB742}"/>
              </a:ext>
            </a:extLst>
          </p:cNvPr>
          <p:cNvSpPr txBox="1"/>
          <p:nvPr/>
        </p:nvSpPr>
        <p:spPr>
          <a:xfrm>
            <a:off x="1207757" y="1255898"/>
            <a:ext cx="3077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9D1075-E1E9-D24B-9EC2-DFC2EA35E9DF}"/>
              </a:ext>
            </a:extLst>
          </p:cNvPr>
          <p:cNvSpPr txBox="1"/>
          <p:nvPr/>
        </p:nvSpPr>
        <p:spPr>
          <a:xfrm>
            <a:off x="1448702" y="1513750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00597D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C2581D-BB4D-824F-B3A0-D11DACB6B525}"/>
              </a:ext>
            </a:extLst>
          </p:cNvPr>
          <p:cNvSpPr txBox="1"/>
          <p:nvPr/>
        </p:nvSpPr>
        <p:spPr>
          <a:xfrm>
            <a:off x="1448702" y="1853823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FE8AAC-99D6-B34C-9889-E2B7FCC40299}"/>
              </a:ext>
            </a:extLst>
          </p:cNvPr>
          <p:cNvSpPr txBox="1"/>
          <p:nvPr/>
        </p:nvSpPr>
        <p:spPr>
          <a:xfrm>
            <a:off x="1448702" y="2191085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6D0EDA-FFDD-A948-B00B-AD91C8E65B6A}"/>
              </a:ext>
            </a:extLst>
          </p:cNvPr>
          <p:cNvSpPr/>
          <p:nvPr/>
        </p:nvSpPr>
        <p:spPr>
          <a:xfrm>
            <a:off x="1697048" y="2519684"/>
            <a:ext cx="1908791" cy="180000"/>
          </a:xfrm>
          <a:prstGeom prst="rect">
            <a:avLst/>
          </a:prstGeom>
          <a:solidFill>
            <a:srgbClr val="DD8455">
              <a:alpha val="10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82480D-0F25-CC4E-8F22-9EB384862FB6}"/>
              </a:ext>
            </a:extLst>
          </p:cNvPr>
          <p:cNvSpPr txBox="1"/>
          <p:nvPr/>
        </p:nvSpPr>
        <p:spPr>
          <a:xfrm>
            <a:off x="1046348" y="2532740"/>
            <a:ext cx="532198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DD8455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phenotype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7A420EF-1297-0549-9154-BEBEE3A9D2B7}"/>
              </a:ext>
            </a:extLst>
          </p:cNvPr>
          <p:cNvGrpSpPr/>
          <p:nvPr/>
        </p:nvGrpSpPr>
        <p:grpSpPr>
          <a:xfrm>
            <a:off x="1812313" y="1265442"/>
            <a:ext cx="134652" cy="1421186"/>
            <a:chOff x="1812313" y="1493180"/>
            <a:chExt cx="134652" cy="142118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FCC0672-0B96-334F-9BDD-0EF0822E7629}"/>
                </a:ext>
              </a:extLst>
            </p:cNvPr>
            <p:cNvSpPr txBox="1"/>
            <p:nvPr/>
          </p:nvSpPr>
          <p:spPr>
            <a:xfrm>
              <a:off x="1846738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9A524AC-8E8C-B140-83F4-CDEE6AFA61D0}"/>
                </a:ext>
              </a:extLst>
            </p:cNvPr>
            <p:cNvSpPr txBox="1"/>
            <p:nvPr/>
          </p:nvSpPr>
          <p:spPr>
            <a:xfrm>
              <a:off x="1846738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54ECDBC-E821-DB45-8C7C-191838D70CED}"/>
                </a:ext>
              </a:extLst>
            </p:cNvPr>
            <p:cNvSpPr txBox="1"/>
            <p:nvPr/>
          </p:nvSpPr>
          <p:spPr>
            <a:xfrm>
              <a:off x="1846738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B40EF95-DD22-D74F-B189-A5DE119FAF09}"/>
                </a:ext>
              </a:extLst>
            </p:cNvPr>
            <p:cNvSpPr txBox="1"/>
            <p:nvPr/>
          </p:nvSpPr>
          <p:spPr>
            <a:xfrm>
              <a:off x="1812313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P0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84C809-866B-D34D-B259-D60086C38B13}"/>
                </a:ext>
              </a:extLst>
            </p:cNvPr>
            <p:cNvSpPr txBox="1"/>
            <p:nvPr/>
          </p:nvSpPr>
          <p:spPr>
            <a:xfrm>
              <a:off x="1846738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9DD55DF-74E0-5948-ACF7-C1FA69707DD2}"/>
              </a:ext>
            </a:extLst>
          </p:cNvPr>
          <p:cNvGrpSpPr/>
          <p:nvPr/>
        </p:nvGrpSpPr>
        <p:grpSpPr>
          <a:xfrm>
            <a:off x="2028217" y="1265442"/>
            <a:ext cx="134652" cy="1421186"/>
            <a:chOff x="2045904" y="1493180"/>
            <a:chExt cx="134652" cy="142118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5B4A2D7-DA50-FB42-8D56-70685C34CA00}"/>
                </a:ext>
              </a:extLst>
            </p:cNvPr>
            <p:cNvSpPr txBox="1"/>
            <p:nvPr/>
          </p:nvSpPr>
          <p:spPr>
            <a:xfrm>
              <a:off x="2080329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9325991-AB52-FB43-B2E0-28EB9DCCD9EE}"/>
                </a:ext>
              </a:extLst>
            </p:cNvPr>
            <p:cNvSpPr txBox="1"/>
            <p:nvPr/>
          </p:nvSpPr>
          <p:spPr>
            <a:xfrm>
              <a:off x="2080329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714EDCA-52E5-EA4C-AF04-915DB2170ADF}"/>
                </a:ext>
              </a:extLst>
            </p:cNvPr>
            <p:cNvSpPr txBox="1"/>
            <p:nvPr/>
          </p:nvSpPr>
          <p:spPr>
            <a:xfrm>
              <a:off x="2080329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39975C6-639D-0043-BD38-A91ED3DB82EC}"/>
                </a:ext>
              </a:extLst>
            </p:cNvPr>
            <p:cNvSpPr txBox="1"/>
            <p:nvPr/>
          </p:nvSpPr>
          <p:spPr>
            <a:xfrm>
              <a:off x="2045904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P1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FCB85E9-4906-F146-96FF-8A0323D9C0D4}"/>
                </a:ext>
              </a:extLst>
            </p:cNvPr>
            <p:cNvSpPr txBox="1"/>
            <p:nvPr/>
          </p:nvSpPr>
          <p:spPr>
            <a:xfrm>
              <a:off x="2080329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FDF0AC0-166C-4D30-9BBE-3E04E5D09858}"/>
              </a:ext>
            </a:extLst>
          </p:cNvPr>
          <p:cNvGrpSpPr/>
          <p:nvPr/>
        </p:nvGrpSpPr>
        <p:grpSpPr>
          <a:xfrm>
            <a:off x="2247327" y="1263954"/>
            <a:ext cx="134652" cy="1421186"/>
            <a:chOff x="2045904" y="1493180"/>
            <a:chExt cx="134652" cy="142118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779B655-F421-4921-AE68-0C0487EE7A61}"/>
                </a:ext>
              </a:extLst>
            </p:cNvPr>
            <p:cNvSpPr txBox="1"/>
            <p:nvPr/>
          </p:nvSpPr>
          <p:spPr>
            <a:xfrm>
              <a:off x="2080329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C35FE81-CBFD-4E72-8B8C-C7A21FD0EA3E}"/>
                </a:ext>
              </a:extLst>
            </p:cNvPr>
            <p:cNvSpPr txBox="1"/>
            <p:nvPr/>
          </p:nvSpPr>
          <p:spPr>
            <a:xfrm>
              <a:off x="2080329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6E94C96-AFCC-44AC-9E23-6EA06C3F3B2D}"/>
                </a:ext>
              </a:extLst>
            </p:cNvPr>
            <p:cNvSpPr txBox="1"/>
            <p:nvPr/>
          </p:nvSpPr>
          <p:spPr>
            <a:xfrm>
              <a:off x="2080329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6890D9B-C3F5-49AB-A09D-C3A542C6AB1B}"/>
                </a:ext>
              </a:extLst>
            </p:cNvPr>
            <p:cNvSpPr txBox="1"/>
            <p:nvPr/>
          </p:nvSpPr>
          <p:spPr>
            <a:xfrm>
              <a:off x="2045904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P2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1B6A3DA-DDBE-451A-9719-2968B8250722}"/>
                </a:ext>
              </a:extLst>
            </p:cNvPr>
            <p:cNvSpPr txBox="1"/>
            <p:nvPr/>
          </p:nvSpPr>
          <p:spPr>
            <a:xfrm>
              <a:off x="2080329" y="2760478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C0B4620-29D4-40AB-8337-9A68A2EBC03E}"/>
              </a:ext>
            </a:extLst>
          </p:cNvPr>
          <p:cNvGrpSpPr/>
          <p:nvPr/>
        </p:nvGrpSpPr>
        <p:grpSpPr>
          <a:xfrm>
            <a:off x="2462476" y="1263954"/>
            <a:ext cx="134652" cy="1421186"/>
            <a:chOff x="2045904" y="1493180"/>
            <a:chExt cx="134652" cy="142118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E908A2D-2048-424A-A376-E8DF06F84BCF}"/>
                </a:ext>
              </a:extLst>
            </p:cNvPr>
            <p:cNvSpPr txBox="1"/>
            <p:nvPr/>
          </p:nvSpPr>
          <p:spPr>
            <a:xfrm>
              <a:off x="2080329" y="1744033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tx1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9E047BA-0F35-477E-85C9-A72BD499F771}"/>
                </a:ext>
              </a:extLst>
            </p:cNvPr>
            <p:cNvSpPr txBox="1"/>
            <p:nvPr/>
          </p:nvSpPr>
          <p:spPr>
            <a:xfrm>
              <a:off x="2080329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83F2919-F8E9-4F32-B6BB-DC079DBF6231}"/>
                </a:ext>
              </a:extLst>
            </p:cNvPr>
            <p:cNvSpPr txBox="1"/>
            <p:nvPr/>
          </p:nvSpPr>
          <p:spPr>
            <a:xfrm>
              <a:off x="2080329" y="2417862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6FE9649-28F5-43C2-8915-C9FA783295DE}"/>
                </a:ext>
              </a:extLst>
            </p:cNvPr>
            <p:cNvSpPr txBox="1"/>
            <p:nvPr/>
          </p:nvSpPr>
          <p:spPr>
            <a:xfrm>
              <a:off x="2045904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P3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BC0E458-5500-422F-85DA-BDF7FC3FBC14}"/>
                </a:ext>
              </a:extLst>
            </p:cNvPr>
            <p:cNvSpPr txBox="1"/>
            <p:nvPr/>
          </p:nvSpPr>
          <p:spPr>
            <a:xfrm>
              <a:off x="2080329" y="2760478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0881486-4161-4407-9FFC-5F5FE7E826DB}"/>
              </a:ext>
            </a:extLst>
          </p:cNvPr>
          <p:cNvGrpSpPr/>
          <p:nvPr/>
        </p:nvGrpSpPr>
        <p:grpSpPr>
          <a:xfrm>
            <a:off x="2881467" y="1274125"/>
            <a:ext cx="95262" cy="1415268"/>
            <a:chOff x="2076439" y="1499098"/>
            <a:chExt cx="95262" cy="1415268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191A2A6-D9E3-48DA-BAF1-04ED73D8FE66}"/>
                </a:ext>
              </a:extLst>
            </p:cNvPr>
            <p:cNvSpPr txBox="1"/>
            <p:nvPr/>
          </p:nvSpPr>
          <p:spPr>
            <a:xfrm>
              <a:off x="2080329" y="1744033"/>
              <a:ext cx="9137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CBA4DE0-E9EE-4864-803A-2C7AEDBA9FAF}"/>
                </a:ext>
              </a:extLst>
            </p:cNvPr>
            <p:cNvSpPr txBox="1"/>
            <p:nvPr/>
          </p:nvSpPr>
          <p:spPr>
            <a:xfrm>
              <a:off x="2080329" y="2080212"/>
              <a:ext cx="9137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06C361F-0DAD-468B-9BBF-481F44F27CD4}"/>
                </a:ext>
              </a:extLst>
            </p:cNvPr>
            <p:cNvSpPr txBox="1"/>
            <p:nvPr/>
          </p:nvSpPr>
          <p:spPr>
            <a:xfrm>
              <a:off x="2080329" y="2417862"/>
              <a:ext cx="9137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D413C6E-8A3A-4566-AC05-C42881AAB18A}"/>
                </a:ext>
              </a:extLst>
            </p:cNvPr>
            <p:cNvSpPr txBox="1"/>
            <p:nvPr/>
          </p:nvSpPr>
          <p:spPr>
            <a:xfrm>
              <a:off x="2076439" y="1499098"/>
              <a:ext cx="9137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C8D30A3-51D7-442C-90A0-075A1E2F1C83}"/>
                </a:ext>
              </a:extLst>
            </p:cNvPr>
            <p:cNvSpPr txBox="1"/>
            <p:nvPr/>
          </p:nvSpPr>
          <p:spPr>
            <a:xfrm>
              <a:off x="2080329" y="2760478"/>
              <a:ext cx="9137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240873-E47B-4377-A1BC-14B6868AA967}"/>
              </a:ext>
            </a:extLst>
          </p:cNvPr>
          <p:cNvGrpSpPr/>
          <p:nvPr/>
        </p:nvGrpSpPr>
        <p:grpSpPr>
          <a:xfrm>
            <a:off x="3272569" y="1263954"/>
            <a:ext cx="137858" cy="1421186"/>
            <a:chOff x="2045904" y="1493180"/>
            <a:chExt cx="137858" cy="1421186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C048CDE-4F5D-425B-B654-7EB3A1C571D5}"/>
                </a:ext>
              </a:extLst>
            </p:cNvPr>
            <p:cNvSpPr txBox="1"/>
            <p:nvPr/>
          </p:nvSpPr>
          <p:spPr>
            <a:xfrm>
              <a:off x="2080329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470B98D-22E2-4985-B9C2-2A20BA5DB7BB}"/>
                </a:ext>
              </a:extLst>
            </p:cNvPr>
            <p:cNvSpPr txBox="1"/>
            <p:nvPr/>
          </p:nvSpPr>
          <p:spPr>
            <a:xfrm>
              <a:off x="2080329" y="2080212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FA541A0-4AC4-4B3D-9933-5A6E324F06EA}"/>
                </a:ext>
              </a:extLst>
            </p:cNvPr>
            <p:cNvSpPr txBox="1"/>
            <p:nvPr/>
          </p:nvSpPr>
          <p:spPr>
            <a:xfrm>
              <a:off x="2080329" y="2417862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864B4B4-D760-4249-84BA-770D3AFBC3D3}"/>
                </a:ext>
              </a:extLst>
            </p:cNvPr>
            <p:cNvSpPr txBox="1"/>
            <p:nvPr/>
          </p:nvSpPr>
          <p:spPr>
            <a:xfrm>
              <a:off x="2045904" y="1493180"/>
              <a:ext cx="137858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 err="1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Pn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1A162F-2E2D-4B22-BE97-29FFDDB13A9E}"/>
                </a:ext>
              </a:extLst>
            </p:cNvPr>
            <p:cNvSpPr txBox="1"/>
            <p:nvPr/>
          </p:nvSpPr>
          <p:spPr>
            <a:xfrm>
              <a:off x="2080329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CBBADE6-47ED-4352-B2A0-62AA5A045481}"/>
              </a:ext>
            </a:extLst>
          </p:cNvPr>
          <p:cNvGrpSpPr/>
          <p:nvPr/>
        </p:nvGrpSpPr>
        <p:grpSpPr>
          <a:xfrm>
            <a:off x="892341" y="3200849"/>
            <a:ext cx="1908794" cy="216000"/>
            <a:chOff x="4155052" y="850622"/>
            <a:chExt cx="1908794" cy="21600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E84A43B-FB2E-433A-99A1-29F415DC109D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ABCEA99-5718-489E-AA6C-44C77C35A349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8F26F61-39A8-4062-9DEB-A2850DF5ED63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F319133-024A-4670-9FE8-3BF2B937763A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436C0B2-2991-4677-9556-CAE49878F13B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01C9070-9152-490C-BE48-49A0FAABE0B1}"/>
              </a:ext>
            </a:extLst>
          </p:cNvPr>
          <p:cNvGrpSpPr/>
          <p:nvPr/>
        </p:nvGrpSpPr>
        <p:grpSpPr>
          <a:xfrm>
            <a:off x="892341" y="3416849"/>
            <a:ext cx="1908794" cy="216000"/>
            <a:chOff x="4155052" y="850622"/>
            <a:chExt cx="1908794" cy="216000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62B487B-AAFC-4C8D-9C83-DDF4669986EF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3ADE018-12DD-4A96-977B-5C891EE889F1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C13035E-80CA-4467-AD62-5689F24C3EC6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1092AE1-C98A-44DB-BCFF-C241F6AAE49D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9D4AF11-CB70-4E4D-9EDC-5026C974B06B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E87C83-6AD3-4E3E-8F0D-869C05BBE8A5}"/>
              </a:ext>
            </a:extLst>
          </p:cNvPr>
          <p:cNvGrpSpPr/>
          <p:nvPr/>
        </p:nvGrpSpPr>
        <p:grpSpPr>
          <a:xfrm>
            <a:off x="892341" y="3633779"/>
            <a:ext cx="1908794" cy="216000"/>
            <a:chOff x="4155052" y="850622"/>
            <a:chExt cx="1908794" cy="2160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651DEA6-3202-4521-831F-298551B18ADF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7E1F063-667F-497B-AC28-F2A2FFC17FAD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3FE7B54-A56A-4CBE-AF4F-47903A177F7B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EE65AC0-F12F-47E4-8AF1-61243B7FDC6C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B33CC13-F74C-44FC-9654-379F2788B505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04C0E05-9F19-4584-A64B-B1A2FF405B10}"/>
              </a:ext>
            </a:extLst>
          </p:cNvPr>
          <p:cNvGrpSpPr/>
          <p:nvPr/>
        </p:nvGrpSpPr>
        <p:grpSpPr>
          <a:xfrm>
            <a:off x="892341" y="3849779"/>
            <a:ext cx="1908794" cy="216000"/>
            <a:chOff x="4155052" y="850622"/>
            <a:chExt cx="1908794" cy="216000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E93C035-5E64-4547-B54B-C3E0FB31301A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46EAAC6-801A-429A-8874-422E63BE7527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4136D6EF-9BAC-4026-BBB9-C4FF5B17C3B3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8D1A1F4-4B02-4C5D-B245-C90754DC2CB2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F37E7B1-4D6C-47BE-BB63-EB769E2A123C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760A55C-BC7B-408B-A036-C359F3F765B8}"/>
              </a:ext>
            </a:extLst>
          </p:cNvPr>
          <p:cNvGrpSpPr/>
          <p:nvPr/>
        </p:nvGrpSpPr>
        <p:grpSpPr>
          <a:xfrm>
            <a:off x="892341" y="4066216"/>
            <a:ext cx="1908794" cy="216000"/>
            <a:chOff x="4155052" y="850622"/>
            <a:chExt cx="1908794" cy="21600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BC694D6-E0F0-4A7E-8BA9-BA905D8993C4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F921D0B-E10F-4271-A03C-139C57F31573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2056DFF-7913-4A0F-A9A6-8EEC35E4E2E9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2C49E81-1558-49E8-8051-4E1F82F8F53D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53F08AB-0387-490C-AE30-C98B3290DE32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B833E8F-34EE-4332-8879-909C39BFC272}"/>
              </a:ext>
            </a:extLst>
          </p:cNvPr>
          <p:cNvGrpSpPr/>
          <p:nvPr/>
        </p:nvGrpSpPr>
        <p:grpSpPr>
          <a:xfrm>
            <a:off x="892341" y="4499146"/>
            <a:ext cx="1908794" cy="216000"/>
            <a:chOff x="4155052" y="850622"/>
            <a:chExt cx="1908794" cy="21600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EE72C37-DE0F-44D7-AB27-97FF192FFC7E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1A371B6-80EA-4819-A111-B7BA4FB6E6B3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65BB008-1B17-4303-ABFC-28B9DFD4215F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5C73ABF-6C13-4E2E-88D8-293A8095A9D1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B2B36D3-0321-4A81-8BE2-2AE0F9D22DC9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CD7E5152-A399-4252-BD42-2AC5E5965ED0}"/>
              </a:ext>
            </a:extLst>
          </p:cNvPr>
          <p:cNvSpPr txBox="1"/>
          <p:nvPr/>
        </p:nvSpPr>
        <p:spPr>
          <a:xfrm>
            <a:off x="1819583" y="4273480"/>
            <a:ext cx="152286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. . .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C943969-6F06-485B-B467-6214EF27C92E}"/>
              </a:ext>
            </a:extLst>
          </p:cNvPr>
          <p:cNvCxnSpPr/>
          <p:nvPr/>
        </p:nvCxnSpPr>
        <p:spPr>
          <a:xfrm>
            <a:off x="892338" y="3096652"/>
            <a:ext cx="1908791" cy="0"/>
          </a:xfrm>
          <a:prstGeom prst="line">
            <a:avLst/>
          </a:prstGeom>
          <a:noFill/>
          <a:ln w="9525" cap="flat">
            <a:solidFill>
              <a:srgbClr val="797979"/>
            </a:solidFill>
            <a:prstDash val="solid"/>
            <a:round/>
            <a:headEnd type="stealth" w="med" len="med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649088A-9B67-4928-9B7A-E740C2F576A9}"/>
              </a:ext>
            </a:extLst>
          </p:cNvPr>
          <p:cNvCxnSpPr>
            <a:cxnSpLocks/>
          </p:cNvCxnSpPr>
          <p:nvPr/>
        </p:nvCxnSpPr>
        <p:spPr>
          <a:xfrm>
            <a:off x="724502" y="3209476"/>
            <a:ext cx="0" cy="1505670"/>
          </a:xfrm>
          <a:prstGeom prst="line">
            <a:avLst/>
          </a:prstGeom>
          <a:noFill/>
          <a:ln w="9525" cap="flat">
            <a:solidFill>
              <a:srgbClr val="797979"/>
            </a:solidFill>
            <a:prstDash val="solid"/>
            <a:round/>
            <a:headEnd type="stealth" w="med" len="med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5A8AA502-D363-4C42-B9A5-5A742D039F84}"/>
              </a:ext>
            </a:extLst>
          </p:cNvPr>
          <p:cNvSpPr txBox="1"/>
          <p:nvPr/>
        </p:nvSpPr>
        <p:spPr>
          <a:xfrm>
            <a:off x="1360321" y="2943907"/>
            <a:ext cx="918521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 Samples (Patients) </a:t>
            </a:r>
            <a:endParaRPr lang="en-US" sz="9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56B2844-49C5-4A7D-B198-C57E41AD3771}"/>
              </a:ext>
            </a:extLst>
          </p:cNvPr>
          <p:cNvSpPr txBox="1"/>
          <p:nvPr/>
        </p:nvSpPr>
        <p:spPr>
          <a:xfrm rot="16200000">
            <a:off x="480919" y="3823404"/>
            <a:ext cx="328616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 SNPs</a:t>
            </a:r>
            <a:endParaRPr lang="en-US" sz="9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E7BA81A-4CA7-410E-9EC6-F7897C1A29AB}"/>
              </a:ext>
            </a:extLst>
          </p:cNvPr>
          <p:cNvSpPr/>
          <p:nvPr/>
        </p:nvSpPr>
        <p:spPr>
          <a:xfrm>
            <a:off x="892340" y="4827760"/>
            <a:ext cx="1908791" cy="72000"/>
          </a:xfrm>
          <a:prstGeom prst="rect">
            <a:avLst/>
          </a:prstGeom>
          <a:solidFill>
            <a:srgbClr val="DD8455">
              <a:alpha val="25000"/>
            </a:srgbClr>
          </a:solidFill>
          <a:ln w="6350" cap="flat">
            <a:solidFill>
              <a:srgbClr val="79797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7E02DC8-FEDA-4628-ADBA-59F5A7B3EAFC}"/>
              </a:ext>
            </a:extLst>
          </p:cNvPr>
          <p:cNvSpPr/>
          <p:nvPr/>
        </p:nvSpPr>
        <p:spPr>
          <a:xfrm>
            <a:off x="842058" y="3817452"/>
            <a:ext cx="2096532" cy="280148"/>
          </a:xfrm>
          <a:prstGeom prst="rect">
            <a:avLst/>
          </a:prstGeom>
          <a:noFill/>
          <a:ln w="12700" cap="flat">
            <a:solidFill>
              <a:srgbClr val="424242"/>
            </a:solidFill>
            <a:prstDash val="sysDot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51042D6-6BA5-477D-87BB-911E7B86DA3E}"/>
              </a:ext>
            </a:extLst>
          </p:cNvPr>
          <p:cNvSpPr txBox="1"/>
          <p:nvPr/>
        </p:nvSpPr>
        <p:spPr>
          <a:xfrm>
            <a:off x="2816902" y="3839612"/>
            <a:ext cx="78548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rgbClr val="00597D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X0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47090F6-D453-4E55-ACD8-06F8C9EE251E}"/>
              </a:ext>
            </a:extLst>
          </p:cNvPr>
          <p:cNvSpPr txBox="1"/>
          <p:nvPr/>
        </p:nvSpPr>
        <p:spPr>
          <a:xfrm>
            <a:off x="2816902" y="3916696"/>
            <a:ext cx="78548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rgbClr val="79797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38AAE5A-673B-481E-A643-0C99EDB82E23}"/>
              </a:ext>
            </a:extLst>
          </p:cNvPr>
          <p:cNvSpPr txBox="1"/>
          <p:nvPr/>
        </p:nvSpPr>
        <p:spPr>
          <a:xfrm>
            <a:off x="2816902" y="3990604"/>
            <a:ext cx="78548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F04F02C-3E88-4FE6-9607-FD74A7EFF3C6}"/>
              </a:ext>
            </a:extLst>
          </p:cNvPr>
          <p:cNvSpPr txBox="1"/>
          <p:nvPr/>
        </p:nvSpPr>
        <p:spPr>
          <a:xfrm>
            <a:off x="2974494" y="3893728"/>
            <a:ext cx="213200" cy="107722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X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4CF5824-0233-4E8D-9CE9-DE27199C5B9B}"/>
              </a:ext>
            </a:extLst>
          </p:cNvPr>
          <p:cNvSpPr txBox="1"/>
          <p:nvPr/>
        </p:nvSpPr>
        <p:spPr>
          <a:xfrm>
            <a:off x="2846292" y="3251761"/>
            <a:ext cx="213200" cy="10772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4F41B83-EC3E-4732-8721-A05165A3E373}"/>
              </a:ext>
            </a:extLst>
          </p:cNvPr>
          <p:cNvSpPr txBox="1"/>
          <p:nvPr/>
        </p:nvSpPr>
        <p:spPr>
          <a:xfrm>
            <a:off x="2831990" y="4545562"/>
            <a:ext cx="307777" cy="10772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M-1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2237ACE-2A99-4369-B627-C03EF319F3C8}"/>
              </a:ext>
            </a:extLst>
          </p:cNvPr>
          <p:cNvSpPr txBox="1"/>
          <p:nvPr/>
        </p:nvSpPr>
        <p:spPr>
          <a:xfrm>
            <a:off x="2843027" y="4809899"/>
            <a:ext cx="373500" cy="10772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rgbClr val="DD8455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phenotype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F5F424-BD7A-413C-9E50-7D0C40D57706}"/>
              </a:ext>
            </a:extLst>
          </p:cNvPr>
          <p:cNvCxnSpPr>
            <a:cxnSpLocks/>
          </p:cNvCxnSpPr>
          <p:nvPr/>
        </p:nvCxnSpPr>
        <p:spPr>
          <a:xfrm flipH="1">
            <a:off x="3165006" y="2759153"/>
            <a:ext cx="571288" cy="873696"/>
          </a:xfrm>
          <a:prstGeom prst="straightConnector1">
            <a:avLst/>
          </a:prstGeom>
          <a:noFill/>
          <a:ln w="28575" cap="flat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23CFE17C-5B0D-4ABA-8F92-10C19EF43A77}"/>
              </a:ext>
            </a:extLst>
          </p:cNvPr>
          <p:cNvSpPr txBox="1"/>
          <p:nvPr/>
        </p:nvSpPr>
        <p:spPr>
          <a:xfrm>
            <a:off x="3530837" y="3482598"/>
            <a:ext cx="2386442" cy="86177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Data set sizes can get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quite large, making epistasis detection complex and time consuming!</a:t>
            </a:r>
          </a:p>
        </p:txBody>
      </p:sp>
    </p:spTree>
    <p:extLst>
      <p:ext uri="{BB962C8B-B14F-4D97-AF65-F5344CB8AC3E}">
        <p14:creationId xmlns:p14="http://schemas.microsoft.com/office/powerpoint/2010/main" val="424356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6B29B02-E8EE-B048-852D-ECE77815AD12}"/>
              </a:ext>
            </a:extLst>
          </p:cNvPr>
          <p:cNvSpPr/>
          <p:nvPr/>
        </p:nvSpPr>
        <p:spPr>
          <a:xfrm>
            <a:off x="1690776" y="1500694"/>
            <a:ext cx="3830127" cy="180000"/>
          </a:xfrm>
          <a:prstGeom prst="rect">
            <a:avLst/>
          </a:prstGeom>
          <a:solidFill>
            <a:srgbClr val="00597D">
              <a:alpha val="10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E290C0-01ED-B344-BB88-E06790AA8684}"/>
              </a:ext>
            </a:extLst>
          </p:cNvPr>
          <p:cNvSpPr/>
          <p:nvPr/>
        </p:nvSpPr>
        <p:spPr>
          <a:xfrm>
            <a:off x="1690777" y="1840767"/>
            <a:ext cx="3830128" cy="180000"/>
          </a:xfrm>
          <a:prstGeom prst="rect">
            <a:avLst/>
          </a:prstGeom>
          <a:solidFill>
            <a:schemeClr val="accent4">
              <a:alpha val="1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23EE18-9F4C-8D42-B0D8-FFF9F64C6790}"/>
              </a:ext>
            </a:extLst>
          </p:cNvPr>
          <p:cNvSpPr/>
          <p:nvPr/>
        </p:nvSpPr>
        <p:spPr>
          <a:xfrm>
            <a:off x="1690776" y="2178029"/>
            <a:ext cx="3830129" cy="180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Epistasis Detection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C345-60F2-CB41-A083-A54F5EA1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3FBAD-B4DC-684D-A269-16BBA906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472540B-EFAE-D047-AFD4-CF73B1314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30" y="1124931"/>
            <a:ext cx="1908791" cy="18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CB402B-D001-F74E-BBF7-9C79899D7587}"/>
              </a:ext>
            </a:extLst>
          </p:cNvPr>
          <p:cNvSpPr txBox="1"/>
          <p:nvPr/>
        </p:nvSpPr>
        <p:spPr>
          <a:xfrm>
            <a:off x="3530837" y="1255898"/>
            <a:ext cx="474489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Genotype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958F40-9A92-CF44-AB6D-436C11B9336A}"/>
              </a:ext>
            </a:extLst>
          </p:cNvPr>
          <p:cNvSpPr txBox="1"/>
          <p:nvPr/>
        </p:nvSpPr>
        <p:spPr>
          <a:xfrm>
            <a:off x="3753062" y="1482748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28BC2B-1F43-FD46-9D03-A92FA3072FC8}"/>
              </a:ext>
            </a:extLst>
          </p:cNvPr>
          <p:cNvSpPr txBox="1"/>
          <p:nvPr/>
        </p:nvSpPr>
        <p:spPr>
          <a:xfrm>
            <a:off x="3753664" y="1817222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2424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D4B39-4E01-7A4A-A7FB-F0A5EABF7AB7}"/>
              </a:ext>
            </a:extLst>
          </p:cNvPr>
          <p:cNvSpPr txBox="1"/>
          <p:nvPr/>
        </p:nvSpPr>
        <p:spPr>
          <a:xfrm>
            <a:off x="3753062" y="2145845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5B7F02-68AB-4242-BAED-E2868AFA7503}"/>
              </a:ext>
            </a:extLst>
          </p:cNvPr>
          <p:cNvSpPr txBox="1"/>
          <p:nvPr/>
        </p:nvSpPr>
        <p:spPr>
          <a:xfrm>
            <a:off x="5967300" y="987312"/>
            <a:ext cx="48571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Allele - A1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985C1E-2FAB-5F44-B521-206773877803}"/>
              </a:ext>
            </a:extLst>
          </p:cNvPr>
          <p:cNvSpPr txBox="1"/>
          <p:nvPr/>
        </p:nvSpPr>
        <p:spPr>
          <a:xfrm>
            <a:off x="7166815" y="987525"/>
            <a:ext cx="48571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Allele - A2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35F592-E960-0548-A007-D189E3980A1B}"/>
              </a:ext>
            </a:extLst>
          </p:cNvPr>
          <p:cNvSpPr txBox="1"/>
          <p:nvPr/>
        </p:nvSpPr>
        <p:spPr>
          <a:xfrm>
            <a:off x="4712813" y="1534468"/>
            <a:ext cx="702115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Homozygous Major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F0C79-A31A-0944-A93E-1E5D05DD3344}"/>
              </a:ext>
            </a:extLst>
          </p:cNvPr>
          <p:cNvSpPr txBox="1"/>
          <p:nvPr/>
        </p:nvSpPr>
        <p:spPr>
          <a:xfrm>
            <a:off x="4712813" y="1863389"/>
            <a:ext cx="493725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Heterozygous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5420CA-AF26-774D-B457-7D623127473F}"/>
              </a:ext>
            </a:extLst>
          </p:cNvPr>
          <p:cNvSpPr txBox="1"/>
          <p:nvPr/>
        </p:nvSpPr>
        <p:spPr>
          <a:xfrm>
            <a:off x="4712813" y="2192012"/>
            <a:ext cx="708527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Homozygous Minor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860E03D-A19D-1742-ADAA-597AF266B2EE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4" y="1542023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17E6456-E4FC-C449-B35D-E115F0E819E1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9" y="1542023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7F5373E-36B8-0A41-A0D8-71A0B0C6F08F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2" y="1870944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A632DC5-78F7-DB40-8C4B-F0728C4AEB34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7" y="1870944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AAD8F3B-4FFD-8045-A0DA-D7E11DB8D737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1" y="2199567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1A6872-14E0-0148-877A-1DB171C82453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6" y="2199567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E4320A-BF86-6741-A179-96DE76E1EFF0}"/>
              </a:ext>
            </a:extLst>
          </p:cNvPr>
          <p:cNvSpPr txBox="1"/>
          <p:nvPr/>
        </p:nvSpPr>
        <p:spPr>
          <a:xfrm>
            <a:off x="4231603" y="1268059"/>
            <a:ext cx="131446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2177A8-641A-8845-8D98-28DF16671472}"/>
              </a:ext>
            </a:extLst>
          </p:cNvPr>
          <p:cNvSpPr txBox="1"/>
          <p:nvPr/>
        </p:nvSpPr>
        <p:spPr>
          <a:xfrm>
            <a:off x="4458218" y="1265442"/>
            <a:ext cx="131446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566BFD-8919-3A4D-80BA-6101B2199626}"/>
              </a:ext>
            </a:extLst>
          </p:cNvPr>
          <p:cNvSpPr>
            <a:spLocks noChangeAspect="1"/>
          </p:cNvSpPr>
          <p:nvPr/>
        </p:nvSpPr>
        <p:spPr>
          <a:xfrm rot="2192595">
            <a:off x="4740607" y="2531524"/>
            <a:ext cx="72000" cy="72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DDD7F2-431D-A74F-8A19-A638A1AFE0D5}"/>
              </a:ext>
            </a:extLst>
          </p:cNvPr>
          <p:cNvSpPr txBox="1"/>
          <p:nvPr/>
        </p:nvSpPr>
        <p:spPr>
          <a:xfrm>
            <a:off x="4861235" y="2521357"/>
            <a:ext cx="426399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dominant allele</a:t>
            </a:r>
            <a:endParaRPr lang="en-US" sz="6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F42164E-BA51-734F-9B51-0343FBE76711}"/>
              </a:ext>
            </a:extLst>
          </p:cNvPr>
          <p:cNvSpPr>
            <a:spLocks noChangeAspect="1"/>
          </p:cNvSpPr>
          <p:nvPr/>
        </p:nvSpPr>
        <p:spPr>
          <a:xfrm rot="2192595">
            <a:off x="4747281" y="2641456"/>
            <a:ext cx="72000" cy="72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554869-C7EE-EC45-8E0C-57DF50305EF5}"/>
              </a:ext>
            </a:extLst>
          </p:cNvPr>
          <p:cNvSpPr txBox="1"/>
          <p:nvPr/>
        </p:nvSpPr>
        <p:spPr>
          <a:xfrm>
            <a:off x="4867909" y="2631289"/>
            <a:ext cx="402354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recessive allele</a:t>
            </a:r>
            <a:endParaRPr lang="en-US" sz="6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438031-78AB-0B44-8F22-D5EF0B70B284}"/>
              </a:ext>
            </a:extLst>
          </p:cNvPr>
          <p:cNvCxnSpPr/>
          <p:nvPr/>
        </p:nvCxnSpPr>
        <p:spPr>
          <a:xfrm>
            <a:off x="4257675" y="2421292"/>
            <a:ext cx="1123950" cy="0"/>
          </a:xfrm>
          <a:prstGeom prst="line">
            <a:avLst/>
          </a:prstGeom>
          <a:noFill/>
          <a:ln w="3175" cap="flat">
            <a:solidFill>
              <a:srgbClr val="797979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0FE828-B980-5E40-8290-17FDCEEEB742}"/>
              </a:ext>
            </a:extLst>
          </p:cNvPr>
          <p:cNvSpPr txBox="1"/>
          <p:nvPr/>
        </p:nvSpPr>
        <p:spPr>
          <a:xfrm>
            <a:off x="1207757" y="1255898"/>
            <a:ext cx="3077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9D1075-E1E9-D24B-9EC2-DFC2EA35E9DF}"/>
              </a:ext>
            </a:extLst>
          </p:cNvPr>
          <p:cNvSpPr txBox="1"/>
          <p:nvPr/>
        </p:nvSpPr>
        <p:spPr>
          <a:xfrm>
            <a:off x="1448702" y="1513750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00597D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C2581D-BB4D-824F-B3A0-D11DACB6B525}"/>
              </a:ext>
            </a:extLst>
          </p:cNvPr>
          <p:cNvSpPr txBox="1"/>
          <p:nvPr/>
        </p:nvSpPr>
        <p:spPr>
          <a:xfrm>
            <a:off x="1448702" y="1853823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FE8AAC-99D6-B34C-9889-E2B7FCC40299}"/>
              </a:ext>
            </a:extLst>
          </p:cNvPr>
          <p:cNvSpPr txBox="1"/>
          <p:nvPr/>
        </p:nvSpPr>
        <p:spPr>
          <a:xfrm>
            <a:off x="1448702" y="2191085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6D0EDA-FFDD-A948-B00B-AD91C8E65B6A}"/>
              </a:ext>
            </a:extLst>
          </p:cNvPr>
          <p:cNvSpPr/>
          <p:nvPr/>
        </p:nvSpPr>
        <p:spPr>
          <a:xfrm>
            <a:off x="1697048" y="2519684"/>
            <a:ext cx="1908791" cy="180000"/>
          </a:xfrm>
          <a:prstGeom prst="rect">
            <a:avLst/>
          </a:prstGeom>
          <a:solidFill>
            <a:srgbClr val="DD8455">
              <a:alpha val="10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82480D-0F25-CC4E-8F22-9EB384862FB6}"/>
              </a:ext>
            </a:extLst>
          </p:cNvPr>
          <p:cNvSpPr txBox="1"/>
          <p:nvPr/>
        </p:nvSpPr>
        <p:spPr>
          <a:xfrm>
            <a:off x="1046348" y="2532740"/>
            <a:ext cx="532198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DD8455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phenotype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7A420EF-1297-0549-9154-BEBEE3A9D2B7}"/>
              </a:ext>
            </a:extLst>
          </p:cNvPr>
          <p:cNvGrpSpPr/>
          <p:nvPr/>
        </p:nvGrpSpPr>
        <p:grpSpPr>
          <a:xfrm>
            <a:off x="1812313" y="1265442"/>
            <a:ext cx="134652" cy="1421186"/>
            <a:chOff x="1812313" y="1493180"/>
            <a:chExt cx="134652" cy="142118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FCC0672-0B96-334F-9BDD-0EF0822E7629}"/>
                </a:ext>
              </a:extLst>
            </p:cNvPr>
            <p:cNvSpPr txBox="1"/>
            <p:nvPr/>
          </p:nvSpPr>
          <p:spPr>
            <a:xfrm>
              <a:off x="1846738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9A524AC-8E8C-B140-83F4-CDEE6AFA61D0}"/>
                </a:ext>
              </a:extLst>
            </p:cNvPr>
            <p:cNvSpPr txBox="1"/>
            <p:nvPr/>
          </p:nvSpPr>
          <p:spPr>
            <a:xfrm>
              <a:off x="1846738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54ECDBC-E821-DB45-8C7C-191838D70CED}"/>
                </a:ext>
              </a:extLst>
            </p:cNvPr>
            <p:cNvSpPr txBox="1"/>
            <p:nvPr/>
          </p:nvSpPr>
          <p:spPr>
            <a:xfrm>
              <a:off x="1846738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B40EF95-DD22-D74F-B189-A5DE119FAF09}"/>
                </a:ext>
              </a:extLst>
            </p:cNvPr>
            <p:cNvSpPr txBox="1"/>
            <p:nvPr/>
          </p:nvSpPr>
          <p:spPr>
            <a:xfrm>
              <a:off x="1812313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P0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84C809-866B-D34D-B259-D60086C38B13}"/>
                </a:ext>
              </a:extLst>
            </p:cNvPr>
            <p:cNvSpPr txBox="1"/>
            <p:nvPr/>
          </p:nvSpPr>
          <p:spPr>
            <a:xfrm>
              <a:off x="1846738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9DD55DF-74E0-5948-ACF7-C1FA69707DD2}"/>
              </a:ext>
            </a:extLst>
          </p:cNvPr>
          <p:cNvGrpSpPr/>
          <p:nvPr/>
        </p:nvGrpSpPr>
        <p:grpSpPr>
          <a:xfrm>
            <a:off x="2028217" y="1265442"/>
            <a:ext cx="134652" cy="1421186"/>
            <a:chOff x="2045904" y="1493180"/>
            <a:chExt cx="134652" cy="142118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5B4A2D7-DA50-FB42-8D56-70685C34CA00}"/>
                </a:ext>
              </a:extLst>
            </p:cNvPr>
            <p:cNvSpPr txBox="1"/>
            <p:nvPr/>
          </p:nvSpPr>
          <p:spPr>
            <a:xfrm>
              <a:off x="2080329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9325991-AB52-FB43-B2E0-28EB9DCCD9EE}"/>
                </a:ext>
              </a:extLst>
            </p:cNvPr>
            <p:cNvSpPr txBox="1"/>
            <p:nvPr/>
          </p:nvSpPr>
          <p:spPr>
            <a:xfrm>
              <a:off x="2080329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714EDCA-52E5-EA4C-AF04-915DB2170ADF}"/>
                </a:ext>
              </a:extLst>
            </p:cNvPr>
            <p:cNvSpPr txBox="1"/>
            <p:nvPr/>
          </p:nvSpPr>
          <p:spPr>
            <a:xfrm>
              <a:off x="2080329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39975C6-639D-0043-BD38-A91ED3DB82EC}"/>
                </a:ext>
              </a:extLst>
            </p:cNvPr>
            <p:cNvSpPr txBox="1"/>
            <p:nvPr/>
          </p:nvSpPr>
          <p:spPr>
            <a:xfrm>
              <a:off x="2045904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P1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FCB85E9-4906-F146-96FF-8A0323D9C0D4}"/>
                </a:ext>
              </a:extLst>
            </p:cNvPr>
            <p:cNvSpPr txBox="1"/>
            <p:nvPr/>
          </p:nvSpPr>
          <p:spPr>
            <a:xfrm>
              <a:off x="2080329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FDF0AC0-166C-4D30-9BBE-3E04E5D09858}"/>
              </a:ext>
            </a:extLst>
          </p:cNvPr>
          <p:cNvGrpSpPr/>
          <p:nvPr/>
        </p:nvGrpSpPr>
        <p:grpSpPr>
          <a:xfrm>
            <a:off x="2247327" y="1263954"/>
            <a:ext cx="134652" cy="1421186"/>
            <a:chOff x="2045904" y="1493180"/>
            <a:chExt cx="134652" cy="142118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779B655-F421-4921-AE68-0C0487EE7A61}"/>
                </a:ext>
              </a:extLst>
            </p:cNvPr>
            <p:cNvSpPr txBox="1"/>
            <p:nvPr/>
          </p:nvSpPr>
          <p:spPr>
            <a:xfrm>
              <a:off x="2080329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C35FE81-CBFD-4E72-8B8C-C7A21FD0EA3E}"/>
                </a:ext>
              </a:extLst>
            </p:cNvPr>
            <p:cNvSpPr txBox="1"/>
            <p:nvPr/>
          </p:nvSpPr>
          <p:spPr>
            <a:xfrm>
              <a:off x="2080329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6E94C96-AFCC-44AC-9E23-6EA06C3F3B2D}"/>
                </a:ext>
              </a:extLst>
            </p:cNvPr>
            <p:cNvSpPr txBox="1"/>
            <p:nvPr/>
          </p:nvSpPr>
          <p:spPr>
            <a:xfrm>
              <a:off x="2080329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6890D9B-C3F5-49AB-A09D-C3A542C6AB1B}"/>
                </a:ext>
              </a:extLst>
            </p:cNvPr>
            <p:cNvSpPr txBox="1"/>
            <p:nvPr/>
          </p:nvSpPr>
          <p:spPr>
            <a:xfrm>
              <a:off x="2045904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P2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1B6A3DA-DDBE-451A-9719-2968B8250722}"/>
                </a:ext>
              </a:extLst>
            </p:cNvPr>
            <p:cNvSpPr txBox="1"/>
            <p:nvPr/>
          </p:nvSpPr>
          <p:spPr>
            <a:xfrm>
              <a:off x="2080329" y="2760478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C0B4620-29D4-40AB-8337-9A68A2EBC03E}"/>
              </a:ext>
            </a:extLst>
          </p:cNvPr>
          <p:cNvGrpSpPr/>
          <p:nvPr/>
        </p:nvGrpSpPr>
        <p:grpSpPr>
          <a:xfrm>
            <a:off x="2462476" y="1263954"/>
            <a:ext cx="134652" cy="1421186"/>
            <a:chOff x="2045904" y="1493180"/>
            <a:chExt cx="134652" cy="142118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E908A2D-2048-424A-A376-E8DF06F84BCF}"/>
                </a:ext>
              </a:extLst>
            </p:cNvPr>
            <p:cNvSpPr txBox="1"/>
            <p:nvPr/>
          </p:nvSpPr>
          <p:spPr>
            <a:xfrm>
              <a:off x="2080329" y="1744033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tx1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9E047BA-0F35-477E-85C9-A72BD499F771}"/>
                </a:ext>
              </a:extLst>
            </p:cNvPr>
            <p:cNvSpPr txBox="1"/>
            <p:nvPr/>
          </p:nvSpPr>
          <p:spPr>
            <a:xfrm>
              <a:off x="2080329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83F2919-F8E9-4F32-B6BB-DC079DBF6231}"/>
                </a:ext>
              </a:extLst>
            </p:cNvPr>
            <p:cNvSpPr txBox="1"/>
            <p:nvPr/>
          </p:nvSpPr>
          <p:spPr>
            <a:xfrm>
              <a:off x="2080329" y="2417862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6FE9649-28F5-43C2-8915-C9FA783295DE}"/>
                </a:ext>
              </a:extLst>
            </p:cNvPr>
            <p:cNvSpPr txBox="1"/>
            <p:nvPr/>
          </p:nvSpPr>
          <p:spPr>
            <a:xfrm>
              <a:off x="2045904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P3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BC0E458-5500-422F-85DA-BDF7FC3FBC14}"/>
                </a:ext>
              </a:extLst>
            </p:cNvPr>
            <p:cNvSpPr txBox="1"/>
            <p:nvPr/>
          </p:nvSpPr>
          <p:spPr>
            <a:xfrm>
              <a:off x="2080329" y="2760478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0881486-4161-4407-9FFC-5F5FE7E826DB}"/>
              </a:ext>
            </a:extLst>
          </p:cNvPr>
          <p:cNvGrpSpPr/>
          <p:nvPr/>
        </p:nvGrpSpPr>
        <p:grpSpPr>
          <a:xfrm>
            <a:off x="2881467" y="1274125"/>
            <a:ext cx="95262" cy="1415268"/>
            <a:chOff x="2076439" y="1499098"/>
            <a:chExt cx="95262" cy="1415268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191A2A6-D9E3-48DA-BAF1-04ED73D8FE66}"/>
                </a:ext>
              </a:extLst>
            </p:cNvPr>
            <p:cNvSpPr txBox="1"/>
            <p:nvPr/>
          </p:nvSpPr>
          <p:spPr>
            <a:xfrm>
              <a:off x="2080329" y="1744033"/>
              <a:ext cx="9137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CBA4DE0-E9EE-4864-803A-2C7AEDBA9FAF}"/>
                </a:ext>
              </a:extLst>
            </p:cNvPr>
            <p:cNvSpPr txBox="1"/>
            <p:nvPr/>
          </p:nvSpPr>
          <p:spPr>
            <a:xfrm>
              <a:off x="2080329" y="2080212"/>
              <a:ext cx="9137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06C361F-0DAD-468B-9BBF-481F44F27CD4}"/>
                </a:ext>
              </a:extLst>
            </p:cNvPr>
            <p:cNvSpPr txBox="1"/>
            <p:nvPr/>
          </p:nvSpPr>
          <p:spPr>
            <a:xfrm>
              <a:off x="2080329" y="2417862"/>
              <a:ext cx="9137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D413C6E-8A3A-4566-AC05-C42881AAB18A}"/>
                </a:ext>
              </a:extLst>
            </p:cNvPr>
            <p:cNvSpPr txBox="1"/>
            <p:nvPr/>
          </p:nvSpPr>
          <p:spPr>
            <a:xfrm>
              <a:off x="2076439" y="1499098"/>
              <a:ext cx="9137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C8D30A3-51D7-442C-90A0-075A1E2F1C83}"/>
                </a:ext>
              </a:extLst>
            </p:cNvPr>
            <p:cNvSpPr txBox="1"/>
            <p:nvPr/>
          </p:nvSpPr>
          <p:spPr>
            <a:xfrm>
              <a:off x="2080329" y="2760478"/>
              <a:ext cx="9137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240873-E47B-4377-A1BC-14B6868AA967}"/>
              </a:ext>
            </a:extLst>
          </p:cNvPr>
          <p:cNvGrpSpPr/>
          <p:nvPr/>
        </p:nvGrpSpPr>
        <p:grpSpPr>
          <a:xfrm>
            <a:off x="3272569" y="1263954"/>
            <a:ext cx="137858" cy="1421186"/>
            <a:chOff x="2045904" y="1493180"/>
            <a:chExt cx="137858" cy="1421186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C048CDE-4F5D-425B-B654-7EB3A1C571D5}"/>
                </a:ext>
              </a:extLst>
            </p:cNvPr>
            <p:cNvSpPr txBox="1"/>
            <p:nvPr/>
          </p:nvSpPr>
          <p:spPr>
            <a:xfrm>
              <a:off x="2080329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470B98D-22E2-4985-B9C2-2A20BA5DB7BB}"/>
                </a:ext>
              </a:extLst>
            </p:cNvPr>
            <p:cNvSpPr txBox="1"/>
            <p:nvPr/>
          </p:nvSpPr>
          <p:spPr>
            <a:xfrm>
              <a:off x="2080329" y="2080212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FA541A0-4AC4-4B3D-9933-5A6E324F06EA}"/>
                </a:ext>
              </a:extLst>
            </p:cNvPr>
            <p:cNvSpPr txBox="1"/>
            <p:nvPr/>
          </p:nvSpPr>
          <p:spPr>
            <a:xfrm>
              <a:off x="2080329" y="2417862"/>
              <a:ext cx="6572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864B4B4-D760-4249-84BA-770D3AFBC3D3}"/>
                </a:ext>
              </a:extLst>
            </p:cNvPr>
            <p:cNvSpPr txBox="1"/>
            <p:nvPr/>
          </p:nvSpPr>
          <p:spPr>
            <a:xfrm>
              <a:off x="2045904" y="1493180"/>
              <a:ext cx="137858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 err="1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Pn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1A162F-2E2D-4B22-BE97-29FFDDB13A9E}"/>
                </a:ext>
              </a:extLst>
            </p:cNvPr>
            <p:cNvSpPr txBox="1"/>
            <p:nvPr/>
          </p:nvSpPr>
          <p:spPr>
            <a:xfrm>
              <a:off x="2080329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CBBADE6-47ED-4352-B2A0-62AA5A045481}"/>
              </a:ext>
            </a:extLst>
          </p:cNvPr>
          <p:cNvGrpSpPr/>
          <p:nvPr/>
        </p:nvGrpSpPr>
        <p:grpSpPr>
          <a:xfrm>
            <a:off x="892341" y="3200849"/>
            <a:ext cx="1908794" cy="216000"/>
            <a:chOff x="4155052" y="850622"/>
            <a:chExt cx="1908794" cy="21600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E84A43B-FB2E-433A-99A1-29F415DC109D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ABCEA99-5718-489E-AA6C-44C77C35A349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8F26F61-39A8-4062-9DEB-A2850DF5ED63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F319133-024A-4670-9FE8-3BF2B937763A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436C0B2-2991-4677-9556-CAE49878F13B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01C9070-9152-490C-BE48-49A0FAABE0B1}"/>
              </a:ext>
            </a:extLst>
          </p:cNvPr>
          <p:cNvGrpSpPr/>
          <p:nvPr/>
        </p:nvGrpSpPr>
        <p:grpSpPr>
          <a:xfrm>
            <a:off x="892341" y="3416849"/>
            <a:ext cx="1908794" cy="216000"/>
            <a:chOff x="4155052" y="850622"/>
            <a:chExt cx="1908794" cy="216000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62B487B-AAFC-4C8D-9C83-DDF4669986EF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3ADE018-12DD-4A96-977B-5C891EE889F1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C13035E-80CA-4467-AD62-5689F24C3EC6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1092AE1-C98A-44DB-BCFF-C241F6AAE49D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9D4AF11-CB70-4E4D-9EDC-5026C974B06B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E87C83-6AD3-4E3E-8F0D-869C05BBE8A5}"/>
              </a:ext>
            </a:extLst>
          </p:cNvPr>
          <p:cNvGrpSpPr/>
          <p:nvPr/>
        </p:nvGrpSpPr>
        <p:grpSpPr>
          <a:xfrm>
            <a:off x="892341" y="3633779"/>
            <a:ext cx="1908794" cy="216000"/>
            <a:chOff x="4155052" y="850622"/>
            <a:chExt cx="1908794" cy="2160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651DEA6-3202-4521-831F-298551B18ADF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7E1F063-667F-497B-AC28-F2A2FFC17FAD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3FE7B54-A56A-4CBE-AF4F-47903A177F7B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EE65AC0-F12F-47E4-8AF1-61243B7FDC6C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B33CC13-F74C-44FC-9654-379F2788B505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04C0E05-9F19-4584-A64B-B1A2FF405B10}"/>
              </a:ext>
            </a:extLst>
          </p:cNvPr>
          <p:cNvGrpSpPr/>
          <p:nvPr/>
        </p:nvGrpSpPr>
        <p:grpSpPr>
          <a:xfrm>
            <a:off x="892341" y="3849779"/>
            <a:ext cx="1908794" cy="216000"/>
            <a:chOff x="4155052" y="850622"/>
            <a:chExt cx="1908794" cy="216000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E93C035-5E64-4547-B54B-C3E0FB31301A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46EAAC6-801A-429A-8874-422E63BE7527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4136D6EF-9BAC-4026-BBB9-C4FF5B17C3B3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8D1A1F4-4B02-4C5D-B245-C90754DC2CB2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F37E7B1-4D6C-47BE-BB63-EB769E2A123C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760A55C-BC7B-408B-A036-C359F3F765B8}"/>
              </a:ext>
            </a:extLst>
          </p:cNvPr>
          <p:cNvGrpSpPr/>
          <p:nvPr/>
        </p:nvGrpSpPr>
        <p:grpSpPr>
          <a:xfrm>
            <a:off x="892341" y="4066216"/>
            <a:ext cx="1908794" cy="216000"/>
            <a:chOff x="4155052" y="850622"/>
            <a:chExt cx="1908794" cy="21600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BC694D6-E0F0-4A7E-8BA9-BA905D8993C4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F921D0B-E10F-4271-A03C-139C57F31573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2056DFF-7913-4A0F-A9A6-8EEC35E4E2E9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2C49E81-1558-49E8-8051-4E1F82F8F53D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53F08AB-0387-490C-AE30-C98B3290DE32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B833E8F-34EE-4332-8879-909C39BFC272}"/>
              </a:ext>
            </a:extLst>
          </p:cNvPr>
          <p:cNvGrpSpPr/>
          <p:nvPr/>
        </p:nvGrpSpPr>
        <p:grpSpPr>
          <a:xfrm>
            <a:off x="892341" y="4499146"/>
            <a:ext cx="1908794" cy="216000"/>
            <a:chOff x="4155052" y="850622"/>
            <a:chExt cx="1908794" cy="21600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EE72C37-DE0F-44D7-AB27-97FF192FFC7E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1A371B6-80EA-4819-A111-B7BA4FB6E6B3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65BB008-1B17-4303-ABFC-28B9DFD4215F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5C73ABF-6C13-4E2E-88D8-293A8095A9D1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B2B36D3-0321-4A81-8BE2-2AE0F9D22DC9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CD7E5152-A399-4252-BD42-2AC5E5965ED0}"/>
              </a:ext>
            </a:extLst>
          </p:cNvPr>
          <p:cNvSpPr txBox="1"/>
          <p:nvPr/>
        </p:nvSpPr>
        <p:spPr>
          <a:xfrm>
            <a:off x="1819583" y="4273480"/>
            <a:ext cx="152286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. . .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C943969-6F06-485B-B467-6214EF27C92E}"/>
              </a:ext>
            </a:extLst>
          </p:cNvPr>
          <p:cNvCxnSpPr/>
          <p:nvPr/>
        </p:nvCxnSpPr>
        <p:spPr>
          <a:xfrm>
            <a:off x="892338" y="3096652"/>
            <a:ext cx="1908791" cy="0"/>
          </a:xfrm>
          <a:prstGeom prst="line">
            <a:avLst/>
          </a:prstGeom>
          <a:noFill/>
          <a:ln w="9525" cap="flat">
            <a:solidFill>
              <a:srgbClr val="797979"/>
            </a:solidFill>
            <a:prstDash val="solid"/>
            <a:round/>
            <a:headEnd type="stealth" w="med" len="med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649088A-9B67-4928-9B7A-E740C2F576A9}"/>
              </a:ext>
            </a:extLst>
          </p:cNvPr>
          <p:cNvCxnSpPr>
            <a:cxnSpLocks/>
          </p:cNvCxnSpPr>
          <p:nvPr/>
        </p:nvCxnSpPr>
        <p:spPr>
          <a:xfrm>
            <a:off x="724502" y="3209476"/>
            <a:ext cx="0" cy="1505670"/>
          </a:xfrm>
          <a:prstGeom prst="line">
            <a:avLst/>
          </a:prstGeom>
          <a:noFill/>
          <a:ln w="9525" cap="flat">
            <a:solidFill>
              <a:srgbClr val="797979"/>
            </a:solidFill>
            <a:prstDash val="solid"/>
            <a:round/>
            <a:headEnd type="stealth" w="med" len="med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5A8AA502-D363-4C42-B9A5-5A742D039F84}"/>
              </a:ext>
            </a:extLst>
          </p:cNvPr>
          <p:cNvSpPr txBox="1"/>
          <p:nvPr/>
        </p:nvSpPr>
        <p:spPr>
          <a:xfrm>
            <a:off x="1360321" y="2943907"/>
            <a:ext cx="918521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 Samples (Patients) </a:t>
            </a:r>
            <a:endParaRPr lang="en-US" sz="9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56B2844-49C5-4A7D-B198-C57E41AD3771}"/>
              </a:ext>
            </a:extLst>
          </p:cNvPr>
          <p:cNvSpPr txBox="1"/>
          <p:nvPr/>
        </p:nvSpPr>
        <p:spPr>
          <a:xfrm rot="16200000">
            <a:off x="480919" y="3823404"/>
            <a:ext cx="328616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 SNPs</a:t>
            </a:r>
            <a:endParaRPr lang="en-US" sz="9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E7BA81A-4CA7-410E-9EC6-F7897C1A29AB}"/>
              </a:ext>
            </a:extLst>
          </p:cNvPr>
          <p:cNvSpPr/>
          <p:nvPr/>
        </p:nvSpPr>
        <p:spPr>
          <a:xfrm>
            <a:off x="892340" y="4827760"/>
            <a:ext cx="1908791" cy="72000"/>
          </a:xfrm>
          <a:prstGeom prst="rect">
            <a:avLst/>
          </a:prstGeom>
          <a:solidFill>
            <a:srgbClr val="DD8455">
              <a:alpha val="25000"/>
            </a:srgbClr>
          </a:solidFill>
          <a:ln w="6350" cap="flat">
            <a:solidFill>
              <a:srgbClr val="79797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7E02DC8-FEDA-4628-ADBA-59F5A7B3EAFC}"/>
              </a:ext>
            </a:extLst>
          </p:cNvPr>
          <p:cNvSpPr/>
          <p:nvPr/>
        </p:nvSpPr>
        <p:spPr>
          <a:xfrm>
            <a:off x="842058" y="3817452"/>
            <a:ext cx="2096532" cy="280148"/>
          </a:xfrm>
          <a:prstGeom prst="rect">
            <a:avLst/>
          </a:prstGeom>
          <a:noFill/>
          <a:ln w="12700" cap="flat">
            <a:solidFill>
              <a:srgbClr val="424242"/>
            </a:solidFill>
            <a:prstDash val="sysDot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51042D6-6BA5-477D-87BB-911E7B86DA3E}"/>
              </a:ext>
            </a:extLst>
          </p:cNvPr>
          <p:cNvSpPr txBox="1"/>
          <p:nvPr/>
        </p:nvSpPr>
        <p:spPr>
          <a:xfrm>
            <a:off x="2816902" y="3839612"/>
            <a:ext cx="78548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rgbClr val="00597D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X0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47090F6-D453-4E55-ACD8-06F8C9EE251E}"/>
              </a:ext>
            </a:extLst>
          </p:cNvPr>
          <p:cNvSpPr txBox="1"/>
          <p:nvPr/>
        </p:nvSpPr>
        <p:spPr>
          <a:xfrm>
            <a:off x="2816902" y="3916696"/>
            <a:ext cx="78548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rgbClr val="79797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38AAE5A-673B-481E-A643-0C99EDB82E23}"/>
              </a:ext>
            </a:extLst>
          </p:cNvPr>
          <p:cNvSpPr txBox="1"/>
          <p:nvPr/>
        </p:nvSpPr>
        <p:spPr>
          <a:xfrm>
            <a:off x="2816902" y="3990604"/>
            <a:ext cx="78548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F04F02C-3E88-4FE6-9607-FD74A7EFF3C6}"/>
              </a:ext>
            </a:extLst>
          </p:cNvPr>
          <p:cNvSpPr txBox="1"/>
          <p:nvPr/>
        </p:nvSpPr>
        <p:spPr>
          <a:xfrm>
            <a:off x="2974494" y="3893728"/>
            <a:ext cx="213200" cy="107722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X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4CF5824-0233-4E8D-9CE9-DE27199C5B9B}"/>
              </a:ext>
            </a:extLst>
          </p:cNvPr>
          <p:cNvSpPr txBox="1"/>
          <p:nvPr/>
        </p:nvSpPr>
        <p:spPr>
          <a:xfrm>
            <a:off x="2846292" y="3251761"/>
            <a:ext cx="213200" cy="10772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4F41B83-EC3E-4732-8721-A05165A3E373}"/>
              </a:ext>
            </a:extLst>
          </p:cNvPr>
          <p:cNvSpPr txBox="1"/>
          <p:nvPr/>
        </p:nvSpPr>
        <p:spPr>
          <a:xfrm>
            <a:off x="2831990" y="4545562"/>
            <a:ext cx="307777" cy="10772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M-1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2237ACE-2A99-4369-B627-C03EF319F3C8}"/>
              </a:ext>
            </a:extLst>
          </p:cNvPr>
          <p:cNvSpPr txBox="1"/>
          <p:nvPr/>
        </p:nvSpPr>
        <p:spPr>
          <a:xfrm>
            <a:off x="2843027" y="4809899"/>
            <a:ext cx="373500" cy="10772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rgbClr val="DD8455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phenotype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F5F424-BD7A-413C-9E50-7D0C40D57706}"/>
              </a:ext>
            </a:extLst>
          </p:cNvPr>
          <p:cNvCxnSpPr>
            <a:cxnSpLocks/>
          </p:cNvCxnSpPr>
          <p:nvPr/>
        </p:nvCxnSpPr>
        <p:spPr>
          <a:xfrm flipH="1">
            <a:off x="3165006" y="2759153"/>
            <a:ext cx="571288" cy="873696"/>
          </a:xfrm>
          <a:prstGeom prst="straightConnector1">
            <a:avLst/>
          </a:prstGeom>
          <a:noFill/>
          <a:ln w="28575" cap="flat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1907B92C-E742-4529-B002-F71A544AF6CA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6753717" y="2591033"/>
            <a:ext cx="1778283" cy="287489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F6428B6-21CB-443E-BD0F-E059A661A984}"/>
              </a:ext>
            </a:extLst>
          </p:cNvPr>
          <p:cNvSpPr txBox="1"/>
          <p:nvPr/>
        </p:nvSpPr>
        <p:spPr>
          <a:xfrm>
            <a:off x="6955003" y="2945731"/>
            <a:ext cx="1556516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Pair-wise interaction:</a:t>
            </a:r>
            <a:endParaRPr lang="en-US" sz="1200" b="1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1EEFD002-F6E7-40C8-8939-733AA5C101AA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4119248" y="3073414"/>
            <a:ext cx="1167659" cy="193356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0DB77E3A-FDA0-4CF8-BC0A-EA5AA2827FA9}"/>
              </a:ext>
            </a:extLst>
          </p:cNvPr>
          <p:cNvSpPr txBox="1"/>
          <p:nvPr/>
        </p:nvSpPr>
        <p:spPr>
          <a:xfrm>
            <a:off x="3590962" y="3260210"/>
            <a:ext cx="1962076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Search space: </a:t>
            </a:r>
            <a:r>
              <a:rPr lang="en-US" sz="11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 SNP combinations</a:t>
            </a: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C6BB6CC-40D2-4DFB-81FD-11026404441E}"/>
              </a:ext>
            </a:extLst>
          </p:cNvPr>
          <p:cNvGrpSpPr/>
          <p:nvPr/>
        </p:nvGrpSpPr>
        <p:grpSpPr>
          <a:xfrm>
            <a:off x="3811504" y="3511905"/>
            <a:ext cx="1799532" cy="1044207"/>
            <a:chOff x="6949088" y="1776390"/>
            <a:chExt cx="1799532" cy="1044207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A24FE22-23AB-4E65-BF1B-A9EEAE968A14}"/>
                </a:ext>
              </a:extLst>
            </p:cNvPr>
            <p:cNvSpPr txBox="1"/>
            <p:nvPr/>
          </p:nvSpPr>
          <p:spPr>
            <a:xfrm>
              <a:off x="6949088" y="1776390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36F98EC0-2438-46B8-8F3A-00440567F338}"/>
                </a:ext>
              </a:extLst>
            </p:cNvPr>
            <p:cNvSpPr txBox="1"/>
            <p:nvPr/>
          </p:nvSpPr>
          <p:spPr>
            <a:xfrm>
              <a:off x="7239103" y="1776390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(0,2)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6402E256-5DEB-4CC9-AEDA-CAD754F9808E}"/>
                </a:ext>
              </a:extLst>
            </p:cNvPr>
            <p:cNvSpPr txBox="1"/>
            <p:nvPr/>
          </p:nvSpPr>
          <p:spPr>
            <a:xfrm>
              <a:off x="7529118" y="1776390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(0,3)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1D84C387-59EE-4DF7-9604-CCFA31C5B01C}"/>
                </a:ext>
              </a:extLst>
            </p:cNvPr>
            <p:cNvSpPr txBox="1"/>
            <p:nvPr/>
          </p:nvSpPr>
          <p:spPr>
            <a:xfrm>
              <a:off x="7819133" y="1776390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(0,4)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9DF0BE78-5586-4AC5-A18B-202AE9009117}"/>
                </a:ext>
              </a:extLst>
            </p:cNvPr>
            <p:cNvSpPr txBox="1"/>
            <p:nvPr/>
          </p:nvSpPr>
          <p:spPr>
            <a:xfrm>
              <a:off x="8109148" y="1776390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BDBE2185-825C-43D6-9315-8105448C1FC1}"/>
                </a:ext>
              </a:extLst>
            </p:cNvPr>
            <p:cNvSpPr txBox="1"/>
            <p:nvPr/>
          </p:nvSpPr>
          <p:spPr>
            <a:xfrm>
              <a:off x="8363899" y="1776390"/>
              <a:ext cx="28373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68FE1555-E816-490A-B7AF-97E2E61B0488}"/>
                </a:ext>
              </a:extLst>
            </p:cNvPr>
            <p:cNvSpPr txBox="1"/>
            <p:nvPr/>
          </p:nvSpPr>
          <p:spPr>
            <a:xfrm>
              <a:off x="7239103" y="1960609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(1,2)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AB7E0D40-F0B1-4B9D-9E0A-316997AFECD6}"/>
                </a:ext>
              </a:extLst>
            </p:cNvPr>
            <p:cNvSpPr txBox="1"/>
            <p:nvPr/>
          </p:nvSpPr>
          <p:spPr>
            <a:xfrm>
              <a:off x="7529118" y="1960609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(1,3)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8E0169D7-B626-4FAC-A00D-8E46188DC1DA}"/>
                </a:ext>
              </a:extLst>
            </p:cNvPr>
            <p:cNvSpPr txBox="1"/>
            <p:nvPr/>
          </p:nvSpPr>
          <p:spPr>
            <a:xfrm>
              <a:off x="7819133" y="1960609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(1,4)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20685D28-C377-463F-97CB-E844755EA861}"/>
                </a:ext>
              </a:extLst>
            </p:cNvPr>
            <p:cNvSpPr txBox="1"/>
            <p:nvPr/>
          </p:nvSpPr>
          <p:spPr>
            <a:xfrm>
              <a:off x="8109148" y="1960609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19DF191-E517-42FD-86EA-ACC2E4251B91}"/>
                </a:ext>
              </a:extLst>
            </p:cNvPr>
            <p:cNvSpPr txBox="1"/>
            <p:nvPr/>
          </p:nvSpPr>
          <p:spPr>
            <a:xfrm>
              <a:off x="8363899" y="1960609"/>
              <a:ext cx="28373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(1,M-1)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1607AB3-C5A0-4EE3-9865-FA1D36ED70DE}"/>
                </a:ext>
              </a:extLst>
            </p:cNvPr>
            <p:cNvSpPr txBox="1"/>
            <p:nvPr/>
          </p:nvSpPr>
          <p:spPr>
            <a:xfrm>
              <a:off x="7529118" y="2144828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(2,3)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DC38542-AB60-4BB6-9D3C-5054B245DFDD}"/>
                </a:ext>
              </a:extLst>
            </p:cNvPr>
            <p:cNvSpPr txBox="1"/>
            <p:nvPr/>
          </p:nvSpPr>
          <p:spPr>
            <a:xfrm>
              <a:off x="7819133" y="2144828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(2,4)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4779A8EC-F26E-47D9-B193-D2DE29BC6FF4}"/>
                </a:ext>
              </a:extLst>
            </p:cNvPr>
            <p:cNvSpPr txBox="1"/>
            <p:nvPr/>
          </p:nvSpPr>
          <p:spPr>
            <a:xfrm>
              <a:off x="8109148" y="2144828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8019F8A5-7B1F-4308-8807-69C7E9433C72}"/>
                </a:ext>
              </a:extLst>
            </p:cNvPr>
            <p:cNvSpPr txBox="1"/>
            <p:nvPr/>
          </p:nvSpPr>
          <p:spPr>
            <a:xfrm>
              <a:off x="8363899" y="2144828"/>
              <a:ext cx="28373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(2,M-1)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8050918D-B8FE-4AFF-A159-3DE5BE8DD173}"/>
                </a:ext>
              </a:extLst>
            </p:cNvPr>
            <p:cNvSpPr txBox="1"/>
            <p:nvPr/>
          </p:nvSpPr>
          <p:spPr>
            <a:xfrm>
              <a:off x="7819133" y="2329047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(3,4)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31C2FE44-EEA5-4B34-B73D-F316679B3E92}"/>
                </a:ext>
              </a:extLst>
            </p:cNvPr>
            <p:cNvSpPr txBox="1"/>
            <p:nvPr/>
          </p:nvSpPr>
          <p:spPr>
            <a:xfrm>
              <a:off x="8109148" y="2329047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2803F7F5-8284-48F6-8FA7-34B65A24D85D}"/>
                </a:ext>
              </a:extLst>
            </p:cNvPr>
            <p:cNvSpPr txBox="1"/>
            <p:nvPr/>
          </p:nvSpPr>
          <p:spPr>
            <a:xfrm>
              <a:off x="8363899" y="2329047"/>
              <a:ext cx="28373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(3,M-1)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4F9D41A-D5CB-4F10-B35F-ECA24821E1E6}"/>
                </a:ext>
              </a:extLst>
            </p:cNvPr>
            <p:cNvSpPr txBox="1"/>
            <p:nvPr/>
          </p:nvSpPr>
          <p:spPr>
            <a:xfrm>
              <a:off x="8109148" y="2513266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A25EA2D9-8546-4108-B97B-D22623253DFD}"/>
                </a:ext>
              </a:extLst>
            </p:cNvPr>
            <p:cNvSpPr txBox="1"/>
            <p:nvPr/>
          </p:nvSpPr>
          <p:spPr>
            <a:xfrm>
              <a:off x="8109148" y="2697486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E1B71C4E-8B7F-4583-80CB-44AD26746832}"/>
                </a:ext>
              </a:extLst>
            </p:cNvPr>
            <p:cNvSpPr txBox="1"/>
            <p:nvPr/>
          </p:nvSpPr>
          <p:spPr>
            <a:xfrm>
              <a:off x="8363899" y="2697486"/>
              <a:ext cx="384721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(M-2,M-1)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0B364554-3FE1-465B-BA74-63EA9886BDBE}"/>
              </a:ext>
            </a:extLst>
          </p:cNvPr>
          <p:cNvSpPr txBox="1"/>
          <p:nvPr/>
        </p:nvSpPr>
        <p:spPr>
          <a:xfrm>
            <a:off x="3902286" y="4115054"/>
            <a:ext cx="573875" cy="307777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C0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M(M-1)/2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C0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combinations</a:t>
            </a:r>
          </a:p>
        </p:txBody>
      </p: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CAF691D4-DD92-4CE6-BAC1-2E0BC6A1CA89}"/>
              </a:ext>
            </a:extLst>
          </p:cNvPr>
          <p:cNvCxnSpPr>
            <a:cxnSpLocks/>
          </p:cNvCxnSpPr>
          <p:nvPr/>
        </p:nvCxnSpPr>
        <p:spPr>
          <a:xfrm>
            <a:off x="3102072" y="4112917"/>
            <a:ext cx="567327" cy="2137"/>
          </a:xfrm>
          <a:prstGeom prst="straightConnector1">
            <a:avLst/>
          </a:prstGeom>
          <a:noFill/>
          <a:ln w="28575" cap="flat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DAB9FFAF-4710-45EA-99C4-B900D20C88F9}"/>
              </a:ext>
            </a:extLst>
          </p:cNvPr>
          <p:cNvCxnSpPr>
            <a:cxnSpLocks/>
          </p:cNvCxnSpPr>
          <p:nvPr/>
        </p:nvCxnSpPr>
        <p:spPr>
          <a:xfrm>
            <a:off x="5761041" y="4105418"/>
            <a:ext cx="405140" cy="2137"/>
          </a:xfrm>
          <a:prstGeom prst="straightConnector1">
            <a:avLst/>
          </a:prstGeom>
          <a:noFill/>
          <a:ln w="28575" cap="flat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6BB37442-8693-4D0B-BD67-EC9F0373C2EA}"/>
              </a:ext>
            </a:extLst>
          </p:cNvPr>
          <p:cNvSpPr txBox="1"/>
          <p:nvPr/>
        </p:nvSpPr>
        <p:spPr>
          <a:xfrm>
            <a:off x="6323041" y="3350798"/>
            <a:ext cx="2200924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For each SNP combination (X,Y):</a:t>
            </a:r>
            <a:endParaRPr lang="en-US" sz="1100" b="1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F7572D6B-F0B6-4A1C-9B77-A935AE3D63BD}"/>
              </a:ext>
            </a:extLst>
          </p:cNvPr>
          <p:cNvSpPr txBox="1"/>
          <p:nvPr/>
        </p:nvSpPr>
        <p:spPr>
          <a:xfrm>
            <a:off x="6530687" y="3575632"/>
            <a:ext cx="2026196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 Create a frequency table (FT)</a:t>
            </a:r>
            <a:endParaRPr lang="en-US" sz="1100" b="1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2A3C2150-D293-4F2D-A3FA-755310878434}"/>
              </a:ext>
            </a:extLst>
          </p:cNvPr>
          <p:cNvSpPr txBox="1"/>
          <p:nvPr/>
        </p:nvSpPr>
        <p:spPr>
          <a:xfrm>
            <a:off x="6530687" y="3810488"/>
            <a:ext cx="2351606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 Go through all samples and fill FT</a:t>
            </a:r>
            <a:endParaRPr lang="en-US" sz="1100" b="1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FEDDBA49-7997-4615-B4DC-1586E1A634CB}"/>
              </a:ext>
            </a:extLst>
          </p:cNvPr>
          <p:cNvSpPr txBox="1"/>
          <p:nvPr/>
        </p:nvSpPr>
        <p:spPr>
          <a:xfrm>
            <a:off x="6530687" y="4045614"/>
            <a:ext cx="2494273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R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1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 Use the FT to obtain a score with an</a:t>
            </a:r>
          </a:p>
          <a:p>
            <a:pPr marR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1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objective function</a:t>
            </a:r>
            <a:endParaRPr lang="en-US" sz="1100" b="1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A0ACAF7C-BD54-4609-BB07-14852ECD1B7B}"/>
              </a:ext>
            </a:extLst>
          </p:cNvPr>
          <p:cNvSpPr txBox="1"/>
          <p:nvPr/>
        </p:nvSpPr>
        <p:spPr>
          <a:xfrm>
            <a:off x="6323041" y="4416140"/>
            <a:ext cx="2704266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R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1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combination with the best score will</a:t>
            </a:r>
          </a:p>
          <a:p>
            <a:pPr marR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1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be the solution</a:t>
            </a:r>
            <a:endParaRPr lang="en-US" sz="1100" b="1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4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DBC13-340C-4640-9911-DF9B2F7FF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269" y="1095059"/>
            <a:ext cx="6971720" cy="29533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273212-E258-4817-BBEE-67EB57D4354D}"/>
              </a:ext>
            </a:extLst>
          </p:cNvPr>
          <p:cNvSpPr txBox="1"/>
          <p:nvPr/>
        </p:nvSpPr>
        <p:spPr>
          <a:xfrm>
            <a:off x="628381" y="4888611"/>
            <a:ext cx="8062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“The Compute Architecture of Intel Processor Graphics Gen9”, Intel Corporation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2B7167-CA58-459D-BAB3-D65FA42368B7}"/>
              </a:ext>
            </a:extLst>
          </p:cNvPr>
          <p:cNvSpPr txBox="1"/>
          <p:nvPr/>
        </p:nvSpPr>
        <p:spPr>
          <a:xfrm>
            <a:off x="4852177" y="4240186"/>
            <a:ext cx="1510524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CPU cores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50F463-4715-4F54-A1FF-10220477C8FC}"/>
              </a:ext>
            </a:extLst>
          </p:cNvPr>
          <p:cNvSpPr txBox="1"/>
          <p:nvPr/>
        </p:nvSpPr>
        <p:spPr>
          <a:xfrm>
            <a:off x="2122832" y="4240186"/>
            <a:ext cx="1510524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Integrated GPU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213D20-56E2-4C31-85CD-77AD9478A41D}"/>
              </a:ext>
            </a:extLst>
          </p:cNvPr>
          <p:cNvSpPr/>
          <p:nvPr/>
        </p:nvSpPr>
        <p:spPr>
          <a:xfrm>
            <a:off x="1433946" y="1465118"/>
            <a:ext cx="2992582" cy="2497282"/>
          </a:xfrm>
          <a:prstGeom prst="roundRect">
            <a:avLst>
              <a:gd name="adj" fmla="val 2659"/>
            </a:avLst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41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DPC++ Implementation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7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2B7167-CA58-459D-BAB3-D65FA42368B7}"/>
              </a:ext>
            </a:extLst>
          </p:cNvPr>
          <p:cNvSpPr txBox="1"/>
          <p:nvPr/>
        </p:nvSpPr>
        <p:spPr>
          <a:xfrm>
            <a:off x="6261192" y="3684293"/>
            <a:ext cx="1510524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kernel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93ACB-E167-4412-A0AC-3891AE91C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914" y="1179675"/>
            <a:ext cx="3461080" cy="2414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24B4553-F081-4B3F-8944-0EC24940CDF0}"/>
              </a:ext>
            </a:extLst>
          </p:cNvPr>
          <p:cNvSpPr txBox="1"/>
          <p:nvPr/>
        </p:nvSpPr>
        <p:spPr>
          <a:xfrm>
            <a:off x="2090180" y="3682922"/>
            <a:ext cx="1510524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CPU code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3649F3-7BE4-4BB2-ADEF-A2DD902AD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81" y="1179675"/>
            <a:ext cx="4509680" cy="24142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A02A31-3AD7-495A-9A97-CA396D9B9682}"/>
              </a:ext>
            </a:extLst>
          </p:cNvPr>
          <p:cNvSpPr txBox="1"/>
          <p:nvPr/>
        </p:nvSpPr>
        <p:spPr>
          <a:xfrm>
            <a:off x="2793060" y="4076920"/>
            <a:ext cx="4555456" cy="43088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Direct adaptation of the original C++/OpenCL code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Single source file, simpler syntax</a:t>
            </a:r>
          </a:p>
        </p:txBody>
      </p:sp>
    </p:spTree>
    <p:extLst>
      <p:ext uri="{BB962C8B-B14F-4D97-AF65-F5344CB8AC3E}">
        <p14:creationId xmlns:p14="http://schemas.microsoft.com/office/powerpoint/2010/main" val="198844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Comparison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8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273212-E258-4817-BBEE-67EB57D4354D}"/>
              </a:ext>
            </a:extLst>
          </p:cNvPr>
          <p:cNvSpPr txBox="1"/>
          <p:nvPr/>
        </p:nvSpPr>
        <p:spPr>
          <a:xfrm>
            <a:off x="628381" y="4888611"/>
            <a:ext cx="8062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Results obtained using Intel Xeon E-2146G CPU 6c @ 3.5 GHz, Intel UHD Graphics P630 24 EUs @ 1.15 GHz, Intel Iris Xe MAX Graphics 96 EUs @ 1.55 GHz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4B4553-F081-4B3F-8944-0EC24940CDF0}"/>
              </a:ext>
            </a:extLst>
          </p:cNvPr>
          <p:cNvSpPr txBox="1"/>
          <p:nvPr/>
        </p:nvSpPr>
        <p:spPr>
          <a:xfrm>
            <a:off x="545867" y="3877321"/>
            <a:ext cx="8227399" cy="43088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Evaluating 2</a:t>
            </a:r>
            <a:r>
              <a:rPr lang="en-US" sz="1400" b="1" baseline="30000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nd</a:t>
            </a: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order epistasis on a data set with over 50M SNP combinations and 100k samples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Speedup of up to 7.8x VS optimized CPU version!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2033AA-46C7-4880-A65D-0DC15CB22FBE}"/>
              </a:ext>
            </a:extLst>
          </p:cNvPr>
          <p:cNvCxnSpPr>
            <a:cxnSpLocks/>
          </p:cNvCxnSpPr>
          <p:nvPr/>
        </p:nvCxnSpPr>
        <p:spPr>
          <a:xfrm flipV="1">
            <a:off x="3581401" y="3086302"/>
            <a:ext cx="952500" cy="91897"/>
          </a:xfrm>
          <a:prstGeom prst="straightConnector1">
            <a:avLst/>
          </a:prstGeom>
          <a:noFill/>
          <a:ln w="19050" cap="flat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A4EE9FB-618B-4327-B16D-FBC412BB05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456190"/>
              </p:ext>
            </p:extLst>
          </p:nvPr>
        </p:nvGraphicFramePr>
        <p:xfrm>
          <a:off x="2166504" y="902931"/>
          <a:ext cx="4810991" cy="297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1F6A7BE-F047-4E35-BE01-931A50FFE8A1}"/>
              </a:ext>
            </a:extLst>
          </p:cNvPr>
          <p:cNvSpPr txBox="1"/>
          <p:nvPr/>
        </p:nvSpPr>
        <p:spPr>
          <a:xfrm>
            <a:off x="4481946" y="2916711"/>
            <a:ext cx="597133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1.4x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34FDFA-18CD-4C23-9075-D5C24FDA9C2A}"/>
              </a:ext>
            </a:extLst>
          </p:cNvPr>
          <p:cNvSpPr txBox="1"/>
          <p:nvPr/>
        </p:nvSpPr>
        <p:spPr>
          <a:xfrm>
            <a:off x="5867401" y="1158647"/>
            <a:ext cx="597133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7,8x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D7E5CC-FD6D-4815-9529-53A2BF93C5E1}"/>
              </a:ext>
            </a:extLst>
          </p:cNvPr>
          <p:cNvCxnSpPr>
            <a:cxnSpLocks/>
          </p:cNvCxnSpPr>
          <p:nvPr/>
        </p:nvCxnSpPr>
        <p:spPr>
          <a:xfrm flipV="1">
            <a:off x="3422560" y="1328468"/>
            <a:ext cx="2444841" cy="1825265"/>
          </a:xfrm>
          <a:prstGeom prst="straightConnector1">
            <a:avLst/>
          </a:prstGeom>
          <a:noFill/>
          <a:ln w="19050" cap="flat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8064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Comparison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9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273212-E258-4817-BBEE-67EB57D4354D}"/>
              </a:ext>
            </a:extLst>
          </p:cNvPr>
          <p:cNvSpPr txBox="1"/>
          <p:nvPr/>
        </p:nvSpPr>
        <p:spPr>
          <a:xfrm>
            <a:off x="628381" y="4888611"/>
            <a:ext cx="8062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Results obtained using Intel Xeon E-2146G CPU 6c @ 3.5 GHz, Intel UHD Graphics P630 24 EUs @ 1.15 GHz, Intel Iris Xe MAX Graphics 96 EUs @ 1.55 GHz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4B4553-F081-4B3F-8944-0EC24940CDF0}"/>
              </a:ext>
            </a:extLst>
          </p:cNvPr>
          <p:cNvSpPr txBox="1"/>
          <p:nvPr/>
        </p:nvSpPr>
        <p:spPr>
          <a:xfrm>
            <a:off x="545867" y="3877321"/>
            <a:ext cx="8227399" cy="43088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Conclusions: GPUs are a viable alternative to traditional architectures for epistasis detection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DPC++ allows for maintaining most C/C++ code unchanged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ABF1B8-CDA1-4949-A1B6-FBAB7B3C1614}"/>
              </a:ext>
            </a:extLst>
          </p:cNvPr>
          <p:cNvCxnSpPr>
            <a:cxnSpLocks/>
          </p:cNvCxnSpPr>
          <p:nvPr/>
        </p:nvCxnSpPr>
        <p:spPr>
          <a:xfrm flipV="1">
            <a:off x="3581401" y="3086302"/>
            <a:ext cx="952500" cy="91897"/>
          </a:xfrm>
          <a:prstGeom prst="straightConnector1">
            <a:avLst/>
          </a:prstGeom>
          <a:noFill/>
          <a:ln w="19050" cap="flat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94CE428-C928-47F9-A288-DC380ABFC9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912936"/>
              </p:ext>
            </p:extLst>
          </p:nvPr>
        </p:nvGraphicFramePr>
        <p:xfrm>
          <a:off x="2166504" y="902931"/>
          <a:ext cx="4810991" cy="297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F686118-4C3D-4229-9A2E-46B0B6676355}"/>
              </a:ext>
            </a:extLst>
          </p:cNvPr>
          <p:cNvSpPr txBox="1"/>
          <p:nvPr/>
        </p:nvSpPr>
        <p:spPr>
          <a:xfrm>
            <a:off x="4481946" y="2916711"/>
            <a:ext cx="597133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1.4x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910B99-554B-40E2-B08E-81C8C56E741B}"/>
              </a:ext>
            </a:extLst>
          </p:cNvPr>
          <p:cNvSpPr txBox="1"/>
          <p:nvPr/>
        </p:nvSpPr>
        <p:spPr>
          <a:xfrm>
            <a:off x="5867401" y="1158647"/>
            <a:ext cx="597133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7,8x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B37B7E-AD5B-4AE6-824F-6641DC91D3E6}"/>
              </a:ext>
            </a:extLst>
          </p:cNvPr>
          <p:cNvCxnSpPr>
            <a:cxnSpLocks/>
          </p:cNvCxnSpPr>
          <p:nvPr/>
        </p:nvCxnSpPr>
        <p:spPr>
          <a:xfrm flipV="1">
            <a:off x="3422560" y="1328468"/>
            <a:ext cx="2444841" cy="1825265"/>
          </a:xfrm>
          <a:prstGeom prst="straightConnector1">
            <a:avLst/>
          </a:prstGeom>
          <a:noFill/>
          <a:ln w="19050" cap="flat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8697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INESC-ID-template-0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FC418"/>
      </a:accent1>
      <a:accent2>
        <a:srgbClr val="00587B"/>
      </a:accent2>
      <a:accent3>
        <a:srgbClr val="758C95"/>
      </a:accent3>
      <a:accent4>
        <a:srgbClr val="707070"/>
      </a:accent4>
      <a:accent5>
        <a:srgbClr val="008797"/>
      </a:accent5>
      <a:accent6>
        <a:srgbClr val="3A7FB7"/>
      </a:accent6>
      <a:hlink>
        <a:srgbClr val="70C815"/>
      </a:hlink>
      <a:folHlink>
        <a:srgbClr val="ABF818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Times"/>
        <a:ea typeface="Times"/>
        <a:cs typeface="Times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Times"/>
        <a:ea typeface="Times"/>
        <a:cs typeface="Times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11088</TotalTime>
  <Words>1096</Words>
  <Application>Microsoft Office PowerPoint</Application>
  <PresentationFormat>On-screen Show (16:9)</PresentationFormat>
  <Paragraphs>315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 Next Condensed</vt:lpstr>
      <vt:lpstr>Avenir Next Condensed Demi Bold</vt:lpstr>
      <vt:lpstr>Avenir Next Condensed Medium</vt:lpstr>
      <vt:lpstr>Helvetica</vt:lpstr>
      <vt:lpstr>Helvetica Neue Condensed</vt:lpstr>
      <vt:lpstr>Times</vt:lpstr>
      <vt:lpstr>Blank Presentation</vt:lpstr>
      <vt:lpstr>Boosting Epistasis Detection on Intel CPU+iGPU Systems oneAPI Great Cross-Architecture Challenge Highlight</vt:lpstr>
      <vt:lpstr>Epistasis Detection</vt:lpstr>
      <vt:lpstr>Epistasis Detection</vt:lpstr>
      <vt:lpstr>Epistasis Detection</vt:lpstr>
      <vt:lpstr>Epistasis Detection</vt:lpstr>
      <vt:lpstr>SoC architecture</vt:lpstr>
      <vt:lpstr>DPC++ Implementation</vt:lpstr>
      <vt:lpstr>Performance Comparison</vt:lpstr>
      <vt:lpstr>Performance Comparison</vt:lpstr>
      <vt:lpstr>Previous Work: Epistasis Detection on Intel CPU+iGPU </vt:lpstr>
      <vt:lpstr>Going Forward: Epistasis Detection on CPU+GPU systems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INESC-ID – Instituto de Engenharia   de Sistemas e Computadores</dc:title>
  <dc:creator>rjfn</dc:creator>
  <cp:lastModifiedBy>Rafael Campos</cp:lastModifiedBy>
  <cp:revision>3112</cp:revision>
  <cp:lastPrinted>2020-10-24T13:52:38Z</cp:lastPrinted>
  <dcterms:modified xsi:type="dcterms:W3CDTF">2021-04-21T13:00:42Z</dcterms:modified>
</cp:coreProperties>
</file>