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53" r:id="rId1"/>
  </p:sldMasterIdLst>
  <p:notesMasterIdLst>
    <p:notesMasterId r:id="rId10"/>
  </p:notesMasterIdLst>
  <p:handoutMasterIdLst>
    <p:handoutMasterId r:id="rId11"/>
  </p:handoutMasterIdLst>
  <p:sldIdLst>
    <p:sldId id="315" r:id="rId2"/>
    <p:sldId id="317" r:id="rId3"/>
    <p:sldId id="318" r:id="rId4"/>
    <p:sldId id="319" r:id="rId5"/>
    <p:sldId id="320" r:id="rId6"/>
    <p:sldId id="321" r:id="rId7"/>
    <p:sldId id="328" r:id="rId8"/>
    <p:sldId id="327" r:id="rId9"/>
  </p:sldIdLst>
  <p:sldSz cx="9144000" cy="6858000" type="screen4x3"/>
  <p:notesSz cx="6742113" cy="9799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7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00"/>
    <a:srgbClr val="3FA22E"/>
    <a:srgbClr val="D0CF00"/>
    <a:srgbClr val="0066CC"/>
    <a:srgbClr val="CCECFF"/>
    <a:srgbClr val="99CCFF"/>
    <a:srgbClr val="33CCFF"/>
    <a:srgbClr val="00CCFF"/>
    <a:srgbClr val="66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86" autoAdjust="0"/>
    <p:restoredTop sz="95304" autoAdjust="0"/>
  </p:normalViewPr>
  <p:slideViewPr>
    <p:cSldViewPr>
      <p:cViewPr varScale="1">
        <p:scale>
          <a:sx n="96" d="100"/>
          <a:sy n="96" d="100"/>
        </p:scale>
        <p:origin x="11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138" y="-102"/>
      </p:cViewPr>
      <p:guideLst>
        <p:guide orient="horz" pos="3087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492" cy="49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9" tIns="45005" rIns="90009" bIns="45005" numCol="1" anchor="t" anchorCtr="0" compatLnSpc="1">
            <a:prstTxWarp prst="textNoShape">
              <a:avLst/>
            </a:prstTxWarp>
          </a:bodyPr>
          <a:lstStyle>
            <a:lvl1pPr algn="l" defTabSz="900231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quarter" idx="1"/>
          </p:nvPr>
        </p:nvSpPr>
        <p:spPr>
          <a:xfrm>
            <a:off x="3819620" y="0"/>
            <a:ext cx="2920887" cy="490531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AC9509E-B276-4C23-A817-2C1500044AC6}" type="datetimeFigureOut">
              <a:rPr lang="fr-FR"/>
              <a:pPr>
                <a:defRPr/>
              </a:pPr>
              <a:t>25/04/2021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492" cy="49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9" tIns="45005" rIns="90009" bIns="45005" numCol="1" anchor="t" anchorCtr="0" compatLnSpc="1">
            <a:prstTxWarp prst="textNoShape">
              <a:avLst/>
            </a:prstTxWarp>
          </a:bodyPr>
          <a:lstStyle>
            <a:lvl1pPr algn="l" defTabSz="900231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620" y="0"/>
            <a:ext cx="2920887" cy="49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9" tIns="45005" rIns="90009" bIns="45005" numCol="1" anchor="t" anchorCtr="0" compatLnSpc="1">
            <a:prstTxWarp prst="textNoShape">
              <a:avLst/>
            </a:prstTxWarp>
          </a:bodyPr>
          <a:lstStyle>
            <a:lvl1pPr algn="r" defTabSz="900231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35013"/>
            <a:ext cx="4897437" cy="3675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051" y="4656122"/>
            <a:ext cx="5394012" cy="441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9" tIns="45005" rIns="90009" bIns="450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403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307541"/>
            <a:ext cx="2920887" cy="49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/>
          <a:lstStyle>
            <a:lvl1pPr defTabSz="9041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7155" indent="-283521" defTabSz="9041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4085" indent="-226817" defTabSz="9041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718" indent="-226817" defTabSz="9041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352" indent="-226817" defTabSz="9041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4986" indent="-226817" defTabSz="9041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8620" indent="-226817" defTabSz="9041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2254" indent="-226817" defTabSz="9041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5888" indent="-226817" defTabSz="9041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fr-FR" altLang="fr-FR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10263"/>
            <a:ext cx="8096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309128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86518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4213" y="1268413"/>
            <a:ext cx="4027487" cy="49688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64100" y="1268413"/>
            <a:ext cx="4029075" cy="49688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0FA2-F585-4E7B-9C89-A08891AE33BC}" type="datetime1">
              <a:rPr lang="fr-FR"/>
              <a:pPr>
                <a:defRPr/>
              </a:pPr>
              <a:t>25/04/2021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222968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86518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684213" y="1268413"/>
            <a:ext cx="8208962" cy="4968875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1A31E-4FB5-4DEA-B382-B9336B94C057}" type="datetime1">
              <a:rPr lang="fr-FR"/>
              <a:pPr>
                <a:defRPr/>
              </a:pPr>
              <a:t>25/04/2021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415129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86518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4213" y="1268413"/>
            <a:ext cx="8208962" cy="4968875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B4ED0-4EB9-4F44-9F7C-5D592241027B}" type="datetime1">
              <a:rPr lang="fr-FR"/>
              <a:pPr>
                <a:defRPr/>
              </a:pPr>
              <a:t>25/04/2021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252529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115888"/>
            <a:ext cx="8607455" cy="865187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268413"/>
            <a:ext cx="8607455" cy="496887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F0B0D-368D-4200-843E-5FF81F4AE71F}" type="datetime1">
              <a:rPr lang="fr-FR"/>
              <a:pPr>
                <a:defRPr/>
              </a:pPr>
              <a:t>25/04/2021</a:t>
            </a:fld>
            <a:endParaRPr lang="fr-FR" dirty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altLang="fr-FR"/>
              <a:t>- p </a:t>
            </a:r>
            <a:fld id="{E25D719F-01BA-4DE3-94F2-1C5C99408EA8}" type="slidenum">
              <a:rPr lang="fr-FR" altLang="fr-FR"/>
              <a:pPr>
                <a:defRPr/>
              </a:pPr>
              <a:t>‹N›</a:t>
            </a:fld>
            <a:r>
              <a:rPr lang="fr-FR" alt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254367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FFE8B-25D1-4D5A-B990-723409C21E79}" type="datetime1">
              <a:rPr lang="fr-FR"/>
              <a:pPr>
                <a:defRPr/>
              </a:pPr>
              <a:t>25/04/2021</a:t>
            </a:fld>
            <a:endParaRPr lang="fr-FR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altLang="fr-FR"/>
              <a:t>- p </a:t>
            </a:r>
            <a:fld id="{7225E1D7-C441-45C8-BC30-8FBB9D3734C9}" type="slidenum">
              <a:rPr lang="fr-FR" altLang="fr-FR"/>
              <a:pPr>
                <a:defRPr/>
              </a:pPr>
              <a:t>‹N›</a:t>
            </a:fld>
            <a:r>
              <a:rPr lang="fr-FR" alt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5481467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1268413"/>
            <a:ext cx="4027487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64100" y="1268413"/>
            <a:ext cx="402907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9B773-C45C-4106-B940-A3133638C1F1}" type="datetime1">
              <a:rPr lang="fr-FR"/>
              <a:pPr>
                <a:defRPr/>
              </a:pPr>
              <a:t>25/04/2021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745013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B203A-3C4A-44BD-A96B-0D888E7DEEF4}" type="datetime1">
              <a:rPr lang="fr-FR"/>
              <a:pPr>
                <a:defRPr/>
              </a:pPr>
              <a:t>25/04/2021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851505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8CD57-7B2A-418B-B1E9-BEE16039C608}" type="datetime1">
              <a:rPr lang="fr-FR"/>
              <a:pPr>
                <a:defRPr/>
              </a:pPr>
              <a:t>25/04/2021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644521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96038"/>
            <a:ext cx="18351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8E8C5-3389-4C83-B865-64E996865CA6}" type="datetime1">
              <a:rPr lang="fr-FR"/>
              <a:pPr>
                <a:defRPr/>
              </a:pPr>
              <a:t>25/04/2021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109558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E2DF8-9342-46CE-B678-881C5CEBDCB1}" type="datetime1">
              <a:rPr lang="fr-FR"/>
              <a:pPr>
                <a:defRPr/>
              </a:pPr>
              <a:t>25/04/2021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118071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458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5361B-39EE-4D20-B3E9-53CD7A8283E8}" type="datetime1">
              <a:rPr lang="fr-FR"/>
              <a:pPr>
                <a:defRPr/>
              </a:pPr>
              <a:t>25/04/2021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02585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268413"/>
            <a:ext cx="820896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8807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15888"/>
            <a:ext cx="820896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8" name="Rectangle 16"/>
          <p:cNvSpPr>
            <a:spLocks noChangeArrowheads="1"/>
          </p:cNvSpPr>
          <p:nvPr userDrawn="1"/>
        </p:nvSpPr>
        <p:spPr bwMode="auto">
          <a:xfrm rot="16200000" flipV="1">
            <a:off x="4537075" y="-3230562"/>
            <a:ext cx="69850" cy="8642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99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fr-FR" altLang="fr-FR"/>
          </a:p>
        </p:txBody>
      </p:sp>
      <p:sp>
        <p:nvSpPr>
          <p:cNvPr id="1029" name="Line 18"/>
          <p:cNvSpPr>
            <a:spLocks noChangeShapeType="1"/>
          </p:cNvSpPr>
          <p:nvPr userDrawn="1"/>
        </p:nvSpPr>
        <p:spPr bwMode="auto">
          <a:xfrm>
            <a:off x="0" y="6318250"/>
            <a:ext cx="91440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0" name="Line 19"/>
          <p:cNvSpPr>
            <a:spLocks noChangeShapeType="1"/>
          </p:cNvSpPr>
          <p:nvPr userDrawn="1"/>
        </p:nvSpPr>
        <p:spPr bwMode="auto">
          <a:xfrm>
            <a:off x="0" y="6357938"/>
            <a:ext cx="9144000" cy="0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08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5375" y="6524625"/>
            <a:ext cx="10795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9E4FB9C4-F7DB-40B1-9C4F-59A4DE05696E}" type="datetime1">
              <a:rPr lang="fr-FR"/>
              <a:pPr>
                <a:defRPr/>
              </a:pPr>
              <a:t>25/04/2021</a:t>
            </a:fld>
            <a:endParaRPr lang="fr-FR" dirty="0"/>
          </a:p>
        </p:txBody>
      </p:sp>
      <p:sp>
        <p:nvSpPr>
          <p:cNvPr id="8809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87900" y="6524625"/>
            <a:ext cx="719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 smtClean="0">
                <a:solidFill>
                  <a:schemeClr val="bg2"/>
                </a:solidFill>
                <a:latin typeface="Eurostile LT Std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- p </a:t>
            </a:r>
            <a:fld id="{E0BDE8F8-2052-402F-A6E7-F4ECD55D0215}" type="slidenum">
              <a:rPr lang="fr-FR" altLang="fr-FR"/>
              <a:pPr>
                <a:defRPr/>
              </a:pPr>
              <a:t>‹N›</a:t>
            </a:fld>
            <a:r>
              <a:rPr lang="fr-FR" altLang="fr-FR"/>
              <a:t> </a:t>
            </a:r>
          </a:p>
        </p:txBody>
      </p:sp>
      <p:pic>
        <p:nvPicPr>
          <p:cNvPr id="1033" name="Imag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96038"/>
            <a:ext cx="15843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Espace réservé du contenu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81750"/>
            <a:ext cx="8747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52" r:id="rId1"/>
    <p:sldLayoutId id="2147486153" r:id="rId2"/>
    <p:sldLayoutId id="2147486154" r:id="rId3"/>
    <p:sldLayoutId id="2147486155" r:id="rId4"/>
    <p:sldLayoutId id="2147486156" r:id="rId5"/>
    <p:sldLayoutId id="2147486157" r:id="rId6"/>
    <p:sldLayoutId id="2147486158" r:id="rId7"/>
    <p:sldLayoutId id="2147486159" r:id="rId8"/>
    <p:sldLayoutId id="2147486160" r:id="rId9"/>
    <p:sldLayoutId id="2147486161" r:id="rId10"/>
    <p:sldLayoutId id="2147486162" r:id="rId11"/>
    <p:sldLayoutId id="2147486163" r:id="rId12"/>
  </p:sldLayoutIdLst>
  <p:transition>
    <p:cut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Eurostile LT St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Eurostile LT St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Eurostile LT St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Eurostile LT St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Eurostile LT St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Eurostile LT St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Eurostile LT St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99CC"/>
          </a:solidFill>
          <a:effectLst>
            <a:outerShdw blurRad="38100" dist="38100" dir="2700000" algn="tl">
              <a:srgbClr val="C0C0C0"/>
            </a:outerShdw>
          </a:effectLst>
          <a:latin typeface="Eurostile LT Std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0099CC"/>
        </a:buClr>
        <a:buSzPct val="130000"/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Eurostile LT Std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buChar char="F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s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s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s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s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guardian.com/science/2017/feb/16/woolly-mammoth-resurrection-scientists" TargetMode="External"/><Relationship Id="rId4" Type="http://schemas.openxmlformats.org/officeDocument/2006/relationships/hyperlink" Target="https://www.researchgate.net/publication/328812596_2018_Semiconductor_Synthetic_Biology_Roadma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evmesh.intel.com/projects/oneoligo-860c3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955925" y="2997200"/>
            <a:ext cx="6188075" cy="1685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fr-FR" altLang="fr-FR" sz="3200" u="sng" dirty="0" err="1">
                <a:latin typeface="Helvetica" pitchFamily="2" charset="0"/>
              </a:rPr>
              <a:t>OneOligo</a:t>
            </a:r>
            <a:br>
              <a:rPr lang="fr-FR" altLang="fr-FR" dirty="0">
                <a:latin typeface="Helvetica" pitchFamily="2" charset="0"/>
              </a:rPr>
            </a:br>
            <a:r>
              <a:rPr lang="fr-FR" altLang="fr-FR" dirty="0" err="1">
                <a:latin typeface="Helvetica" pitchFamily="2" charset="0"/>
              </a:rPr>
              <a:t>oneAPI</a:t>
            </a:r>
            <a:r>
              <a:rPr lang="fr-FR" altLang="fr-FR" dirty="0">
                <a:latin typeface="Helvetica" pitchFamily="2" charset="0"/>
              </a:rPr>
              <a:t> for DNA data </a:t>
            </a:r>
            <a:r>
              <a:rPr lang="fr-FR" altLang="fr-FR" dirty="0" err="1">
                <a:latin typeface="Helvetica" pitchFamily="2" charset="0"/>
              </a:rPr>
              <a:t>storage</a:t>
            </a:r>
            <a:endParaRPr lang="fr-FR" altLang="fr-FR" dirty="0">
              <a:latin typeface="Helvetica" pitchFamily="2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6097" y="4797152"/>
            <a:ext cx="5627730" cy="457200"/>
          </a:xfrm>
          <a:noFill/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fr-FR" sz="1600" dirty="0">
                <a:solidFill>
                  <a:schemeClr val="bg2"/>
                </a:solidFill>
                <a:latin typeface="Helvetica" pitchFamily="2" charset="0"/>
              </a:rPr>
              <a:t>Eugenio Marinelli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fr-FR" sz="1600" dirty="0">
                <a:solidFill>
                  <a:schemeClr val="bg2"/>
                </a:solidFill>
                <a:latin typeface="Helvetica" pitchFamily="2" charset="0"/>
              </a:rPr>
              <a:t>Supervisor: Raja </a:t>
            </a:r>
            <a:r>
              <a:rPr lang="en-US" altLang="fr-FR" sz="1600" dirty="0" err="1">
                <a:solidFill>
                  <a:schemeClr val="bg2"/>
                </a:solidFill>
                <a:latin typeface="Helvetica" pitchFamily="2" charset="0"/>
              </a:rPr>
              <a:t>Appuswamy</a:t>
            </a:r>
            <a:endParaRPr lang="en-US" altLang="fr-FR" sz="1600" dirty="0">
              <a:solidFill>
                <a:schemeClr val="bg2"/>
              </a:solidFill>
              <a:latin typeface="Helvetica" pitchFamily="2" charset="0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fr-FR" sz="1600" dirty="0">
                <a:solidFill>
                  <a:schemeClr val="bg2"/>
                </a:solidFill>
                <a:latin typeface="Helvetica" pitchFamily="2" charset="0"/>
              </a:rPr>
              <a:t>EURECOM</a:t>
            </a:r>
            <a:endParaRPr lang="fr-FR" altLang="fr-FR" sz="1600" dirty="0">
              <a:solidFill>
                <a:schemeClr val="bg2"/>
              </a:solidFill>
              <a:latin typeface="Helvetica" pitchFamily="2" charset="0"/>
            </a:endParaRP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72" y="101507"/>
            <a:ext cx="8607455" cy="865187"/>
          </a:xfrm>
        </p:spPr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DNA: A biological media for archiving digital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EF0B0D-368D-4200-843E-5FF81F4AE71F}" type="datetime1">
              <a:rPr lang="fr-FR" smtClean="0"/>
              <a:pPr>
                <a:defRPr/>
              </a:pPr>
              <a:t>25/04/2021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- p </a:t>
            </a:r>
            <a:fld id="{E25D719F-01BA-4DE3-94F2-1C5C99408EA8}" type="slidenum">
              <a:rPr lang="fr-FR" altLang="fr-FR" smtClean="0"/>
              <a:pPr>
                <a:defRPr/>
              </a:pPr>
              <a:t>1</a:t>
            </a:fld>
            <a:r>
              <a:rPr lang="fr-FR" altLang="fr-FR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98" y="2523951"/>
            <a:ext cx="3315338" cy="299753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691680" y="2086385"/>
            <a:ext cx="955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Dense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38132" y="2086385"/>
            <a:ext cx="1140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Durable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891" y="2523952"/>
            <a:ext cx="4230511" cy="299753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5536" y="5521487"/>
            <a:ext cx="2954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4"/>
              </a:rPr>
              <a:t>[</a:t>
            </a:r>
            <a:r>
              <a:rPr lang="en-US" sz="1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4"/>
              </a:rPr>
              <a:t>SemiSynBio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4"/>
              </a:rPr>
              <a:t> Roadmap, 2018]</a:t>
            </a: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20788" y="5596402"/>
            <a:ext cx="2954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5"/>
              </a:rPr>
              <a:t>[The Guardian, 2017]</a:t>
            </a: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A2D19C-1C3F-424F-902D-483B5D2BC5E1}"/>
              </a:ext>
            </a:extLst>
          </p:cNvPr>
          <p:cNvSpPr txBox="1">
            <a:spLocks/>
          </p:cNvSpPr>
          <p:nvPr/>
        </p:nvSpPr>
        <p:spPr>
          <a:xfrm>
            <a:off x="142875" y="1194531"/>
            <a:ext cx="9144000" cy="77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“80% enterprise data is cold, and increasing at </a:t>
            </a:r>
            <a:r>
              <a:rPr lang="en-US" sz="2000" b="1" i="1" u="sng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60% CAGR</a:t>
            </a:r>
            <a:r>
              <a:rPr lang="en-US" sz="2000" i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”</a:t>
            </a:r>
            <a:r>
              <a:rPr lang="en-US" sz="20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[</a:t>
            </a:r>
            <a:r>
              <a:rPr lang="en-US" sz="20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Horison</a:t>
            </a:r>
            <a:r>
              <a:rPr lang="en-US" sz="20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]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“60% of archival data stored </a:t>
            </a:r>
            <a:r>
              <a:rPr lang="en-US" sz="2000" b="1" u="sng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longer than 20 years</a:t>
            </a:r>
            <a:r>
              <a:rPr lang="en-US" sz="2000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”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[SNIA]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CH" sz="2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CH" sz="2200" dirty="0"/>
          </a:p>
        </p:txBody>
      </p:sp>
    </p:spTree>
    <p:extLst>
      <p:ext uri="{BB962C8B-B14F-4D97-AF65-F5344CB8AC3E}">
        <p14:creationId xmlns:p14="http://schemas.microsoft.com/office/powerpoint/2010/main" val="397926853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DNA Data Archival: 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EF0B0D-368D-4200-843E-5FF81F4AE71F}" type="datetime1">
              <a:rPr lang="fr-FR" smtClean="0"/>
              <a:pPr>
                <a:defRPr/>
              </a:pPr>
              <a:t>25/04/2021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- p </a:t>
            </a:r>
            <a:fld id="{E25D719F-01BA-4DE3-94F2-1C5C99408EA8}" type="slidenum">
              <a:rPr lang="fr-FR" altLang="fr-FR" smtClean="0"/>
              <a:pPr>
                <a:defRPr/>
              </a:pPr>
              <a:t>2</a:t>
            </a:fld>
            <a:r>
              <a:rPr lang="fr-FR" altLang="fr-FR"/>
              <a:t>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6" y="1444179"/>
            <a:ext cx="1828928" cy="85981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7" y="4437112"/>
            <a:ext cx="1828928" cy="859815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14E8BC22-0E64-4747-BB96-1EB028636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609" y="1265861"/>
            <a:ext cx="7407882" cy="47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1654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Solving DNA Read Consensus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EF0B0D-368D-4200-843E-5FF81F4AE71F}" type="datetime1">
              <a:rPr lang="fr-FR" smtClean="0"/>
              <a:pPr>
                <a:defRPr/>
              </a:pPr>
              <a:t>25/04/2021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- p </a:t>
            </a:r>
            <a:fld id="{E25D719F-01BA-4DE3-94F2-1C5C99408EA8}" type="slidenum">
              <a:rPr lang="fr-FR" altLang="fr-FR" smtClean="0"/>
              <a:pPr>
                <a:defRPr/>
              </a:pPr>
              <a:t>3</a:t>
            </a:fld>
            <a:r>
              <a:rPr lang="fr-FR" altLang="fr-FR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9628" y="2272166"/>
            <a:ext cx="230499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    ACTGATGTGAT</a:t>
            </a:r>
            <a:r>
              <a:rPr lang="en-US" sz="1200" b="1" dirty="0">
                <a:solidFill>
                  <a:srgbClr val="FF0000"/>
                </a:solidFill>
              </a:rPr>
              <a:t>C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C </a:t>
            </a:r>
            <a:r>
              <a:rPr lang="en-US" sz="1200" b="1" dirty="0">
                <a:solidFill>
                  <a:srgbClr val="FF0000"/>
                </a:solidFill>
              </a:rPr>
              <a:t>–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TA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    ACTGATGTGATGCGTA</a:t>
            </a:r>
          </a:p>
          <a:p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   ACTGATGTGAT</a:t>
            </a:r>
            <a:r>
              <a:rPr lang="en-US" sz="1200" b="1" dirty="0">
                <a:solidFill>
                  <a:srgbClr val="FF0000"/>
                </a:solidFill>
              </a:rPr>
              <a:t>C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C </a:t>
            </a:r>
            <a:r>
              <a:rPr lang="en-US" sz="1200" b="1" dirty="0">
                <a:solidFill>
                  <a:srgbClr val="FF0000"/>
                </a:solidFill>
              </a:rPr>
              <a:t>–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TA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   ACTGATGTGATGCGTA</a:t>
            </a:r>
          </a:p>
          <a:p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   ACTGATGTGATGCGTA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   ACTGATGTGATGCG</a:t>
            </a:r>
            <a:r>
              <a:rPr lang="en-US" sz="1200" b="1" dirty="0">
                <a:solidFill>
                  <a:srgbClr val="FF0000"/>
                </a:solidFill>
              </a:rPr>
              <a:t>C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TA</a:t>
            </a:r>
          </a:p>
          <a:p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sz="1200" b="1" dirty="0">
                <a:solidFill>
                  <a:srgbClr val="00B050"/>
                </a:solidFill>
              </a:rPr>
              <a:t>ATCGTGCATAGTCAGT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sz="1200" b="1" dirty="0">
                <a:solidFill>
                  <a:srgbClr val="00B050"/>
                </a:solidFill>
              </a:rPr>
              <a:t>ATCGTGCATAGTC</a:t>
            </a:r>
            <a:r>
              <a:rPr lang="en-US" sz="1200" b="1" dirty="0">
                <a:solidFill>
                  <a:srgbClr val="FF0000"/>
                </a:solidFill>
              </a:rPr>
              <a:t>T</a:t>
            </a:r>
            <a:r>
              <a:rPr lang="en-US" sz="1200" b="1" dirty="0">
                <a:solidFill>
                  <a:srgbClr val="00B050"/>
                </a:solidFill>
              </a:rPr>
              <a:t>GT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5026" y="1346104"/>
            <a:ext cx="1849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Edit</a:t>
            </a:r>
          </a:p>
          <a:p>
            <a:pPr algn="ctr"/>
            <a:r>
              <a:rPr lang="en-US" b="1" dirty="0"/>
              <a:t>Similarity Join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50165" y="1459969"/>
            <a:ext cx="1368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Clustering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4876" y="2025041"/>
            <a:ext cx="223885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   ACTGATGTGAT</a:t>
            </a:r>
            <a:r>
              <a:rPr lang="en-US" sz="1200" b="1" dirty="0">
                <a:solidFill>
                  <a:srgbClr val="FF0000"/>
                </a:solidFill>
              </a:rPr>
              <a:t>C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C </a:t>
            </a:r>
            <a:r>
              <a:rPr lang="en-US" sz="1200" b="1" dirty="0">
                <a:solidFill>
                  <a:srgbClr val="FF0000"/>
                </a:solidFill>
              </a:rPr>
              <a:t>–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TA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   ACTGATGTGATGCGTA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   ACTGATGTGATGCG</a:t>
            </a:r>
            <a:r>
              <a:rPr lang="en-US" sz="1200" b="1" dirty="0">
                <a:solidFill>
                  <a:srgbClr val="FF0000"/>
                </a:solidFill>
              </a:rPr>
              <a:t>C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TA</a:t>
            </a:r>
          </a:p>
          <a:p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   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sz="1200" b="1" dirty="0">
                <a:solidFill>
                  <a:srgbClr val="00B050"/>
                </a:solidFill>
              </a:rPr>
              <a:t>ATCGTGCATAGTCAGT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sz="1200" b="1" dirty="0">
                <a:solidFill>
                  <a:srgbClr val="00B050"/>
                </a:solidFill>
              </a:rPr>
              <a:t>ATCGTGCATAGTC</a:t>
            </a:r>
            <a:r>
              <a:rPr lang="en-US" sz="1200" b="1" dirty="0">
                <a:solidFill>
                  <a:srgbClr val="FF0000"/>
                </a:solidFill>
              </a:rPr>
              <a:t>T</a:t>
            </a:r>
            <a:r>
              <a:rPr lang="en-US" sz="1200" b="1" dirty="0">
                <a:solidFill>
                  <a:srgbClr val="00B050"/>
                </a:solidFill>
              </a:rPr>
              <a:t>GT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7370" y="14626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Consensus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53732" y="3131698"/>
            <a:ext cx="19394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ACTGATGTGATGCGTA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ATCGTGCATAGTCAGT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429" y="5069024"/>
            <a:ext cx="4218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N = O(100M to 1B) strings</a:t>
            </a:r>
          </a:p>
          <a:p>
            <a:r>
              <a:rPr lang="en-US" sz="2000" b="1" dirty="0">
                <a:latin typeface="Helvetica" pitchFamily="2" charset="0"/>
              </a:rPr>
              <a:t>O(N</a:t>
            </a:r>
            <a:r>
              <a:rPr lang="en-US" sz="2000" b="1" baseline="30000" dirty="0">
                <a:latin typeface="Helvetica" pitchFamily="2" charset="0"/>
              </a:rPr>
              <a:t>2</a:t>
            </a:r>
            <a:r>
              <a:rPr lang="en-US" sz="2000" b="1" dirty="0">
                <a:latin typeface="Helvetica" pitchFamily="2" charset="0"/>
              </a:rPr>
              <a:t>) comparison operations</a:t>
            </a:r>
          </a:p>
          <a:p>
            <a:r>
              <a:rPr lang="en-US" sz="2000" b="1" dirty="0">
                <a:latin typeface="Helvetica" pitchFamily="2" charset="0"/>
              </a:rPr>
              <a:t>O(k</a:t>
            </a:r>
            <a:r>
              <a:rPr lang="en-US" sz="2000" b="1" baseline="30000" dirty="0">
                <a:latin typeface="Helvetica" pitchFamily="2" charset="0"/>
              </a:rPr>
              <a:t>2</a:t>
            </a:r>
            <a:r>
              <a:rPr lang="en-US" sz="2000" b="1" dirty="0">
                <a:latin typeface="Helvetica" pitchFamily="2" charset="0"/>
              </a:rPr>
              <a:t>) per edit distance (k=length)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85580" y="522291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O(100k -1M)  strings</a:t>
            </a:r>
          </a:p>
          <a:p>
            <a:endParaRPr lang="en-US" sz="2000" b="1" dirty="0">
              <a:latin typeface="+mn-lt"/>
            </a:endParaRPr>
          </a:p>
        </p:txBody>
      </p:sp>
      <p:sp>
        <p:nvSpPr>
          <p:cNvPr id="18" name="Left Brace 17"/>
          <p:cNvSpPr/>
          <p:nvPr/>
        </p:nvSpPr>
        <p:spPr bwMode="auto">
          <a:xfrm rot="16200000">
            <a:off x="2377246" y="2735231"/>
            <a:ext cx="369155" cy="4032448"/>
          </a:xfrm>
          <a:prstGeom prst="leftBrace">
            <a:avLst>
              <a:gd name="adj1" fmla="val 33028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Left Brace 18"/>
          <p:cNvSpPr/>
          <p:nvPr/>
        </p:nvSpPr>
        <p:spPr bwMode="auto">
          <a:xfrm rot="16200000">
            <a:off x="6655959" y="2712428"/>
            <a:ext cx="369154" cy="4105278"/>
          </a:xfrm>
          <a:prstGeom prst="leftBrace">
            <a:avLst>
              <a:gd name="adj1" fmla="val 3723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9438" y="2661726"/>
            <a:ext cx="227621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  ACTGATGTGAT</a:t>
            </a:r>
            <a:r>
              <a:rPr lang="en-US" sz="1200" b="1" dirty="0">
                <a:solidFill>
                  <a:srgbClr val="FF0000"/>
                </a:solidFill>
              </a:rPr>
              <a:t>C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C </a:t>
            </a:r>
            <a:r>
              <a:rPr lang="en-US" sz="1200" b="1" dirty="0">
                <a:solidFill>
                  <a:srgbClr val="FF0000"/>
                </a:solidFill>
              </a:rPr>
              <a:t>-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TA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   ATCGTGCATAGTCAGT</a:t>
            </a:r>
          </a:p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ACTGATGTGATGCGTA</a:t>
            </a:r>
          </a:p>
          <a:p>
            <a:pPr algn="ctr"/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…</a:t>
            </a:r>
          </a:p>
          <a:p>
            <a:pPr algn="ctr"/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200" b="1" dirty="0">
                <a:solidFill>
                  <a:srgbClr val="00B050"/>
                </a:solidFill>
              </a:rPr>
              <a:t>   ATCGTGCATAGTC</a:t>
            </a:r>
            <a:r>
              <a:rPr lang="en-US" sz="1200" b="1" dirty="0">
                <a:solidFill>
                  <a:srgbClr val="FF0000"/>
                </a:solidFill>
              </a:rPr>
              <a:t>T</a:t>
            </a:r>
            <a:r>
              <a:rPr lang="en-US" sz="1200" b="1" dirty="0">
                <a:solidFill>
                  <a:srgbClr val="00B050"/>
                </a:solidFill>
              </a:rPr>
              <a:t>GT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  ACTGATGTGATGCGT</a:t>
            </a:r>
            <a:r>
              <a:rPr lang="en-US" sz="1200" b="1" dirty="0">
                <a:solidFill>
                  <a:srgbClr val="FF0000"/>
                </a:solidFill>
              </a:rPr>
              <a:t>C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621" y="1484603"/>
            <a:ext cx="1849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Noisy Reads</a:t>
            </a:r>
          </a:p>
        </p:txBody>
      </p:sp>
    </p:spTree>
    <p:extLst>
      <p:ext uri="{BB962C8B-B14F-4D97-AF65-F5344CB8AC3E}">
        <p14:creationId xmlns:p14="http://schemas.microsoft.com/office/powerpoint/2010/main" val="283705660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OneJoin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(Algorithm): Scalable, Cross-Architecture Edit Similarity Join with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oneAPI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EF0B0D-368D-4200-843E-5FF81F4AE71F}" type="datetime1">
              <a:rPr lang="fr-FR" smtClean="0"/>
              <a:pPr>
                <a:defRPr/>
              </a:pPr>
              <a:t>25/04/2021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/>
              <a:t>- p </a:t>
            </a:r>
            <a:fld id="{E25D719F-01BA-4DE3-94F2-1C5C99408EA8}" type="slidenum">
              <a:rPr lang="fr-FR" altLang="fr-FR" smtClean="0"/>
              <a:pPr>
                <a:defRPr/>
              </a:pPr>
              <a:t>4</a:t>
            </a:fld>
            <a:r>
              <a:rPr lang="fr-FR" altLang="fr-FR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233" y="1196752"/>
            <a:ext cx="227621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1. ACTGATGTGAT</a:t>
            </a:r>
            <a:r>
              <a:rPr lang="en-US" sz="1200" b="1" dirty="0">
                <a:solidFill>
                  <a:srgbClr val="FF0000"/>
                </a:solidFill>
              </a:rPr>
              <a:t>C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C </a:t>
            </a:r>
            <a:r>
              <a:rPr lang="en-US" sz="1200" b="1" dirty="0">
                <a:solidFill>
                  <a:srgbClr val="FF0000"/>
                </a:solidFill>
              </a:rPr>
              <a:t>-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TA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 2. ATCGTGCATAGTCAGT</a:t>
            </a:r>
          </a:p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3. ACTGATGTGATGCGTA</a:t>
            </a:r>
          </a:p>
          <a:p>
            <a:pPr algn="ctr"/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…</a:t>
            </a:r>
          </a:p>
          <a:p>
            <a:pPr algn="ctr"/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200" b="1" dirty="0">
                <a:solidFill>
                  <a:srgbClr val="00B050"/>
                </a:solidFill>
              </a:rPr>
              <a:t> 4. ATCGTGCATAGTC</a:t>
            </a:r>
            <a:r>
              <a:rPr lang="en-US" sz="1200" b="1" dirty="0">
                <a:solidFill>
                  <a:srgbClr val="FF0000"/>
                </a:solidFill>
              </a:rPr>
              <a:t>T</a:t>
            </a:r>
            <a:r>
              <a:rPr lang="en-US" sz="1200" b="1" dirty="0">
                <a:solidFill>
                  <a:srgbClr val="00B050"/>
                </a:solidFill>
              </a:rPr>
              <a:t>GT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5. ACTGATGTGATGCGT</a:t>
            </a:r>
            <a:r>
              <a:rPr lang="en-US" sz="1200" b="1" dirty="0">
                <a:solidFill>
                  <a:srgbClr val="FF0000"/>
                </a:solidFill>
              </a:rPr>
              <a:t>C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4102" y="1789123"/>
            <a:ext cx="19163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accent6">
                    <a:lumMod val="75000"/>
                  </a:schemeClr>
                </a:solidFill>
              </a:rPr>
              <a:t>1. AACCCTGGGAAA…</a:t>
            </a:r>
          </a:p>
          <a:p>
            <a:r>
              <a:rPr lang="en-US" sz="1200" b="1" i="1" dirty="0">
                <a:solidFill>
                  <a:srgbClr val="00B050"/>
                </a:solidFill>
              </a:rPr>
              <a:t>2. AAAATTCCCGTG…</a:t>
            </a:r>
          </a:p>
          <a:p>
            <a:r>
              <a:rPr lang="en-US" sz="1200" b="1" i="1" dirty="0">
                <a:solidFill>
                  <a:schemeClr val="accent6">
                    <a:lumMod val="75000"/>
                  </a:schemeClr>
                </a:solidFill>
              </a:rPr>
              <a:t>3.AAAAACTTTGGG…</a:t>
            </a:r>
          </a:p>
          <a:p>
            <a:pPr algn="ctr"/>
            <a:r>
              <a:rPr lang="en-US" sz="1200" b="1" i="1" dirty="0">
                <a:solidFill>
                  <a:schemeClr val="accent6">
                    <a:lumMod val="75000"/>
                  </a:schemeClr>
                </a:solidFill>
              </a:rPr>
              <a:t>…</a:t>
            </a:r>
          </a:p>
          <a:p>
            <a:pPr algn="ctr"/>
            <a:endParaRPr lang="en-US" sz="1200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200" b="1" i="1" dirty="0">
                <a:solidFill>
                  <a:srgbClr val="00B050"/>
                </a:solidFill>
              </a:rPr>
              <a:t>4. ATTTTCCCGTTTG…</a:t>
            </a:r>
          </a:p>
          <a:p>
            <a:r>
              <a:rPr lang="en-US" sz="1200" b="1" i="1" dirty="0">
                <a:solidFill>
                  <a:schemeClr val="accent6">
                    <a:lumMod val="75000"/>
                  </a:schemeClr>
                </a:solidFill>
              </a:rPr>
              <a:t>5. ACCTTTGAAATG…</a:t>
            </a:r>
            <a:endParaRPr lang="en-US" sz="1200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00" b="1" i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en-US" sz="1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2900" y="2224488"/>
            <a:ext cx="19163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accent6">
                    <a:lumMod val="75000"/>
                  </a:schemeClr>
                </a:solidFill>
              </a:rPr>
              <a:t>1. AACCCTGGGAAA…</a:t>
            </a:r>
          </a:p>
          <a:p>
            <a:r>
              <a:rPr lang="en-US" sz="1200" b="1" i="1" dirty="0">
                <a:solidFill>
                  <a:schemeClr val="accent6">
                    <a:lumMod val="75000"/>
                  </a:schemeClr>
                </a:solidFill>
              </a:rPr>
              <a:t>3.AAAAACTTTGGG… </a:t>
            </a:r>
          </a:p>
          <a:p>
            <a:r>
              <a:rPr lang="en-US" sz="1200" b="1" i="1" dirty="0">
                <a:solidFill>
                  <a:schemeClr val="accent6">
                    <a:lumMod val="75000"/>
                  </a:schemeClr>
                </a:solidFill>
              </a:rPr>
              <a:t>5. AACCTTTGAAATG…</a:t>
            </a:r>
            <a:endParaRPr lang="en-US" sz="1200" b="1" i="1" dirty="0">
              <a:solidFill>
                <a:srgbClr val="3FA22E"/>
              </a:solidFill>
            </a:endParaRPr>
          </a:p>
          <a:p>
            <a:endParaRPr lang="en-US" sz="1200" b="1" i="1" dirty="0">
              <a:solidFill>
                <a:srgbClr val="3FA22E"/>
              </a:solidFill>
            </a:endParaRPr>
          </a:p>
          <a:p>
            <a:pPr algn="ctr"/>
            <a:endParaRPr lang="en-US" sz="12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12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200" b="1" i="1" dirty="0">
                <a:solidFill>
                  <a:schemeClr val="accent6">
                    <a:lumMod val="75000"/>
                  </a:schemeClr>
                </a:solidFill>
              </a:rPr>
              <a:t>…</a:t>
            </a:r>
          </a:p>
          <a:p>
            <a:endParaRPr lang="en-US" sz="1200" b="1" i="1" dirty="0">
              <a:solidFill>
                <a:srgbClr val="3FA22E"/>
              </a:solidFill>
            </a:endParaRPr>
          </a:p>
          <a:p>
            <a:r>
              <a:rPr lang="en-US" sz="1200" b="1" i="1" dirty="0">
                <a:solidFill>
                  <a:srgbClr val="00B050"/>
                </a:solidFill>
              </a:rPr>
              <a:t>2. AAAATTCCCGTG…</a:t>
            </a:r>
          </a:p>
          <a:p>
            <a:r>
              <a:rPr lang="en-US" sz="1200" b="1" i="1" dirty="0">
                <a:solidFill>
                  <a:srgbClr val="00B050"/>
                </a:solidFill>
              </a:rPr>
              <a:t>4. ATTTTCCCGTTTG…  </a:t>
            </a:r>
          </a:p>
          <a:p>
            <a:r>
              <a:rPr lang="en-US" sz="1200" b="1" i="1" dirty="0">
                <a:solidFill>
                  <a:schemeClr val="accent6">
                    <a:lumMod val="75000"/>
                  </a:schemeClr>
                </a:solidFill>
              </a:rPr>
              <a:t>5. AACCTTTGAAATG…</a:t>
            </a:r>
          </a:p>
          <a:p>
            <a:r>
              <a:rPr lang="en-US" sz="1200" b="1" i="1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sz="1200" b="1" i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en-US" sz="1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2957" y="3041272"/>
            <a:ext cx="230499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1. ACTGATGTGAT</a:t>
            </a:r>
            <a:r>
              <a:rPr lang="en-US" sz="1200" b="1" dirty="0">
                <a:solidFill>
                  <a:srgbClr val="FF0000"/>
                </a:solidFill>
              </a:rPr>
              <a:t>C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C </a:t>
            </a:r>
            <a:r>
              <a:rPr lang="en-US" sz="1200" b="1" dirty="0">
                <a:solidFill>
                  <a:srgbClr val="FF0000"/>
                </a:solidFill>
              </a:rPr>
              <a:t>–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TA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3. ACTGATGTGATGCGTA</a:t>
            </a:r>
          </a:p>
          <a:p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1. ACTGATGTGAT</a:t>
            </a:r>
            <a:r>
              <a:rPr lang="en-US" sz="1200" b="1" dirty="0">
                <a:solidFill>
                  <a:srgbClr val="FF0000"/>
                </a:solidFill>
              </a:rPr>
              <a:t>C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C </a:t>
            </a:r>
            <a:r>
              <a:rPr lang="en-US" sz="1200" b="1" dirty="0">
                <a:solidFill>
                  <a:srgbClr val="FF0000"/>
                </a:solidFill>
              </a:rPr>
              <a:t>–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TA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5. ACTGATGTGATGCGT</a:t>
            </a:r>
            <a:r>
              <a:rPr lang="en-US" sz="1200" b="1" dirty="0">
                <a:solidFill>
                  <a:srgbClr val="FF0000"/>
                </a:solidFill>
              </a:rPr>
              <a:t>C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</a:p>
          <a:p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3. ACTGATGTGATGCGTA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5. ACTGATGTGATGCGT</a:t>
            </a:r>
            <a:r>
              <a:rPr lang="en-US" sz="1200" b="1" dirty="0">
                <a:solidFill>
                  <a:srgbClr val="FF0000"/>
                </a:solidFill>
              </a:rPr>
              <a:t>C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</a:p>
          <a:p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200" b="1" dirty="0">
                <a:solidFill>
                  <a:srgbClr val="00B050"/>
                </a:solidFill>
              </a:rPr>
              <a:t> 2. ATCGTGCATAGTCAGT 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 4. ATCGTGCATAGT</a:t>
            </a:r>
            <a:r>
              <a:rPr lang="en-US" sz="1200" b="1" dirty="0">
                <a:solidFill>
                  <a:srgbClr val="3FA22E"/>
                </a:solidFill>
              </a:rPr>
              <a:t>C</a:t>
            </a:r>
            <a:r>
              <a:rPr lang="en-US" sz="1200" b="1" dirty="0">
                <a:solidFill>
                  <a:srgbClr val="FF0000"/>
                </a:solidFill>
              </a:rPr>
              <a:t>T</a:t>
            </a:r>
            <a:r>
              <a:rPr lang="en-US" sz="1200" b="1" dirty="0">
                <a:solidFill>
                  <a:srgbClr val="3FA22E"/>
                </a:solidFill>
              </a:rPr>
              <a:t>GT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706896" y="2224488"/>
            <a:ext cx="1880296" cy="96949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Bucket 1</a:t>
            </a:r>
            <a:endParaRPr kumimoji="0" lang="en-US" sz="12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706896" y="3650582"/>
            <a:ext cx="1880296" cy="95017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Bucket N</a:t>
            </a:r>
            <a:endParaRPr kumimoji="0" lang="en-US" sz="12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5" name="Curved Up Arrow 14"/>
          <p:cNvSpPr/>
          <p:nvPr/>
        </p:nvSpPr>
        <p:spPr bwMode="auto">
          <a:xfrm rot="1838410">
            <a:off x="1434754" y="3026123"/>
            <a:ext cx="1080120" cy="432048"/>
          </a:xfrm>
          <a:prstGeom prst="curvedUp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3554102"/>
            <a:ext cx="3349655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Low-distortion Embedding</a:t>
            </a:r>
          </a:p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Converts strings s</a:t>
            </a:r>
            <a:r>
              <a:rPr lang="en-US" sz="1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1, 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US" sz="1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∈ </a:t>
            </a:r>
            <a:r>
              <a:rPr lang="en-US" sz="14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 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into </a:t>
            </a:r>
          </a:p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s’</a:t>
            </a:r>
            <a:r>
              <a:rPr lang="en-US" sz="1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1, 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s’</a:t>
            </a:r>
            <a:r>
              <a:rPr lang="en-US" sz="1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∈ </a:t>
            </a:r>
            <a:r>
              <a:rPr lang="en-US" sz="14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S’ 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such that with</a:t>
            </a:r>
            <a:r>
              <a:rPr lang="en-US" sz="14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4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</a:t>
            </a:r>
            <a:r>
              <a:rPr lang="en-US" sz="14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&gt;= 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0.999</a:t>
            </a:r>
          </a:p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Ham-</a:t>
            </a:r>
            <a:r>
              <a:rPr lang="en-US" sz="1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dist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(s’</a:t>
            </a:r>
            <a:r>
              <a:rPr lang="en-US" sz="1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1, 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s’</a:t>
            </a:r>
            <a:r>
              <a:rPr lang="en-US" sz="1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&lt; O(Ed-</a:t>
            </a:r>
            <a:r>
              <a:rPr lang="en-US" sz="1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dist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</a:t>
            </a:r>
            <a:r>
              <a:rPr lang="en-US" sz="1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1, 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US" sz="1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lang="en-US" sz="1400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</a:t>
            </a:r>
            <a:endParaRPr lang="en-US" sz="1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400" dirty="0">
              <a:latin typeface="+mn-lt"/>
            </a:endParaRPr>
          </a:p>
        </p:txBody>
      </p:sp>
      <p:sp>
        <p:nvSpPr>
          <p:cNvPr id="17" name="Curved Up Arrow 16"/>
          <p:cNvSpPr/>
          <p:nvPr/>
        </p:nvSpPr>
        <p:spPr bwMode="auto">
          <a:xfrm rot="1838410">
            <a:off x="3479159" y="4480318"/>
            <a:ext cx="1080120" cy="432048"/>
          </a:xfrm>
          <a:prstGeom prst="curvedUp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7665" y="4993953"/>
            <a:ext cx="367380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Hamming LSH</a:t>
            </a:r>
          </a:p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Hash embedded strings into buckets using a family of hash functions s.t probability of two strings being similar within a bucket is very high.</a:t>
            </a:r>
          </a:p>
        </p:txBody>
      </p:sp>
      <p:sp>
        <p:nvSpPr>
          <p:cNvPr id="19" name="Curved Up Arrow 18"/>
          <p:cNvSpPr/>
          <p:nvPr/>
        </p:nvSpPr>
        <p:spPr bwMode="auto">
          <a:xfrm rot="1838410">
            <a:off x="5816057" y="5103007"/>
            <a:ext cx="1080120" cy="432048"/>
          </a:xfrm>
          <a:prstGeom prst="curvedUp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66442" y="5588803"/>
            <a:ext cx="410239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Verification &amp; Pair Generation </a:t>
            </a:r>
          </a:p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Compute ed-</a:t>
            </a:r>
            <a:r>
              <a:rPr lang="en-US" sz="1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dist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within each bucket to find all possible pairs.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564102" y="1662893"/>
            <a:ext cx="1866710" cy="156113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666603" y="1996994"/>
            <a:ext cx="1992597" cy="2714157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916528" y="2935872"/>
            <a:ext cx="2047662" cy="230425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22094" y="1196752"/>
            <a:ext cx="2051147" cy="156113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28361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OneJoin</a:t>
            </a:r>
            <a:r>
              <a:rPr lang="en-US" dirty="0">
                <a:latin typeface="Helvetica" pitchFamily="2" charset="0"/>
              </a:rPr>
              <a:t> (Implementation): Scalable, Cross-Architecture Edit Similarity Join with </a:t>
            </a:r>
            <a:r>
              <a:rPr lang="en-US" dirty="0" err="1">
                <a:latin typeface="Helvetica" pitchFamily="2" charset="0"/>
              </a:rPr>
              <a:t>oneAPI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68760"/>
            <a:ext cx="8607455" cy="4748641"/>
          </a:xfrm>
        </p:spPr>
        <p:txBody>
          <a:bodyPr/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Implemented in DPC++</a:t>
            </a:r>
          </a:p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Scalable</a:t>
            </a:r>
          </a:p>
          <a:p>
            <a:pPr lvl="1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Key steps implemented as data-parallel DPC++ kernels</a:t>
            </a:r>
          </a:p>
          <a:p>
            <a:pPr lvl="2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Embedding, </a:t>
            </a:r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Bucketization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for Hamming LSH, Candidate generation</a:t>
            </a:r>
          </a:p>
          <a:p>
            <a:pPr lvl="1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Control logic on the host exploiting </a:t>
            </a:r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oneTBB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2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 structure reorganization at join stages (sort, </a:t>
            </a:r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dedup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…)</a:t>
            </a:r>
          </a:p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Cross-architecture</a:t>
            </a:r>
          </a:p>
          <a:p>
            <a:pPr lvl="1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Across CPU &amp; GPU 	</a:t>
            </a:r>
          </a:p>
          <a:p>
            <a:pPr lvl="2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fork-join execution model</a:t>
            </a:r>
          </a:p>
          <a:p>
            <a:pPr lvl="2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Cross-vendor</a:t>
            </a:r>
          </a:p>
          <a:p>
            <a:pPr lvl="1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</a:t>
            </a:r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CodePlay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LLVM backend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EF0B0D-368D-4200-843E-5FF81F4AE71F}" type="datetime1">
              <a:rPr lang="fr-FR" smtClean="0"/>
              <a:pPr>
                <a:defRPr/>
              </a:pPr>
              <a:t>25/04/2021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- p </a:t>
            </a:r>
            <a:fld id="{E25D719F-01BA-4DE3-94F2-1C5C99408EA8}" type="slidenum">
              <a:rPr lang="fr-FR" altLang="fr-FR" smtClean="0"/>
              <a:pPr>
                <a:defRPr/>
              </a:pPr>
              <a:t>5</a:t>
            </a:fld>
            <a:r>
              <a:rPr lang="fr-FR" alt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1928352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OneJoin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&amp; DNA Reads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EF0B0D-368D-4200-843E-5FF81F4AE71F}" type="datetime1">
              <a:rPr lang="fr-FR" smtClean="0"/>
              <a:pPr>
                <a:defRPr/>
              </a:pPr>
              <a:t>25/04/2021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- p </a:t>
            </a:r>
            <a:fld id="{E25D719F-01BA-4DE3-94F2-1C5C99408EA8}" type="slidenum">
              <a:rPr lang="fr-FR" altLang="fr-FR" smtClean="0"/>
              <a:pPr>
                <a:defRPr/>
              </a:pPr>
              <a:t>6</a:t>
            </a:fld>
            <a:r>
              <a:rPr lang="fr-FR" altLang="fr-FR"/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78F920D-D4BD-8B49-872D-31734AAAB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556791"/>
            <a:ext cx="6007102" cy="3804503"/>
          </a:xfrm>
          <a:prstGeom prst="rect">
            <a:avLst/>
          </a:prstGeom>
        </p:spPr>
      </p:pic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2B0327C-F2D5-D348-8D31-20FCFE5D5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20" y="1772828"/>
            <a:ext cx="2585075" cy="4164182"/>
          </a:xfrm>
        </p:spPr>
        <p:txBody>
          <a:bodyPr/>
          <a:lstStyle/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Dataset</a:t>
            </a:r>
          </a:p>
          <a:p>
            <a:pPr lvl="1"/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5M, 10M, and 20M reads</a:t>
            </a:r>
          </a:p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Hardware</a:t>
            </a:r>
          </a:p>
          <a:p>
            <a:pPr lvl="1"/>
            <a:r>
              <a:rPr lang="pt-B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12-core Intel core i9-10920X CPU</a:t>
            </a:r>
          </a:p>
          <a:p>
            <a:pPr lvl="1"/>
            <a:r>
              <a:rPr lang="pt-B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NVIDIA-RTX-2080 </a:t>
            </a:r>
            <a:r>
              <a:rPr lang="pt-BR" b="1" dirty="0">
                <a:solidFill>
                  <a:srgbClr val="B9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pt-BR" b="1" dirty="0" err="1">
                <a:solidFill>
                  <a:srgbClr val="B9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compiled</a:t>
            </a:r>
            <a:r>
              <a:rPr lang="pt-BR" b="1" dirty="0">
                <a:solidFill>
                  <a:srgbClr val="B9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pt-BR" b="1" dirty="0" err="1">
                <a:solidFill>
                  <a:srgbClr val="B9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</a:t>
            </a:r>
            <a:r>
              <a:rPr lang="pt-BR" b="1" dirty="0">
                <a:solidFill>
                  <a:srgbClr val="B9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b="1" dirty="0" err="1">
                <a:solidFill>
                  <a:srgbClr val="B9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CodePlay</a:t>
            </a:r>
            <a:r>
              <a:rPr lang="en-US" b="1" dirty="0">
                <a:solidFill>
                  <a:srgbClr val="B9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LLVM Backend</a:t>
            </a:r>
            <a:r>
              <a:rPr lang="pt-BR" b="1" dirty="0">
                <a:solidFill>
                  <a:srgbClr val="B9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5303601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47" y="981075"/>
            <a:ext cx="8607455" cy="4896867"/>
          </a:xfrm>
        </p:spPr>
        <p:txBody>
          <a:bodyPr/>
          <a:lstStyle/>
          <a:p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OneJoin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scales well due to DPC++ &amp;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oneAPI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DPC++ provides portable cross-architecture parallelism</a:t>
            </a:r>
          </a:p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DNA read consensus scales well due to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OneJoin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Fundamental solution applicable to other problems (sequence assembly/alignment, read clustering, …)</a:t>
            </a:r>
          </a:p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Code and more details</a:t>
            </a:r>
          </a:p>
          <a:p>
            <a:pPr lvl="1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2"/>
              </a:rPr>
              <a:t>https://devmesh.intel.com/projects/oneoligo-860c37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shout-out to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devcloud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oneAPI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developer forum</a:t>
            </a:r>
          </a:p>
          <a:p>
            <a:pPr lvl="1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Thanks to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devcloud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for enabling rapid prototyping with diverse hardware</a:t>
            </a:r>
          </a:p>
          <a:p>
            <a:pPr lvl="1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Thanks to forum admins for their timely support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EF0B0D-368D-4200-843E-5FF81F4AE71F}" type="datetime1">
              <a:rPr lang="fr-FR" smtClean="0"/>
              <a:pPr>
                <a:defRPr/>
              </a:pPr>
              <a:t>25/04/2021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- p </a:t>
            </a:r>
            <a:fld id="{E25D719F-01BA-4DE3-94F2-1C5C99408EA8}" type="slidenum">
              <a:rPr lang="fr-FR" altLang="fr-FR" smtClean="0"/>
              <a:pPr>
                <a:defRPr/>
              </a:pPr>
              <a:t>7</a:t>
            </a:fld>
            <a:r>
              <a:rPr lang="fr-FR" alt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8204428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Eurostile LT Std"/>
        <a:ea typeface=""/>
        <a:cs typeface=""/>
      </a:majorFont>
      <a:minorFont>
        <a:latin typeface="Eurostile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13951</TotalTime>
  <Words>579</Words>
  <Application>Microsoft Macintosh PowerPoint</Application>
  <PresentationFormat>Presentazione su schermo (4:3)</PresentationFormat>
  <Paragraphs>158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Eurostile LT Std</vt:lpstr>
      <vt:lpstr>Helvetica</vt:lpstr>
      <vt:lpstr>Helvetica Neue</vt:lpstr>
      <vt:lpstr>Wingdings</vt:lpstr>
      <vt:lpstr>1_Modèle par défaut</vt:lpstr>
      <vt:lpstr>OneOligo oneAPI for DNA data storage</vt:lpstr>
      <vt:lpstr>DNA: A biological media for archiving digital data</vt:lpstr>
      <vt:lpstr>DNA Data Archival: Overview</vt:lpstr>
      <vt:lpstr>Solving DNA Read Consensus</vt:lpstr>
      <vt:lpstr>OneJoin (Algorithm): Scalable, Cross-Architecture Edit Similarity Join with oneAPI</vt:lpstr>
      <vt:lpstr>OneJoin (Implementation): Scalable, Cross-Architecture Edit Similarity Join with oneAPI</vt:lpstr>
      <vt:lpstr>OneJoin &amp; DNA Reads</vt:lpstr>
      <vt:lpstr>Conclusion</vt:lpstr>
    </vt:vector>
  </TitlesOfParts>
  <Company>Institut Eurecom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Laurence Grammare</dc:creator>
  <cp:lastModifiedBy>MARINELLI EUGENIO</cp:lastModifiedBy>
  <cp:revision>621</cp:revision>
  <cp:lastPrinted>2020-09-11T07:40:18Z</cp:lastPrinted>
  <dcterms:created xsi:type="dcterms:W3CDTF">2007-06-19T08:15:35Z</dcterms:created>
  <dcterms:modified xsi:type="dcterms:W3CDTF">2021-04-26T13:46:10Z</dcterms:modified>
</cp:coreProperties>
</file>