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29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de32329b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de32329b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de32329b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de32329b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0d71f52d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0d71f52d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de32329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de32329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0d71f52d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0d71f52d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0d71f52d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0d71f52d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de32329b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de32329b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de32329b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de32329b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de32329ba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de32329b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de32329ba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de32329b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de32329b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de32329b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2XIuNFgD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drive.google.com/file/d/1YPuEswa-oZzcpYjYaoVSTCu1I-6LZZJj/view" TargetMode="External"/><Relationship Id="rId3" Type="http://schemas.openxmlformats.org/officeDocument/2006/relationships/hyperlink" Target="http://drive.google.com/file/d/1ec-l7_gLIVHF_cfrSGfz0gifkCirYuMX/view"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drive.google.com/file/d/1LRTID69UaKXIMBnKhLm2FiQyh3Zmw9jw/view" TargetMode="External"/><Relationship Id="rId5" Type="http://schemas.openxmlformats.org/officeDocument/2006/relationships/hyperlink" Target="http://drive.google.com/file/d/1ToRENls-pcA7LoB7rURCWC_z-4RwRF-B/view" TargetMode="Externa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drive.google.com/file/d/1OwRIbVx22NmLiWGhjy9cnp6qijs-lQqy/view"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drive.google.com/file/d/15OlMmVpIL39mOpKTMXzCvKi8wTeSUnyB/view"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GWSynth</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Audio from gravitational wave simulations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Parareal</a:t>
            </a:r>
            <a:endParaRPr sz="2400"/>
          </a:p>
          <a:p>
            <a:pPr marL="0" lvl="0" indent="0" algn="l" rtl="0">
              <a:spcBef>
                <a:spcPts val="0"/>
              </a:spcBef>
              <a:spcAft>
                <a:spcPts val="0"/>
              </a:spcAft>
              <a:buNone/>
            </a:pPr>
            <a:endParaRPr/>
          </a:p>
        </p:txBody>
      </p:sp>
      <p:sp>
        <p:nvSpPr>
          <p:cNvPr id="193" name="Google Shape;193;p22"/>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Parallel-in-time integration method</a:t>
            </a:r>
            <a:endParaRPr/>
          </a:p>
          <a:p>
            <a:pPr marL="457200" lvl="0" indent="-342900" algn="l" rtl="0">
              <a:spcBef>
                <a:spcPts val="0"/>
              </a:spcBef>
              <a:spcAft>
                <a:spcPts val="0"/>
              </a:spcAft>
              <a:buSzPts val="1800"/>
              <a:buChar char="●"/>
            </a:pPr>
            <a:r>
              <a:rPr lang="en"/>
              <a:t>Uses coarse and fine steps</a:t>
            </a:r>
            <a:endParaRPr/>
          </a:p>
          <a:p>
            <a:pPr marL="457200" lvl="0" indent="-342900" algn="l" rtl="0">
              <a:spcBef>
                <a:spcPts val="0"/>
              </a:spcBef>
              <a:spcAft>
                <a:spcPts val="0"/>
              </a:spcAft>
              <a:buSzPts val="1800"/>
              <a:buChar char="●"/>
            </a:pPr>
            <a:r>
              <a:rPr lang="en"/>
              <a:t>Fine steps can be run in parallel</a:t>
            </a:r>
            <a:endParaRPr/>
          </a:p>
          <a:p>
            <a:pPr marL="457200" lvl="0" indent="-342900" algn="l" rtl="0">
              <a:spcBef>
                <a:spcPts val="0"/>
              </a:spcBef>
              <a:spcAft>
                <a:spcPts val="0"/>
              </a:spcAft>
              <a:buSzPts val="1800"/>
              <a:buChar char="●"/>
            </a:pPr>
            <a:r>
              <a:rPr lang="en"/>
              <a:t>Speedup depends on number of parallel processors available for fine steps</a:t>
            </a:r>
            <a:endParaRPr/>
          </a:p>
        </p:txBody>
      </p:sp>
      <p:pic>
        <p:nvPicPr>
          <p:cNvPr id="194" name="Google Shape;194;p22"/>
          <p:cNvPicPr preferRelativeResize="0"/>
          <p:nvPr/>
        </p:nvPicPr>
        <p:blipFill>
          <a:blip r:embed="rId3">
            <a:alphaModFix/>
          </a:blip>
          <a:stretch>
            <a:fillRect/>
          </a:stretch>
        </p:blipFill>
        <p:spPr>
          <a:xfrm>
            <a:off x="4311600" y="560975"/>
            <a:ext cx="4527600" cy="2735659"/>
          </a:xfrm>
          <a:prstGeom prst="rect">
            <a:avLst/>
          </a:prstGeom>
          <a:noFill/>
          <a:ln>
            <a:noFill/>
          </a:ln>
        </p:spPr>
      </p:pic>
      <p:sp>
        <p:nvSpPr>
          <p:cNvPr id="195" name="Google Shape;195;p22"/>
          <p:cNvSpPr txBox="1"/>
          <p:nvPr/>
        </p:nvSpPr>
        <p:spPr>
          <a:xfrm>
            <a:off x="5269450" y="4843325"/>
            <a:ext cx="574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Source: https://en.wikipedia.org/wiki/File:Parareal_Animation.ogv</a:t>
            </a:r>
            <a:endParaRPr sz="10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a:t>
            </a:r>
            <a:endParaRPr sz="2400"/>
          </a:p>
          <a:p>
            <a:pPr marL="0" lvl="0" indent="0" algn="l" rtl="0">
              <a:spcBef>
                <a:spcPts val="0"/>
              </a:spcBef>
              <a:spcAft>
                <a:spcPts val="0"/>
              </a:spcAft>
              <a:buNone/>
            </a:pPr>
            <a:endParaRPr/>
          </a:p>
        </p:txBody>
      </p:sp>
      <p:sp>
        <p:nvSpPr>
          <p:cNvPr id="201" name="Google Shape;201;p23"/>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~2x speedup</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Simulation time ~1 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Room for improvement, ideally &lt;100 ms</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Work</a:t>
            </a:r>
            <a:endParaRPr/>
          </a:p>
        </p:txBody>
      </p:sp>
      <p:sp>
        <p:nvSpPr>
          <p:cNvPr id="207" name="Google Shape;207;p24" descr="Background pointer shape in timeline graphic"/>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8" name="Google Shape;208;p24"/>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a:solidFill>
                <a:schemeClr val="lt1"/>
              </a:solidFill>
            </a:endParaRPr>
          </a:p>
        </p:txBody>
      </p:sp>
      <p:grpSp>
        <p:nvGrpSpPr>
          <p:cNvPr id="209" name="Google Shape;209;p24"/>
          <p:cNvGrpSpPr/>
          <p:nvPr/>
        </p:nvGrpSpPr>
        <p:grpSpPr>
          <a:xfrm>
            <a:off x="2684632" y="2938958"/>
            <a:ext cx="198900" cy="593656"/>
            <a:chOff x="2223534" y="2938958"/>
            <a:chExt cx="198900" cy="593656"/>
          </a:xfrm>
        </p:grpSpPr>
        <p:cxnSp>
          <p:nvCxnSpPr>
            <p:cNvPr id="210" name="Google Shape;210;p24"/>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211" name="Google Shape;211;p24"/>
            <p:cNvSpPr/>
            <p:nvPr/>
          </p:nvSpPr>
          <p:spPr>
            <a:xfrm rot="10800000" flipH="1">
              <a:off x="2223534" y="3333714"/>
              <a:ext cx="198900" cy="19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24"/>
          <p:cNvSpPr txBox="1">
            <a:spLocks noGrp="1"/>
          </p:cNvSpPr>
          <p:nvPr>
            <p:ph type="body" idx="4294967295"/>
          </p:nvPr>
        </p:nvSpPr>
        <p:spPr>
          <a:xfrm>
            <a:off x="1249062" y="36394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Optimize code for GPUs</a:t>
            </a:r>
            <a:endParaRPr sz="1600"/>
          </a:p>
          <a:p>
            <a:pPr marL="0" lvl="0" indent="0" algn="l" rtl="0">
              <a:spcBef>
                <a:spcPts val="1600"/>
              </a:spcBef>
              <a:spcAft>
                <a:spcPts val="1600"/>
              </a:spcAft>
              <a:buNone/>
            </a:pPr>
            <a:endParaRPr sz="1600"/>
          </a:p>
        </p:txBody>
      </p:sp>
      <p:sp>
        <p:nvSpPr>
          <p:cNvPr id="213" name="Google Shape;213;p24" descr="Background pointer shape in timeline graphic"/>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14" name="Google Shape;214;p24"/>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a:solidFill>
                <a:schemeClr val="lt1"/>
              </a:solidFill>
            </a:endParaRPr>
          </a:p>
        </p:txBody>
      </p:sp>
      <p:grpSp>
        <p:nvGrpSpPr>
          <p:cNvPr id="215" name="Google Shape;215;p24"/>
          <p:cNvGrpSpPr/>
          <p:nvPr/>
        </p:nvGrpSpPr>
        <p:grpSpPr>
          <a:xfrm>
            <a:off x="4319545" y="1610215"/>
            <a:ext cx="198900" cy="593656"/>
            <a:chOff x="3918084" y="1610215"/>
            <a:chExt cx="198900" cy="593656"/>
          </a:xfrm>
        </p:grpSpPr>
        <p:cxnSp>
          <p:nvCxnSpPr>
            <p:cNvPr id="216" name="Google Shape;216;p24"/>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17" name="Google Shape;217;p24"/>
            <p:cNvSpPr/>
            <p:nvPr/>
          </p:nvSpPr>
          <p:spPr>
            <a:xfrm>
              <a:off x="3918084" y="1610215"/>
              <a:ext cx="198900" cy="19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4"/>
          <p:cNvSpPr txBox="1">
            <a:spLocks noGrp="1"/>
          </p:cNvSpPr>
          <p:nvPr>
            <p:ph type="body" idx="4294967295"/>
          </p:nvPr>
        </p:nvSpPr>
        <p:spPr>
          <a:xfrm>
            <a:off x="3297594" y="1090717"/>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Implement GUI</a:t>
            </a:r>
            <a:endParaRPr sz="1600"/>
          </a:p>
          <a:p>
            <a:pPr marL="0" lvl="0" indent="0" algn="l" rtl="0">
              <a:spcBef>
                <a:spcPts val="1600"/>
              </a:spcBef>
              <a:spcAft>
                <a:spcPts val="1600"/>
              </a:spcAft>
              <a:buNone/>
            </a:pPr>
            <a:endParaRPr sz="1600"/>
          </a:p>
        </p:txBody>
      </p:sp>
      <p:sp>
        <p:nvSpPr>
          <p:cNvPr id="219" name="Google Shape;219;p24" descr="Background pointer shape in timeline graphic"/>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0" name="Google Shape;220;p24"/>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a:solidFill>
                <a:schemeClr val="lt1"/>
              </a:solidFill>
            </a:endParaRPr>
          </a:p>
        </p:txBody>
      </p:sp>
      <p:grpSp>
        <p:nvGrpSpPr>
          <p:cNvPr id="221" name="Google Shape;221;p24"/>
          <p:cNvGrpSpPr/>
          <p:nvPr/>
        </p:nvGrpSpPr>
        <p:grpSpPr>
          <a:xfrm>
            <a:off x="5973070" y="2938958"/>
            <a:ext cx="198900" cy="593656"/>
            <a:chOff x="5958946" y="2938958"/>
            <a:chExt cx="198900" cy="593656"/>
          </a:xfrm>
        </p:grpSpPr>
        <p:cxnSp>
          <p:nvCxnSpPr>
            <p:cNvPr id="222" name="Google Shape;222;p24"/>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23" name="Google Shape;223;p24"/>
            <p:cNvSpPr/>
            <p:nvPr/>
          </p:nvSpPr>
          <p:spPr>
            <a:xfrm rot="10800000" flipH="1">
              <a:off x="5958946" y="3333714"/>
              <a:ext cx="198900" cy="198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24"/>
          <p:cNvSpPr txBox="1">
            <a:spLocks noGrp="1"/>
          </p:cNvSpPr>
          <p:nvPr>
            <p:ph type="body" idx="4294967295"/>
          </p:nvPr>
        </p:nvSpPr>
        <p:spPr>
          <a:xfrm>
            <a:off x="5126902" y="36646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Produce standalone code and plugin</a:t>
            </a:r>
            <a:endParaRPr sz="1600"/>
          </a:p>
          <a:p>
            <a:pPr marL="0" lvl="0" indent="0" algn="l" rtl="0">
              <a:spcBef>
                <a:spcPts val="1600"/>
              </a:spcBef>
              <a:spcAft>
                <a:spcPts val="160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Gravitational Waves</a:t>
            </a:r>
            <a:endParaRPr/>
          </a:p>
        </p:txBody>
      </p:sp>
      <p:sp>
        <p:nvSpPr>
          <p:cNvPr id="92" name="Google Shape;92;p14"/>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Disturbance in the curvature of spacetime</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Proposed in 1905</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First detected at LIGO in 2015</a:t>
            </a:r>
            <a:endParaRPr/>
          </a:p>
        </p:txBody>
      </p:sp>
      <p:sp>
        <p:nvSpPr>
          <p:cNvPr id="93" name="Google Shape;93;p14"/>
          <p:cNvSpPr txBox="1">
            <a:spLocks noGrp="1"/>
          </p:cNvSpPr>
          <p:nvPr>
            <p:ph type="body" idx="4294967295"/>
          </p:nvPr>
        </p:nvSpPr>
        <p:spPr>
          <a:xfrm>
            <a:off x="483240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4" name="Google Shape;94;p14"/>
          <p:cNvPicPr preferRelativeResize="0"/>
          <p:nvPr/>
        </p:nvPicPr>
        <p:blipFill>
          <a:blip r:embed="rId3">
            <a:alphaModFix/>
          </a:blip>
          <a:stretch>
            <a:fillRect/>
          </a:stretch>
        </p:blipFill>
        <p:spPr>
          <a:xfrm>
            <a:off x="4866025" y="1266400"/>
            <a:ext cx="2743200" cy="274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GW150914</a:t>
            </a:r>
            <a:endParaRPr/>
          </a:p>
        </p:txBody>
      </p:sp>
      <p:sp>
        <p:nvSpPr>
          <p:cNvPr id="100" name="Google Shape;100;p15"/>
          <p:cNvSpPr txBox="1">
            <a:spLocks noGrp="1"/>
          </p:cNvSpPr>
          <p:nvPr>
            <p:ph type="body" idx="1"/>
          </p:nvPr>
        </p:nvSpPr>
        <p:spPr>
          <a:xfrm>
            <a:off x="311700" y="1040625"/>
            <a:ext cx="42603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First observation of GW</a:t>
            </a:r>
            <a:endParaRPr/>
          </a:p>
          <a:p>
            <a:pPr marL="457200" lvl="0" indent="-342900" algn="l" rtl="0">
              <a:spcBef>
                <a:spcPts val="0"/>
              </a:spcBef>
              <a:spcAft>
                <a:spcPts val="0"/>
              </a:spcAft>
              <a:buSzPts val="1800"/>
              <a:buChar char="●"/>
            </a:pPr>
            <a:r>
              <a:rPr lang="en"/>
              <a:t>Merger of 35 and 30 solar mass black holes</a:t>
            </a:r>
            <a:endParaRPr/>
          </a:p>
          <a:p>
            <a:pPr marL="457200" lvl="0" indent="-342900" algn="l" rtl="0">
              <a:spcBef>
                <a:spcPts val="0"/>
              </a:spcBef>
              <a:spcAft>
                <a:spcPts val="0"/>
              </a:spcAft>
              <a:buSzPts val="1800"/>
              <a:buChar char="●"/>
            </a:pPr>
            <a:r>
              <a:rPr lang="en"/>
              <a:t>Changed length of 4 km LIGO arms by fraction of proton width</a:t>
            </a:r>
            <a:endParaRPr/>
          </a:p>
        </p:txBody>
      </p:sp>
      <p:pic>
        <p:nvPicPr>
          <p:cNvPr id="101" name="Google Shape;101;p15"/>
          <p:cNvPicPr preferRelativeResize="0"/>
          <p:nvPr/>
        </p:nvPicPr>
        <p:blipFill>
          <a:blip r:embed="rId3">
            <a:alphaModFix/>
          </a:blip>
          <a:stretch>
            <a:fillRect/>
          </a:stretch>
        </p:blipFill>
        <p:spPr>
          <a:xfrm>
            <a:off x="4724400" y="1170200"/>
            <a:ext cx="4267201" cy="3608269"/>
          </a:xfrm>
          <a:prstGeom prst="rect">
            <a:avLst/>
          </a:prstGeom>
          <a:noFill/>
          <a:ln>
            <a:noFill/>
          </a:ln>
        </p:spPr>
      </p:pic>
      <p:sp>
        <p:nvSpPr>
          <p:cNvPr id="102" name="Google Shape;102;p15"/>
          <p:cNvSpPr txBox="1"/>
          <p:nvPr/>
        </p:nvSpPr>
        <p:spPr>
          <a:xfrm>
            <a:off x="4220775" y="4843325"/>
            <a:ext cx="574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Source: http://physics.aps.org/featured-article-pdf/10.1103/PhysRevLett.116.061102</a:t>
            </a:r>
            <a:endParaRPr sz="1000">
              <a:solidFill>
                <a:srgbClr val="FFFFFF"/>
              </a:solidFill>
              <a:latin typeface="Roboto"/>
              <a:ea typeface="Roboto"/>
              <a:cs typeface="Roboto"/>
              <a:sym typeface="Roboto"/>
            </a:endParaRPr>
          </a:p>
        </p:txBody>
      </p:sp>
      <p:pic>
        <p:nvPicPr>
          <p:cNvPr id="103" name="Google Shape;103;p15"/>
          <p:cNvPicPr preferRelativeResize="0"/>
          <p:nvPr/>
        </p:nvPicPr>
        <p:blipFill>
          <a:blip r:embed="rId4">
            <a:alphaModFix/>
          </a:blip>
          <a:stretch>
            <a:fillRect/>
          </a:stretch>
        </p:blipFill>
        <p:spPr>
          <a:xfrm>
            <a:off x="1147750" y="2860675"/>
            <a:ext cx="2529952" cy="1897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sp>
        <p:nvSpPr>
          <p:cNvPr id="108" name="Google Shape;108;p16"/>
          <p:cNvSpPr txBox="1"/>
          <p:nvPr/>
        </p:nvSpPr>
        <p:spPr>
          <a:xfrm>
            <a:off x="80450" y="4703425"/>
            <a:ext cx="4069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FFFF"/>
                </a:solidFill>
                <a:latin typeface="Roboto"/>
                <a:ea typeface="Roboto"/>
                <a:cs typeface="Roboto"/>
                <a:sym typeface="Roboto"/>
              </a:rPr>
              <a:t>Source: https://www.black-holes.org/gw150914</a:t>
            </a:r>
            <a:endParaRPr sz="1100">
              <a:solidFill>
                <a:srgbClr val="FFFFFF"/>
              </a:solidFill>
              <a:latin typeface="Roboto"/>
              <a:ea typeface="Roboto"/>
              <a:cs typeface="Roboto"/>
              <a:sym typeface="Roboto"/>
            </a:endParaRPr>
          </a:p>
        </p:txBody>
      </p:sp>
      <p:pic>
        <p:nvPicPr>
          <p:cNvPr id="109" name="Google Shape;109;p16" descr="To learn more, visit https://www.black-holes.org/gw150914 !&#10;&#10;This movie shows the inspiral and merger of two black holes comparable to GW150914.  Shown are the horizons of the black holes as black spheres, and a representation of the warped space-time geometry as the colored surface.  One hemisphere of the black hole horizons is colored, highlighting the change of rotation axis during the inspiral. The height of the colored surface illustrates curvature of space, the  colors from red to green indicate how much time is slowed down near black holes, and the blue and purple colors at larger distance show gravitational waves propagating away.&#10;&#10;&#10;Credit: SXS Collaboration/Canadian Institute for Theoretical Astrophysics/SciNet" title="Warped Spacetime and Horizons of GW150914">
            <a:hlinkClick r:id="rId3"/>
          </p:cNvPr>
          <p:cNvPicPr preferRelativeResize="0"/>
          <p:nvPr/>
        </p:nvPicPr>
        <p:blipFill>
          <a:blip r:embed="rId4">
            <a:alphaModFix/>
          </a:blip>
          <a:stretch>
            <a:fillRect/>
          </a:stretch>
        </p:blipFill>
        <p:spPr>
          <a:xfrm>
            <a:off x="1956338" y="381400"/>
            <a:ext cx="5840926" cy="438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311700" y="1040625"/>
            <a:ext cx="7022700" cy="86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Inspiral-merger-ringdown</a:t>
            </a:r>
            <a:endParaRPr/>
          </a:p>
          <a:p>
            <a:pPr marL="457200" lvl="0" indent="-342900" algn="l" rtl="0">
              <a:spcBef>
                <a:spcPts val="0"/>
              </a:spcBef>
              <a:spcAft>
                <a:spcPts val="0"/>
              </a:spcAft>
              <a:buSzPts val="1800"/>
              <a:buChar char="●"/>
            </a:pPr>
            <a:r>
              <a:rPr lang="en"/>
              <a:t>Frequency coincidentally in audible range</a:t>
            </a:r>
            <a:endParaRPr/>
          </a:p>
          <a:p>
            <a:pPr marL="457200" lvl="0" indent="-342900" algn="l" rtl="0">
              <a:spcBef>
                <a:spcPts val="0"/>
              </a:spcBef>
              <a:spcAft>
                <a:spcPts val="0"/>
              </a:spcAft>
              <a:buSzPts val="1800"/>
              <a:buChar char="●"/>
            </a:pPr>
            <a:r>
              <a:rPr lang="en"/>
              <a:t>Described as “chirps”</a:t>
            </a:r>
            <a:endParaRPr/>
          </a:p>
        </p:txBody>
      </p:sp>
      <p:sp>
        <p:nvSpPr>
          <p:cNvPr id="115" name="Google Shape;115;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Waveforms</a:t>
            </a:r>
            <a:endParaRPr/>
          </a:p>
        </p:txBody>
      </p:sp>
      <p:grpSp>
        <p:nvGrpSpPr>
          <p:cNvPr id="116" name="Google Shape;116;p17"/>
          <p:cNvGrpSpPr/>
          <p:nvPr/>
        </p:nvGrpSpPr>
        <p:grpSpPr>
          <a:xfrm>
            <a:off x="407075" y="2075313"/>
            <a:ext cx="6742675" cy="992863"/>
            <a:chOff x="440225" y="1290888"/>
            <a:chExt cx="6742675" cy="992863"/>
          </a:xfrm>
        </p:grpSpPr>
        <p:pic>
          <p:nvPicPr>
            <p:cNvPr id="117" name="Google Shape;117;p17" title="GW150914_template_whiten.wav">
              <a:hlinkClick r:id="rId3"/>
            </p:cNvPr>
            <p:cNvPicPr preferRelativeResize="0"/>
            <p:nvPr/>
          </p:nvPicPr>
          <p:blipFill>
            <a:blip r:embed="rId4">
              <a:alphaModFix/>
            </a:blip>
            <a:stretch>
              <a:fillRect/>
            </a:stretch>
          </p:blipFill>
          <p:spPr>
            <a:xfrm>
              <a:off x="440225" y="1826550"/>
              <a:ext cx="457200" cy="457200"/>
            </a:xfrm>
            <a:prstGeom prst="rect">
              <a:avLst/>
            </a:prstGeom>
            <a:noFill/>
            <a:ln>
              <a:noFill/>
            </a:ln>
          </p:spPr>
        </p:pic>
        <p:pic>
          <p:nvPicPr>
            <p:cNvPr id="118" name="Google Shape;118;p17" title="GW150914_H1_whitenbp.wav">
              <a:hlinkClick r:id="rId5"/>
            </p:cNvPr>
            <p:cNvPicPr preferRelativeResize="0"/>
            <p:nvPr/>
          </p:nvPicPr>
          <p:blipFill>
            <a:blip r:embed="rId4">
              <a:alphaModFix/>
            </a:blip>
            <a:stretch>
              <a:fillRect/>
            </a:stretch>
          </p:blipFill>
          <p:spPr>
            <a:xfrm>
              <a:off x="440225" y="1290888"/>
              <a:ext cx="457200" cy="457200"/>
            </a:xfrm>
            <a:prstGeom prst="rect">
              <a:avLst/>
            </a:prstGeom>
            <a:noFill/>
            <a:ln>
              <a:noFill/>
            </a:ln>
          </p:spPr>
        </p:pic>
        <p:pic>
          <p:nvPicPr>
            <p:cNvPr id="119" name="Google Shape;119;p17"/>
            <p:cNvPicPr preferRelativeResize="0"/>
            <p:nvPr/>
          </p:nvPicPr>
          <p:blipFill>
            <a:blip r:embed="rId6">
              <a:alphaModFix/>
            </a:blip>
            <a:stretch>
              <a:fillRect/>
            </a:stretch>
          </p:blipFill>
          <p:spPr>
            <a:xfrm flipH="1">
              <a:off x="1188650" y="1826561"/>
              <a:ext cx="5994250" cy="300265"/>
            </a:xfrm>
            <a:prstGeom prst="rect">
              <a:avLst/>
            </a:prstGeom>
            <a:noFill/>
            <a:ln>
              <a:noFill/>
            </a:ln>
          </p:spPr>
        </p:pic>
        <p:pic>
          <p:nvPicPr>
            <p:cNvPr id="120" name="Google Shape;120;p17"/>
            <p:cNvPicPr preferRelativeResize="0"/>
            <p:nvPr/>
          </p:nvPicPr>
          <p:blipFill>
            <a:blip r:embed="rId7">
              <a:alphaModFix/>
            </a:blip>
            <a:stretch>
              <a:fillRect/>
            </a:stretch>
          </p:blipFill>
          <p:spPr>
            <a:xfrm flipH="1">
              <a:off x="1188650" y="1447846"/>
              <a:ext cx="5994250" cy="300265"/>
            </a:xfrm>
            <a:prstGeom prst="rect">
              <a:avLst/>
            </a:prstGeom>
            <a:noFill/>
            <a:ln>
              <a:noFill/>
            </a:ln>
          </p:spPr>
        </p:pic>
      </p:grpSp>
      <p:sp>
        <p:nvSpPr>
          <p:cNvPr id="121" name="Google Shape;121;p17"/>
          <p:cNvSpPr txBox="1"/>
          <p:nvPr/>
        </p:nvSpPr>
        <p:spPr>
          <a:xfrm>
            <a:off x="7258625" y="2164575"/>
            <a:ext cx="27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Processed signal</a:t>
            </a:r>
            <a:endParaRPr>
              <a:latin typeface="Roboto"/>
              <a:ea typeface="Roboto"/>
              <a:cs typeface="Roboto"/>
              <a:sym typeface="Roboto"/>
            </a:endParaRPr>
          </a:p>
        </p:txBody>
      </p:sp>
      <p:sp>
        <p:nvSpPr>
          <p:cNvPr id="122" name="Google Shape;122;p17"/>
          <p:cNvSpPr txBox="1"/>
          <p:nvPr/>
        </p:nvSpPr>
        <p:spPr>
          <a:xfrm>
            <a:off x="7258625" y="2529925"/>
            <a:ext cx="27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NR Simulation</a:t>
            </a:r>
            <a:endParaRPr>
              <a:latin typeface="Roboto"/>
              <a:ea typeface="Roboto"/>
              <a:cs typeface="Roboto"/>
              <a:sym typeface="Roboto"/>
            </a:endParaRPr>
          </a:p>
        </p:txBody>
      </p:sp>
      <p:sp>
        <p:nvSpPr>
          <p:cNvPr id="123" name="Google Shape;123;p17"/>
          <p:cNvSpPr txBox="1"/>
          <p:nvPr/>
        </p:nvSpPr>
        <p:spPr>
          <a:xfrm>
            <a:off x="6023600" y="1791475"/>
            <a:ext cx="27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GW150914</a:t>
            </a:r>
            <a:endParaRPr>
              <a:latin typeface="Roboto"/>
              <a:ea typeface="Roboto"/>
              <a:cs typeface="Roboto"/>
              <a:sym typeface="Roboto"/>
            </a:endParaRPr>
          </a:p>
        </p:txBody>
      </p:sp>
      <p:grpSp>
        <p:nvGrpSpPr>
          <p:cNvPr id="124" name="Google Shape;124;p17"/>
          <p:cNvGrpSpPr/>
          <p:nvPr/>
        </p:nvGrpSpPr>
        <p:grpSpPr>
          <a:xfrm>
            <a:off x="407075" y="3787550"/>
            <a:ext cx="3575455" cy="873175"/>
            <a:chOff x="449675" y="3953150"/>
            <a:chExt cx="3575455" cy="873175"/>
          </a:xfrm>
        </p:grpSpPr>
        <p:pic>
          <p:nvPicPr>
            <p:cNvPr id="125" name="Google Shape;125;p17" title="Freeze 7-GW150914_template_whiten [2021-04-14 113839].wav">
              <a:hlinkClick r:id="rId8"/>
            </p:cNvPr>
            <p:cNvPicPr preferRelativeResize="0"/>
            <p:nvPr/>
          </p:nvPicPr>
          <p:blipFill>
            <a:blip r:embed="rId4">
              <a:alphaModFix/>
            </a:blip>
            <a:stretch>
              <a:fillRect/>
            </a:stretch>
          </p:blipFill>
          <p:spPr>
            <a:xfrm>
              <a:off x="449675" y="3953150"/>
              <a:ext cx="457200" cy="457200"/>
            </a:xfrm>
            <a:prstGeom prst="rect">
              <a:avLst/>
            </a:prstGeom>
            <a:noFill/>
            <a:ln>
              <a:noFill/>
            </a:ln>
          </p:spPr>
        </p:pic>
        <p:pic>
          <p:nvPicPr>
            <p:cNvPr id="126" name="Google Shape;126;p17"/>
            <p:cNvPicPr preferRelativeResize="0"/>
            <p:nvPr/>
          </p:nvPicPr>
          <p:blipFill>
            <a:blip r:embed="rId9">
              <a:alphaModFix/>
            </a:blip>
            <a:stretch>
              <a:fillRect/>
            </a:stretch>
          </p:blipFill>
          <p:spPr>
            <a:xfrm>
              <a:off x="1096325" y="4472425"/>
              <a:ext cx="2928805" cy="353900"/>
            </a:xfrm>
            <a:prstGeom prst="rect">
              <a:avLst/>
            </a:prstGeom>
            <a:noFill/>
            <a:ln>
              <a:noFill/>
            </a:ln>
          </p:spPr>
        </p:pic>
        <p:pic>
          <p:nvPicPr>
            <p:cNvPr id="127" name="Google Shape;127;p17"/>
            <p:cNvPicPr preferRelativeResize="0"/>
            <p:nvPr/>
          </p:nvPicPr>
          <p:blipFill>
            <a:blip r:embed="rId10">
              <a:alphaModFix/>
            </a:blip>
            <a:stretch>
              <a:fillRect/>
            </a:stretch>
          </p:blipFill>
          <p:spPr>
            <a:xfrm>
              <a:off x="1096325" y="4056450"/>
              <a:ext cx="2928800" cy="353900"/>
            </a:xfrm>
            <a:prstGeom prst="rect">
              <a:avLst/>
            </a:prstGeom>
            <a:noFill/>
            <a:ln>
              <a:noFill/>
            </a:ln>
          </p:spPr>
        </p:pic>
      </p:grpSp>
      <p:sp>
        <p:nvSpPr>
          <p:cNvPr id="128" name="Google Shape;128;p17"/>
          <p:cNvSpPr txBox="1">
            <a:spLocks noGrp="1"/>
          </p:cNvSpPr>
          <p:nvPr>
            <p:ph type="body" idx="1"/>
          </p:nvPr>
        </p:nvSpPr>
        <p:spPr>
          <a:xfrm>
            <a:off x="311700" y="2992400"/>
            <a:ext cx="5096700" cy="55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However when time reversed more resemble electronic “drums”</a:t>
            </a:r>
            <a:endParaRPr/>
          </a:p>
        </p:txBody>
      </p:sp>
      <p:pic>
        <p:nvPicPr>
          <p:cNvPr id="129" name="Google Shape;129;p17" title="Freeze 9-Kick 808 DMX (Freeze) [2021-04-14 114533].wav">
            <a:hlinkClick r:id="rId11"/>
          </p:cNvPr>
          <p:cNvPicPr preferRelativeResize="0"/>
          <p:nvPr/>
        </p:nvPicPr>
        <p:blipFill>
          <a:blip r:embed="rId4">
            <a:alphaModFix/>
          </a:blip>
          <a:stretch>
            <a:fillRect/>
          </a:stretch>
        </p:blipFill>
        <p:spPr>
          <a:xfrm>
            <a:off x="407075" y="4286275"/>
            <a:ext cx="457200" cy="457200"/>
          </a:xfrm>
          <a:prstGeom prst="rect">
            <a:avLst/>
          </a:prstGeom>
          <a:noFill/>
          <a:ln>
            <a:noFill/>
          </a:ln>
        </p:spPr>
      </p:pic>
      <p:sp>
        <p:nvSpPr>
          <p:cNvPr id="130" name="Google Shape;130;p17"/>
          <p:cNvSpPr txBox="1"/>
          <p:nvPr/>
        </p:nvSpPr>
        <p:spPr>
          <a:xfrm>
            <a:off x="4231250" y="3886075"/>
            <a:ext cx="27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NR Simulation Reversed</a:t>
            </a:r>
            <a:endParaRPr>
              <a:latin typeface="Roboto"/>
              <a:ea typeface="Roboto"/>
              <a:cs typeface="Roboto"/>
              <a:sym typeface="Roboto"/>
            </a:endParaRPr>
          </a:p>
        </p:txBody>
      </p:sp>
      <p:sp>
        <p:nvSpPr>
          <p:cNvPr id="131" name="Google Shape;131;p17"/>
          <p:cNvSpPr txBox="1"/>
          <p:nvPr/>
        </p:nvSpPr>
        <p:spPr>
          <a:xfrm>
            <a:off x="4231250" y="4314775"/>
            <a:ext cx="272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808 “kick drum” sample</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Methods</a:t>
            </a:r>
            <a:endParaRPr/>
          </a:p>
        </p:txBody>
      </p:sp>
      <p:grpSp>
        <p:nvGrpSpPr>
          <p:cNvPr id="137" name="Google Shape;137;p18"/>
          <p:cNvGrpSpPr/>
          <p:nvPr/>
        </p:nvGrpSpPr>
        <p:grpSpPr>
          <a:xfrm>
            <a:off x="431925" y="1304875"/>
            <a:ext cx="2628925" cy="3416400"/>
            <a:chOff x="431925" y="1304875"/>
            <a:chExt cx="2628925" cy="3416400"/>
          </a:xfrm>
        </p:grpSpPr>
        <p:sp>
          <p:nvSpPr>
            <p:cNvPr id="138" name="Google Shape;138;p18"/>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18"/>
          <p:cNvSpPr txBox="1">
            <a:spLocks noGrp="1"/>
          </p:cNvSpPr>
          <p:nvPr>
            <p:ph type="body" idx="1"/>
          </p:nvPr>
        </p:nvSpPr>
        <p:spPr>
          <a:xfrm>
            <a:off x="506425" y="1304875"/>
            <a:ext cx="24945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Numerical Relativity</a:t>
            </a:r>
            <a:endParaRPr>
              <a:solidFill>
                <a:schemeClr val="lt1"/>
              </a:solidFill>
            </a:endParaRPr>
          </a:p>
        </p:txBody>
      </p:sp>
      <p:sp>
        <p:nvSpPr>
          <p:cNvPr id="141" name="Google Shape;141;p18"/>
          <p:cNvSpPr txBox="1">
            <a:spLocks noGrp="1"/>
          </p:cNvSpPr>
          <p:nvPr>
            <p:ph type="body" idx="1"/>
          </p:nvPr>
        </p:nvSpPr>
        <p:spPr>
          <a:xfrm>
            <a:off x="508325"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Most accurate</a:t>
            </a:r>
            <a:endParaRPr sz="1600"/>
          </a:p>
          <a:p>
            <a:pPr marL="457200" lvl="0" indent="-330200" algn="l" rtl="0">
              <a:spcBef>
                <a:spcPts val="0"/>
              </a:spcBef>
              <a:spcAft>
                <a:spcPts val="0"/>
              </a:spcAft>
              <a:buSzPts val="1600"/>
              <a:buChar char="●"/>
            </a:pPr>
            <a:r>
              <a:rPr lang="en" sz="1600"/>
              <a:t>Requires weeks to months of simulation</a:t>
            </a:r>
            <a:endParaRPr sz="1600"/>
          </a:p>
          <a:p>
            <a:pPr marL="457200" lvl="0" indent="-330200" algn="l" rtl="0">
              <a:spcBef>
                <a:spcPts val="0"/>
              </a:spcBef>
              <a:spcAft>
                <a:spcPts val="0"/>
              </a:spcAft>
              <a:buSzPts val="1600"/>
              <a:buChar char="●"/>
            </a:pPr>
            <a:r>
              <a:rPr lang="en" sz="1600"/>
              <a:t>Completely infeasible for real-time applications</a:t>
            </a:r>
            <a:endParaRPr sz="1600"/>
          </a:p>
        </p:txBody>
      </p:sp>
      <p:grpSp>
        <p:nvGrpSpPr>
          <p:cNvPr id="142" name="Google Shape;142;p18"/>
          <p:cNvGrpSpPr/>
          <p:nvPr/>
        </p:nvGrpSpPr>
        <p:grpSpPr>
          <a:xfrm>
            <a:off x="3320450" y="1304875"/>
            <a:ext cx="2632500" cy="3416400"/>
            <a:chOff x="3320450" y="1304875"/>
            <a:chExt cx="2632500" cy="3416400"/>
          </a:xfrm>
        </p:grpSpPr>
        <p:sp>
          <p:nvSpPr>
            <p:cNvPr id="143" name="Google Shape;143;p18"/>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8"/>
          <p:cNvSpPr txBox="1">
            <a:spLocks noGrp="1"/>
          </p:cNvSpPr>
          <p:nvPr>
            <p:ph type="body" idx="1"/>
          </p:nvPr>
        </p:nvSpPr>
        <p:spPr>
          <a:xfrm>
            <a:off x="3389450"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LALSuite</a:t>
            </a:r>
            <a:endParaRPr>
              <a:solidFill>
                <a:schemeClr val="lt1"/>
              </a:solidFill>
            </a:endParaRPr>
          </a:p>
        </p:txBody>
      </p:sp>
      <p:sp>
        <p:nvSpPr>
          <p:cNvPr id="146" name="Google Shape;146;p18"/>
          <p:cNvSpPr txBox="1">
            <a:spLocks noGrp="1"/>
          </p:cNvSpPr>
          <p:nvPr>
            <p:ph type="body" idx="1"/>
          </p:nvPr>
        </p:nvSpPr>
        <p:spPr>
          <a:xfrm>
            <a:off x="3396775"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Semi-analytical models</a:t>
            </a:r>
            <a:endParaRPr sz="1600"/>
          </a:p>
          <a:p>
            <a:pPr marL="457200" lvl="0" indent="-330200" algn="l" rtl="0">
              <a:spcBef>
                <a:spcPts val="0"/>
              </a:spcBef>
              <a:spcAft>
                <a:spcPts val="0"/>
              </a:spcAft>
              <a:buSzPts val="1600"/>
              <a:buChar char="●"/>
            </a:pPr>
            <a:r>
              <a:rPr lang="en" sz="1600"/>
              <a:t>Seconds to simulate </a:t>
            </a:r>
            <a:endParaRPr sz="1600"/>
          </a:p>
          <a:p>
            <a:pPr marL="457200" lvl="0" indent="-330200" algn="l" rtl="0">
              <a:spcBef>
                <a:spcPts val="0"/>
              </a:spcBef>
              <a:spcAft>
                <a:spcPts val="0"/>
              </a:spcAft>
              <a:buSzPts val="1600"/>
              <a:buChar char="●"/>
            </a:pPr>
            <a:r>
              <a:rPr lang="en" sz="1600"/>
              <a:t>Almost fast enough for real-time</a:t>
            </a:r>
            <a:endParaRPr sz="1600"/>
          </a:p>
        </p:txBody>
      </p:sp>
      <p:sp>
        <p:nvSpPr>
          <p:cNvPr id="147" name="Google Shape;147;p18"/>
          <p:cNvSpPr/>
          <p:nvPr/>
        </p:nvSpPr>
        <p:spPr>
          <a:xfrm>
            <a:off x="6215400" y="1304875"/>
            <a:ext cx="2628900" cy="3416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txBox="1">
            <a:spLocks noGrp="1"/>
          </p:cNvSpPr>
          <p:nvPr>
            <p:ph type="body" idx="1"/>
          </p:nvPr>
        </p:nvSpPr>
        <p:spPr>
          <a:xfrm>
            <a:off x="62724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oneAPI</a:t>
            </a:r>
            <a:endParaRPr>
              <a:solidFill>
                <a:schemeClr val="lt1"/>
              </a:solidFill>
            </a:endParaRPr>
          </a:p>
        </p:txBody>
      </p:sp>
      <p:sp>
        <p:nvSpPr>
          <p:cNvPr id="150" name="Google Shape;150;p18"/>
          <p:cNvSpPr txBox="1">
            <a:spLocks noGrp="1"/>
          </p:cNvSpPr>
          <p:nvPr>
            <p:ph type="body" idx="1"/>
          </p:nvPr>
        </p:nvSpPr>
        <p:spPr>
          <a:xfrm>
            <a:off x="6286400"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Easy programming of different accelerators</a:t>
            </a:r>
            <a:endParaRPr sz="1600"/>
          </a:p>
          <a:p>
            <a:pPr marL="457200" lvl="0" indent="-330200" algn="l" rtl="0">
              <a:spcBef>
                <a:spcPts val="0"/>
              </a:spcBef>
              <a:spcAft>
                <a:spcPts val="0"/>
              </a:spcAft>
              <a:buSzPts val="1600"/>
              <a:buChar char="●"/>
            </a:pPr>
            <a:r>
              <a:rPr lang="en" sz="1600"/>
              <a:t>Potential for use beyond HPC and AI</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Simulation Methods</a:t>
            </a:r>
            <a:endParaRPr/>
          </a:p>
        </p:txBody>
      </p:sp>
      <p:grpSp>
        <p:nvGrpSpPr>
          <p:cNvPr id="156" name="Google Shape;156;p19"/>
          <p:cNvGrpSpPr/>
          <p:nvPr/>
        </p:nvGrpSpPr>
        <p:grpSpPr>
          <a:xfrm>
            <a:off x="431925" y="1304875"/>
            <a:ext cx="2628925" cy="3416400"/>
            <a:chOff x="431925" y="1304875"/>
            <a:chExt cx="2628925" cy="3416400"/>
          </a:xfrm>
        </p:grpSpPr>
        <p:sp>
          <p:nvSpPr>
            <p:cNvPr id="157" name="Google Shape;157;p19"/>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9"/>
          <p:cNvSpPr txBox="1">
            <a:spLocks noGrp="1"/>
          </p:cNvSpPr>
          <p:nvPr>
            <p:ph type="body" idx="1"/>
          </p:nvPr>
        </p:nvSpPr>
        <p:spPr>
          <a:xfrm>
            <a:off x="506425" y="1304875"/>
            <a:ext cx="24945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Numerical Relativity</a:t>
            </a:r>
            <a:endParaRPr>
              <a:solidFill>
                <a:schemeClr val="lt1"/>
              </a:solidFill>
            </a:endParaRPr>
          </a:p>
        </p:txBody>
      </p:sp>
      <p:sp>
        <p:nvSpPr>
          <p:cNvPr id="160" name="Google Shape;160;p19"/>
          <p:cNvSpPr txBox="1">
            <a:spLocks noGrp="1"/>
          </p:cNvSpPr>
          <p:nvPr>
            <p:ph type="body" idx="1"/>
          </p:nvPr>
        </p:nvSpPr>
        <p:spPr>
          <a:xfrm>
            <a:off x="508325"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Most accurate</a:t>
            </a:r>
            <a:endParaRPr sz="1600"/>
          </a:p>
          <a:p>
            <a:pPr marL="457200" lvl="0" indent="-330200" algn="l" rtl="0">
              <a:spcBef>
                <a:spcPts val="0"/>
              </a:spcBef>
              <a:spcAft>
                <a:spcPts val="0"/>
              </a:spcAft>
              <a:buSzPts val="1600"/>
              <a:buChar char="●"/>
            </a:pPr>
            <a:r>
              <a:rPr lang="en" sz="1600"/>
              <a:t>Requires weeks to months of simulation</a:t>
            </a:r>
            <a:endParaRPr sz="1600"/>
          </a:p>
          <a:p>
            <a:pPr marL="457200" lvl="0" indent="-330200" algn="l" rtl="0">
              <a:spcBef>
                <a:spcPts val="0"/>
              </a:spcBef>
              <a:spcAft>
                <a:spcPts val="0"/>
              </a:spcAft>
              <a:buSzPts val="1600"/>
              <a:buChar char="●"/>
            </a:pPr>
            <a:r>
              <a:rPr lang="en" sz="1600"/>
              <a:t>Completely infeasible for real-time applications</a:t>
            </a:r>
            <a:endParaRPr sz="1600"/>
          </a:p>
        </p:txBody>
      </p:sp>
      <p:grpSp>
        <p:nvGrpSpPr>
          <p:cNvPr id="161" name="Google Shape;161;p19"/>
          <p:cNvGrpSpPr/>
          <p:nvPr/>
        </p:nvGrpSpPr>
        <p:grpSpPr>
          <a:xfrm>
            <a:off x="3320450" y="1304875"/>
            <a:ext cx="2632500" cy="3416400"/>
            <a:chOff x="3320450" y="1304875"/>
            <a:chExt cx="2632500" cy="3416400"/>
          </a:xfrm>
        </p:grpSpPr>
        <p:sp>
          <p:nvSpPr>
            <p:cNvPr id="162" name="Google Shape;162;p19"/>
            <p:cNvSpPr txBox="1"/>
            <p:nvPr/>
          </p:nvSpPr>
          <p:spPr>
            <a:xfrm>
              <a:off x="3324050"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9"/>
          <p:cNvSpPr txBox="1">
            <a:spLocks noGrp="1"/>
          </p:cNvSpPr>
          <p:nvPr>
            <p:ph type="body" idx="1"/>
          </p:nvPr>
        </p:nvSpPr>
        <p:spPr>
          <a:xfrm>
            <a:off x="3389450"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LALSuite</a:t>
            </a:r>
            <a:endParaRPr>
              <a:solidFill>
                <a:schemeClr val="lt1"/>
              </a:solidFill>
            </a:endParaRPr>
          </a:p>
        </p:txBody>
      </p:sp>
      <p:sp>
        <p:nvSpPr>
          <p:cNvPr id="165" name="Google Shape;165;p19"/>
          <p:cNvSpPr txBox="1">
            <a:spLocks noGrp="1"/>
          </p:cNvSpPr>
          <p:nvPr>
            <p:ph type="body" idx="1"/>
          </p:nvPr>
        </p:nvSpPr>
        <p:spPr>
          <a:xfrm>
            <a:off x="3396775"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Semi-analytical models</a:t>
            </a:r>
            <a:endParaRPr sz="1600"/>
          </a:p>
          <a:p>
            <a:pPr marL="457200" lvl="0" indent="-330200" algn="l" rtl="0">
              <a:spcBef>
                <a:spcPts val="0"/>
              </a:spcBef>
              <a:spcAft>
                <a:spcPts val="0"/>
              </a:spcAft>
              <a:buSzPts val="1600"/>
              <a:buChar char="●"/>
            </a:pPr>
            <a:r>
              <a:rPr lang="en" sz="1600"/>
              <a:t>Seconds to simulate </a:t>
            </a:r>
            <a:endParaRPr sz="1600"/>
          </a:p>
          <a:p>
            <a:pPr marL="457200" lvl="0" indent="-330200" algn="l" rtl="0">
              <a:spcBef>
                <a:spcPts val="0"/>
              </a:spcBef>
              <a:spcAft>
                <a:spcPts val="0"/>
              </a:spcAft>
              <a:buSzPts val="1600"/>
              <a:buChar char="●"/>
            </a:pPr>
            <a:r>
              <a:rPr lang="en" sz="1600"/>
              <a:t>Almost fast enough for real-time</a:t>
            </a:r>
            <a:endParaRPr sz="1600"/>
          </a:p>
        </p:txBody>
      </p:sp>
      <p:sp>
        <p:nvSpPr>
          <p:cNvPr id="166" name="Google Shape;166;p19"/>
          <p:cNvSpPr/>
          <p:nvPr/>
        </p:nvSpPr>
        <p:spPr>
          <a:xfrm>
            <a:off x="6215400" y="1304875"/>
            <a:ext cx="2628900" cy="3416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a:spLocks noGrp="1"/>
          </p:cNvSpPr>
          <p:nvPr>
            <p:ph type="body" idx="1"/>
          </p:nvPr>
        </p:nvSpPr>
        <p:spPr>
          <a:xfrm>
            <a:off x="62724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oneAPI</a:t>
            </a:r>
            <a:endParaRPr>
              <a:solidFill>
                <a:schemeClr val="lt1"/>
              </a:solidFill>
            </a:endParaRPr>
          </a:p>
        </p:txBody>
      </p:sp>
      <p:sp>
        <p:nvSpPr>
          <p:cNvPr id="169" name="Google Shape;169;p19"/>
          <p:cNvSpPr txBox="1">
            <a:spLocks noGrp="1"/>
          </p:cNvSpPr>
          <p:nvPr>
            <p:ph type="body" idx="1"/>
          </p:nvPr>
        </p:nvSpPr>
        <p:spPr>
          <a:xfrm>
            <a:off x="6286400" y="1850300"/>
            <a:ext cx="2478600" cy="279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Easy programming of different accelerators</a:t>
            </a:r>
            <a:endParaRPr sz="1600"/>
          </a:p>
          <a:p>
            <a:pPr marL="457200" lvl="0" indent="-330200" algn="l" rtl="0">
              <a:spcBef>
                <a:spcPts val="0"/>
              </a:spcBef>
              <a:spcAft>
                <a:spcPts val="0"/>
              </a:spcAft>
              <a:buSzPts val="1600"/>
              <a:buChar char="●"/>
            </a:pPr>
            <a:r>
              <a:rPr lang="en" sz="1600"/>
              <a:t>Potential for use beyond HPC and AI</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LALSuite</a:t>
            </a:r>
            <a:endParaRPr/>
          </a:p>
        </p:txBody>
      </p:sp>
      <p:sp>
        <p:nvSpPr>
          <p:cNvPr id="175" name="Google Shape;175;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Collection of gravitational wave analysis codes</a:t>
            </a:r>
            <a:endParaRPr/>
          </a:p>
          <a:p>
            <a:pPr marL="457200" lvl="0" indent="-342900" algn="l" rtl="0">
              <a:spcBef>
                <a:spcPts val="0"/>
              </a:spcBef>
              <a:spcAft>
                <a:spcPts val="0"/>
              </a:spcAft>
              <a:buSzPts val="1800"/>
              <a:buChar char="●"/>
            </a:pPr>
            <a:r>
              <a:rPr lang="en"/>
              <a:t>Developed at LIGO</a:t>
            </a:r>
            <a:endParaRPr/>
          </a:p>
          <a:p>
            <a:pPr marL="457200" lvl="0" indent="-342900" algn="l" rtl="0">
              <a:spcBef>
                <a:spcPts val="0"/>
              </a:spcBef>
              <a:spcAft>
                <a:spcPts val="0"/>
              </a:spcAft>
              <a:buSzPts val="1800"/>
              <a:buChar char="●"/>
            </a:pPr>
            <a:r>
              <a:rPr lang="en"/>
              <a:t>Written in C</a:t>
            </a:r>
            <a:endParaRPr/>
          </a:p>
          <a:p>
            <a:pPr marL="457200" lvl="0" indent="-342900" algn="l" rtl="0">
              <a:spcBef>
                <a:spcPts val="0"/>
              </a:spcBef>
              <a:spcAft>
                <a:spcPts val="0"/>
              </a:spcAft>
              <a:buSzPts val="1800"/>
              <a:buChar char="●"/>
            </a:pPr>
            <a:r>
              <a:rPr lang="en"/>
              <a:t>Contains numerous approximants with various capabilities/complexity e.g. spin, precession, tides, higher modes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body" idx="1"/>
          </p:nvPr>
        </p:nvSpPr>
        <p:spPr>
          <a:xfrm>
            <a:off x="4832400" y="1229975"/>
            <a:ext cx="39999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Higher modes produce interesting waveforms</a:t>
            </a:r>
            <a:endParaRPr/>
          </a:p>
        </p:txBody>
      </p:sp>
      <p:sp>
        <p:nvSpPr>
          <p:cNvPr id="181" name="Google Shape;181;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EOBNRv2HM</a:t>
            </a:r>
            <a:endParaRPr sz="2400"/>
          </a:p>
          <a:p>
            <a:pPr marL="0" lvl="0" indent="0" algn="l" rtl="0">
              <a:spcBef>
                <a:spcPts val="0"/>
              </a:spcBef>
              <a:spcAft>
                <a:spcPts val="0"/>
              </a:spcAft>
              <a:buNone/>
            </a:pPr>
            <a:endParaRPr/>
          </a:p>
        </p:txBody>
      </p:sp>
      <p:sp>
        <p:nvSpPr>
          <p:cNvPr id="182" name="Google Shape;182;p21"/>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Effective-one-body-numerical-relativity version 2 higher modes</a:t>
            </a:r>
            <a:endParaRPr/>
          </a:p>
          <a:p>
            <a:pPr marL="457200" lvl="0" indent="-342900" algn="l" rtl="0">
              <a:spcBef>
                <a:spcPts val="0"/>
              </a:spcBef>
              <a:spcAft>
                <a:spcPts val="0"/>
              </a:spcAft>
              <a:buSzPts val="1800"/>
              <a:buChar char="●"/>
            </a:pPr>
            <a:r>
              <a:rPr lang="en"/>
              <a:t>Balance of complexity and capability</a:t>
            </a:r>
            <a:endParaRPr/>
          </a:p>
          <a:p>
            <a:pPr marL="457200" lvl="0" indent="-342900" algn="l" rtl="0">
              <a:spcBef>
                <a:spcPts val="0"/>
              </a:spcBef>
              <a:spcAft>
                <a:spcPts val="0"/>
              </a:spcAft>
              <a:buSzPts val="1800"/>
              <a:buChar char="●"/>
            </a:pPr>
            <a:r>
              <a:rPr lang="en"/>
              <a:t>Changing inclination of orbital plane produces higher modes</a:t>
            </a:r>
            <a:endParaRPr/>
          </a:p>
          <a:p>
            <a:pPr marL="457200" lvl="0" indent="-342900" algn="l" rtl="0">
              <a:spcBef>
                <a:spcPts val="0"/>
              </a:spcBef>
              <a:spcAft>
                <a:spcPts val="0"/>
              </a:spcAft>
              <a:buSzPts val="1800"/>
              <a:buChar char="●"/>
            </a:pPr>
            <a:r>
              <a:rPr lang="en"/>
              <a:t>Most time spent in integration of ODE and calculation of modes</a:t>
            </a:r>
            <a:endParaRPr/>
          </a:p>
        </p:txBody>
      </p:sp>
      <p:grpSp>
        <p:nvGrpSpPr>
          <p:cNvPr id="183" name="Google Shape;183;p21"/>
          <p:cNvGrpSpPr/>
          <p:nvPr/>
        </p:nvGrpSpPr>
        <p:grpSpPr>
          <a:xfrm>
            <a:off x="5068495" y="2214739"/>
            <a:ext cx="3720357" cy="1200919"/>
            <a:chOff x="5068530" y="2214738"/>
            <a:chExt cx="3136101" cy="714025"/>
          </a:xfrm>
        </p:grpSpPr>
        <p:pic>
          <p:nvPicPr>
            <p:cNvPr id="184" name="Google Shape;184;p21"/>
            <p:cNvPicPr preferRelativeResize="0"/>
            <p:nvPr/>
          </p:nvPicPr>
          <p:blipFill>
            <a:blip r:embed="rId3">
              <a:alphaModFix/>
            </a:blip>
            <a:stretch>
              <a:fillRect/>
            </a:stretch>
          </p:blipFill>
          <p:spPr>
            <a:xfrm>
              <a:off x="5068568" y="2599816"/>
              <a:ext cx="3136027" cy="328947"/>
            </a:xfrm>
            <a:prstGeom prst="rect">
              <a:avLst/>
            </a:prstGeom>
            <a:noFill/>
            <a:ln>
              <a:noFill/>
            </a:ln>
          </p:spPr>
        </p:pic>
        <p:pic>
          <p:nvPicPr>
            <p:cNvPr id="185" name="Google Shape;185;p21"/>
            <p:cNvPicPr preferRelativeResize="0"/>
            <p:nvPr/>
          </p:nvPicPr>
          <p:blipFill>
            <a:blip r:embed="rId4">
              <a:alphaModFix/>
            </a:blip>
            <a:stretch>
              <a:fillRect/>
            </a:stretch>
          </p:blipFill>
          <p:spPr>
            <a:xfrm>
              <a:off x="5068530" y="2214738"/>
              <a:ext cx="3136101" cy="328947"/>
            </a:xfrm>
            <a:prstGeom prst="rect">
              <a:avLst/>
            </a:prstGeom>
            <a:noFill/>
            <a:ln>
              <a:noFill/>
            </a:ln>
          </p:spPr>
        </p:pic>
      </p:grpSp>
      <p:pic>
        <p:nvPicPr>
          <p:cNvPr id="186" name="Google Shape;186;p21" title="Freeze 12-waveform [2021-04-19 104501].wav">
            <a:hlinkClick r:id="rId5"/>
          </p:cNvPr>
          <p:cNvPicPr preferRelativeResize="0"/>
          <p:nvPr/>
        </p:nvPicPr>
        <p:blipFill>
          <a:blip r:embed="rId6">
            <a:alphaModFix/>
          </a:blip>
          <a:stretch>
            <a:fillRect/>
          </a:stretch>
        </p:blipFill>
        <p:spPr>
          <a:xfrm>
            <a:off x="4572000" y="2214750"/>
            <a:ext cx="496500" cy="496500"/>
          </a:xfrm>
          <a:prstGeom prst="rect">
            <a:avLst/>
          </a:prstGeom>
          <a:noFill/>
          <a:ln>
            <a:noFill/>
          </a:ln>
        </p:spPr>
      </p:pic>
      <p:pic>
        <p:nvPicPr>
          <p:cNvPr id="187" name="Google Shape;187;p21" title="Freeze 13-waveform_hm [2021-04-19 104510].wav">
            <a:hlinkClick r:id="rId7"/>
          </p:cNvPr>
          <p:cNvPicPr preferRelativeResize="0"/>
          <p:nvPr/>
        </p:nvPicPr>
        <p:blipFill>
          <a:blip r:embed="rId6">
            <a:alphaModFix/>
          </a:blip>
          <a:stretch>
            <a:fillRect/>
          </a:stretch>
        </p:blipFill>
        <p:spPr>
          <a:xfrm>
            <a:off x="4572000" y="2919150"/>
            <a:ext cx="496500" cy="496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On-screen Show (16:9)</PresentationFormat>
  <Paragraphs>75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Roboto</vt:lpstr>
      <vt:lpstr>Geometric</vt:lpstr>
      <vt:lpstr>GWSynth</vt:lpstr>
      <vt:lpstr>Gravitational Waves</vt:lpstr>
      <vt:lpstr>GW150914</vt:lpstr>
      <vt:lpstr>PowerPoint Presentation</vt:lpstr>
      <vt:lpstr>Waveforms</vt:lpstr>
      <vt:lpstr>Simulation Methods</vt:lpstr>
      <vt:lpstr>Simulation Methods</vt:lpstr>
      <vt:lpstr>LALSuite</vt:lpstr>
      <vt:lpstr>EOBNRv2HM </vt:lpstr>
      <vt:lpstr>Parareal </vt:lpstr>
      <vt:lpstr>Results </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GWSynth</dc:title>
  <dc:creator>Amoranto, Gabrielle</dc:creator>
  <cp:lastModifiedBy>Amoranto, Gabrielle</cp:lastModifiedBy>
  <cp:revision>1</cp:revision>
  <dcterms:modified xsi:type="dcterms:W3CDTF">2021-04-19T17:01:18Z</dcterms:modified>
</cp:coreProperties>
</file>