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6"/>
  </p:notesMasterIdLst>
  <p:handoutMasterIdLst>
    <p:handoutMasterId r:id="rId77"/>
  </p:handoutMasterIdLst>
  <p:sldIdLst>
    <p:sldId id="354" r:id="rId2"/>
    <p:sldId id="530" r:id="rId3"/>
    <p:sldId id="516" r:id="rId4"/>
    <p:sldId id="437" r:id="rId5"/>
    <p:sldId id="377" r:id="rId6"/>
    <p:sldId id="413" r:id="rId7"/>
    <p:sldId id="414" r:id="rId8"/>
    <p:sldId id="416" r:id="rId9"/>
    <p:sldId id="417" r:id="rId10"/>
    <p:sldId id="419" r:id="rId11"/>
    <p:sldId id="420" r:id="rId12"/>
    <p:sldId id="421" r:id="rId13"/>
    <p:sldId id="422" r:id="rId14"/>
    <p:sldId id="424" r:id="rId15"/>
    <p:sldId id="435" r:id="rId16"/>
    <p:sldId id="406" r:id="rId17"/>
    <p:sldId id="565" r:id="rId18"/>
    <p:sldId id="438" r:id="rId19"/>
    <p:sldId id="439" r:id="rId20"/>
    <p:sldId id="441" r:id="rId21"/>
    <p:sldId id="442" r:id="rId22"/>
    <p:sldId id="443" r:id="rId23"/>
    <p:sldId id="444" r:id="rId24"/>
    <p:sldId id="446" r:id="rId25"/>
    <p:sldId id="469" r:id="rId26"/>
    <p:sldId id="515" r:id="rId27"/>
    <p:sldId id="514" r:id="rId28"/>
    <p:sldId id="510" r:id="rId29"/>
    <p:sldId id="486" r:id="rId30"/>
    <p:sldId id="463" r:id="rId31"/>
    <p:sldId id="507" r:id="rId32"/>
    <p:sldId id="528" r:id="rId33"/>
    <p:sldId id="532" r:id="rId34"/>
    <p:sldId id="533" r:id="rId35"/>
    <p:sldId id="494" r:id="rId36"/>
    <p:sldId id="534" r:id="rId37"/>
    <p:sldId id="535" r:id="rId38"/>
    <p:sldId id="537" r:id="rId39"/>
    <p:sldId id="536" r:id="rId40"/>
    <p:sldId id="482" r:id="rId41"/>
    <p:sldId id="564" r:id="rId42"/>
    <p:sldId id="538" r:id="rId43"/>
    <p:sldId id="539" r:id="rId44"/>
    <p:sldId id="540" r:id="rId45"/>
    <p:sldId id="541" r:id="rId46"/>
    <p:sldId id="542" r:id="rId47"/>
    <p:sldId id="543" r:id="rId48"/>
    <p:sldId id="545" r:id="rId49"/>
    <p:sldId id="544" r:id="rId50"/>
    <p:sldId id="546" r:id="rId51"/>
    <p:sldId id="547" r:id="rId52"/>
    <p:sldId id="548" r:id="rId53"/>
    <p:sldId id="549" r:id="rId54"/>
    <p:sldId id="550" r:id="rId55"/>
    <p:sldId id="551" r:id="rId56"/>
    <p:sldId id="447" r:id="rId57"/>
    <p:sldId id="483" r:id="rId58"/>
    <p:sldId id="527" r:id="rId59"/>
    <p:sldId id="552" r:id="rId60"/>
    <p:sldId id="553" r:id="rId61"/>
    <p:sldId id="554" r:id="rId62"/>
    <p:sldId id="555" r:id="rId63"/>
    <p:sldId id="556" r:id="rId64"/>
    <p:sldId id="465" r:id="rId65"/>
    <p:sldId id="509" r:id="rId66"/>
    <p:sldId id="558" r:id="rId67"/>
    <p:sldId id="559" r:id="rId68"/>
    <p:sldId id="560" r:id="rId69"/>
    <p:sldId id="466" r:id="rId70"/>
    <p:sldId id="561" r:id="rId71"/>
    <p:sldId id="562" r:id="rId72"/>
    <p:sldId id="563" r:id="rId73"/>
    <p:sldId id="436" r:id="rId74"/>
    <p:sldId id="357" r:id="rId75"/>
  </p:sldIdLst>
  <p:sldSz cx="9144000" cy="5143500" type="screen16x9"/>
  <p:notesSz cx="6858000" cy="9144000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17145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3429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51435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6858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85725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10287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120015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13716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OPENING &amp; TITLE SLIDES" id="{213BDB52-0773-3D4D-8AF0-E0377E252169}">
          <p14:sldIdLst>
            <p14:sldId id="354"/>
          </p14:sldIdLst>
        </p14:section>
        <p14:section name="CONTENT SLIDES" id="{8623B95B-42BB-124B-BA3C-6E8E4766FF08}">
          <p14:sldIdLst>
            <p14:sldId id="530"/>
            <p14:sldId id="516"/>
            <p14:sldId id="437"/>
            <p14:sldId id="377"/>
            <p14:sldId id="413"/>
            <p14:sldId id="414"/>
            <p14:sldId id="416"/>
            <p14:sldId id="417"/>
            <p14:sldId id="419"/>
            <p14:sldId id="420"/>
            <p14:sldId id="421"/>
            <p14:sldId id="422"/>
            <p14:sldId id="424"/>
            <p14:sldId id="435"/>
            <p14:sldId id="406"/>
            <p14:sldId id="565"/>
            <p14:sldId id="438"/>
            <p14:sldId id="439"/>
            <p14:sldId id="441"/>
            <p14:sldId id="442"/>
            <p14:sldId id="443"/>
            <p14:sldId id="444"/>
            <p14:sldId id="446"/>
            <p14:sldId id="469"/>
            <p14:sldId id="515"/>
            <p14:sldId id="514"/>
            <p14:sldId id="510"/>
            <p14:sldId id="486"/>
            <p14:sldId id="463"/>
            <p14:sldId id="507"/>
            <p14:sldId id="528"/>
            <p14:sldId id="532"/>
            <p14:sldId id="533"/>
            <p14:sldId id="494"/>
            <p14:sldId id="534"/>
            <p14:sldId id="535"/>
            <p14:sldId id="537"/>
            <p14:sldId id="536"/>
            <p14:sldId id="482"/>
            <p14:sldId id="564"/>
            <p14:sldId id="538"/>
            <p14:sldId id="539"/>
            <p14:sldId id="540"/>
            <p14:sldId id="541"/>
            <p14:sldId id="542"/>
            <p14:sldId id="543"/>
            <p14:sldId id="545"/>
            <p14:sldId id="544"/>
            <p14:sldId id="546"/>
            <p14:sldId id="547"/>
            <p14:sldId id="548"/>
            <p14:sldId id="549"/>
            <p14:sldId id="550"/>
            <p14:sldId id="551"/>
            <p14:sldId id="447"/>
            <p14:sldId id="483"/>
            <p14:sldId id="527"/>
            <p14:sldId id="552"/>
            <p14:sldId id="553"/>
            <p14:sldId id="554"/>
            <p14:sldId id="555"/>
            <p14:sldId id="556"/>
            <p14:sldId id="465"/>
            <p14:sldId id="509"/>
            <p14:sldId id="558"/>
            <p14:sldId id="559"/>
            <p14:sldId id="560"/>
            <p14:sldId id="466"/>
            <p14:sldId id="561"/>
            <p14:sldId id="562"/>
            <p14:sldId id="563"/>
            <p14:sldId id="436"/>
          </p14:sldIdLst>
        </p14:section>
        <p14:section name="END SLIDE" id="{AAA38FB4-5FAF-C847-91CE-291B8C1ECFA5}">
          <p14:sldIdLst>
            <p14:sldId id="35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5A"/>
    <a:srgbClr val="424242"/>
    <a:srgbClr val="758C95"/>
    <a:srgbClr val="00597D"/>
    <a:srgbClr val="009EEE"/>
    <a:srgbClr val="FF7F7F"/>
    <a:srgbClr val="003C71"/>
    <a:srgbClr val="004A87"/>
    <a:srgbClr val="0071C5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E6"/>
          </a:solidFill>
        </a:fill>
      </a:tcStyle>
    </a:wholeTbl>
    <a:band2H>
      <a:tcTxStyle/>
      <a:tcStyle>
        <a:tcBdr/>
        <a:fill>
          <a:solidFill>
            <a:srgbClr val="E7E7F3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18" autoAdjust="0"/>
    <p:restoredTop sz="91739" autoAdjust="0"/>
  </p:normalViewPr>
  <p:slideViewPr>
    <p:cSldViewPr snapToGrid="0" snapToObjects="1">
      <p:cViewPr varScale="1">
        <p:scale>
          <a:sx n="92" d="100"/>
          <a:sy n="92" d="100"/>
        </p:scale>
        <p:origin x="636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2" d="100"/>
        <a:sy n="112" d="100"/>
      </p:scale>
      <p:origin x="0" y="0"/>
    </p:cViewPr>
  </p:sorterViewPr>
  <p:notesViewPr>
    <p:cSldViewPr snapToGrid="0" snapToObjects="1">
      <p:cViewPr varScale="1">
        <p:scale>
          <a:sx n="154" d="100"/>
          <a:sy n="154" d="100"/>
        </p:scale>
        <p:origin x="358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98508-C6FE-064A-8CA9-D4F8712360C1}" type="datetimeFigureOut">
              <a:rPr lang="pt-PT" smtClean="0"/>
              <a:t>23/04/2021</a:t>
            </a:fld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ED471-AB7A-DC44-87D8-B060470E39DF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1271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33" name="Shape 13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685800" latinLnBrk="0">
      <a:spcBef>
        <a:spcPts val="300"/>
      </a:spcBef>
      <a:defRPr sz="900" b="0" i="0">
        <a:latin typeface="Arial" charset="0"/>
        <a:ea typeface="Arial" charset="0"/>
        <a:cs typeface="Arial" charset="0"/>
        <a:sym typeface="Times"/>
      </a:defRPr>
    </a:lvl1pPr>
    <a:lvl2pPr indent="85725" defTabSz="685800" latinLnBrk="0">
      <a:spcBef>
        <a:spcPts val="300"/>
      </a:spcBef>
      <a:defRPr sz="900">
        <a:latin typeface="+mn-lt"/>
        <a:ea typeface="+mn-ea"/>
        <a:cs typeface="+mn-cs"/>
        <a:sym typeface="Times"/>
      </a:defRPr>
    </a:lvl2pPr>
    <a:lvl3pPr indent="171450" defTabSz="685800" latinLnBrk="0">
      <a:spcBef>
        <a:spcPts val="300"/>
      </a:spcBef>
      <a:defRPr sz="900">
        <a:latin typeface="+mn-lt"/>
        <a:ea typeface="+mn-ea"/>
        <a:cs typeface="+mn-cs"/>
        <a:sym typeface="Times"/>
      </a:defRPr>
    </a:lvl3pPr>
    <a:lvl4pPr indent="257175" defTabSz="685800" latinLnBrk="0">
      <a:spcBef>
        <a:spcPts val="300"/>
      </a:spcBef>
      <a:defRPr sz="900">
        <a:latin typeface="+mn-lt"/>
        <a:ea typeface="+mn-ea"/>
        <a:cs typeface="+mn-cs"/>
        <a:sym typeface="Times"/>
      </a:defRPr>
    </a:lvl4pPr>
    <a:lvl5pPr indent="342900" defTabSz="685800" latinLnBrk="0">
      <a:spcBef>
        <a:spcPts val="300"/>
      </a:spcBef>
      <a:defRPr sz="900">
        <a:latin typeface="+mn-lt"/>
        <a:ea typeface="+mn-ea"/>
        <a:cs typeface="+mn-cs"/>
        <a:sym typeface="Times"/>
      </a:defRPr>
    </a:lvl5pPr>
    <a:lvl6pPr indent="428625" defTabSz="685800" latinLnBrk="0">
      <a:spcBef>
        <a:spcPts val="300"/>
      </a:spcBef>
      <a:defRPr sz="900">
        <a:latin typeface="+mn-lt"/>
        <a:ea typeface="+mn-ea"/>
        <a:cs typeface="+mn-cs"/>
        <a:sym typeface="Times"/>
      </a:defRPr>
    </a:lvl6pPr>
    <a:lvl7pPr indent="514350" defTabSz="685800" latinLnBrk="0">
      <a:spcBef>
        <a:spcPts val="300"/>
      </a:spcBef>
      <a:defRPr sz="900">
        <a:latin typeface="+mn-lt"/>
        <a:ea typeface="+mn-ea"/>
        <a:cs typeface="+mn-cs"/>
        <a:sym typeface="Times"/>
      </a:defRPr>
    </a:lvl7pPr>
    <a:lvl8pPr indent="600075" defTabSz="685800" latinLnBrk="0">
      <a:spcBef>
        <a:spcPts val="300"/>
      </a:spcBef>
      <a:defRPr sz="900">
        <a:latin typeface="+mn-lt"/>
        <a:ea typeface="+mn-ea"/>
        <a:cs typeface="+mn-cs"/>
        <a:sym typeface="Times"/>
      </a:defRPr>
    </a:lvl8pPr>
    <a:lvl9pPr indent="685800" defTabSz="685800" latinLnBrk="0">
      <a:spcBef>
        <a:spcPts val="300"/>
      </a:spcBef>
      <a:defRPr sz="900">
        <a:latin typeface="+mn-lt"/>
        <a:ea typeface="+mn-ea"/>
        <a:cs typeface="+mn-cs"/>
        <a:sym typeface="Time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11344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45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846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4672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1654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680820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38994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0591194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9337985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8984161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249743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3728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4693391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2150790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2237466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613676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048884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417467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963759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3827144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2770592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581449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1423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9045525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3093383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2539247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5346736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1230280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1236551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3623276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0798359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1723914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903443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6664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8687153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9172160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0669640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27765378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25684915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03219351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67881541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26161010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4065692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220874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90410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60905708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8283425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55529065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24408876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97070197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27331382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9799289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28572155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6006688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007791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59433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28184762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44964770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50833641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977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190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29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524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/>
          <p:cNvSpPr/>
          <p:nvPr userDrawn="1"/>
        </p:nvSpPr>
        <p:spPr>
          <a:xfrm>
            <a:off x="0" y="-7200"/>
            <a:ext cx="8841600" cy="5148000"/>
          </a:xfrm>
          <a:custGeom>
            <a:avLst/>
            <a:gdLst>
              <a:gd name="connsiteX0" fmla="*/ 0 w 8841600"/>
              <a:gd name="connsiteY0" fmla="*/ 5140800 h 5148000"/>
              <a:gd name="connsiteX1" fmla="*/ 0 w 8841600"/>
              <a:gd name="connsiteY1" fmla="*/ 0 h 5148000"/>
              <a:gd name="connsiteX2" fmla="*/ 8841600 w 8841600"/>
              <a:gd name="connsiteY2" fmla="*/ 0 h 5148000"/>
              <a:gd name="connsiteX3" fmla="*/ 1641600 w 8841600"/>
              <a:gd name="connsiteY3" fmla="*/ 5148000 h 5148000"/>
              <a:gd name="connsiteX4" fmla="*/ 0 w 8841600"/>
              <a:gd name="connsiteY4" fmla="*/ 5140800 h 51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41600" h="5148000">
                <a:moveTo>
                  <a:pt x="0" y="5140800"/>
                </a:moveTo>
                <a:lnTo>
                  <a:pt x="0" y="0"/>
                </a:lnTo>
                <a:lnTo>
                  <a:pt x="8841600" y="0"/>
                </a:lnTo>
                <a:lnTo>
                  <a:pt x="1641600" y="5148000"/>
                </a:lnTo>
                <a:lnTo>
                  <a:pt x="0" y="5140800"/>
                </a:lnTo>
                <a:close/>
              </a:path>
            </a:pathLst>
          </a:custGeom>
          <a:solidFill>
            <a:schemeClr val="accent6">
              <a:alpha val="25000"/>
            </a:schemeClr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Freeform 23"/>
          <p:cNvSpPr/>
          <p:nvPr userDrawn="1"/>
        </p:nvSpPr>
        <p:spPr>
          <a:xfrm>
            <a:off x="1" y="1"/>
            <a:ext cx="8827246" cy="5143498"/>
          </a:xfrm>
          <a:custGeom>
            <a:avLst/>
            <a:gdLst>
              <a:gd name="connsiteX0" fmla="*/ 0 w 9123829"/>
              <a:gd name="connsiteY0" fmla="*/ 1210235 h 4504765"/>
              <a:gd name="connsiteX1" fmla="*/ 9123829 w 9123829"/>
              <a:gd name="connsiteY1" fmla="*/ 0 h 4504765"/>
              <a:gd name="connsiteX2" fmla="*/ 5883088 w 9123829"/>
              <a:gd name="connsiteY2" fmla="*/ 4504765 h 4504765"/>
              <a:gd name="connsiteX3" fmla="*/ 1687605 w 9123829"/>
              <a:gd name="connsiteY3" fmla="*/ 4504765 h 4504765"/>
              <a:gd name="connsiteX4" fmla="*/ 0 w 9123829"/>
              <a:gd name="connsiteY4" fmla="*/ 1210235 h 4504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3829" h="4504765">
                <a:moveTo>
                  <a:pt x="0" y="1210235"/>
                </a:moveTo>
                <a:lnTo>
                  <a:pt x="9123829" y="0"/>
                </a:lnTo>
                <a:lnTo>
                  <a:pt x="5883088" y="4504765"/>
                </a:lnTo>
                <a:lnTo>
                  <a:pt x="1687605" y="4504765"/>
                </a:lnTo>
                <a:lnTo>
                  <a:pt x="0" y="1210235"/>
                </a:lnTo>
                <a:close/>
              </a:path>
            </a:pathLst>
          </a:custGeom>
          <a:solidFill>
            <a:schemeClr val="accent6">
              <a:alpha val="22000"/>
            </a:schemeClr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39615" y="2067007"/>
            <a:ext cx="4541034" cy="1532760"/>
          </a:xfrm>
          <a:prstGeom prst="rect">
            <a:avLst/>
          </a:prstGeom>
        </p:spPr>
        <p:txBody>
          <a:bodyPr tIns="36000">
            <a:normAutofit/>
          </a:bodyPr>
          <a:lstStyle>
            <a:lvl1pPr marL="0" indent="0">
              <a:spcBef>
                <a:spcPts val="263"/>
              </a:spcBef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1pPr>
            <a:lvl2pPr marL="342900" indent="-171450">
              <a:spcBef>
                <a:spcPts val="263"/>
              </a:spcBef>
              <a:buClrTx/>
              <a:buFontTx/>
              <a:defRPr sz="1200">
                <a:solidFill>
                  <a:schemeClr val="accent3">
                    <a:lumOff val="44000"/>
                  </a:schemeClr>
                </a:solidFill>
              </a:defRPr>
            </a:lvl2pPr>
            <a:lvl3pPr marL="495300" indent="-152400">
              <a:spcBef>
                <a:spcPts val="263"/>
              </a:spcBef>
              <a:buClrTx/>
              <a:buFontTx/>
              <a:defRPr sz="1200">
                <a:solidFill>
                  <a:schemeClr val="accent3">
                    <a:lumOff val="44000"/>
                  </a:schemeClr>
                </a:solidFill>
              </a:defRPr>
            </a:lvl3pPr>
            <a:lvl4pPr marL="685800" indent="-171450">
              <a:spcBef>
                <a:spcPts val="263"/>
              </a:spcBef>
              <a:buClrTx/>
              <a:buFontTx/>
              <a:defRPr sz="1200">
                <a:solidFill>
                  <a:schemeClr val="accent3">
                    <a:lumOff val="44000"/>
                  </a:schemeClr>
                </a:solidFill>
              </a:defRPr>
            </a:lvl4pPr>
            <a:lvl5pPr marL="857250" indent="-171450">
              <a:spcBef>
                <a:spcPts val="263"/>
              </a:spcBef>
              <a:buClrTx/>
              <a:buFontTx/>
              <a:defRPr sz="1200"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rPr lang="en-GB" noProof="0" dirty="0"/>
              <a:t>Click to edit subtitle style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39614" y="573741"/>
            <a:ext cx="4541035" cy="1493265"/>
          </a:xfrm>
        </p:spPr>
        <p:txBody>
          <a:bodyPr bIns="36000" anchor="b" anchorCtr="0">
            <a:normAutofit/>
          </a:bodyPr>
          <a:lstStyle>
            <a:lvl1pPr>
              <a:lnSpc>
                <a:spcPts val="24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077" y="2888707"/>
            <a:ext cx="2352458" cy="1427223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0" y="4789559"/>
            <a:ext cx="1472453" cy="35394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1050" b="1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inesc-id.pt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" t="48377" r="1998"/>
          <a:stretch/>
        </p:blipFill>
        <p:spPr>
          <a:xfrm>
            <a:off x="3244132" y="0"/>
            <a:ext cx="5899867" cy="1707783"/>
          </a:xfrm>
          <a:prstGeom prst="rect">
            <a:avLst/>
          </a:prstGeom>
        </p:spPr>
      </p:pic>
      <p:sp>
        <p:nvSpPr>
          <p:cNvPr id="26" name="Freeform 25"/>
          <p:cNvSpPr/>
          <p:nvPr userDrawn="1"/>
        </p:nvSpPr>
        <p:spPr>
          <a:xfrm>
            <a:off x="746312" y="1707783"/>
            <a:ext cx="5757856" cy="3435716"/>
          </a:xfrm>
          <a:custGeom>
            <a:avLst/>
            <a:gdLst>
              <a:gd name="connsiteX0" fmla="*/ 0 w 6185647"/>
              <a:gd name="connsiteY0" fmla="*/ 1566583 h 3832412"/>
              <a:gd name="connsiteX1" fmla="*/ 6185647 w 6185647"/>
              <a:gd name="connsiteY1" fmla="*/ 0 h 3832412"/>
              <a:gd name="connsiteX2" fmla="*/ 4928347 w 6185647"/>
              <a:gd name="connsiteY2" fmla="*/ 3832412 h 3832412"/>
              <a:gd name="connsiteX3" fmla="*/ 4121523 w 6185647"/>
              <a:gd name="connsiteY3" fmla="*/ 3832412 h 3832412"/>
              <a:gd name="connsiteX4" fmla="*/ 0 w 6185647"/>
              <a:gd name="connsiteY4" fmla="*/ 1566583 h 383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85647" h="3832412">
                <a:moveTo>
                  <a:pt x="0" y="1566583"/>
                </a:moveTo>
                <a:lnTo>
                  <a:pt x="6185647" y="0"/>
                </a:lnTo>
                <a:lnTo>
                  <a:pt x="4928347" y="3832412"/>
                </a:lnTo>
                <a:lnTo>
                  <a:pt x="4121523" y="3832412"/>
                </a:lnTo>
                <a:lnTo>
                  <a:pt x="0" y="1566583"/>
                </a:lnTo>
                <a:close/>
              </a:path>
            </a:pathLst>
          </a:custGeom>
          <a:solidFill>
            <a:srgbClr val="3669AA">
              <a:alpha val="34000"/>
            </a:srgbClr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6386400" y="1560424"/>
            <a:ext cx="244800" cy="244800"/>
          </a:xfrm>
          <a:prstGeom prst="ellipse">
            <a:avLst/>
          </a:prstGeom>
          <a:solidFill>
            <a:schemeClr val="accent1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/>
          <p:cNvSpPr/>
          <p:nvPr userDrawn="1"/>
        </p:nvSpPr>
        <p:spPr>
          <a:xfrm>
            <a:off x="0" y="-7200"/>
            <a:ext cx="8070574" cy="5148000"/>
          </a:xfrm>
          <a:custGeom>
            <a:avLst/>
            <a:gdLst>
              <a:gd name="connsiteX0" fmla="*/ 0 w 8841600"/>
              <a:gd name="connsiteY0" fmla="*/ 5140800 h 5148000"/>
              <a:gd name="connsiteX1" fmla="*/ 0 w 8841600"/>
              <a:gd name="connsiteY1" fmla="*/ 0 h 5148000"/>
              <a:gd name="connsiteX2" fmla="*/ 8841600 w 8841600"/>
              <a:gd name="connsiteY2" fmla="*/ 0 h 5148000"/>
              <a:gd name="connsiteX3" fmla="*/ 1641600 w 8841600"/>
              <a:gd name="connsiteY3" fmla="*/ 5148000 h 5148000"/>
              <a:gd name="connsiteX4" fmla="*/ 0 w 8841600"/>
              <a:gd name="connsiteY4" fmla="*/ 5140800 h 51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41600" h="5148000">
                <a:moveTo>
                  <a:pt x="0" y="5140800"/>
                </a:moveTo>
                <a:lnTo>
                  <a:pt x="0" y="0"/>
                </a:lnTo>
                <a:lnTo>
                  <a:pt x="8841600" y="0"/>
                </a:lnTo>
                <a:lnTo>
                  <a:pt x="1641600" y="5148000"/>
                </a:lnTo>
                <a:lnTo>
                  <a:pt x="0" y="5140800"/>
                </a:lnTo>
                <a:close/>
              </a:path>
            </a:pathLst>
          </a:custGeom>
          <a:solidFill>
            <a:schemeClr val="accent6">
              <a:alpha val="25000"/>
            </a:schemeClr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Freeform 25"/>
          <p:cNvSpPr/>
          <p:nvPr userDrawn="1"/>
        </p:nvSpPr>
        <p:spPr>
          <a:xfrm>
            <a:off x="-1" y="1707783"/>
            <a:ext cx="5876015" cy="3435716"/>
          </a:xfrm>
          <a:custGeom>
            <a:avLst/>
            <a:gdLst>
              <a:gd name="connsiteX0" fmla="*/ 0 w 6185647"/>
              <a:gd name="connsiteY0" fmla="*/ 1566583 h 3832412"/>
              <a:gd name="connsiteX1" fmla="*/ 6185647 w 6185647"/>
              <a:gd name="connsiteY1" fmla="*/ 0 h 3832412"/>
              <a:gd name="connsiteX2" fmla="*/ 4928347 w 6185647"/>
              <a:gd name="connsiteY2" fmla="*/ 3832412 h 3832412"/>
              <a:gd name="connsiteX3" fmla="*/ 4121523 w 6185647"/>
              <a:gd name="connsiteY3" fmla="*/ 3832412 h 3832412"/>
              <a:gd name="connsiteX4" fmla="*/ 0 w 6185647"/>
              <a:gd name="connsiteY4" fmla="*/ 1566583 h 383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85647" h="3832412">
                <a:moveTo>
                  <a:pt x="0" y="1566583"/>
                </a:moveTo>
                <a:lnTo>
                  <a:pt x="6185647" y="0"/>
                </a:lnTo>
                <a:lnTo>
                  <a:pt x="4928347" y="3832412"/>
                </a:lnTo>
                <a:lnTo>
                  <a:pt x="4121523" y="3832412"/>
                </a:lnTo>
                <a:lnTo>
                  <a:pt x="0" y="1566583"/>
                </a:lnTo>
                <a:close/>
              </a:path>
            </a:pathLst>
          </a:custGeom>
          <a:solidFill>
            <a:srgbClr val="3669AA">
              <a:alpha val="34000"/>
            </a:srgbClr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" t="51401" r="10784" b="1"/>
          <a:stretch/>
        </p:blipFill>
        <p:spPr>
          <a:xfrm>
            <a:off x="-195587" y="-1"/>
            <a:ext cx="9339588" cy="2796143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5364965" y="2648909"/>
            <a:ext cx="244800" cy="244800"/>
          </a:xfrm>
          <a:prstGeom prst="ellipse">
            <a:avLst/>
          </a:prstGeom>
          <a:solidFill>
            <a:schemeClr val="accent1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04" y="2712652"/>
            <a:ext cx="3197848" cy="19401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78449" y="2718568"/>
            <a:ext cx="3665552" cy="800746"/>
          </a:xfrm>
        </p:spPr>
        <p:txBody>
          <a:bodyPr anchor="t" anchorCtr="0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US"/>
              <a:t>edit title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/>
          <p:cNvSpPr/>
          <p:nvPr userDrawn="1"/>
        </p:nvSpPr>
        <p:spPr>
          <a:xfrm>
            <a:off x="0" y="-7200"/>
            <a:ext cx="8070574" cy="5148000"/>
          </a:xfrm>
          <a:custGeom>
            <a:avLst/>
            <a:gdLst>
              <a:gd name="connsiteX0" fmla="*/ 0 w 8841600"/>
              <a:gd name="connsiteY0" fmla="*/ 5140800 h 5148000"/>
              <a:gd name="connsiteX1" fmla="*/ 0 w 8841600"/>
              <a:gd name="connsiteY1" fmla="*/ 0 h 5148000"/>
              <a:gd name="connsiteX2" fmla="*/ 8841600 w 8841600"/>
              <a:gd name="connsiteY2" fmla="*/ 0 h 5148000"/>
              <a:gd name="connsiteX3" fmla="*/ 1641600 w 8841600"/>
              <a:gd name="connsiteY3" fmla="*/ 5148000 h 5148000"/>
              <a:gd name="connsiteX4" fmla="*/ 0 w 8841600"/>
              <a:gd name="connsiteY4" fmla="*/ 5140800 h 51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41600" h="5148000">
                <a:moveTo>
                  <a:pt x="0" y="5140800"/>
                </a:moveTo>
                <a:lnTo>
                  <a:pt x="0" y="0"/>
                </a:lnTo>
                <a:lnTo>
                  <a:pt x="8841600" y="0"/>
                </a:lnTo>
                <a:lnTo>
                  <a:pt x="1641600" y="5148000"/>
                </a:lnTo>
                <a:lnTo>
                  <a:pt x="0" y="5140800"/>
                </a:lnTo>
                <a:close/>
              </a:path>
            </a:pathLst>
          </a:custGeom>
          <a:solidFill>
            <a:schemeClr val="accent6">
              <a:alpha val="25000"/>
            </a:schemeClr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Freeform 25"/>
          <p:cNvSpPr/>
          <p:nvPr userDrawn="1"/>
        </p:nvSpPr>
        <p:spPr>
          <a:xfrm>
            <a:off x="-1" y="1707783"/>
            <a:ext cx="5876015" cy="3435716"/>
          </a:xfrm>
          <a:custGeom>
            <a:avLst/>
            <a:gdLst>
              <a:gd name="connsiteX0" fmla="*/ 0 w 6185647"/>
              <a:gd name="connsiteY0" fmla="*/ 1566583 h 3832412"/>
              <a:gd name="connsiteX1" fmla="*/ 6185647 w 6185647"/>
              <a:gd name="connsiteY1" fmla="*/ 0 h 3832412"/>
              <a:gd name="connsiteX2" fmla="*/ 4928347 w 6185647"/>
              <a:gd name="connsiteY2" fmla="*/ 3832412 h 3832412"/>
              <a:gd name="connsiteX3" fmla="*/ 4121523 w 6185647"/>
              <a:gd name="connsiteY3" fmla="*/ 3832412 h 3832412"/>
              <a:gd name="connsiteX4" fmla="*/ 0 w 6185647"/>
              <a:gd name="connsiteY4" fmla="*/ 1566583 h 383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85647" h="3832412">
                <a:moveTo>
                  <a:pt x="0" y="1566583"/>
                </a:moveTo>
                <a:lnTo>
                  <a:pt x="6185647" y="0"/>
                </a:lnTo>
                <a:lnTo>
                  <a:pt x="4928347" y="3832412"/>
                </a:lnTo>
                <a:lnTo>
                  <a:pt x="4121523" y="3832412"/>
                </a:lnTo>
                <a:lnTo>
                  <a:pt x="0" y="1566583"/>
                </a:lnTo>
                <a:close/>
              </a:path>
            </a:pathLst>
          </a:custGeom>
          <a:solidFill>
            <a:srgbClr val="3669AA">
              <a:alpha val="34000"/>
            </a:srgbClr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" t="51401" r="10784" b="1"/>
          <a:stretch/>
        </p:blipFill>
        <p:spPr>
          <a:xfrm>
            <a:off x="-195587" y="-1"/>
            <a:ext cx="9339588" cy="2796143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5364965" y="2648909"/>
            <a:ext cx="244800" cy="244800"/>
          </a:xfrm>
          <a:prstGeom prst="ellipse">
            <a:avLst/>
          </a:prstGeom>
          <a:solidFill>
            <a:schemeClr val="accent1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Body Level One…">
            <a:extLst>
              <a:ext uri="{FF2B5EF4-FFF2-40B4-BE49-F238E27FC236}">
                <a16:creationId xmlns:a16="http://schemas.microsoft.com/office/drawing/2014/main" id="{61A299F3-3450-3F43-A2F5-356F9DEB3A5D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44979" y="2750402"/>
            <a:ext cx="4541034" cy="1532760"/>
          </a:xfrm>
          <a:prstGeom prst="rect">
            <a:avLst/>
          </a:prstGeom>
        </p:spPr>
        <p:txBody>
          <a:bodyPr tIns="36000">
            <a:normAutofit/>
          </a:bodyPr>
          <a:lstStyle>
            <a:lvl1pPr marL="0" indent="0">
              <a:spcBef>
                <a:spcPts val="263"/>
              </a:spcBef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1pPr>
            <a:lvl2pPr marL="342900" indent="-171450">
              <a:spcBef>
                <a:spcPts val="263"/>
              </a:spcBef>
              <a:buClrTx/>
              <a:buFontTx/>
              <a:defRPr sz="1200">
                <a:solidFill>
                  <a:schemeClr val="accent3">
                    <a:lumOff val="44000"/>
                  </a:schemeClr>
                </a:solidFill>
              </a:defRPr>
            </a:lvl2pPr>
            <a:lvl3pPr marL="495300" indent="-152400">
              <a:spcBef>
                <a:spcPts val="263"/>
              </a:spcBef>
              <a:buClrTx/>
              <a:buFontTx/>
              <a:defRPr sz="1200">
                <a:solidFill>
                  <a:schemeClr val="accent3">
                    <a:lumOff val="44000"/>
                  </a:schemeClr>
                </a:solidFill>
              </a:defRPr>
            </a:lvl3pPr>
            <a:lvl4pPr marL="685800" indent="-171450">
              <a:spcBef>
                <a:spcPts val="263"/>
              </a:spcBef>
              <a:buClrTx/>
              <a:buFontTx/>
              <a:defRPr sz="1200">
                <a:solidFill>
                  <a:schemeClr val="accent3">
                    <a:lumOff val="44000"/>
                  </a:schemeClr>
                </a:solidFill>
              </a:defRPr>
            </a:lvl4pPr>
            <a:lvl5pPr marL="857250" indent="-171450">
              <a:spcBef>
                <a:spcPts val="263"/>
              </a:spcBef>
              <a:buClrTx/>
              <a:buFontTx/>
              <a:defRPr sz="1200"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rPr lang="en-GB" noProof="0" dirty="0"/>
              <a:t>Click to edit subtitle style</a:t>
            </a:r>
          </a:p>
        </p:txBody>
      </p:sp>
      <p:sp>
        <p:nvSpPr>
          <p:cNvPr id="11" name="Title 9">
            <a:extLst>
              <a:ext uri="{FF2B5EF4-FFF2-40B4-BE49-F238E27FC236}">
                <a16:creationId xmlns:a16="http://schemas.microsoft.com/office/drawing/2014/main" id="{C4DADAF9-A33B-3C4B-A7E4-1D79AAC300E1}"/>
              </a:ext>
            </a:extLst>
          </p:cNvPr>
          <p:cNvSpPr txBox="1">
            <a:spLocks/>
          </p:cNvSpPr>
          <p:nvPr userDrawn="1"/>
        </p:nvSpPr>
        <p:spPr>
          <a:xfrm>
            <a:off x="544978" y="1257136"/>
            <a:ext cx="4541035" cy="149326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36000" anchor="b" anchorCtr="0">
            <a:normAutofit/>
          </a:bodyPr>
          <a:lstStyle>
            <a:lvl1pPr marL="0" marR="0" indent="0" algn="l" defTabSz="685800" rtl="0" latinLnBrk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1" i="0" u="none" strike="noStrike" cap="none" spc="0" baseline="0">
                <a:ln>
                  <a:noFill/>
                </a:ln>
                <a:solidFill>
                  <a:schemeClr val="accent3">
                    <a:lumOff val="44000"/>
                  </a:schemeClr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1" i="0" u="none" strike="noStrike" cap="none" spc="0" baseline="0">
                <a:ln>
                  <a:noFill/>
                </a:ln>
                <a:solidFill>
                  <a:schemeClr val="accent3">
                    <a:lumOff val="44000"/>
                  </a:schemeClr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1" i="0" u="none" strike="noStrike" cap="none" spc="0" baseline="0">
                <a:ln>
                  <a:noFill/>
                </a:ln>
                <a:solidFill>
                  <a:schemeClr val="accent3">
                    <a:lumOff val="44000"/>
                  </a:schemeClr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1" i="0" u="none" strike="noStrike" cap="none" spc="0" baseline="0">
                <a:ln>
                  <a:noFill/>
                </a:ln>
                <a:solidFill>
                  <a:schemeClr val="accent3">
                    <a:lumOff val="44000"/>
                  </a:schemeClr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7145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1" i="0" u="none" strike="noStrike" cap="none" spc="0" baseline="0">
                <a:ln>
                  <a:noFill/>
                </a:ln>
                <a:solidFill>
                  <a:schemeClr val="accent3">
                    <a:lumOff val="44000"/>
                  </a:schemeClr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3429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1" i="0" u="none" strike="noStrike" cap="none" spc="0" baseline="0">
                <a:ln>
                  <a:noFill/>
                </a:ln>
                <a:solidFill>
                  <a:schemeClr val="accent3">
                    <a:lumOff val="44000"/>
                  </a:schemeClr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51435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1" i="0" u="none" strike="noStrike" cap="none" spc="0" baseline="0">
                <a:ln>
                  <a:noFill/>
                </a:ln>
                <a:solidFill>
                  <a:schemeClr val="accent3">
                    <a:lumOff val="44000"/>
                  </a:schemeClr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6858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1" i="0" u="none" strike="noStrike" cap="none" spc="0" baseline="0">
                <a:ln>
                  <a:noFill/>
                </a:ln>
                <a:solidFill>
                  <a:schemeClr val="accent3">
                    <a:lumOff val="44000"/>
                  </a:schemeClr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E74BDA-EBBC-4B48-BA3D-C6F4DD926C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077" y="2888707"/>
            <a:ext cx="2352458" cy="142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176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39615" y="2067007"/>
            <a:ext cx="4541034" cy="1532760"/>
          </a:xfrm>
          <a:prstGeom prst="rect">
            <a:avLst/>
          </a:prstGeom>
        </p:spPr>
        <p:txBody>
          <a:bodyPr tIns="36000">
            <a:normAutofit/>
          </a:bodyPr>
          <a:lstStyle>
            <a:lvl1pPr marL="0" indent="0">
              <a:spcBef>
                <a:spcPts val="263"/>
              </a:spcBef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1pPr>
            <a:lvl2pPr marL="342900" indent="-171450">
              <a:spcBef>
                <a:spcPts val="263"/>
              </a:spcBef>
              <a:buClrTx/>
              <a:buFontTx/>
              <a:defRPr sz="1200">
                <a:solidFill>
                  <a:schemeClr val="accent3">
                    <a:lumOff val="44000"/>
                  </a:schemeClr>
                </a:solidFill>
              </a:defRPr>
            </a:lvl2pPr>
            <a:lvl3pPr marL="495300" indent="-152400">
              <a:spcBef>
                <a:spcPts val="263"/>
              </a:spcBef>
              <a:buClrTx/>
              <a:buFontTx/>
              <a:defRPr sz="1200">
                <a:solidFill>
                  <a:schemeClr val="accent3">
                    <a:lumOff val="44000"/>
                  </a:schemeClr>
                </a:solidFill>
              </a:defRPr>
            </a:lvl3pPr>
            <a:lvl4pPr marL="685800" indent="-171450">
              <a:spcBef>
                <a:spcPts val="263"/>
              </a:spcBef>
              <a:buClrTx/>
              <a:buFontTx/>
              <a:defRPr sz="1200">
                <a:solidFill>
                  <a:schemeClr val="accent3">
                    <a:lumOff val="44000"/>
                  </a:schemeClr>
                </a:solidFill>
              </a:defRPr>
            </a:lvl4pPr>
            <a:lvl5pPr marL="857250" indent="-171450">
              <a:spcBef>
                <a:spcPts val="263"/>
              </a:spcBef>
              <a:buClrTx/>
              <a:buFontTx/>
              <a:defRPr sz="1200"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rPr lang="en-GB" noProof="0" dirty="0"/>
              <a:t>Click to edit subtitle style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" t="48377" r="1998"/>
          <a:stretch/>
        </p:blipFill>
        <p:spPr>
          <a:xfrm>
            <a:off x="3244132" y="0"/>
            <a:ext cx="5899867" cy="1707783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6386400" y="1560424"/>
            <a:ext cx="244800" cy="244800"/>
          </a:xfrm>
          <a:prstGeom prst="ellipse">
            <a:avLst/>
          </a:prstGeom>
          <a:solidFill>
            <a:schemeClr val="accent1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693895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9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2600">
                <a:solidFill>
                  <a:srgbClr val="005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744754" y="4892495"/>
            <a:ext cx="3271920" cy="15687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‹#›</a:t>
            </a:fld>
            <a:r>
              <a:rPr lang="pt-PT"/>
              <a:t>  </a:t>
            </a:r>
            <a:r>
              <a:rPr lang="pt-PT" b="0"/>
              <a:t>|</a:t>
            </a:r>
            <a:endParaRPr lang="uk-UA" b="0" dirty="0"/>
          </a:p>
        </p:txBody>
      </p:sp>
    </p:spTree>
    <p:extLst>
      <p:ext uri="{BB962C8B-B14F-4D97-AF65-F5344CB8AC3E}">
        <p14:creationId xmlns:p14="http://schemas.microsoft.com/office/powerpoint/2010/main" val="938590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079876" y="1101725"/>
            <a:ext cx="4740275" cy="3463925"/>
          </a:xfrm>
          <a:prstGeom prst="rect">
            <a:avLst/>
          </a:prstGeom>
        </p:spPr>
        <p:txBody>
          <a:bodyPr/>
          <a:lstStyle>
            <a:lvl1pPr>
              <a:spcBef>
                <a:spcPts val="563"/>
              </a:spcBef>
              <a:defRPr sz="1100"/>
            </a:lvl1pPr>
            <a:lvl2pPr marL="416378" indent="-244928">
              <a:spcBef>
                <a:spcPts val="563"/>
              </a:spcBef>
              <a:defRPr sz="1100"/>
            </a:lvl2pPr>
            <a:lvl3pPr marL="571500" indent="-228600">
              <a:spcBef>
                <a:spcPts val="563"/>
              </a:spcBef>
              <a:defRPr sz="1100"/>
            </a:lvl3pPr>
            <a:lvl4pPr marL="788670" indent="-274320">
              <a:spcBef>
                <a:spcPts val="563"/>
              </a:spcBef>
              <a:defRPr sz="1100"/>
            </a:lvl4pPr>
            <a:lvl5pPr marL="960120" indent="-274320">
              <a:spcBef>
                <a:spcPts val="563"/>
              </a:spcBef>
              <a:defRPr sz="110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744663" y="1101725"/>
            <a:ext cx="2273300" cy="3463925"/>
          </a:xfrm>
        </p:spPr>
        <p:txBody>
          <a:bodyPr/>
          <a:lstStyle>
            <a:lvl1pPr marL="0" indent="0">
              <a:buNone/>
              <a:defRPr sz="1050" b="1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Subject or Title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‹#›</a:t>
            </a:fld>
            <a:r>
              <a:rPr lang="pt-PT"/>
              <a:t>  </a:t>
            </a:r>
            <a:r>
              <a:rPr lang="pt-PT" b="0"/>
              <a:t>|</a:t>
            </a:r>
            <a:endParaRPr lang="uk-UA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44754" y="4892495"/>
            <a:ext cx="3347076" cy="15687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‹#›</a:t>
            </a:fld>
            <a:r>
              <a:rPr lang="pt-PT"/>
              <a:t>  </a:t>
            </a:r>
            <a:r>
              <a:rPr lang="pt-PT" b="0"/>
              <a:t>|</a:t>
            </a:r>
            <a:endParaRPr lang="uk-UA" b="0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E9BC7-6320-7A47-B8AE-FAC7F5D93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6ACAB6-EEDC-0447-B1ED-3D092636E7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‹#›</a:t>
            </a:fld>
            <a:r>
              <a:rPr lang="pt-PT"/>
              <a:t>  </a:t>
            </a:r>
            <a:r>
              <a:rPr lang="pt-PT" b="0"/>
              <a:t>|</a:t>
            </a:r>
            <a:endParaRPr lang="uk-UA" b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1429BA-46D0-5948-A123-FD1048692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Subject or Title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3E655B-87E6-D646-A18D-FB01C1F51FC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5954221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 userDrawn="1"/>
        </p:nvSpPr>
        <p:spPr>
          <a:xfrm>
            <a:off x="3" y="1616989"/>
            <a:ext cx="697422" cy="3526509"/>
          </a:xfrm>
          <a:custGeom>
            <a:avLst/>
            <a:gdLst>
              <a:gd name="connsiteX0" fmla="*/ 0 w 941294"/>
              <a:gd name="connsiteY0" fmla="*/ 376518 h 4074459"/>
              <a:gd name="connsiteX1" fmla="*/ 0 w 941294"/>
              <a:gd name="connsiteY1" fmla="*/ 4074459 h 4074459"/>
              <a:gd name="connsiteX2" fmla="*/ 430306 w 941294"/>
              <a:gd name="connsiteY2" fmla="*/ 4074459 h 4074459"/>
              <a:gd name="connsiteX3" fmla="*/ 941294 w 941294"/>
              <a:gd name="connsiteY3" fmla="*/ 0 h 4074459"/>
              <a:gd name="connsiteX4" fmla="*/ 0 w 941294"/>
              <a:gd name="connsiteY4" fmla="*/ 376518 h 4074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1294" h="4074459">
                <a:moveTo>
                  <a:pt x="0" y="376518"/>
                </a:moveTo>
                <a:lnTo>
                  <a:pt x="0" y="4074459"/>
                </a:lnTo>
                <a:lnTo>
                  <a:pt x="430306" y="4074459"/>
                </a:lnTo>
                <a:lnTo>
                  <a:pt x="941294" y="0"/>
                </a:lnTo>
                <a:lnTo>
                  <a:pt x="0" y="376518"/>
                </a:lnTo>
                <a:close/>
              </a:path>
            </a:pathLst>
          </a:custGeom>
          <a:gradFill>
            <a:gsLst>
              <a:gs pos="0">
                <a:schemeClr val="bg1">
                  <a:alpha val="32000"/>
                </a:schemeClr>
              </a:gs>
              <a:gs pos="58000">
                <a:schemeClr val="accent6">
                  <a:lumMod val="40000"/>
                  <a:lumOff val="60000"/>
                </a:schemeClr>
              </a:gs>
              <a:gs pos="99000">
                <a:srgbClr val="588CC9"/>
              </a:gs>
            </a:gsLst>
            <a:lin ang="5400000" scaled="1"/>
          </a:gra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itle Text"/>
          <p:cNvSpPr txBox="1">
            <a:spLocks noGrp="1"/>
          </p:cNvSpPr>
          <p:nvPr>
            <p:ph type="title"/>
          </p:nvPr>
        </p:nvSpPr>
        <p:spPr>
          <a:xfrm>
            <a:off x="1744754" y="113655"/>
            <a:ext cx="7177104" cy="63441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 anchor="b" anchorCtr="0">
            <a:normAutofit/>
          </a:bodyPr>
          <a:lstStyle/>
          <a:p>
            <a:r>
              <a:rPr lang="en-GB" noProof="0" dirty="0"/>
              <a:t>Title Text</a:t>
            </a:r>
          </a:p>
        </p:txBody>
      </p:sp>
      <p:sp>
        <p:nvSpPr>
          <p:cNvPr id="10" name="Body Level One…"/>
          <p:cNvSpPr txBox="1">
            <a:spLocks noGrp="1"/>
          </p:cNvSpPr>
          <p:nvPr>
            <p:ph type="body" idx="1"/>
          </p:nvPr>
        </p:nvSpPr>
        <p:spPr>
          <a:xfrm>
            <a:off x="789992" y="908180"/>
            <a:ext cx="8131866" cy="36568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noAutofit/>
          </a:bodyPr>
          <a:lstStyle/>
          <a:p>
            <a:r>
              <a:rPr lang="en-GB" noProof="0" dirty="0"/>
              <a:t>Body Level One</a:t>
            </a:r>
          </a:p>
          <a:p>
            <a:pPr lvl="1"/>
            <a:r>
              <a:rPr lang="en-GB" noProof="0" dirty="0"/>
              <a:t>Body Level Two</a:t>
            </a:r>
          </a:p>
          <a:p>
            <a:pPr lvl="2"/>
            <a:r>
              <a:rPr lang="en-GB" noProof="0" dirty="0"/>
              <a:t>Body Level Three</a:t>
            </a:r>
          </a:p>
          <a:p>
            <a:pPr lvl="3"/>
            <a:r>
              <a:rPr lang="en-GB" noProof="0" dirty="0"/>
              <a:t>Body Level Four</a:t>
            </a:r>
          </a:p>
          <a:p>
            <a:pPr lvl="4"/>
            <a:r>
              <a:rPr lang="en-GB" noProof="0" dirty="0"/>
              <a:t>Body Level Five</a:t>
            </a:r>
          </a:p>
        </p:txBody>
      </p:sp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87702" y="4892495"/>
            <a:ext cx="346262" cy="156876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 anchorCtr="0">
            <a:noAutofit/>
          </a:bodyPr>
          <a:lstStyle>
            <a:lvl1pPr algn="ctr">
              <a:defRPr sz="800" b="1">
                <a:solidFill>
                  <a:schemeClr val="accent3"/>
                </a:solidFill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r>
              <a:rPr lang="pt-PT"/>
              <a:t>  </a:t>
            </a:r>
            <a:r>
              <a:rPr lang="pt-PT" b="0"/>
              <a:t>|</a:t>
            </a:r>
            <a:endParaRPr lang="uk-UA" b="0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1744754" y="4892495"/>
            <a:ext cx="3227670" cy="15687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7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GB"/>
              <a:t>Subject or Title</a:t>
            </a:r>
            <a:endParaRPr lang="en-GB" dirty="0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2"/>
          </p:nvPr>
        </p:nvSpPr>
        <p:spPr>
          <a:xfrm>
            <a:off x="733964" y="4892495"/>
            <a:ext cx="1010790" cy="156875"/>
          </a:xfrm>
          <a:prstGeom prst="rect">
            <a:avLst/>
          </a:prstGeom>
        </p:spPr>
        <p:txBody>
          <a:bodyPr vert="horz" lIns="72000" tIns="45720" rIns="0" bIns="45720" rtlCol="0" anchor="ctr"/>
          <a:lstStyle>
            <a:lvl1pPr algn="ctr">
              <a:defRPr sz="7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27-Jun-19</a:t>
            </a:r>
            <a:endParaRPr lang="pt-PT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85"/>
          <a:stretch/>
        </p:blipFill>
        <p:spPr>
          <a:xfrm>
            <a:off x="222142" y="113655"/>
            <a:ext cx="1173410" cy="634410"/>
          </a:xfrm>
          <a:prstGeom prst="rect">
            <a:avLst/>
          </a:prstGeom>
        </p:spPr>
      </p:pic>
      <p:sp>
        <p:nvSpPr>
          <p:cNvPr id="14" name="Freeform 13"/>
          <p:cNvSpPr/>
          <p:nvPr userDrawn="1"/>
        </p:nvSpPr>
        <p:spPr>
          <a:xfrm>
            <a:off x="-2" y="991892"/>
            <a:ext cx="423585" cy="4151608"/>
          </a:xfrm>
          <a:custGeom>
            <a:avLst/>
            <a:gdLst>
              <a:gd name="connsiteX0" fmla="*/ 0 w 941294"/>
              <a:gd name="connsiteY0" fmla="*/ 376518 h 4074459"/>
              <a:gd name="connsiteX1" fmla="*/ 0 w 941294"/>
              <a:gd name="connsiteY1" fmla="*/ 4074459 h 4074459"/>
              <a:gd name="connsiteX2" fmla="*/ 430306 w 941294"/>
              <a:gd name="connsiteY2" fmla="*/ 4074459 h 4074459"/>
              <a:gd name="connsiteX3" fmla="*/ 941294 w 941294"/>
              <a:gd name="connsiteY3" fmla="*/ 0 h 4074459"/>
              <a:gd name="connsiteX4" fmla="*/ 0 w 941294"/>
              <a:gd name="connsiteY4" fmla="*/ 376518 h 4074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1294" h="4074459">
                <a:moveTo>
                  <a:pt x="0" y="376518"/>
                </a:moveTo>
                <a:lnTo>
                  <a:pt x="0" y="4074459"/>
                </a:lnTo>
                <a:lnTo>
                  <a:pt x="430306" y="4074459"/>
                </a:lnTo>
                <a:lnTo>
                  <a:pt x="941294" y="0"/>
                </a:lnTo>
                <a:lnTo>
                  <a:pt x="0" y="376518"/>
                </a:lnTo>
                <a:close/>
              </a:path>
            </a:pathLst>
          </a:custGeom>
          <a:gradFill>
            <a:gsLst>
              <a:gs pos="11000">
                <a:schemeClr val="bg1">
                  <a:alpha val="30000"/>
                </a:schemeClr>
              </a:gs>
              <a:gs pos="58000">
                <a:schemeClr val="accent6">
                  <a:alpha val="62000"/>
                </a:schemeClr>
              </a:gs>
              <a:gs pos="100000">
                <a:schemeClr val="accent2"/>
              </a:gs>
            </a:gsLst>
            <a:lin ang="5400000" scaled="1"/>
          </a:gra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88" r:id="rId2"/>
    <p:sldLayoutId id="2147483689" r:id="rId3"/>
    <p:sldLayoutId id="2147483691" r:id="rId4"/>
    <p:sldLayoutId id="2147483663" r:id="rId5"/>
    <p:sldLayoutId id="2147483669" r:id="rId6"/>
    <p:sldLayoutId id="2147483674" r:id="rId7"/>
    <p:sldLayoutId id="2147483690" r:id="rId8"/>
  </p:sldLayoutIdLst>
  <p:transition spd="med"/>
  <p:hf hdr="0"/>
  <p:txStyles>
    <p:titleStyle>
      <a:lvl1pPr marL="0" marR="0" indent="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tx1"/>
          </a:solidFill>
          <a:uFillTx/>
          <a:latin typeface="Helvetica Neue Condensed" panose="02000503000000020004" pitchFamily="2" charset="0"/>
          <a:ea typeface="Helvetica Neue Condensed" panose="02000503000000020004" pitchFamily="2" charset="0"/>
          <a:cs typeface="Helvetica Neue Condensed" panose="02000503000000020004" pitchFamily="2" charset="0"/>
          <a:sym typeface="Arial"/>
        </a:defRPr>
      </a:lvl1pPr>
      <a:lvl2pPr marL="0" marR="0" indent="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1" i="0" u="none" strike="noStrike" cap="none" spc="0" baseline="0">
          <a:ln>
            <a:noFill/>
          </a:ln>
          <a:solidFill>
            <a:schemeClr val="accent3">
              <a:lumOff val="44000"/>
            </a:schemeClr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1" i="0" u="none" strike="noStrike" cap="none" spc="0" baseline="0">
          <a:ln>
            <a:noFill/>
          </a:ln>
          <a:solidFill>
            <a:schemeClr val="accent3">
              <a:lumOff val="44000"/>
            </a:schemeClr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1" i="0" u="none" strike="noStrike" cap="none" spc="0" baseline="0">
          <a:ln>
            <a:noFill/>
          </a:ln>
          <a:solidFill>
            <a:schemeClr val="accent3">
              <a:lumOff val="44000"/>
            </a:schemeClr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1" i="0" u="none" strike="noStrike" cap="none" spc="0" baseline="0">
          <a:ln>
            <a:noFill/>
          </a:ln>
          <a:solidFill>
            <a:schemeClr val="accent3">
              <a:lumOff val="44000"/>
            </a:schemeClr>
          </a:solidFill>
          <a:uFillTx/>
          <a:latin typeface="Arial"/>
          <a:ea typeface="Arial"/>
          <a:cs typeface="Arial"/>
          <a:sym typeface="Arial"/>
        </a:defRPr>
      </a:lvl5pPr>
      <a:lvl6pPr marL="0" marR="0" indent="17145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1" i="0" u="none" strike="noStrike" cap="none" spc="0" baseline="0">
          <a:ln>
            <a:noFill/>
          </a:ln>
          <a:solidFill>
            <a:schemeClr val="accent3">
              <a:lumOff val="44000"/>
            </a:schemeClr>
          </a:solidFill>
          <a:uFillTx/>
          <a:latin typeface="Arial"/>
          <a:ea typeface="Arial"/>
          <a:cs typeface="Arial"/>
          <a:sym typeface="Arial"/>
        </a:defRPr>
      </a:lvl6pPr>
      <a:lvl7pPr marL="0" marR="0" indent="3429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1" i="0" u="none" strike="noStrike" cap="none" spc="0" baseline="0">
          <a:ln>
            <a:noFill/>
          </a:ln>
          <a:solidFill>
            <a:schemeClr val="accent3">
              <a:lumOff val="44000"/>
            </a:schemeClr>
          </a:solidFill>
          <a:uFillTx/>
          <a:latin typeface="Arial"/>
          <a:ea typeface="Arial"/>
          <a:cs typeface="Arial"/>
          <a:sym typeface="Arial"/>
        </a:defRPr>
      </a:lvl7pPr>
      <a:lvl8pPr marL="0" marR="0" indent="51435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1" i="0" u="none" strike="noStrike" cap="none" spc="0" baseline="0">
          <a:ln>
            <a:noFill/>
          </a:ln>
          <a:solidFill>
            <a:schemeClr val="accent3">
              <a:lumOff val="44000"/>
            </a:schemeClr>
          </a:solidFill>
          <a:uFillTx/>
          <a:latin typeface="Arial"/>
          <a:ea typeface="Arial"/>
          <a:cs typeface="Arial"/>
          <a:sym typeface="Arial"/>
        </a:defRPr>
      </a:lvl8pPr>
      <a:lvl9pPr marL="0" marR="0" indent="6858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1" i="0" u="none" strike="noStrike" cap="none" spc="0" baseline="0">
          <a:ln>
            <a:noFill/>
          </a:ln>
          <a:solidFill>
            <a:schemeClr val="accent3">
              <a:lumOff val="44000"/>
            </a:schemeClr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57175" marR="0" indent="-257175" algn="l" defTabSz="685800" rtl="0" latinLnBrk="0">
        <a:lnSpc>
          <a:spcPct val="100000"/>
        </a:lnSpc>
        <a:spcBef>
          <a:spcPts val="338"/>
        </a:spcBef>
        <a:spcAft>
          <a:spcPts val="0"/>
        </a:spcAft>
        <a:buClr>
          <a:srgbClr val="58BB3B"/>
        </a:buClr>
        <a:buSzPct val="100000"/>
        <a:buFont typeface="Times"/>
        <a:buChar char="•"/>
        <a:tabLst/>
        <a:defRPr sz="1600" b="1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Condensed" panose="02000503000000020004" pitchFamily="2" charset="0"/>
          <a:ea typeface="Helvetica Neue Condensed" panose="02000503000000020004" pitchFamily="2" charset="0"/>
          <a:cs typeface="Helvetica Neue Condensed" panose="02000503000000020004" pitchFamily="2" charset="0"/>
          <a:sym typeface="Arial"/>
        </a:defRPr>
      </a:lvl1pPr>
      <a:lvl2pPr marL="409575" marR="0" indent="-238125" algn="l" defTabSz="685800" rtl="0" latinLnBrk="0">
        <a:lnSpc>
          <a:spcPct val="100000"/>
        </a:lnSpc>
        <a:spcBef>
          <a:spcPts val="338"/>
        </a:spcBef>
        <a:spcAft>
          <a:spcPts val="0"/>
        </a:spcAft>
        <a:buClr>
          <a:srgbClr val="58BB3B"/>
        </a:buClr>
        <a:buSzPct val="100000"/>
        <a:buFont typeface="Times"/>
        <a:buChar char="–"/>
        <a:tabLst/>
        <a:defRPr sz="1400" b="1" i="0" u="none" strike="noStrike" cap="none" spc="0" baseline="0">
          <a:ln>
            <a:noFill/>
          </a:ln>
          <a:solidFill>
            <a:schemeClr val="bg2"/>
          </a:solidFill>
          <a:uFillTx/>
          <a:latin typeface="Avenir Next Condensed Demi Bold" panose="020B0506020202020204" pitchFamily="34" charset="0"/>
          <a:ea typeface="Avenir Next Condensed Demi Bold" panose="020B0506020202020204" pitchFamily="34" charset="0"/>
          <a:cs typeface="Arial"/>
          <a:sym typeface="Arial"/>
        </a:defRPr>
      </a:lvl2pPr>
      <a:lvl3pPr marL="557213" marR="0" indent="-214313" algn="l" defTabSz="685800" rtl="0" latinLnBrk="0">
        <a:lnSpc>
          <a:spcPct val="100000"/>
        </a:lnSpc>
        <a:spcBef>
          <a:spcPts val="338"/>
        </a:spcBef>
        <a:spcAft>
          <a:spcPts val="0"/>
        </a:spcAft>
        <a:buClr>
          <a:srgbClr val="58BB3B"/>
        </a:buClr>
        <a:buSzPct val="100000"/>
        <a:buFont typeface="Times"/>
        <a:buChar char="•"/>
        <a:tabLst/>
        <a:defRPr sz="1200" b="0" i="0" u="none" strike="noStrike" cap="none" spc="0" baseline="0">
          <a:ln>
            <a:noFill/>
          </a:ln>
          <a:solidFill>
            <a:schemeClr val="bg2"/>
          </a:solidFill>
          <a:uFillTx/>
          <a:latin typeface="Avenir Next Condensed Medium" panose="020B0506020202020204" pitchFamily="34" charset="0"/>
          <a:ea typeface="Avenir Next Condensed Medium" panose="020B0506020202020204" pitchFamily="34" charset="0"/>
          <a:cs typeface="Arial"/>
          <a:sym typeface="Arial"/>
        </a:defRPr>
      </a:lvl3pPr>
      <a:lvl4pPr marL="759278" marR="0" indent="-244928" algn="l" defTabSz="685800" rtl="0" latinLnBrk="0">
        <a:lnSpc>
          <a:spcPct val="100000"/>
        </a:lnSpc>
        <a:spcBef>
          <a:spcPts val="338"/>
        </a:spcBef>
        <a:spcAft>
          <a:spcPts val="0"/>
        </a:spcAft>
        <a:buClr>
          <a:srgbClr val="58BB3B"/>
        </a:buClr>
        <a:buSzPct val="100000"/>
        <a:buFont typeface="Times"/>
        <a:buChar char="–"/>
        <a:tabLst/>
        <a:defRPr sz="1000" b="0" i="0" u="none" strike="noStrike" cap="none" spc="0" baseline="0">
          <a:ln>
            <a:noFill/>
          </a:ln>
          <a:solidFill>
            <a:schemeClr val="bg2"/>
          </a:solidFill>
          <a:uFillTx/>
          <a:latin typeface="Avenir Next Condensed" panose="020B0506020202020204" pitchFamily="34" charset="0"/>
          <a:ea typeface="Avenir Next Condensed" panose="020B0506020202020204" pitchFamily="34" charset="0"/>
          <a:cs typeface="Arial"/>
          <a:sym typeface="Arial"/>
        </a:defRPr>
      </a:lvl4pPr>
      <a:lvl5pPr marL="971550" marR="0" indent="-285750" algn="l" defTabSz="685800" rtl="0" latinLnBrk="0">
        <a:lnSpc>
          <a:spcPct val="100000"/>
        </a:lnSpc>
        <a:spcBef>
          <a:spcPts val="338"/>
        </a:spcBef>
        <a:spcAft>
          <a:spcPts val="0"/>
        </a:spcAft>
        <a:buClr>
          <a:srgbClr val="58BB3B"/>
        </a:buClr>
        <a:buSzPct val="100000"/>
        <a:buFont typeface="Times"/>
        <a:buChar char="»"/>
        <a:tabLst/>
        <a:defRPr sz="800" b="0" i="0" u="none" strike="noStrike" cap="none" spc="0" baseline="0">
          <a:ln>
            <a:noFill/>
          </a:ln>
          <a:solidFill>
            <a:schemeClr val="bg2"/>
          </a:solidFill>
          <a:uFillTx/>
          <a:latin typeface="Avenir Next Condensed" panose="020B0506020202020204" pitchFamily="34" charset="0"/>
          <a:ea typeface="Avenir Next Condensed" panose="020B0506020202020204" pitchFamily="34" charset="0"/>
          <a:cs typeface="Arial"/>
          <a:sym typeface="Arial"/>
        </a:defRPr>
      </a:lvl5pPr>
      <a:lvl6pPr marL="1071563" marR="0" indent="-214313" algn="l" defTabSz="685800" rtl="0" latinLnBrk="0">
        <a:lnSpc>
          <a:spcPct val="100000"/>
        </a:lnSpc>
        <a:spcBef>
          <a:spcPts val="338"/>
        </a:spcBef>
        <a:spcAft>
          <a:spcPts val="0"/>
        </a:spcAft>
        <a:buClr>
          <a:srgbClr val="58BB3B"/>
        </a:buClr>
        <a:buSzPct val="100000"/>
        <a:buFont typeface="Times"/>
        <a:buChar char="»"/>
        <a:tabLst/>
        <a:defRPr sz="15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1243013" marR="0" indent="-214313" algn="l" defTabSz="685800" rtl="0" latinLnBrk="0">
        <a:lnSpc>
          <a:spcPct val="100000"/>
        </a:lnSpc>
        <a:spcBef>
          <a:spcPts val="338"/>
        </a:spcBef>
        <a:spcAft>
          <a:spcPts val="0"/>
        </a:spcAft>
        <a:buClr>
          <a:srgbClr val="58BB3B"/>
        </a:buClr>
        <a:buSzPct val="100000"/>
        <a:buFont typeface="Times"/>
        <a:buChar char="»"/>
        <a:tabLst/>
        <a:defRPr sz="15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1414463" marR="0" indent="-214313" algn="l" defTabSz="685800" rtl="0" latinLnBrk="0">
        <a:lnSpc>
          <a:spcPct val="100000"/>
        </a:lnSpc>
        <a:spcBef>
          <a:spcPts val="338"/>
        </a:spcBef>
        <a:spcAft>
          <a:spcPts val="0"/>
        </a:spcAft>
        <a:buClr>
          <a:srgbClr val="58BB3B"/>
        </a:buClr>
        <a:buSzPct val="100000"/>
        <a:buFont typeface="Times"/>
        <a:buChar char="»"/>
        <a:tabLst/>
        <a:defRPr sz="15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1585913" marR="0" indent="-214313" algn="l" defTabSz="685800" rtl="0" latinLnBrk="0">
        <a:lnSpc>
          <a:spcPct val="100000"/>
        </a:lnSpc>
        <a:spcBef>
          <a:spcPts val="338"/>
        </a:spcBef>
        <a:spcAft>
          <a:spcPts val="0"/>
        </a:spcAft>
        <a:buClr>
          <a:srgbClr val="58BB3B"/>
        </a:buClr>
        <a:buSzPct val="100000"/>
        <a:buFont typeface="Times"/>
        <a:buChar char="»"/>
        <a:tabLst/>
        <a:defRPr sz="15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17145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3429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51435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6858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85725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0287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20015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3716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1097" userDrawn="1">
          <p15:clr>
            <a:srgbClr val="F26B43"/>
          </p15:clr>
        </p15:guide>
        <p15:guide id="3" pos="5619" userDrawn="1">
          <p15:clr>
            <a:srgbClr val="F26B43"/>
          </p15:clr>
        </p15:guide>
        <p15:guide id="4" orient="horz" pos="694" userDrawn="1">
          <p15:clr>
            <a:srgbClr val="F26B43"/>
          </p15:clr>
        </p15:guide>
        <p15:guide id="5" orient="horz" pos="2876" userDrawn="1">
          <p15:clr>
            <a:srgbClr val="F26B43"/>
          </p15:clr>
        </p15:guide>
        <p15:guide id="6" orient="horz" pos="576" userDrawn="1">
          <p15:clr>
            <a:srgbClr val="F26B43"/>
          </p15:clr>
        </p15:guide>
        <p15:guide id="7" orient="horz" pos="7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3.svg"/><Relationship Id="rId7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l.ly/2QfndTb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bit.ly/3axCoOc" TargetMode="External"/><Relationship Id="rId5" Type="http://schemas.openxmlformats.org/officeDocument/2006/relationships/hyperlink" Target="https://intel.ly/2PbbjJi" TargetMode="External"/><Relationship Id="rId4" Type="http://schemas.openxmlformats.org/officeDocument/2006/relationships/hyperlink" Target="https://intel.ly/3tIMB24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1.svg"/><Relationship Id="rId7" Type="http://schemas.openxmlformats.org/officeDocument/2006/relationships/image" Target="../media/image47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45.svg"/><Relationship Id="rId4" Type="http://schemas.openxmlformats.org/officeDocument/2006/relationships/image" Target="../media/image44.png"/><Relationship Id="rId9" Type="http://schemas.openxmlformats.org/officeDocument/2006/relationships/image" Target="../media/image49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l.ly/2QfndTb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bit.ly/3axCoOc" TargetMode="External"/><Relationship Id="rId5" Type="http://schemas.openxmlformats.org/officeDocument/2006/relationships/hyperlink" Target="https://intel.ly/2PbbjJi" TargetMode="External"/><Relationship Id="rId4" Type="http://schemas.openxmlformats.org/officeDocument/2006/relationships/hyperlink" Target="https://intel.ly/3tIMB24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6.png"/><Relationship Id="rId4" Type="http://schemas.openxmlformats.org/officeDocument/2006/relationships/image" Target="../media/image75.sv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6.png"/><Relationship Id="rId4" Type="http://schemas.openxmlformats.org/officeDocument/2006/relationships/image" Target="../media/image75.sv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5.svg"/><Relationship Id="rId4" Type="http://schemas.openxmlformats.org/officeDocument/2006/relationships/image" Target="../media/image7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5.svg"/><Relationship Id="rId4" Type="http://schemas.openxmlformats.org/officeDocument/2006/relationships/image" Target="../media/image7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5.svg"/><Relationship Id="rId4" Type="http://schemas.openxmlformats.org/officeDocument/2006/relationships/image" Target="../media/image74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svg"/><Relationship Id="rId3" Type="http://schemas.openxmlformats.org/officeDocument/2006/relationships/image" Target="../media/image74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0.svg"/><Relationship Id="rId5" Type="http://schemas.openxmlformats.org/officeDocument/2006/relationships/image" Target="../media/image79.png"/><Relationship Id="rId4" Type="http://schemas.openxmlformats.org/officeDocument/2006/relationships/image" Target="../media/image75.svg"/><Relationship Id="rId9" Type="http://schemas.openxmlformats.org/officeDocument/2006/relationships/image" Target="../media/image8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sv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8.png"/><Relationship Id="rId7" Type="http://schemas.openxmlformats.org/officeDocument/2006/relationships/image" Target="../media/image80.sv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9.png"/><Relationship Id="rId5" Type="http://schemas.openxmlformats.org/officeDocument/2006/relationships/image" Target="../media/image75.svg"/><Relationship Id="rId4" Type="http://schemas.openxmlformats.org/officeDocument/2006/relationships/image" Target="../media/image74.png"/><Relationship Id="rId9" Type="http://schemas.openxmlformats.org/officeDocument/2006/relationships/image" Target="../media/image82.sv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84.png"/><Relationship Id="rId7" Type="http://schemas.openxmlformats.org/officeDocument/2006/relationships/image" Target="../media/image80.sv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9.png"/><Relationship Id="rId5" Type="http://schemas.openxmlformats.org/officeDocument/2006/relationships/image" Target="../media/image75.svg"/><Relationship Id="rId4" Type="http://schemas.openxmlformats.org/officeDocument/2006/relationships/image" Target="../media/image74.png"/><Relationship Id="rId9" Type="http://schemas.openxmlformats.org/officeDocument/2006/relationships/image" Target="../media/image82.sv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84.png"/><Relationship Id="rId7" Type="http://schemas.openxmlformats.org/officeDocument/2006/relationships/image" Target="../media/image80.sv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9.png"/><Relationship Id="rId5" Type="http://schemas.openxmlformats.org/officeDocument/2006/relationships/image" Target="../media/image75.svg"/><Relationship Id="rId4" Type="http://schemas.openxmlformats.org/officeDocument/2006/relationships/image" Target="../media/image74.png"/><Relationship Id="rId9" Type="http://schemas.openxmlformats.org/officeDocument/2006/relationships/image" Target="../media/image82.sv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49.svg"/><Relationship Id="rId4" Type="http://schemas.openxmlformats.org/officeDocument/2006/relationships/image" Target="../media/image21.svg"/><Relationship Id="rId9" Type="http://schemas.openxmlformats.org/officeDocument/2006/relationships/image" Target="../media/image48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112" y="906267"/>
            <a:ext cx="8055868" cy="1493265"/>
          </a:xfrm>
        </p:spPr>
        <p:txBody>
          <a:bodyPr>
            <a:normAutofit/>
          </a:bodyPr>
          <a:lstStyle/>
          <a:p>
            <a:r>
              <a:rPr lang="en-US" b="0" dirty="0"/>
              <a:t>Application Optimization with </a:t>
            </a:r>
            <a:br>
              <a:rPr lang="en-US" b="0" dirty="0"/>
            </a:br>
            <a:r>
              <a:rPr lang="en-US" b="0" dirty="0"/>
              <a:t>Cache-aware Roofline Model and Intel oneAPI tools</a:t>
            </a:r>
            <a:endParaRPr lang="en-GB" dirty="0"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77661" y="2743968"/>
            <a:ext cx="5106838" cy="1183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t-PT" sz="1400" b="1" dirty="0" err="1">
                <a:solidFill>
                  <a:schemeClr val="bg1"/>
                </a:solidFill>
                <a:latin typeface="Helvetica" pitchFamily="2" charset="0"/>
              </a:rPr>
              <a:t>Aleksandar</a:t>
            </a:r>
            <a:r>
              <a:rPr lang="pt-PT" sz="1400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pt-PT" sz="1400" b="1" dirty="0" err="1">
                <a:solidFill>
                  <a:schemeClr val="bg1"/>
                </a:solidFill>
                <a:latin typeface="Helvetica" pitchFamily="2" charset="0"/>
              </a:rPr>
              <a:t>Ilic</a:t>
            </a:r>
            <a:r>
              <a:rPr lang="pt-PT" sz="1400" b="1" dirty="0">
                <a:solidFill>
                  <a:schemeClr val="bg1"/>
                </a:solidFill>
                <a:latin typeface="Helvetica" pitchFamily="2" charset="0"/>
              </a:rPr>
              <a:t>, Diogo Marques </a:t>
            </a:r>
            <a:r>
              <a:rPr lang="pt-PT" sz="1400" b="1" dirty="0" err="1">
                <a:solidFill>
                  <a:schemeClr val="bg1"/>
                </a:solidFill>
                <a:latin typeface="Helvetica" pitchFamily="2" charset="0"/>
              </a:rPr>
              <a:t>and</a:t>
            </a:r>
            <a:r>
              <a:rPr lang="pt-PT" sz="1400" b="1" dirty="0">
                <a:solidFill>
                  <a:schemeClr val="bg1"/>
                </a:solidFill>
                <a:latin typeface="Helvetica" pitchFamily="2" charset="0"/>
              </a:rPr>
              <a:t> Rafael Campos</a:t>
            </a:r>
          </a:p>
        </p:txBody>
      </p:sp>
    </p:spTree>
    <p:extLst>
      <p:ext uri="{BB962C8B-B14F-4D97-AF65-F5344CB8AC3E}">
        <p14:creationId xmlns:p14="http://schemas.microsoft.com/office/powerpoint/2010/main" val="28145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A8F949-EF91-E04E-B9B7-147E10CA1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… bring cool features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A1B8E-D82B-2A47-A75A-6047CF292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10</a:t>
            </a:fld>
            <a:r>
              <a:rPr lang="pt-PT"/>
              <a:t>  </a:t>
            </a:r>
            <a:r>
              <a:rPr lang="pt-PT" b="0"/>
              <a:t>|</a:t>
            </a:r>
            <a:endParaRPr lang="uk-UA" b="0" dirty="0"/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F97776FA-6583-854A-84FB-2620E733133D}"/>
              </a:ext>
            </a:extLst>
          </p:cNvPr>
          <p:cNvSpPr txBox="1"/>
          <p:nvPr/>
        </p:nvSpPr>
        <p:spPr>
          <a:xfrm>
            <a:off x="5724958" y="1111252"/>
            <a:ext cx="2845331" cy="73866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Cache-aware Roofline Model</a:t>
            </a:r>
            <a:endParaRPr lang="en-US" sz="1600" b="1" dirty="0">
              <a:solidFill>
                <a:srgbClr val="424242"/>
              </a:solidFill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  <a:p>
            <a:pPr lvl="8" indent="0" defTabSz="1828800"/>
            <a:r>
              <a:rPr lang="en-US" sz="12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- Shows absolute </a:t>
            </a:r>
            <a:r>
              <a:rPr lang="en-US" sz="1200" b="1" u="sng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architecture</a:t>
            </a:r>
            <a:r>
              <a:rPr lang="en-US" sz="12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maximums</a:t>
            </a:r>
          </a:p>
          <a:p>
            <a:pPr lvl="8" indent="0" defTabSz="1828800"/>
            <a:r>
              <a:rPr lang="en-US" sz="10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(You can’t break them! Can your application exploit them?)</a:t>
            </a:r>
          </a:p>
          <a:p>
            <a:pPr lvl="8" indent="0" defTabSz="1828800"/>
            <a:endParaRPr lang="en-US" sz="1000" b="1" dirty="0">
              <a:solidFill>
                <a:srgbClr val="424242"/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94B4620E-9242-FA47-9EB2-B895ADDE096C}"/>
              </a:ext>
            </a:extLst>
          </p:cNvPr>
          <p:cNvSpPr txBox="1"/>
          <p:nvPr/>
        </p:nvSpPr>
        <p:spPr>
          <a:xfrm>
            <a:off x="628381" y="4888611"/>
            <a:ext cx="80623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24242"/>
                </a:solidFill>
                <a:latin typeface="Avenir Next Condensed" panose="020B0506020202020204" pitchFamily="34" charset="0"/>
              </a:rPr>
              <a:t>A. Ilic, F. </a:t>
            </a:r>
            <a:r>
              <a:rPr lang="en-US" sz="800" dirty="0" err="1">
                <a:solidFill>
                  <a:srgbClr val="424242"/>
                </a:solidFill>
                <a:latin typeface="Avenir Next Condensed" panose="020B0506020202020204" pitchFamily="34" charset="0"/>
              </a:rPr>
              <a:t>Pratas</a:t>
            </a:r>
            <a:r>
              <a:rPr lang="en-US" sz="800" dirty="0">
                <a:solidFill>
                  <a:srgbClr val="424242"/>
                </a:solidFill>
                <a:latin typeface="Avenir Next Condensed" panose="020B0506020202020204" pitchFamily="34" charset="0"/>
              </a:rPr>
              <a:t> and L. Sousa, “Cache-aware Roofline Model: Upgrading the Loft”, IEEE Computer Architecture Letters (2014)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9335E09-80AC-174F-81D7-ED7F06D66D2D}"/>
              </a:ext>
            </a:extLst>
          </p:cNvPr>
          <p:cNvSpPr>
            <a:spLocks noChangeAspect="1"/>
          </p:cNvSpPr>
          <p:nvPr/>
        </p:nvSpPr>
        <p:spPr>
          <a:xfrm rot="5400000" flipV="1">
            <a:off x="2024766" y="470930"/>
            <a:ext cx="2520000" cy="391494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>
            <a:solidFill>
              <a:schemeClr val="tx2"/>
            </a:solidFill>
            <a:prstDash val="solid"/>
            <a:round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DFE45B8-2221-BC4E-9C55-91A66FFCB412}"/>
              </a:ext>
            </a:extLst>
          </p:cNvPr>
          <p:cNvCxnSpPr>
            <a:cxnSpLocks/>
          </p:cNvCxnSpPr>
          <p:nvPr/>
        </p:nvCxnSpPr>
        <p:spPr>
          <a:xfrm flipV="1">
            <a:off x="1789183" y="1408944"/>
            <a:ext cx="592766" cy="692589"/>
          </a:xfrm>
          <a:prstGeom prst="line">
            <a:avLst/>
          </a:prstGeom>
          <a:noFill/>
          <a:ln w="12700" cap="flat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C58E9F8D-B7F7-734F-B44A-D61B4BA36C62}"/>
              </a:ext>
            </a:extLst>
          </p:cNvPr>
          <p:cNvCxnSpPr>
            <a:cxnSpLocks/>
          </p:cNvCxnSpPr>
          <p:nvPr/>
        </p:nvCxnSpPr>
        <p:spPr>
          <a:xfrm flipV="1">
            <a:off x="2369877" y="1408944"/>
            <a:ext cx="2366073" cy="2"/>
          </a:xfrm>
          <a:prstGeom prst="line">
            <a:avLst/>
          </a:prstGeom>
          <a:noFill/>
          <a:ln w="12700" cap="flat">
            <a:solidFill>
              <a:srgbClr val="00597D"/>
            </a:solidFill>
            <a:prstDash val="solid"/>
            <a:round/>
            <a:headEnd type="none" w="med" len="med"/>
            <a:tailEnd type="non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CC1F50B7-46E9-CE4F-8F6A-5D9E7DD5B3AA}"/>
              </a:ext>
            </a:extLst>
          </p:cNvPr>
          <p:cNvCxnSpPr>
            <a:cxnSpLocks/>
          </p:cNvCxnSpPr>
          <p:nvPr/>
        </p:nvCxnSpPr>
        <p:spPr>
          <a:xfrm flipV="1">
            <a:off x="1791416" y="1403727"/>
            <a:ext cx="852954" cy="997630"/>
          </a:xfrm>
          <a:prstGeom prst="line">
            <a:avLst/>
          </a:prstGeom>
          <a:noFill/>
          <a:ln w="12700" cap="flat">
            <a:solidFill>
              <a:schemeClr val="accent1">
                <a:lumMod val="50000"/>
                <a:alpha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66CE0AB-DA0A-584E-8D10-9D073E070550}"/>
              </a:ext>
            </a:extLst>
          </p:cNvPr>
          <p:cNvCxnSpPr>
            <a:cxnSpLocks/>
          </p:cNvCxnSpPr>
          <p:nvPr/>
        </p:nvCxnSpPr>
        <p:spPr>
          <a:xfrm flipV="1">
            <a:off x="1799128" y="1405340"/>
            <a:ext cx="1119734" cy="1309665"/>
          </a:xfrm>
          <a:prstGeom prst="line">
            <a:avLst/>
          </a:prstGeom>
          <a:noFill/>
          <a:ln w="12700" cap="flat">
            <a:solidFill>
              <a:schemeClr val="accent1">
                <a:lumMod val="50000"/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ECE517EB-4B5A-C044-9EAF-7A8B72232C63}"/>
              </a:ext>
            </a:extLst>
          </p:cNvPr>
          <p:cNvCxnSpPr>
            <a:cxnSpLocks/>
          </p:cNvCxnSpPr>
          <p:nvPr/>
        </p:nvCxnSpPr>
        <p:spPr>
          <a:xfrm flipV="1">
            <a:off x="1821749" y="1406335"/>
            <a:ext cx="1488762" cy="1741288"/>
          </a:xfrm>
          <a:prstGeom prst="line">
            <a:avLst/>
          </a:prstGeom>
          <a:noFill/>
          <a:ln w="12700" cap="flat">
            <a:solidFill>
              <a:schemeClr val="accent1">
                <a:lumMod val="5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B0CF6DBD-1E13-5B49-B12E-9BE9E9FDFA21}"/>
              </a:ext>
            </a:extLst>
          </p:cNvPr>
          <p:cNvCxnSpPr>
            <a:cxnSpLocks/>
          </p:cNvCxnSpPr>
          <p:nvPr/>
        </p:nvCxnSpPr>
        <p:spPr>
          <a:xfrm flipV="1">
            <a:off x="1629987" y="3312771"/>
            <a:ext cx="3105964" cy="2"/>
          </a:xfrm>
          <a:prstGeom prst="line">
            <a:avLst/>
          </a:prstGeom>
          <a:noFill/>
          <a:ln w="3175" cap="flat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F63599CA-AFD3-F540-AFFB-64C6A26A3447}"/>
              </a:ext>
            </a:extLst>
          </p:cNvPr>
          <p:cNvCxnSpPr>
            <a:cxnSpLocks/>
          </p:cNvCxnSpPr>
          <p:nvPr/>
        </p:nvCxnSpPr>
        <p:spPr>
          <a:xfrm>
            <a:off x="1625902" y="1397834"/>
            <a:ext cx="0" cy="1914935"/>
          </a:xfrm>
          <a:prstGeom prst="line">
            <a:avLst/>
          </a:prstGeom>
          <a:noFill/>
          <a:ln w="3175" cap="flat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arrow" w="sm" len="sm"/>
            <a:tailEnd type="non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D1E9093B-83C0-8441-978F-0A7DB94A1248}"/>
              </a:ext>
            </a:extLst>
          </p:cNvPr>
          <p:cNvSpPr/>
          <p:nvPr/>
        </p:nvSpPr>
        <p:spPr>
          <a:xfrm>
            <a:off x="2566130" y="3385556"/>
            <a:ext cx="1376980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828800"/>
            <a:r>
              <a:rPr lang="en-US" sz="9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Arithmetic Intensity (flops/byte)</a:t>
            </a:r>
            <a:endParaRPr lang="en-US" sz="900" b="1" baseline="30000" dirty="0">
              <a:solidFill>
                <a:srgbClr val="424242"/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9FD9F33D-4D25-3E4F-AB6F-057295E72116}"/>
              </a:ext>
            </a:extLst>
          </p:cNvPr>
          <p:cNvSpPr/>
          <p:nvPr/>
        </p:nvSpPr>
        <p:spPr>
          <a:xfrm rot="16200000">
            <a:off x="1045335" y="2359151"/>
            <a:ext cx="923330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828800"/>
            <a:r>
              <a:rPr lang="en-US" sz="9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Performance (flops/s)</a:t>
            </a:r>
            <a:endParaRPr lang="en-US" sz="900" b="1" baseline="30000" dirty="0">
              <a:solidFill>
                <a:srgbClr val="424242"/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3F8CFC1B-98C6-A64D-B176-98BF4B13D797}"/>
              </a:ext>
            </a:extLst>
          </p:cNvPr>
          <p:cNvSpPr/>
          <p:nvPr/>
        </p:nvSpPr>
        <p:spPr>
          <a:xfrm>
            <a:off x="1669392" y="3385555"/>
            <a:ext cx="277320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828800"/>
            <a:r>
              <a:rPr lang="en-US" sz="900" b="1" dirty="0">
                <a:solidFill>
                  <a:srgbClr val="C00000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log →</a:t>
            </a:r>
            <a:endParaRPr lang="en-US" sz="900" b="1" baseline="30000" dirty="0">
              <a:solidFill>
                <a:srgbClr val="C00000"/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FF7041B7-CA13-124E-B420-41E41CA12D37}"/>
              </a:ext>
            </a:extLst>
          </p:cNvPr>
          <p:cNvSpPr/>
          <p:nvPr/>
        </p:nvSpPr>
        <p:spPr>
          <a:xfrm rot="16200000">
            <a:off x="1360646" y="3102494"/>
            <a:ext cx="277320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828800"/>
            <a:r>
              <a:rPr lang="en-US" sz="900" b="1" dirty="0">
                <a:solidFill>
                  <a:srgbClr val="C00000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log →</a:t>
            </a:r>
            <a:endParaRPr lang="en-US" sz="900" b="1" baseline="30000" dirty="0">
              <a:solidFill>
                <a:srgbClr val="C00000"/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50CBCDAF-BB19-B04B-915E-891625E6DA7E}"/>
              </a:ext>
            </a:extLst>
          </p:cNvPr>
          <p:cNvSpPr/>
          <p:nvPr/>
        </p:nvSpPr>
        <p:spPr>
          <a:xfrm rot="18681928">
            <a:off x="1941025" y="1632887"/>
            <a:ext cx="102592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828800"/>
            <a:r>
              <a:rPr lang="en-US" sz="900" b="1" dirty="0">
                <a:solidFill>
                  <a:schemeClr val="accent1">
                    <a:lumMod val="50000"/>
                  </a:schemeClr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L1</a:t>
            </a:r>
            <a:endParaRPr lang="en-US" sz="900" b="1" baseline="30000" dirty="0">
              <a:solidFill>
                <a:schemeClr val="accent1">
                  <a:lumMod val="50000"/>
                </a:schemeClr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C080CE43-4EB2-6147-8FB1-C39E9DCDEF22}"/>
              </a:ext>
            </a:extLst>
          </p:cNvPr>
          <p:cNvSpPr/>
          <p:nvPr/>
        </p:nvSpPr>
        <p:spPr>
          <a:xfrm rot="18575207">
            <a:off x="1936331" y="1785287"/>
            <a:ext cx="4167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828800"/>
            <a:r>
              <a:rPr lang="en-US" sz="900" b="1" dirty="0">
                <a:solidFill>
                  <a:schemeClr val="accent1">
                    <a:lumMod val="50000"/>
                  </a:schemeClr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L2→Core</a:t>
            </a:r>
            <a:endParaRPr lang="en-US" sz="900" b="1" baseline="30000" dirty="0">
              <a:solidFill>
                <a:schemeClr val="accent1">
                  <a:lumMod val="50000"/>
                </a:schemeClr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A0FF17DA-EDE2-264D-ABF8-D38F5C748939}"/>
              </a:ext>
            </a:extLst>
          </p:cNvPr>
          <p:cNvSpPr/>
          <p:nvPr/>
        </p:nvSpPr>
        <p:spPr>
          <a:xfrm rot="18595797">
            <a:off x="2088731" y="1937687"/>
            <a:ext cx="4167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828800"/>
            <a:r>
              <a:rPr lang="en-US" sz="900" b="1" dirty="0">
                <a:solidFill>
                  <a:schemeClr val="accent1">
                    <a:lumMod val="50000"/>
                  </a:schemeClr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L3→Core</a:t>
            </a:r>
            <a:endParaRPr lang="en-US" sz="900" b="1" baseline="30000" dirty="0">
              <a:solidFill>
                <a:schemeClr val="accent1">
                  <a:lumMod val="50000"/>
                </a:schemeClr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9E05A840-8469-F44A-89E1-B10D5AD3584E}"/>
              </a:ext>
            </a:extLst>
          </p:cNvPr>
          <p:cNvSpPr/>
          <p:nvPr/>
        </p:nvSpPr>
        <p:spPr>
          <a:xfrm rot="18595797">
            <a:off x="2227012" y="2139921"/>
            <a:ext cx="58349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828800"/>
            <a:r>
              <a:rPr lang="en-US" sz="900" b="1" dirty="0" err="1">
                <a:solidFill>
                  <a:schemeClr val="accent1">
                    <a:lumMod val="50000"/>
                  </a:schemeClr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DRAM→Core</a:t>
            </a:r>
            <a:endParaRPr lang="en-US" sz="900" b="1" baseline="30000" dirty="0">
              <a:solidFill>
                <a:schemeClr val="accent1">
                  <a:lumMod val="50000"/>
                </a:schemeClr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0347FEE9-F2BD-C54E-83D2-6A87B44B7D97}"/>
              </a:ext>
            </a:extLst>
          </p:cNvPr>
          <p:cNvSpPr/>
          <p:nvPr/>
        </p:nvSpPr>
        <p:spPr>
          <a:xfrm>
            <a:off x="2555174" y="1264949"/>
            <a:ext cx="2212144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828800"/>
            <a:r>
              <a:rPr lang="en-US" sz="900" b="1" dirty="0">
                <a:solidFill>
                  <a:srgbClr val="00597D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Peak performance (think: throughput of your ALUs)</a:t>
            </a:r>
            <a:endParaRPr lang="en-US" sz="900" b="1" baseline="30000" dirty="0">
              <a:solidFill>
                <a:srgbClr val="00597D"/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81F11CE2-97C0-1848-BAEB-8AD0F92CE651}"/>
              </a:ext>
            </a:extLst>
          </p:cNvPr>
          <p:cNvSpPr txBox="1"/>
          <p:nvPr/>
        </p:nvSpPr>
        <p:spPr>
          <a:xfrm>
            <a:off x="5718848" y="1830673"/>
            <a:ext cx="3071354" cy="36933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How to “plot” my code?</a:t>
            </a:r>
          </a:p>
          <a:p>
            <a:pPr defTabSz="1828800"/>
            <a:r>
              <a:rPr lang="en-US" sz="10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- CARM arithmetic intensity is exactly what you expect it to be!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2ACD766-FF7E-574F-9CCD-4D694A178D8F}"/>
              </a:ext>
            </a:extLst>
          </p:cNvPr>
          <p:cNvSpPr txBox="1"/>
          <p:nvPr/>
        </p:nvSpPr>
        <p:spPr>
          <a:xfrm>
            <a:off x="5726450" y="2345673"/>
            <a:ext cx="2077492" cy="36933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Intel Advisor Roofline feature</a:t>
            </a:r>
          </a:p>
          <a:p>
            <a:pPr defTabSz="1828800"/>
            <a:r>
              <a:rPr lang="en-US" sz="10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- CARM is there since 2017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2EFDF4A-55DB-0E48-A5C1-DE175050FA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788" y="2878403"/>
            <a:ext cx="2268000" cy="16200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</p:pic>
      <p:sp>
        <p:nvSpPr>
          <p:cNvPr id="49" name="Oval 48">
            <a:extLst>
              <a:ext uri="{FF2B5EF4-FFF2-40B4-BE49-F238E27FC236}">
                <a16:creationId xmlns:a16="http://schemas.microsoft.com/office/drawing/2014/main" id="{F0B38DB5-6550-9849-AC24-27554492CD80}"/>
              </a:ext>
            </a:extLst>
          </p:cNvPr>
          <p:cNvSpPr>
            <a:spLocks noChangeAspect="1"/>
          </p:cNvSpPr>
          <p:nvPr/>
        </p:nvSpPr>
        <p:spPr>
          <a:xfrm>
            <a:off x="2170162" y="2563666"/>
            <a:ext cx="54226" cy="54000"/>
          </a:xfrm>
          <a:prstGeom prst="ellipse">
            <a:avLst/>
          </a:prstGeom>
          <a:solidFill>
            <a:srgbClr val="DD8455"/>
          </a:solidFill>
          <a:ln w="0" cap="flat">
            <a:solidFill>
              <a:srgbClr val="DD8455"/>
            </a:solidFill>
            <a:prstDash val="solid"/>
            <a:round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3E2AFD6-19C7-5140-BF81-3ECEB6131BAE}"/>
              </a:ext>
            </a:extLst>
          </p:cNvPr>
          <p:cNvSpPr>
            <a:spLocks noChangeAspect="1"/>
          </p:cNvSpPr>
          <p:nvPr/>
        </p:nvSpPr>
        <p:spPr>
          <a:xfrm>
            <a:off x="2769756" y="1800565"/>
            <a:ext cx="54226" cy="54000"/>
          </a:xfrm>
          <a:prstGeom prst="ellipse">
            <a:avLst/>
          </a:prstGeom>
          <a:solidFill>
            <a:srgbClr val="DD8455"/>
          </a:solidFill>
          <a:ln w="0" cap="flat">
            <a:solidFill>
              <a:srgbClr val="DD8455"/>
            </a:solidFill>
            <a:prstDash val="solid"/>
            <a:round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F7172E9-BF08-2844-9BF1-D8E63181E001}"/>
              </a:ext>
            </a:extLst>
          </p:cNvPr>
          <p:cNvSpPr>
            <a:spLocks noChangeAspect="1"/>
          </p:cNvSpPr>
          <p:nvPr/>
        </p:nvSpPr>
        <p:spPr>
          <a:xfrm>
            <a:off x="3966782" y="2047533"/>
            <a:ext cx="54226" cy="54000"/>
          </a:xfrm>
          <a:prstGeom prst="ellipse">
            <a:avLst/>
          </a:prstGeom>
          <a:solidFill>
            <a:srgbClr val="DD8455"/>
          </a:solidFill>
          <a:ln w="0" cap="flat">
            <a:solidFill>
              <a:srgbClr val="DD8455"/>
            </a:solidFill>
            <a:prstDash val="solid"/>
            <a:round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2209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A8F949-EF91-E04E-B9B7-147E10CA1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… bring cool features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A1B8E-D82B-2A47-A75A-6047CF292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11</a:t>
            </a:fld>
            <a:r>
              <a:rPr lang="pt-PT"/>
              <a:t>  </a:t>
            </a:r>
            <a:r>
              <a:rPr lang="pt-PT" b="0"/>
              <a:t>|</a:t>
            </a:r>
            <a:endParaRPr lang="uk-UA" b="0" dirty="0"/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F97776FA-6583-854A-84FB-2620E733133D}"/>
              </a:ext>
            </a:extLst>
          </p:cNvPr>
          <p:cNvSpPr txBox="1"/>
          <p:nvPr/>
        </p:nvSpPr>
        <p:spPr>
          <a:xfrm>
            <a:off x="5512273" y="1111252"/>
            <a:ext cx="2845331" cy="73866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Cache-aware Roofline Model</a:t>
            </a:r>
            <a:endParaRPr lang="en-US" sz="1600" b="1" dirty="0">
              <a:solidFill>
                <a:srgbClr val="424242"/>
              </a:solidFill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  <a:p>
            <a:pPr lvl="8" indent="0" defTabSz="1828800"/>
            <a:r>
              <a:rPr lang="en-US" sz="12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- Shows absolute </a:t>
            </a:r>
            <a:r>
              <a:rPr lang="en-US" sz="1200" b="1" u="sng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architecture</a:t>
            </a:r>
            <a:r>
              <a:rPr lang="en-US" sz="12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maximums</a:t>
            </a:r>
          </a:p>
          <a:p>
            <a:pPr lvl="8" indent="0" defTabSz="1828800"/>
            <a:r>
              <a:rPr lang="en-US" sz="10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(You can’t break them! Can your application exploit them?)</a:t>
            </a:r>
          </a:p>
          <a:p>
            <a:pPr lvl="8" indent="0" defTabSz="1828800"/>
            <a:endParaRPr lang="en-US" sz="1000" b="1" dirty="0">
              <a:solidFill>
                <a:srgbClr val="424242"/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94B4620E-9242-FA47-9EB2-B895ADDE096C}"/>
              </a:ext>
            </a:extLst>
          </p:cNvPr>
          <p:cNvSpPr txBox="1"/>
          <p:nvPr/>
        </p:nvSpPr>
        <p:spPr>
          <a:xfrm>
            <a:off x="655969" y="4800241"/>
            <a:ext cx="8062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24242"/>
                </a:solidFill>
                <a:latin typeface="Avenir Next Condensed" panose="020B0506020202020204" pitchFamily="34" charset="0"/>
              </a:rPr>
              <a:t>A. Ilic, F. </a:t>
            </a:r>
            <a:r>
              <a:rPr lang="en-US" sz="800" dirty="0" err="1">
                <a:solidFill>
                  <a:srgbClr val="424242"/>
                </a:solidFill>
                <a:latin typeface="Avenir Next Condensed" panose="020B0506020202020204" pitchFamily="34" charset="0"/>
              </a:rPr>
              <a:t>Pratas</a:t>
            </a:r>
            <a:r>
              <a:rPr lang="en-US" sz="800" dirty="0">
                <a:solidFill>
                  <a:srgbClr val="424242"/>
                </a:solidFill>
                <a:latin typeface="Avenir Next Condensed" panose="020B0506020202020204" pitchFamily="34" charset="0"/>
              </a:rPr>
              <a:t> and L. Sousa, “Cache-aware Roofline Model: Upgrading the Loft”, IEEE Computer Architecture Letters (2014)</a:t>
            </a:r>
          </a:p>
          <a:p>
            <a:r>
              <a:rPr lang="en-US" sz="800" dirty="0">
                <a:solidFill>
                  <a:srgbClr val="424242"/>
                </a:solidFill>
                <a:latin typeface="Avenir Next Condensed" panose="020B0506020202020204" pitchFamily="34" charset="0"/>
              </a:rPr>
              <a:t>D. Marques, </a:t>
            </a:r>
            <a:r>
              <a:rPr lang="en-US" sz="800" dirty="0" err="1">
                <a:solidFill>
                  <a:srgbClr val="424242"/>
                </a:solidFill>
                <a:latin typeface="Avenir Next Condensed" panose="020B0506020202020204" pitchFamily="34" charset="0"/>
              </a:rPr>
              <a:t>et.al</a:t>
            </a:r>
            <a:r>
              <a:rPr lang="en-US" sz="800" dirty="0">
                <a:solidFill>
                  <a:srgbClr val="424242"/>
                </a:solidFill>
                <a:latin typeface="Avenir Next Condensed" panose="020B0506020202020204" pitchFamily="34" charset="0"/>
              </a:rPr>
              <a:t>., “Performance analysis with Cache-aware Roofline Model in Intel Advisor”, HPCS (2017)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9335E09-80AC-174F-81D7-ED7F06D66D2D}"/>
              </a:ext>
            </a:extLst>
          </p:cNvPr>
          <p:cNvSpPr>
            <a:spLocks noChangeAspect="1"/>
          </p:cNvSpPr>
          <p:nvPr/>
        </p:nvSpPr>
        <p:spPr>
          <a:xfrm rot="5400000" flipV="1">
            <a:off x="2024766" y="470930"/>
            <a:ext cx="2520000" cy="391494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>
            <a:solidFill>
              <a:schemeClr val="tx2"/>
            </a:solidFill>
            <a:prstDash val="solid"/>
            <a:round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DFE45B8-2221-BC4E-9C55-91A66FFCB412}"/>
              </a:ext>
            </a:extLst>
          </p:cNvPr>
          <p:cNvCxnSpPr>
            <a:cxnSpLocks/>
          </p:cNvCxnSpPr>
          <p:nvPr/>
        </p:nvCxnSpPr>
        <p:spPr>
          <a:xfrm flipV="1">
            <a:off x="1789183" y="1408944"/>
            <a:ext cx="592766" cy="692589"/>
          </a:xfrm>
          <a:prstGeom prst="line">
            <a:avLst/>
          </a:prstGeom>
          <a:noFill/>
          <a:ln w="12700" cap="flat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C58E9F8D-B7F7-734F-B44A-D61B4BA36C62}"/>
              </a:ext>
            </a:extLst>
          </p:cNvPr>
          <p:cNvCxnSpPr>
            <a:cxnSpLocks/>
          </p:cNvCxnSpPr>
          <p:nvPr/>
        </p:nvCxnSpPr>
        <p:spPr>
          <a:xfrm flipV="1">
            <a:off x="2369877" y="1408944"/>
            <a:ext cx="2366073" cy="2"/>
          </a:xfrm>
          <a:prstGeom prst="line">
            <a:avLst/>
          </a:prstGeom>
          <a:noFill/>
          <a:ln w="12700" cap="flat">
            <a:solidFill>
              <a:srgbClr val="00597D"/>
            </a:solidFill>
            <a:prstDash val="solid"/>
            <a:round/>
            <a:headEnd type="none" w="med" len="med"/>
            <a:tailEnd type="non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CC1F50B7-46E9-CE4F-8F6A-5D9E7DD5B3AA}"/>
              </a:ext>
            </a:extLst>
          </p:cNvPr>
          <p:cNvCxnSpPr>
            <a:cxnSpLocks/>
          </p:cNvCxnSpPr>
          <p:nvPr/>
        </p:nvCxnSpPr>
        <p:spPr>
          <a:xfrm flipV="1">
            <a:off x="1791416" y="1403727"/>
            <a:ext cx="852954" cy="997630"/>
          </a:xfrm>
          <a:prstGeom prst="line">
            <a:avLst/>
          </a:prstGeom>
          <a:noFill/>
          <a:ln w="12700" cap="flat">
            <a:solidFill>
              <a:schemeClr val="accent1">
                <a:lumMod val="50000"/>
                <a:alpha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66CE0AB-DA0A-584E-8D10-9D073E070550}"/>
              </a:ext>
            </a:extLst>
          </p:cNvPr>
          <p:cNvCxnSpPr>
            <a:cxnSpLocks/>
          </p:cNvCxnSpPr>
          <p:nvPr/>
        </p:nvCxnSpPr>
        <p:spPr>
          <a:xfrm flipV="1">
            <a:off x="1799128" y="1405340"/>
            <a:ext cx="1119734" cy="1309665"/>
          </a:xfrm>
          <a:prstGeom prst="line">
            <a:avLst/>
          </a:prstGeom>
          <a:noFill/>
          <a:ln w="12700" cap="flat">
            <a:solidFill>
              <a:schemeClr val="accent1">
                <a:lumMod val="50000"/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ECE517EB-4B5A-C044-9EAF-7A8B72232C63}"/>
              </a:ext>
            </a:extLst>
          </p:cNvPr>
          <p:cNvCxnSpPr>
            <a:cxnSpLocks/>
          </p:cNvCxnSpPr>
          <p:nvPr/>
        </p:nvCxnSpPr>
        <p:spPr>
          <a:xfrm flipV="1">
            <a:off x="1821749" y="1406335"/>
            <a:ext cx="1488762" cy="1741288"/>
          </a:xfrm>
          <a:prstGeom prst="line">
            <a:avLst/>
          </a:prstGeom>
          <a:noFill/>
          <a:ln w="12700" cap="flat">
            <a:solidFill>
              <a:schemeClr val="accent1">
                <a:lumMod val="5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B0CF6DBD-1E13-5B49-B12E-9BE9E9FDFA21}"/>
              </a:ext>
            </a:extLst>
          </p:cNvPr>
          <p:cNvCxnSpPr>
            <a:cxnSpLocks/>
          </p:cNvCxnSpPr>
          <p:nvPr/>
        </p:nvCxnSpPr>
        <p:spPr>
          <a:xfrm flipV="1">
            <a:off x="1629987" y="3312771"/>
            <a:ext cx="3105964" cy="2"/>
          </a:xfrm>
          <a:prstGeom prst="line">
            <a:avLst/>
          </a:prstGeom>
          <a:noFill/>
          <a:ln w="3175" cap="flat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F63599CA-AFD3-F540-AFFB-64C6A26A3447}"/>
              </a:ext>
            </a:extLst>
          </p:cNvPr>
          <p:cNvCxnSpPr>
            <a:cxnSpLocks/>
          </p:cNvCxnSpPr>
          <p:nvPr/>
        </p:nvCxnSpPr>
        <p:spPr>
          <a:xfrm>
            <a:off x="1625902" y="1397834"/>
            <a:ext cx="0" cy="1914935"/>
          </a:xfrm>
          <a:prstGeom prst="line">
            <a:avLst/>
          </a:prstGeom>
          <a:noFill/>
          <a:ln w="3175" cap="flat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arrow" w="sm" len="sm"/>
            <a:tailEnd type="non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D1E9093B-83C0-8441-978F-0A7DB94A1248}"/>
              </a:ext>
            </a:extLst>
          </p:cNvPr>
          <p:cNvSpPr/>
          <p:nvPr/>
        </p:nvSpPr>
        <p:spPr>
          <a:xfrm>
            <a:off x="2566130" y="3385556"/>
            <a:ext cx="1376980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828800"/>
            <a:r>
              <a:rPr lang="en-US" sz="9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Arithmetic Intensity (flops/byte)</a:t>
            </a:r>
            <a:endParaRPr lang="en-US" sz="900" b="1" baseline="30000" dirty="0">
              <a:solidFill>
                <a:srgbClr val="424242"/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9FD9F33D-4D25-3E4F-AB6F-057295E72116}"/>
              </a:ext>
            </a:extLst>
          </p:cNvPr>
          <p:cNvSpPr/>
          <p:nvPr/>
        </p:nvSpPr>
        <p:spPr>
          <a:xfrm rot="16200000">
            <a:off x="1045335" y="2359151"/>
            <a:ext cx="923330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828800"/>
            <a:r>
              <a:rPr lang="en-US" sz="9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Performance (flops/s)</a:t>
            </a:r>
            <a:endParaRPr lang="en-US" sz="900" b="1" baseline="30000" dirty="0">
              <a:solidFill>
                <a:srgbClr val="424242"/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50CBCDAF-BB19-B04B-915E-891625E6DA7E}"/>
              </a:ext>
            </a:extLst>
          </p:cNvPr>
          <p:cNvSpPr/>
          <p:nvPr/>
        </p:nvSpPr>
        <p:spPr>
          <a:xfrm rot="18681928">
            <a:off x="1941025" y="1632887"/>
            <a:ext cx="102592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828800"/>
            <a:r>
              <a:rPr lang="en-US" sz="900" b="1" dirty="0">
                <a:solidFill>
                  <a:schemeClr val="accent1">
                    <a:lumMod val="50000"/>
                  </a:schemeClr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L1</a:t>
            </a:r>
            <a:endParaRPr lang="en-US" sz="900" b="1" baseline="30000" dirty="0">
              <a:solidFill>
                <a:schemeClr val="accent1">
                  <a:lumMod val="50000"/>
                </a:schemeClr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C080CE43-4EB2-6147-8FB1-C39E9DCDEF22}"/>
              </a:ext>
            </a:extLst>
          </p:cNvPr>
          <p:cNvSpPr/>
          <p:nvPr/>
        </p:nvSpPr>
        <p:spPr>
          <a:xfrm rot="18575207">
            <a:off x="1936331" y="1785287"/>
            <a:ext cx="4167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828800"/>
            <a:r>
              <a:rPr lang="en-US" sz="900" b="1" dirty="0">
                <a:solidFill>
                  <a:schemeClr val="accent1">
                    <a:lumMod val="50000"/>
                  </a:schemeClr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L2→Core</a:t>
            </a:r>
            <a:endParaRPr lang="en-US" sz="900" b="1" baseline="30000" dirty="0">
              <a:solidFill>
                <a:schemeClr val="accent1">
                  <a:lumMod val="50000"/>
                </a:schemeClr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A0FF17DA-EDE2-264D-ABF8-D38F5C748939}"/>
              </a:ext>
            </a:extLst>
          </p:cNvPr>
          <p:cNvSpPr/>
          <p:nvPr/>
        </p:nvSpPr>
        <p:spPr>
          <a:xfrm rot="18595797">
            <a:off x="2088731" y="1937687"/>
            <a:ext cx="4167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828800"/>
            <a:r>
              <a:rPr lang="en-US" sz="900" b="1" dirty="0">
                <a:solidFill>
                  <a:schemeClr val="accent1">
                    <a:lumMod val="50000"/>
                  </a:schemeClr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L3→Core</a:t>
            </a:r>
            <a:endParaRPr lang="en-US" sz="900" b="1" baseline="30000" dirty="0">
              <a:solidFill>
                <a:schemeClr val="accent1">
                  <a:lumMod val="50000"/>
                </a:schemeClr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9E05A840-8469-F44A-89E1-B10D5AD3584E}"/>
              </a:ext>
            </a:extLst>
          </p:cNvPr>
          <p:cNvSpPr/>
          <p:nvPr/>
        </p:nvSpPr>
        <p:spPr>
          <a:xfrm rot="18595797">
            <a:off x="2227012" y="2139921"/>
            <a:ext cx="58349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828800"/>
            <a:r>
              <a:rPr lang="en-US" sz="900" b="1" dirty="0" err="1">
                <a:solidFill>
                  <a:schemeClr val="accent1">
                    <a:lumMod val="50000"/>
                  </a:schemeClr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DRAM→Core</a:t>
            </a:r>
            <a:endParaRPr lang="en-US" sz="900" b="1" baseline="30000" dirty="0">
              <a:solidFill>
                <a:schemeClr val="accent1">
                  <a:lumMod val="50000"/>
                </a:schemeClr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0347FEE9-F2BD-C54E-83D2-6A87B44B7D97}"/>
              </a:ext>
            </a:extLst>
          </p:cNvPr>
          <p:cNvSpPr/>
          <p:nvPr/>
        </p:nvSpPr>
        <p:spPr>
          <a:xfrm>
            <a:off x="2555174" y="1264949"/>
            <a:ext cx="2212144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828800"/>
            <a:r>
              <a:rPr lang="en-US" sz="900" b="1" dirty="0">
                <a:solidFill>
                  <a:srgbClr val="00597D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Peak performance (think: throughput of your ALUs)</a:t>
            </a:r>
            <a:endParaRPr lang="en-US" sz="900" b="1" baseline="30000" dirty="0">
              <a:solidFill>
                <a:srgbClr val="00597D"/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81F11CE2-97C0-1848-BAEB-8AD0F92CE651}"/>
              </a:ext>
            </a:extLst>
          </p:cNvPr>
          <p:cNvSpPr txBox="1"/>
          <p:nvPr/>
        </p:nvSpPr>
        <p:spPr>
          <a:xfrm>
            <a:off x="5512273" y="1841853"/>
            <a:ext cx="3071354" cy="36933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How to “plot” my code?</a:t>
            </a:r>
          </a:p>
          <a:p>
            <a:pPr defTabSz="1828800"/>
            <a:r>
              <a:rPr lang="en-US" sz="10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- CARM arithmetic intensity is exactly what you expect it to be!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2ACD766-FF7E-574F-9CCD-4D694A178D8F}"/>
              </a:ext>
            </a:extLst>
          </p:cNvPr>
          <p:cNvSpPr txBox="1"/>
          <p:nvPr/>
        </p:nvSpPr>
        <p:spPr>
          <a:xfrm>
            <a:off x="5512273" y="2345673"/>
            <a:ext cx="3327834" cy="215443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How to use CARM?</a:t>
            </a:r>
          </a:p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800" b="1" dirty="0">
              <a:solidFill>
                <a:schemeClr val="tx1"/>
              </a:solidFill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  <a:p>
            <a:pPr defTabSz="1828800"/>
            <a:r>
              <a:rPr lang="en-US" sz="1200" b="1" dirty="0">
                <a:solidFill>
                  <a:srgbClr val="00597D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① Detect the boundness region</a:t>
            </a:r>
          </a:p>
          <a:p>
            <a:pPr defTabSz="1828800"/>
            <a:r>
              <a:rPr lang="en-US" sz="10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       - What are my expected maximums?</a:t>
            </a:r>
          </a:p>
          <a:p>
            <a:pPr defTabSz="1828800"/>
            <a:r>
              <a:rPr lang="en-US" sz="10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       - Provides first optimization hints</a:t>
            </a:r>
          </a:p>
          <a:p>
            <a:pPr defTabSz="1828800"/>
            <a:endParaRPr lang="en-US" sz="1000" b="1" dirty="0">
              <a:solidFill>
                <a:srgbClr val="424242"/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  <a:p>
            <a:pPr defTabSz="1828800"/>
            <a:r>
              <a:rPr lang="en-US" sz="1200" b="1" dirty="0">
                <a:solidFill>
                  <a:srgbClr val="00597D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② Draw an imaginary vertical line</a:t>
            </a:r>
          </a:p>
          <a:p>
            <a:pPr defTabSz="1828800"/>
            <a:r>
              <a:rPr lang="en-US" sz="10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       - What are my main bottlenecks? (observe intersected lines)</a:t>
            </a:r>
          </a:p>
          <a:p>
            <a:pPr defTabSz="1828800"/>
            <a:r>
              <a:rPr lang="en-US" sz="10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       - Focus your optimization (aim at surpassing the line above)</a:t>
            </a:r>
            <a:endParaRPr lang="en-US" sz="1000" b="1" dirty="0">
              <a:solidFill>
                <a:srgbClr val="00597D"/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  <a:p>
            <a:pPr defTabSz="1828800"/>
            <a:endParaRPr lang="en-US" sz="1200" b="1" dirty="0">
              <a:solidFill>
                <a:srgbClr val="00597D"/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  <a:p>
            <a:pPr defTabSz="1828800"/>
            <a:r>
              <a:rPr lang="en-US" sz="1200" b="1" dirty="0">
                <a:solidFill>
                  <a:srgbClr val="00597D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③ Optimize your code: Break above roofs!</a:t>
            </a:r>
          </a:p>
          <a:p>
            <a:pPr defTabSz="1828800"/>
            <a:r>
              <a:rPr lang="en-US" sz="10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       - You should move up (as your performance improves)</a:t>
            </a:r>
          </a:p>
          <a:p>
            <a:pPr defTabSz="1828800"/>
            <a:r>
              <a:rPr lang="en-US" sz="10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       - Unless you restructure the code, or your compiler decides so…</a:t>
            </a:r>
          </a:p>
        </p:txBody>
      </p:sp>
      <p:sp>
        <p:nvSpPr>
          <p:cNvPr id="28" name="Triangle 27">
            <a:extLst>
              <a:ext uri="{FF2B5EF4-FFF2-40B4-BE49-F238E27FC236}">
                <a16:creationId xmlns:a16="http://schemas.microsoft.com/office/drawing/2014/main" id="{9C0821D8-25DD-4F4F-82B5-88A37104C476}"/>
              </a:ext>
            </a:extLst>
          </p:cNvPr>
          <p:cNvSpPr/>
          <p:nvPr/>
        </p:nvSpPr>
        <p:spPr>
          <a:xfrm rot="16200000">
            <a:off x="1609503" y="1481170"/>
            <a:ext cx="824342" cy="704557"/>
          </a:xfrm>
          <a:prstGeom prst="triangle">
            <a:avLst>
              <a:gd name="adj" fmla="val 0"/>
            </a:avLst>
          </a:prstGeom>
          <a:solidFill>
            <a:schemeClr val="accent1">
              <a:alpha val="20000"/>
            </a:schemeClr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8DFAC77-FEC1-6643-A31D-D5090F57C575}"/>
              </a:ext>
            </a:extLst>
          </p:cNvPr>
          <p:cNvSpPr/>
          <p:nvPr/>
        </p:nvSpPr>
        <p:spPr>
          <a:xfrm>
            <a:off x="1683249" y="2244911"/>
            <a:ext cx="683170" cy="926284"/>
          </a:xfrm>
          <a:prstGeom prst="rect">
            <a:avLst/>
          </a:prstGeom>
          <a:solidFill>
            <a:schemeClr val="accent1">
              <a:alpha val="20000"/>
            </a:schemeClr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4EAF9E3-5056-F04C-96EF-C57D0AC19776}"/>
              </a:ext>
            </a:extLst>
          </p:cNvPr>
          <p:cNvSpPr/>
          <p:nvPr/>
        </p:nvSpPr>
        <p:spPr>
          <a:xfrm>
            <a:off x="3306074" y="1402800"/>
            <a:ext cx="1429868" cy="1768384"/>
          </a:xfrm>
          <a:prstGeom prst="rect">
            <a:avLst/>
          </a:prstGeom>
          <a:solidFill>
            <a:schemeClr val="accent2">
              <a:alpha val="20000"/>
            </a:schemeClr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7ADCD44-9D3F-9B49-AE63-378D7A0A41E7}"/>
              </a:ext>
            </a:extLst>
          </p:cNvPr>
          <p:cNvSpPr/>
          <p:nvPr/>
        </p:nvSpPr>
        <p:spPr>
          <a:xfrm>
            <a:off x="2366707" y="1402800"/>
            <a:ext cx="939078" cy="1768384"/>
          </a:xfrm>
          <a:prstGeom prst="rect">
            <a:avLst/>
          </a:prstGeom>
          <a:solidFill>
            <a:schemeClr val="accent4">
              <a:alpha val="20000"/>
            </a:schemeClr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FE8798C-9471-DB45-88A0-41E79BFFC943}"/>
              </a:ext>
            </a:extLst>
          </p:cNvPr>
          <p:cNvSpPr>
            <a:spLocks noChangeAspect="1"/>
          </p:cNvSpPr>
          <p:nvPr/>
        </p:nvSpPr>
        <p:spPr>
          <a:xfrm>
            <a:off x="2170162" y="2563666"/>
            <a:ext cx="54226" cy="54000"/>
          </a:xfrm>
          <a:prstGeom prst="ellipse">
            <a:avLst/>
          </a:prstGeom>
          <a:solidFill>
            <a:srgbClr val="DD8455"/>
          </a:solidFill>
          <a:ln w="0" cap="flat">
            <a:solidFill>
              <a:srgbClr val="DD8455"/>
            </a:solidFill>
            <a:prstDash val="solid"/>
            <a:round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A97C0F7-BD48-8F4D-9C78-C794021852B5}"/>
              </a:ext>
            </a:extLst>
          </p:cNvPr>
          <p:cNvSpPr>
            <a:spLocks noChangeAspect="1"/>
          </p:cNvSpPr>
          <p:nvPr/>
        </p:nvSpPr>
        <p:spPr>
          <a:xfrm>
            <a:off x="2769756" y="1800565"/>
            <a:ext cx="54226" cy="54000"/>
          </a:xfrm>
          <a:prstGeom prst="ellipse">
            <a:avLst/>
          </a:prstGeom>
          <a:solidFill>
            <a:srgbClr val="DD8455"/>
          </a:solidFill>
          <a:ln w="0" cap="flat">
            <a:solidFill>
              <a:srgbClr val="DD8455"/>
            </a:solidFill>
            <a:prstDash val="solid"/>
            <a:round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115AF63-676F-3344-89BA-69521E581C71}"/>
              </a:ext>
            </a:extLst>
          </p:cNvPr>
          <p:cNvSpPr>
            <a:spLocks noChangeAspect="1"/>
          </p:cNvSpPr>
          <p:nvPr/>
        </p:nvSpPr>
        <p:spPr>
          <a:xfrm>
            <a:off x="3966782" y="2047533"/>
            <a:ext cx="54226" cy="54000"/>
          </a:xfrm>
          <a:prstGeom prst="ellipse">
            <a:avLst/>
          </a:prstGeom>
          <a:solidFill>
            <a:srgbClr val="DD8455"/>
          </a:solidFill>
          <a:ln w="0" cap="flat">
            <a:solidFill>
              <a:srgbClr val="DD8455"/>
            </a:solidFill>
            <a:prstDash val="solid"/>
            <a:round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BA9B15A-D907-A541-8988-410F6C4BA385}"/>
              </a:ext>
            </a:extLst>
          </p:cNvPr>
          <p:cNvSpPr txBox="1"/>
          <p:nvPr/>
        </p:nvSpPr>
        <p:spPr>
          <a:xfrm>
            <a:off x="880435" y="3838262"/>
            <a:ext cx="1485984" cy="33855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memory bound</a:t>
            </a:r>
          </a:p>
          <a:p>
            <a:pPr algn="ctr" defTabSz="1828800"/>
            <a:r>
              <a:rPr lang="en-US" sz="8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(improve access pattern, use of caches)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AA1B5B8-7AE8-734A-AAC0-8762616B9AC4}"/>
              </a:ext>
            </a:extLst>
          </p:cNvPr>
          <p:cNvSpPr txBox="1"/>
          <p:nvPr/>
        </p:nvSpPr>
        <p:spPr>
          <a:xfrm>
            <a:off x="3629870" y="3838262"/>
            <a:ext cx="1106072" cy="33855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rgbClr val="00597D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compute bound</a:t>
            </a:r>
          </a:p>
          <a:p>
            <a:pPr algn="ctr" defTabSz="1828800"/>
            <a:r>
              <a:rPr lang="en-US" sz="8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(vectorize, parallelize…)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B8C32E9-6B64-234B-84ED-CA7DC73A5A83}"/>
              </a:ext>
            </a:extLst>
          </p:cNvPr>
          <p:cNvSpPr txBox="1"/>
          <p:nvPr/>
        </p:nvSpPr>
        <p:spPr>
          <a:xfrm>
            <a:off x="2518758" y="3838262"/>
            <a:ext cx="916919" cy="33855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mixed</a:t>
            </a:r>
          </a:p>
          <a:p>
            <a:pPr algn="ctr" defTabSz="1828800"/>
            <a:r>
              <a:rPr lang="en-US" sz="8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(all kinds of everything)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BF89ADC-3936-464E-9937-6412119AC669}"/>
              </a:ext>
            </a:extLst>
          </p:cNvPr>
          <p:cNvSpPr txBox="1"/>
          <p:nvPr/>
        </p:nvSpPr>
        <p:spPr>
          <a:xfrm>
            <a:off x="1801216" y="3153054"/>
            <a:ext cx="447237" cy="16927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memory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D3B72C6-A573-724C-9960-E40163B3FD5A}"/>
              </a:ext>
            </a:extLst>
          </p:cNvPr>
          <p:cNvSpPr txBox="1"/>
          <p:nvPr/>
        </p:nvSpPr>
        <p:spPr>
          <a:xfrm>
            <a:off x="2668732" y="3153054"/>
            <a:ext cx="335028" cy="16927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1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mixed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AE4B8F4-6970-1344-9FBC-9454E66BD40D}"/>
              </a:ext>
            </a:extLst>
          </p:cNvPr>
          <p:cNvSpPr txBox="1"/>
          <p:nvPr/>
        </p:nvSpPr>
        <p:spPr>
          <a:xfrm>
            <a:off x="3787772" y="3153054"/>
            <a:ext cx="466473" cy="16927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100" b="1" dirty="0">
                <a:solidFill>
                  <a:srgbClr val="00597D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compute</a:t>
            </a:r>
          </a:p>
        </p:txBody>
      </p:sp>
    </p:spTree>
    <p:extLst>
      <p:ext uri="{BB962C8B-B14F-4D97-AF65-F5344CB8AC3E}">
        <p14:creationId xmlns:p14="http://schemas.microsoft.com/office/powerpoint/2010/main" val="1720011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A8F949-EF91-E04E-B9B7-147E10CA1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… bring cool features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A1B8E-D82B-2A47-A75A-6047CF292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12</a:t>
            </a:fld>
            <a:r>
              <a:rPr lang="pt-PT"/>
              <a:t>  </a:t>
            </a:r>
            <a:r>
              <a:rPr lang="pt-PT" b="0"/>
              <a:t>|</a:t>
            </a:r>
            <a:endParaRPr lang="uk-UA" b="0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9335E09-80AC-174F-81D7-ED7F06D66D2D}"/>
              </a:ext>
            </a:extLst>
          </p:cNvPr>
          <p:cNvSpPr>
            <a:spLocks noChangeAspect="1"/>
          </p:cNvSpPr>
          <p:nvPr/>
        </p:nvSpPr>
        <p:spPr>
          <a:xfrm rot="5400000" flipV="1">
            <a:off x="2024766" y="470930"/>
            <a:ext cx="2520000" cy="391494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>
            <a:solidFill>
              <a:schemeClr val="tx2"/>
            </a:solidFill>
            <a:prstDash val="solid"/>
            <a:round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DFE45B8-2221-BC4E-9C55-91A66FFCB412}"/>
              </a:ext>
            </a:extLst>
          </p:cNvPr>
          <p:cNvCxnSpPr>
            <a:cxnSpLocks/>
          </p:cNvCxnSpPr>
          <p:nvPr/>
        </p:nvCxnSpPr>
        <p:spPr>
          <a:xfrm flipV="1">
            <a:off x="1789183" y="1408944"/>
            <a:ext cx="592766" cy="692589"/>
          </a:xfrm>
          <a:prstGeom prst="line">
            <a:avLst/>
          </a:prstGeom>
          <a:noFill/>
          <a:ln w="12700" cap="flat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C58E9F8D-B7F7-734F-B44A-D61B4BA36C62}"/>
              </a:ext>
            </a:extLst>
          </p:cNvPr>
          <p:cNvCxnSpPr>
            <a:cxnSpLocks/>
          </p:cNvCxnSpPr>
          <p:nvPr/>
        </p:nvCxnSpPr>
        <p:spPr>
          <a:xfrm flipV="1">
            <a:off x="2369877" y="1408944"/>
            <a:ext cx="2366073" cy="2"/>
          </a:xfrm>
          <a:prstGeom prst="line">
            <a:avLst/>
          </a:prstGeom>
          <a:noFill/>
          <a:ln w="12700" cap="flat">
            <a:solidFill>
              <a:srgbClr val="00597D"/>
            </a:solidFill>
            <a:prstDash val="solid"/>
            <a:round/>
            <a:headEnd type="none" w="med" len="med"/>
            <a:tailEnd type="non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CC1F50B7-46E9-CE4F-8F6A-5D9E7DD5B3AA}"/>
              </a:ext>
            </a:extLst>
          </p:cNvPr>
          <p:cNvCxnSpPr>
            <a:cxnSpLocks/>
          </p:cNvCxnSpPr>
          <p:nvPr/>
        </p:nvCxnSpPr>
        <p:spPr>
          <a:xfrm flipV="1">
            <a:off x="1791416" y="1403727"/>
            <a:ext cx="852954" cy="997630"/>
          </a:xfrm>
          <a:prstGeom prst="line">
            <a:avLst/>
          </a:prstGeom>
          <a:noFill/>
          <a:ln w="12700" cap="flat">
            <a:solidFill>
              <a:schemeClr val="accent1">
                <a:lumMod val="50000"/>
                <a:alpha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66CE0AB-DA0A-584E-8D10-9D073E070550}"/>
              </a:ext>
            </a:extLst>
          </p:cNvPr>
          <p:cNvCxnSpPr>
            <a:cxnSpLocks/>
          </p:cNvCxnSpPr>
          <p:nvPr/>
        </p:nvCxnSpPr>
        <p:spPr>
          <a:xfrm flipV="1">
            <a:off x="1799128" y="1405340"/>
            <a:ext cx="1119734" cy="1309665"/>
          </a:xfrm>
          <a:prstGeom prst="line">
            <a:avLst/>
          </a:prstGeom>
          <a:noFill/>
          <a:ln w="12700" cap="flat">
            <a:solidFill>
              <a:schemeClr val="accent1">
                <a:lumMod val="50000"/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ECE517EB-4B5A-C044-9EAF-7A8B72232C63}"/>
              </a:ext>
            </a:extLst>
          </p:cNvPr>
          <p:cNvCxnSpPr>
            <a:cxnSpLocks/>
          </p:cNvCxnSpPr>
          <p:nvPr/>
        </p:nvCxnSpPr>
        <p:spPr>
          <a:xfrm flipV="1">
            <a:off x="1821749" y="1406335"/>
            <a:ext cx="1488762" cy="1741288"/>
          </a:xfrm>
          <a:prstGeom prst="line">
            <a:avLst/>
          </a:prstGeom>
          <a:noFill/>
          <a:ln w="12700" cap="flat">
            <a:solidFill>
              <a:schemeClr val="accent1">
                <a:lumMod val="5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B0CF6DBD-1E13-5B49-B12E-9BE9E9FDFA21}"/>
              </a:ext>
            </a:extLst>
          </p:cNvPr>
          <p:cNvCxnSpPr>
            <a:cxnSpLocks/>
          </p:cNvCxnSpPr>
          <p:nvPr/>
        </p:nvCxnSpPr>
        <p:spPr>
          <a:xfrm flipV="1">
            <a:off x="1629987" y="3312771"/>
            <a:ext cx="3105964" cy="2"/>
          </a:xfrm>
          <a:prstGeom prst="line">
            <a:avLst/>
          </a:prstGeom>
          <a:noFill/>
          <a:ln w="3175" cap="flat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F63599CA-AFD3-F540-AFFB-64C6A26A3447}"/>
              </a:ext>
            </a:extLst>
          </p:cNvPr>
          <p:cNvCxnSpPr>
            <a:cxnSpLocks/>
          </p:cNvCxnSpPr>
          <p:nvPr/>
        </p:nvCxnSpPr>
        <p:spPr>
          <a:xfrm>
            <a:off x="1625902" y="1397834"/>
            <a:ext cx="0" cy="1914935"/>
          </a:xfrm>
          <a:prstGeom prst="line">
            <a:avLst/>
          </a:prstGeom>
          <a:noFill/>
          <a:ln w="3175" cap="flat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arrow" w="sm" len="sm"/>
            <a:tailEnd type="non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D1E9093B-83C0-8441-978F-0A7DB94A1248}"/>
              </a:ext>
            </a:extLst>
          </p:cNvPr>
          <p:cNvSpPr/>
          <p:nvPr/>
        </p:nvSpPr>
        <p:spPr>
          <a:xfrm>
            <a:off x="2566130" y="3385556"/>
            <a:ext cx="1376980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828800"/>
            <a:r>
              <a:rPr lang="en-US" sz="9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Arithmetic Intensity (flops/byte)</a:t>
            </a:r>
            <a:endParaRPr lang="en-US" sz="900" b="1" baseline="30000" dirty="0">
              <a:solidFill>
                <a:srgbClr val="424242"/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9FD9F33D-4D25-3E4F-AB6F-057295E72116}"/>
              </a:ext>
            </a:extLst>
          </p:cNvPr>
          <p:cNvSpPr/>
          <p:nvPr/>
        </p:nvSpPr>
        <p:spPr>
          <a:xfrm rot="16200000">
            <a:off x="1045335" y="2359151"/>
            <a:ext cx="923330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828800"/>
            <a:r>
              <a:rPr lang="en-US" sz="9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Performance (flops/s)</a:t>
            </a:r>
            <a:endParaRPr lang="en-US" sz="900" b="1" baseline="30000" dirty="0">
              <a:solidFill>
                <a:srgbClr val="424242"/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50CBCDAF-BB19-B04B-915E-891625E6DA7E}"/>
              </a:ext>
            </a:extLst>
          </p:cNvPr>
          <p:cNvSpPr/>
          <p:nvPr/>
        </p:nvSpPr>
        <p:spPr>
          <a:xfrm rot="18681928">
            <a:off x="1941025" y="1632887"/>
            <a:ext cx="102592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828800"/>
            <a:r>
              <a:rPr lang="en-US" sz="900" b="1" dirty="0">
                <a:solidFill>
                  <a:schemeClr val="accent1">
                    <a:lumMod val="50000"/>
                  </a:schemeClr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L1</a:t>
            </a:r>
            <a:endParaRPr lang="en-US" sz="900" b="1" baseline="30000" dirty="0">
              <a:solidFill>
                <a:schemeClr val="accent1">
                  <a:lumMod val="50000"/>
                </a:schemeClr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C080CE43-4EB2-6147-8FB1-C39E9DCDEF22}"/>
              </a:ext>
            </a:extLst>
          </p:cNvPr>
          <p:cNvSpPr/>
          <p:nvPr/>
        </p:nvSpPr>
        <p:spPr>
          <a:xfrm rot="18575207">
            <a:off x="1936331" y="1785287"/>
            <a:ext cx="4167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828800"/>
            <a:r>
              <a:rPr lang="en-US" sz="900" b="1" dirty="0">
                <a:solidFill>
                  <a:schemeClr val="accent1">
                    <a:lumMod val="50000"/>
                  </a:schemeClr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L2→Core</a:t>
            </a:r>
            <a:endParaRPr lang="en-US" sz="900" b="1" baseline="30000" dirty="0">
              <a:solidFill>
                <a:schemeClr val="accent1">
                  <a:lumMod val="50000"/>
                </a:schemeClr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A0FF17DA-EDE2-264D-ABF8-D38F5C748939}"/>
              </a:ext>
            </a:extLst>
          </p:cNvPr>
          <p:cNvSpPr/>
          <p:nvPr/>
        </p:nvSpPr>
        <p:spPr>
          <a:xfrm rot="18595797">
            <a:off x="2088731" y="1937687"/>
            <a:ext cx="4167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828800"/>
            <a:r>
              <a:rPr lang="en-US" sz="900" b="1" dirty="0">
                <a:solidFill>
                  <a:schemeClr val="accent1">
                    <a:lumMod val="50000"/>
                  </a:schemeClr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L3→Core</a:t>
            </a:r>
            <a:endParaRPr lang="en-US" sz="900" b="1" baseline="30000" dirty="0">
              <a:solidFill>
                <a:schemeClr val="accent1">
                  <a:lumMod val="50000"/>
                </a:schemeClr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9E05A840-8469-F44A-89E1-B10D5AD3584E}"/>
              </a:ext>
            </a:extLst>
          </p:cNvPr>
          <p:cNvSpPr/>
          <p:nvPr/>
        </p:nvSpPr>
        <p:spPr>
          <a:xfrm rot="18595797">
            <a:off x="2227012" y="2139921"/>
            <a:ext cx="58349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828800"/>
            <a:r>
              <a:rPr lang="en-US" sz="900" b="1" dirty="0" err="1">
                <a:solidFill>
                  <a:schemeClr val="accent1">
                    <a:lumMod val="50000"/>
                  </a:schemeClr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DRAM→Core</a:t>
            </a:r>
            <a:endParaRPr lang="en-US" sz="900" b="1" baseline="30000" dirty="0">
              <a:solidFill>
                <a:schemeClr val="accent1">
                  <a:lumMod val="50000"/>
                </a:schemeClr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0347FEE9-F2BD-C54E-83D2-6A87B44B7D97}"/>
              </a:ext>
            </a:extLst>
          </p:cNvPr>
          <p:cNvSpPr/>
          <p:nvPr/>
        </p:nvSpPr>
        <p:spPr>
          <a:xfrm>
            <a:off x="2555174" y="1264949"/>
            <a:ext cx="2212144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828800"/>
            <a:r>
              <a:rPr lang="en-US" sz="900" b="1" dirty="0">
                <a:solidFill>
                  <a:srgbClr val="00597D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Peak performance (think: throughput of your ALUs)</a:t>
            </a:r>
            <a:endParaRPr lang="en-US" sz="900" b="1" baseline="30000" dirty="0">
              <a:solidFill>
                <a:srgbClr val="00597D"/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28" name="Triangle 27">
            <a:extLst>
              <a:ext uri="{FF2B5EF4-FFF2-40B4-BE49-F238E27FC236}">
                <a16:creationId xmlns:a16="http://schemas.microsoft.com/office/drawing/2014/main" id="{9C0821D8-25DD-4F4F-82B5-88A37104C476}"/>
              </a:ext>
            </a:extLst>
          </p:cNvPr>
          <p:cNvSpPr/>
          <p:nvPr/>
        </p:nvSpPr>
        <p:spPr>
          <a:xfrm rot="16200000">
            <a:off x="1609503" y="1481170"/>
            <a:ext cx="824342" cy="704557"/>
          </a:xfrm>
          <a:prstGeom prst="triangle">
            <a:avLst>
              <a:gd name="adj" fmla="val 0"/>
            </a:avLst>
          </a:prstGeom>
          <a:solidFill>
            <a:schemeClr val="accent1">
              <a:alpha val="20000"/>
            </a:schemeClr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8DFAC77-FEC1-6643-A31D-D5090F57C575}"/>
              </a:ext>
            </a:extLst>
          </p:cNvPr>
          <p:cNvSpPr/>
          <p:nvPr/>
        </p:nvSpPr>
        <p:spPr>
          <a:xfrm>
            <a:off x="1683249" y="2244911"/>
            <a:ext cx="683170" cy="926284"/>
          </a:xfrm>
          <a:prstGeom prst="rect">
            <a:avLst/>
          </a:prstGeom>
          <a:solidFill>
            <a:schemeClr val="accent1">
              <a:alpha val="20000"/>
            </a:schemeClr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4EAF9E3-5056-F04C-96EF-C57D0AC19776}"/>
              </a:ext>
            </a:extLst>
          </p:cNvPr>
          <p:cNvSpPr/>
          <p:nvPr/>
        </p:nvSpPr>
        <p:spPr>
          <a:xfrm>
            <a:off x="3306074" y="1402800"/>
            <a:ext cx="1429868" cy="1768384"/>
          </a:xfrm>
          <a:prstGeom prst="rect">
            <a:avLst/>
          </a:prstGeom>
          <a:solidFill>
            <a:schemeClr val="accent2">
              <a:alpha val="20000"/>
            </a:schemeClr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7ADCD44-9D3F-9B49-AE63-378D7A0A41E7}"/>
              </a:ext>
            </a:extLst>
          </p:cNvPr>
          <p:cNvSpPr/>
          <p:nvPr/>
        </p:nvSpPr>
        <p:spPr>
          <a:xfrm>
            <a:off x="2366707" y="1402800"/>
            <a:ext cx="939078" cy="1768384"/>
          </a:xfrm>
          <a:prstGeom prst="rect">
            <a:avLst/>
          </a:prstGeom>
          <a:solidFill>
            <a:schemeClr val="accent4">
              <a:alpha val="20000"/>
            </a:schemeClr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FE8798C-9471-DB45-88A0-41E79BFFC943}"/>
              </a:ext>
            </a:extLst>
          </p:cNvPr>
          <p:cNvSpPr>
            <a:spLocks noChangeAspect="1"/>
          </p:cNvSpPr>
          <p:nvPr/>
        </p:nvSpPr>
        <p:spPr>
          <a:xfrm>
            <a:off x="2170162" y="2563666"/>
            <a:ext cx="54226" cy="54000"/>
          </a:xfrm>
          <a:prstGeom prst="ellipse">
            <a:avLst/>
          </a:prstGeom>
          <a:solidFill>
            <a:srgbClr val="DD8455"/>
          </a:solidFill>
          <a:ln w="0" cap="flat">
            <a:solidFill>
              <a:srgbClr val="DD8455"/>
            </a:solidFill>
            <a:prstDash val="solid"/>
            <a:round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A97C0F7-BD48-8F4D-9C78-C794021852B5}"/>
              </a:ext>
            </a:extLst>
          </p:cNvPr>
          <p:cNvSpPr>
            <a:spLocks noChangeAspect="1"/>
          </p:cNvSpPr>
          <p:nvPr/>
        </p:nvSpPr>
        <p:spPr>
          <a:xfrm>
            <a:off x="2769756" y="1800565"/>
            <a:ext cx="54226" cy="54000"/>
          </a:xfrm>
          <a:prstGeom prst="ellipse">
            <a:avLst/>
          </a:prstGeom>
          <a:solidFill>
            <a:srgbClr val="DD8455"/>
          </a:solidFill>
          <a:ln w="0" cap="flat">
            <a:solidFill>
              <a:srgbClr val="DD8455"/>
            </a:solidFill>
            <a:prstDash val="solid"/>
            <a:round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115AF63-676F-3344-89BA-69521E581C71}"/>
              </a:ext>
            </a:extLst>
          </p:cNvPr>
          <p:cNvSpPr>
            <a:spLocks noChangeAspect="1"/>
          </p:cNvSpPr>
          <p:nvPr/>
        </p:nvSpPr>
        <p:spPr>
          <a:xfrm>
            <a:off x="3966782" y="2047533"/>
            <a:ext cx="54226" cy="54000"/>
          </a:xfrm>
          <a:prstGeom prst="ellipse">
            <a:avLst/>
          </a:prstGeom>
          <a:solidFill>
            <a:srgbClr val="DD8455"/>
          </a:solidFill>
          <a:ln w="0" cap="flat">
            <a:solidFill>
              <a:srgbClr val="DD8455"/>
            </a:solidFill>
            <a:prstDash val="solid"/>
            <a:round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BA9B15A-D907-A541-8988-410F6C4BA385}"/>
              </a:ext>
            </a:extLst>
          </p:cNvPr>
          <p:cNvSpPr txBox="1"/>
          <p:nvPr/>
        </p:nvSpPr>
        <p:spPr>
          <a:xfrm>
            <a:off x="880435" y="3838262"/>
            <a:ext cx="1485984" cy="33855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memory bound</a:t>
            </a:r>
          </a:p>
          <a:p>
            <a:pPr algn="ctr" defTabSz="1828800"/>
            <a:r>
              <a:rPr lang="en-US" sz="8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(improve access pattern, use of caches)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AA1B5B8-7AE8-734A-AAC0-8762616B9AC4}"/>
              </a:ext>
            </a:extLst>
          </p:cNvPr>
          <p:cNvSpPr txBox="1"/>
          <p:nvPr/>
        </p:nvSpPr>
        <p:spPr>
          <a:xfrm>
            <a:off x="3629870" y="3838262"/>
            <a:ext cx="1106072" cy="33855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rgbClr val="00597D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compute bound</a:t>
            </a:r>
          </a:p>
          <a:p>
            <a:pPr algn="ctr" defTabSz="1828800"/>
            <a:r>
              <a:rPr lang="en-US" sz="8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(vectorize, parallelize…)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B8C32E9-6B64-234B-84ED-CA7DC73A5A83}"/>
              </a:ext>
            </a:extLst>
          </p:cNvPr>
          <p:cNvSpPr txBox="1"/>
          <p:nvPr/>
        </p:nvSpPr>
        <p:spPr>
          <a:xfrm>
            <a:off x="2518758" y="3838262"/>
            <a:ext cx="916919" cy="33855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mixed</a:t>
            </a:r>
          </a:p>
          <a:p>
            <a:pPr algn="ctr" defTabSz="1828800"/>
            <a:r>
              <a:rPr lang="en-US" sz="8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(all kinds of everything)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BF89ADC-3936-464E-9937-6412119AC669}"/>
              </a:ext>
            </a:extLst>
          </p:cNvPr>
          <p:cNvSpPr txBox="1"/>
          <p:nvPr/>
        </p:nvSpPr>
        <p:spPr>
          <a:xfrm>
            <a:off x="1801216" y="3153054"/>
            <a:ext cx="447237" cy="16927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memory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D3B72C6-A573-724C-9960-E40163B3FD5A}"/>
              </a:ext>
            </a:extLst>
          </p:cNvPr>
          <p:cNvSpPr txBox="1"/>
          <p:nvPr/>
        </p:nvSpPr>
        <p:spPr>
          <a:xfrm>
            <a:off x="2668732" y="3153054"/>
            <a:ext cx="335028" cy="16927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1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mixed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AE4B8F4-6970-1344-9FBC-9454E66BD40D}"/>
              </a:ext>
            </a:extLst>
          </p:cNvPr>
          <p:cNvSpPr txBox="1"/>
          <p:nvPr/>
        </p:nvSpPr>
        <p:spPr>
          <a:xfrm>
            <a:off x="3787772" y="3153054"/>
            <a:ext cx="466473" cy="16927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100" b="1" dirty="0">
                <a:solidFill>
                  <a:srgbClr val="00597D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compute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388710-EC92-0549-ADFB-C8E9BA11122C}"/>
              </a:ext>
            </a:extLst>
          </p:cNvPr>
          <p:cNvCxnSpPr>
            <a:cxnSpLocks/>
          </p:cNvCxnSpPr>
          <p:nvPr/>
        </p:nvCxnSpPr>
        <p:spPr>
          <a:xfrm>
            <a:off x="2197450" y="2279650"/>
            <a:ext cx="0" cy="256103"/>
          </a:xfrm>
          <a:prstGeom prst="line">
            <a:avLst/>
          </a:prstGeom>
          <a:noFill/>
          <a:ln w="12700" cap="flat">
            <a:solidFill>
              <a:srgbClr val="C00000"/>
            </a:solidFill>
            <a:prstDash val="sysDash"/>
            <a:round/>
            <a:headEnd type="triangle" w="sm" len="sm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AA11155-D432-3A4C-A93D-41D06054DE2D}"/>
              </a:ext>
            </a:extLst>
          </p:cNvPr>
          <p:cNvCxnSpPr>
            <a:cxnSpLocks/>
          </p:cNvCxnSpPr>
          <p:nvPr/>
        </p:nvCxnSpPr>
        <p:spPr>
          <a:xfrm>
            <a:off x="2197450" y="1967131"/>
            <a:ext cx="0" cy="256103"/>
          </a:xfrm>
          <a:prstGeom prst="line">
            <a:avLst/>
          </a:prstGeom>
          <a:noFill/>
          <a:ln w="12700" cap="flat">
            <a:solidFill>
              <a:srgbClr val="C00000"/>
            </a:solidFill>
            <a:prstDash val="sysDash"/>
            <a:round/>
            <a:headEnd type="triangle" w="sm" len="sm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B39F846-5BEF-2D4C-8D33-C6634AEEB308}"/>
              </a:ext>
            </a:extLst>
          </p:cNvPr>
          <p:cNvCxnSpPr>
            <a:cxnSpLocks/>
          </p:cNvCxnSpPr>
          <p:nvPr/>
        </p:nvCxnSpPr>
        <p:spPr>
          <a:xfrm>
            <a:off x="2197450" y="1649809"/>
            <a:ext cx="0" cy="256103"/>
          </a:xfrm>
          <a:prstGeom prst="line">
            <a:avLst/>
          </a:prstGeom>
          <a:noFill/>
          <a:ln w="12700" cap="flat">
            <a:solidFill>
              <a:srgbClr val="C00000"/>
            </a:solidFill>
            <a:prstDash val="sysDash"/>
            <a:round/>
            <a:headEnd type="triangle" w="sm" len="sm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AAA4D98-74C6-1F4D-9A9D-169BCEA86A4C}"/>
              </a:ext>
            </a:extLst>
          </p:cNvPr>
          <p:cNvCxnSpPr>
            <a:cxnSpLocks/>
          </p:cNvCxnSpPr>
          <p:nvPr/>
        </p:nvCxnSpPr>
        <p:spPr>
          <a:xfrm>
            <a:off x="2197450" y="2683255"/>
            <a:ext cx="0" cy="383795"/>
          </a:xfrm>
          <a:prstGeom prst="line">
            <a:avLst/>
          </a:prstGeom>
          <a:noFill/>
          <a:ln w="12700" cap="flat">
            <a:solidFill>
              <a:srgbClr val="C00000"/>
            </a:solidFill>
            <a:prstDash val="sysDash"/>
            <a:round/>
            <a:headEnd type="none" w="sm" len="sm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4E6B3ADB-E3DE-3A4C-9439-AEC9BC7432A0}"/>
              </a:ext>
            </a:extLst>
          </p:cNvPr>
          <p:cNvSpPr txBox="1"/>
          <p:nvPr/>
        </p:nvSpPr>
        <p:spPr>
          <a:xfrm>
            <a:off x="655969" y="4800241"/>
            <a:ext cx="8062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24242"/>
                </a:solidFill>
                <a:latin typeface="Avenir Next Condensed" panose="020B0506020202020204" pitchFamily="34" charset="0"/>
              </a:rPr>
              <a:t>A. Ilic, F. </a:t>
            </a:r>
            <a:r>
              <a:rPr lang="en-US" sz="800" dirty="0" err="1">
                <a:solidFill>
                  <a:srgbClr val="424242"/>
                </a:solidFill>
                <a:latin typeface="Avenir Next Condensed" panose="020B0506020202020204" pitchFamily="34" charset="0"/>
              </a:rPr>
              <a:t>Pratas</a:t>
            </a:r>
            <a:r>
              <a:rPr lang="en-US" sz="800" dirty="0">
                <a:solidFill>
                  <a:srgbClr val="424242"/>
                </a:solidFill>
                <a:latin typeface="Avenir Next Condensed" panose="020B0506020202020204" pitchFamily="34" charset="0"/>
              </a:rPr>
              <a:t> and L. Sousa, “Cache-aware Roofline Model: Upgrading the Loft”, IEEE Computer Architecture Letters (2014)</a:t>
            </a:r>
          </a:p>
          <a:p>
            <a:r>
              <a:rPr lang="en-US" sz="800" dirty="0">
                <a:solidFill>
                  <a:srgbClr val="424242"/>
                </a:solidFill>
                <a:latin typeface="Avenir Next Condensed" panose="020B0506020202020204" pitchFamily="34" charset="0"/>
              </a:rPr>
              <a:t>D. Marques, </a:t>
            </a:r>
            <a:r>
              <a:rPr lang="en-US" sz="800" dirty="0" err="1">
                <a:solidFill>
                  <a:srgbClr val="424242"/>
                </a:solidFill>
                <a:latin typeface="Avenir Next Condensed" panose="020B0506020202020204" pitchFamily="34" charset="0"/>
              </a:rPr>
              <a:t>et.al</a:t>
            </a:r>
            <a:r>
              <a:rPr lang="en-US" sz="800" dirty="0">
                <a:solidFill>
                  <a:srgbClr val="424242"/>
                </a:solidFill>
                <a:latin typeface="Avenir Next Condensed" panose="020B0506020202020204" pitchFamily="34" charset="0"/>
              </a:rPr>
              <a:t>., “Performance analysis with Cache-aware Roofline Model in Intel Advisor”, HPCS (2017)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8827D1D-69C9-4A5B-9C12-D73BE075B90B}"/>
              </a:ext>
            </a:extLst>
          </p:cNvPr>
          <p:cNvSpPr txBox="1"/>
          <p:nvPr/>
        </p:nvSpPr>
        <p:spPr>
          <a:xfrm>
            <a:off x="5512273" y="1111252"/>
            <a:ext cx="2845331" cy="73866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Cache-aware Roofline Model</a:t>
            </a:r>
            <a:endParaRPr lang="en-US" sz="1600" b="1" dirty="0">
              <a:solidFill>
                <a:srgbClr val="424242"/>
              </a:solidFill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  <a:p>
            <a:pPr lvl="8" indent="0" defTabSz="1828800"/>
            <a:r>
              <a:rPr lang="en-US" sz="12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- Shows absolute </a:t>
            </a:r>
            <a:r>
              <a:rPr lang="en-US" sz="1200" b="1" u="sng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architecture</a:t>
            </a:r>
            <a:r>
              <a:rPr lang="en-US" sz="12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maximums</a:t>
            </a:r>
          </a:p>
          <a:p>
            <a:pPr lvl="8" indent="0" defTabSz="1828800"/>
            <a:r>
              <a:rPr lang="en-US" sz="10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(You can’t break them! Can your application exploit them?)</a:t>
            </a:r>
          </a:p>
          <a:p>
            <a:pPr lvl="8" indent="0" defTabSz="1828800"/>
            <a:endParaRPr lang="en-US" sz="1000" b="1" dirty="0">
              <a:solidFill>
                <a:srgbClr val="424242"/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B7B468F-2D83-423B-8A54-CCD29131CC9F}"/>
              </a:ext>
            </a:extLst>
          </p:cNvPr>
          <p:cNvSpPr txBox="1"/>
          <p:nvPr/>
        </p:nvSpPr>
        <p:spPr>
          <a:xfrm>
            <a:off x="5512273" y="1841853"/>
            <a:ext cx="3071354" cy="36933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How to “plot” my code?</a:t>
            </a:r>
          </a:p>
          <a:p>
            <a:pPr defTabSz="1828800"/>
            <a:r>
              <a:rPr lang="en-US" sz="10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- CARM arithmetic intensity is exactly what you expect it to be!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4786287-F292-4EF7-A31A-A2570D598518}"/>
              </a:ext>
            </a:extLst>
          </p:cNvPr>
          <p:cNvSpPr txBox="1"/>
          <p:nvPr/>
        </p:nvSpPr>
        <p:spPr>
          <a:xfrm>
            <a:off x="5512273" y="2345673"/>
            <a:ext cx="3327834" cy="215443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How to use CARM?</a:t>
            </a:r>
          </a:p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800" b="1" dirty="0">
              <a:solidFill>
                <a:schemeClr val="tx1"/>
              </a:solidFill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  <a:p>
            <a:pPr defTabSz="1828800"/>
            <a:r>
              <a:rPr lang="en-US" sz="1200" b="1" dirty="0">
                <a:solidFill>
                  <a:srgbClr val="00597D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① Detect the boundness region</a:t>
            </a:r>
          </a:p>
          <a:p>
            <a:pPr defTabSz="1828800"/>
            <a:r>
              <a:rPr lang="en-US" sz="10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       - What are my expected maximums?</a:t>
            </a:r>
          </a:p>
          <a:p>
            <a:pPr defTabSz="1828800"/>
            <a:r>
              <a:rPr lang="en-US" sz="10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       - Provides first optimization hints</a:t>
            </a:r>
          </a:p>
          <a:p>
            <a:pPr defTabSz="1828800"/>
            <a:endParaRPr lang="en-US" sz="1000" b="1" dirty="0">
              <a:solidFill>
                <a:srgbClr val="424242"/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  <a:p>
            <a:pPr defTabSz="1828800"/>
            <a:r>
              <a:rPr lang="en-US" sz="1200" b="1" dirty="0">
                <a:solidFill>
                  <a:srgbClr val="00597D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② Draw an imaginary vertical line</a:t>
            </a:r>
          </a:p>
          <a:p>
            <a:pPr defTabSz="1828800"/>
            <a:r>
              <a:rPr lang="en-US" sz="10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       - What are my main bottlenecks? (observe intersected lines)</a:t>
            </a:r>
          </a:p>
          <a:p>
            <a:pPr defTabSz="1828800"/>
            <a:r>
              <a:rPr lang="en-US" sz="10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       - Focus your optimization (aim at surpassing the line above)</a:t>
            </a:r>
            <a:endParaRPr lang="en-US" sz="1000" b="1" dirty="0">
              <a:solidFill>
                <a:srgbClr val="00597D"/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  <a:p>
            <a:pPr defTabSz="1828800"/>
            <a:endParaRPr lang="en-US" sz="1200" b="1" dirty="0">
              <a:solidFill>
                <a:srgbClr val="00597D"/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  <a:p>
            <a:pPr defTabSz="1828800"/>
            <a:r>
              <a:rPr lang="en-US" sz="1200" b="1" dirty="0">
                <a:solidFill>
                  <a:srgbClr val="00597D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③ Optimize your code: Break above roofs!</a:t>
            </a:r>
          </a:p>
          <a:p>
            <a:pPr defTabSz="1828800"/>
            <a:r>
              <a:rPr lang="en-US" sz="10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       - You should move up (as your performance improves)</a:t>
            </a:r>
          </a:p>
          <a:p>
            <a:pPr defTabSz="1828800"/>
            <a:r>
              <a:rPr lang="en-US" sz="10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       - Unless you restructure the code, or your compiler decides so…</a:t>
            </a:r>
          </a:p>
        </p:txBody>
      </p:sp>
    </p:spTree>
    <p:extLst>
      <p:ext uri="{BB962C8B-B14F-4D97-AF65-F5344CB8AC3E}">
        <p14:creationId xmlns:p14="http://schemas.microsoft.com/office/powerpoint/2010/main" val="1920446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A8F949-EF91-E04E-B9B7-147E10CA1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… bring cool features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A1B8E-D82B-2A47-A75A-6047CF292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13</a:t>
            </a:fld>
            <a:r>
              <a:rPr lang="pt-PT"/>
              <a:t>  </a:t>
            </a:r>
            <a:r>
              <a:rPr lang="pt-PT" b="0"/>
              <a:t>|</a:t>
            </a:r>
            <a:endParaRPr lang="uk-UA" b="0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9335E09-80AC-174F-81D7-ED7F06D66D2D}"/>
              </a:ext>
            </a:extLst>
          </p:cNvPr>
          <p:cNvSpPr>
            <a:spLocks noChangeAspect="1"/>
          </p:cNvSpPr>
          <p:nvPr/>
        </p:nvSpPr>
        <p:spPr>
          <a:xfrm rot="5400000" flipV="1">
            <a:off x="2024766" y="470930"/>
            <a:ext cx="2520000" cy="391494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>
            <a:solidFill>
              <a:schemeClr val="tx2"/>
            </a:solidFill>
            <a:prstDash val="solid"/>
            <a:round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DFE45B8-2221-BC4E-9C55-91A66FFCB412}"/>
              </a:ext>
            </a:extLst>
          </p:cNvPr>
          <p:cNvCxnSpPr>
            <a:cxnSpLocks/>
          </p:cNvCxnSpPr>
          <p:nvPr/>
        </p:nvCxnSpPr>
        <p:spPr>
          <a:xfrm flipV="1">
            <a:off x="1789183" y="1408944"/>
            <a:ext cx="592766" cy="692589"/>
          </a:xfrm>
          <a:prstGeom prst="line">
            <a:avLst/>
          </a:prstGeom>
          <a:noFill/>
          <a:ln w="12700" cap="flat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C58E9F8D-B7F7-734F-B44A-D61B4BA36C62}"/>
              </a:ext>
            </a:extLst>
          </p:cNvPr>
          <p:cNvCxnSpPr>
            <a:cxnSpLocks/>
          </p:cNvCxnSpPr>
          <p:nvPr/>
        </p:nvCxnSpPr>
        <p:spPr>
          <a:xfrm flipV="1">
            <a:off x="2369877" y="1408944"/>
            <a:ext cx="2366073" cy="2"/>
          </a:xfrm>
          <a:prstGeom prst="line">
            <a:avLst/>
          </a:prstGeom>
          <a:noFill/>
          <a:ln w="12700" cap="flat">
            <a:solidFill>
              <a:srgbClr val="00597D"/>
            </a:solidFill>
            <a:prstDash val="solid"/>
            <a:round/>
            <a:headEnd type="none" w="med" len="med"/>
            <a:tailEnd type="non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CC1F50B7-46E9-CE4F-8F6A-5D9E7DD5B3AA}"/>
              </a:ext>
            </a:extLst>
          </p:cNvPr>
          <p:cNvCxnSpPr>
            <a:cxnSpLocks/>
          </p:cNvCxnSpPr>
          <p:nvPr/>
        </p:nvCxnSpPr>
        <p:spPr>
          <a:xfrm flipV="1">
            <a:off x="1791416" y="1403727"/>
            <a:ext cx="852954" cy="997630"/>
          </a:xfrm>
          <a:prstGeom prst="line">
            <a:avLst/>
          </a:prstGeom>
          <a:noFill/>
          <a:ln w="12700" cap="flat">
            <a:solidFill>
              <a:schemeClr val="accent1">
                <a:lumMod val="50000"/>
                <a:alpha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66CE0AB-DA0A-584E-8D10-9D073E070550}"/>
              </a:ext>
            </a:extLst>
          </p:cNvPr>
          <p:cNvCxnSpPr>
            <a:cxnSpLocks/>
          </p:cNvCxnSpPr>
          <p:nvPr/>
        </p:nvCxnSpPr>
        <p:spPr>
          <a:xfrm flipV="1">
            <a:off x="1799128" y="1405340"/>
            <a:ext cx="1119734" cy="1309665"/>
          </a:xfrm>
          <a:prstGeom prst="line">
            <a:avLst/>
          </a:prstGeom>
          <a:noFill/>
          <a:ln w="12700" cap="flat">
            <a:solidFill>
              <a:schemeClr val="accent1">
                <a:lumMod val="50000"/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ECE517EB-4B5A-C044-9EAF-7A8B72232C63}"/>
              </a:ext>
            </a:extLst>
          </p:cNvPr>
          <p:cNvCxnSpPr>
            <a:cxnSpLocks/>
          </p:cNvCxnSpPr>
          <p:nvPr/>
        </p:nvCxnSpPr>
        <p:spPr>
          <a:xfrm flipV="1">
            <a:off x="1821749" y="1406335"/>
            <a:ext cx="1488762" cy="1741288"/>
          </a:xfrm>
          <a:prstGeom prst="line">
            <a:avLst/>
          </a:prstGeom>
          <a:noFill/>
          <a:ln w="12700" cap="flat">
            <a:solidFill>
              <a:schemeClr val="accent1">
                <a:lumMod val="5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B0CF6DBD-1E13-5B49-B12E-9BE9E9FDFA21}"/>
              </a:ext>
            </a:extLst>
          </p:cNvPr>
          <p:cNvCxnSpPr>
            <a:cxnSpLocks/>
          </p:cNvCxnSpPr>
          <p:nvPr/>
        </p:nvCxnSpPr>
        <p:spPr>
          <a:xfrm flipV="1">
            <a:off x="1629987" y="3312771"/>
            <a:ext cx="3105964" cy="2"/>
          </a:xfrm>
          <a:prstGeom prst="line">
            <a:avLst/>
          </a:prstGeom>
          <a:noFill/>
          <a:ln w="3175" cap="flat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F63599CA-AFD3-F540-AFFB-64C6A26A3447}"/>
              </a:ext>
            </a:extLst>
          </p:cNvPr>
          <p:cNvCxnSpPr>
            <a:cxnSpLocks/>
          </p:cNvCxnSpPr>
          <p:nvPr/>
        </p:nvCxnSpPr>
        <p:spPr>
          <a:xfrm>
            <a:off x="1625902" y="1397834"/>
            <a:ext cx="0" cy="1914935"/>
          </a:xfrm>
          <a:prstGeom prst="line">
            <a:avLst/>
          </a:prstGeom>
          <a:noFill/>
          <a:ln w="3175" cap="flat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arrow" w="sm" len="sm"/>
            <a:tailEnd type="non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D1E9093B-83C0-8441-978F-0A7DB94A1248}"/>
              </a:ext>
            </a:extLst>
          </p:cNvPr>
          <p:cNvSpPr/>
          <p:nvPr/>
        </p:nvSpPr>
        <p:spPr>
          <a:xfrm>
            <a:off x="2566130" y="3385556"/>
            <a:ext cx="1376980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828800"/>
            <a:r>
              <a:rPr lang="en-US" sz="9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Arithmetic Intensity (flops/byte)</a:t>
            </a:r>
            <a:endParaRPr lang="en-US" sz="900" b="1" baseline="30000" dirty="0">
              <a:solidFill>
                <a:srgbClr val="424242"/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9FD9F33D-4D25-3E4F-AB6F-057295E72116}"/>
              </a:ext>
            </a:extLst>
          </p:cNvPr>
          <p:cNvSpPr/>
          <p:nvPr/>
        </p:nvSpPr>
        <p:spPr>
          <a:xfrm rot="16200000">
            <a:off x="1045335" y="2359151"/>
            <a:ext cx="923330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828800"/>
            <a:r>
              <a:rPr lang="en-US" sz="9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Performance (flops/s)</a:t>
            </a:r>
            <a:endParaRPr lang="en-US" sz="900" b="1" baseline="30000" dirty="0">
              <a:solidFill>
                <a:srgbClr val="424242"/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50CBCDAF-BB19-B04B-915E-891625E6DA7E}"/>
              </a:ext>
            </a:extLst>
          </p:cNvPr>
          <p:cNvSpPr/>
          <p:nvPr/>
        </p:nvSpPr>
        <p:spPr>
          <a:xfrm rot="18681928">
            <a:off x="1941025" y="1632887"/>
            <a:ext cx="102592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828800"/>
            <a:r>
              <a:rPr lang="en-US" sz="900" b="1" dirty="0">
                <a:solidFill>
                  <a:schemeClr val="accent1">
                    <a:lumMod val="50000"/>
                  </a:schemeClr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L1</a:t>
            </a:r>
            <a:endParaRPr lang="en-US" sz="900" b="1" baseline="30000" dirty="0">
              <a:solidFill>
                <a:schemeClr val="accent1">
                  <a:lumMod val="50000"/>
                </a:schemeClr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C080CE43-4EB2-6147-8FB1-C39E9DCDEF22}"/>
              </a:ext>
            </a:extLst>
          </p:cNvPr>
          <p:cNvSpPr/>
          <p:nvPr/>
        </p:nvSpPr>
        <p:spPr>
          <a:xfrm rot="18575207">
            <a:off x="1936331" y="1785287"/>
            <a:ext cx="4167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828800"/>
            <a:r>
              <a:rPr lang="en-US" sz="900" b="1" dirty="0">
                <a:solidFill>
                  <a:schemeClr val="accent1">
                    <a:lumMod val="50000"/>
                  </a:schemeClr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L2→Core</a:t>
            </a:r>
            <a:endParaRPr lang="en-US" sz="900" b="1" baseline="30000" dirty="0">
              <a:solidFill>
                <a:schemeClr val="accent1">
                  <a:lumMod val="50000"/>
                </a:schemeClr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A0FF17DA-EDE2-264D-ABF8-D38F5C748939}"/>
              </a:ext>
            </a:extLst>
          </p:cNvPr>
          <p:cNvSpPr/>
          <p:nvPr/>
        </p:nvSpPr>
        <p:spPr>
          <a:xfrm rot="18595797">
            <a:off x="2088731" y="1937687"/>
            <a:ext cx="4167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828800"/>
            <a:r>
              <a:rPr lang="en-US" sz="900" b="1" dirty="0">
                <a:solidFill>
                  <a:schemeClr val="accent1">
                    <a:lumMod val="50000"/>
                  </a:schemeClr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L3→Core</a:t>
            </a:r>
            <a:endParaRPr lang="en-US" sz="900" b="1" baseline="30000" dirty="0">
              <a:solidFill>
                <a:schemeClr val="accent1">
                  <a:lumMod val="50000"/>
                </a:schemeClr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9E05A840-8469-F44A-89E1-B10D5AD3584E}"/>
              </a:ext>
            </a:extLst>
          </p:cNvPr>
          <p:cNvSpPr/>
          <p:nvPr/>
        </p:nvSpPr>
        <p:spPr>
          <a:xfrm rot="18595797">
            <a:off x="2227012" y="2139921"/>
            <a:ext cx="58349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828800"/>
            <a:r>
              <a:rPr lang="en-US" sz="900" b="1" dirty="0" err="1">
                <a:solidFill>
                  <a:schemeClr val="accent1">
                    <a:lumMod val="50000"/>
                  </a:schemeClr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DRAM→Core</a:t>
            </a:r>
            <a:endParaRPr lang="en-US" sz="900" b="1" baseline="30000" dirty="0">
              <a:solidFill>
                <a:schemeClr val="accent1">
                  <a:lumMod val="50000"/>
                </a:schemeClr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0347FEE9-F2BD-C54E-83D2-6A87B44B7D97}"/>
              </a:ext>
            </a:extLst>
          </p:cNvPr>
          <p:cNvSpPr/>
          <p:nvPr/>
        </p:nvSpPr>
        <p:spPr>
          <a:xfrm>
            <a:off x="2555174" y="1264949"/>
            <a:ext cx="2212144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828800"/>
            <a:r>
              <a:rPr lang="en-US" sz="900" b="1" dirty="0">
                <a:solidFill>
                  <a:srgbClr val="00597D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Peak performance (think: throughput of your ALUs)</a:t>
            </a:r>
            <a:endParaRPr lang="en-US" sz="900" b="1" baseline="30000" dirty="0">
              <a:solidFill>
                <a:srgbClr val="00597D"/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28" name="Triangle 27">
            <a:extLst>
              <a:ext uri="{FF2B5EF4-FFF2-40B4-BE49-F238E27FC236}">
                <a16:creationId xmlns:a16="http://schemas.microsoft.com/office/drawing/2014/main" id="{9C0821D8-25DD-4F4F-82B5-88A37104C476}"/>
              </a:ext>
            </a:extLst>
          </p:cNvPr>
          <p:cNvSpPr/>
          <p:nvPr/>
        </p:nvSpPr>
        <p:spPr>
          <a:xfrm rot="16200000">
            <a:off x="1609503" y="1481170"/>
            <a:ext cx="824342" cy="704557"/>
          </a:xfrm>
          <a:prstGeom prst="triangle">
            <a:avLst>
              <a:gd name="adj" fmla="val 0"/>
            </a:avLst>
          </a:prstGeom>
          <a:solidFill>
            <a:schemeClr val="accent1">
              <a:alpha val="20000"/>
            </a:schemeClr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8DFAC77-FEC1-6643-A31D-D5090F57C575}"/>
              </a:ext>
            </a:extLst>
          </p:cNvPr>
          <p:cNvSpPr/>
          <p:nvPr/>
        </p:nvSpPr>
        <p:spPr>
          <a:xfrm>
            <a:off x="1683249" y="2244911"/>
            <a:ext cx="683170" cy="926284"/>
          </a:xfrm>
          <a:prstGeom prst="rect">
            <a:avLst/>
          </a:prstGeom>
          <a:solidFill>
            <a:schemeClr val="accent1">
              <a:alpha val="20000"/>
            </a:schemeClr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4EAF9E3-5056-F04C-96EF-C57D0AC19776}"/>
              </a:ext>
            </a:extLst>
          </p:cNvPr>
          <p:cNvSpPr/>
          <p:nvPr/>
        </p:nvSpPr>
        <p:spPr>
          <a:xfrm>
            <a:off x="3306074" y="1402800"/>
            <a:ext cx="1429868" cy="1768384"/>
          </a:xfrm>
          <a:prstGeom prst="rect">
            <a:avLst/>
          </a:prstGeom>
          <a:solidFill>
            <a:schemeClr val="accent2">
              <a:alpha val="20000"/>
            </a:schemeClr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7ADCD44-9D3F-9B49-AE63-378D7A0A41E7}"/>
              </a:ext>
            </a:extLst>
          </p:cNvPr>
          <p:cNvSpPr/>
          <p:nvPr/>
        </p:nvSpPr>
        <p:spPr>
          <a:xfrm>
            <a:off x="2366707" y="1402800"/>
            <a:ext cx="939078" cy="1768384"/>
          </a:xfrm>
          <a:prstGeom prst="rect">
            <a:avLst/>
          </a:prstGeom>
          <a:solidFill>
            <a:schemeClr val="accent4">
              <a:alpha val="20000"/>
            </a:schemeClr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FE8798C-9471-DB45-88A0-41E79BFFC943}"/>
              </a:ext>
            </a:extLst>
          </p:cNvPr>
          <p:cNvSpPr>
            <a:spLocks noChangeAspect="1"/>
          </p:cNvSpPr>
          <p:nvPr/>
        </p:nvSpPr>
        <p:spPr>
          <a:xfrm>
            <a:off x="2170162" y="2563666"/>
            <a:ext cx="54226" cy="54000"/>
          </a:xfrm>
          <a:prstGeom prst="ellipse">
            <a:avLst/>
          </a:prstGeom>
          <a:solidFill>
            <a:srgbClr val="DD8455">
              <a:alpha val="40000"/>
            </a:srgbClr>
          </a:solidFill>
          <a:ln w="0" cap="flat">
            <a:solidFill>
              <a:srgbClr val="DD8455"/>
            </a:solidFill>
            <a:prstDash val="solid"/>
            <a:round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A97C0F7-BD48-8F4D-9C78-C794021852B5}"/>
              </a:ext>
            </a:extLst>
          </p:cNvPr>
          <p:cNvSpPr>
            <a:spLocks noChangeAspect="1"/>
          </p:cNvSpPr>
          <p:nvPr/>
        </p:nvSpPr>
        <p:spPr>
          <a:xfrm>
            <a:off x="2769756" y="1800565"/>
            <a:ext cx="54226" cy="54000"/>
          </a:xfrm>
          <a:prstGeom prst="ellipse">
            <a:avLst/>
          </a:prstGeom>
          <a:solidFill>
            <a:srgbClr val="DD8455"/>
          </a:solidFill>
          <a:ln w="0" cap="flat">
            <a:solidFill>
              <a:srgbClr val="DD8455"/>
            </a:solidFill>
            <a:prstDash val="solid"/>
            <a:round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115AF63-676F-3344-89BA-69521E581C71}"/>
              </a:ext>
            </a:extLst>
          </p:cNvPr>
          <p:cNvSpPr>
            <a:spLocks noChangeAspect="1"/>
          </p:cNvSpPr>
          <p:nvPr/>
        </p:nvSpPr>
        <p:spPr>
          <a:xfrm>
            <a:off x="3966782" y="2047533"/>
            <a:ext cx="54226" cy="54000"/>
          </a:xfrm>
          <a:prstGeom prst="ellipse">
            <a:avLst/>
          </a:prstGeom>
          <a:solidFill>
            <a:srgbClr val="DD8455"/>
          </a:solidFill>
          <a:ln w="0" cap="flat">
            <a:solidFill>
              <a:srgbClr val="DD8455"/>
            </a:solidFill>
            <a:prstDash val="solid"/>
            <a:round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BA9B15A-D907-A541-8988-410F6C4BA385}"/>
              </a:ext>
            </a:extLst>
          </p:cNvPr>
          <p:cNvSpPr txBox="1"/>
          <p:nvPr/>
        </p:nvSpPr>
        <p:spPr>
          <a:xfrm>
            <a:off x="880435" y="3838262"/>
            <a:ext cx="1485984" cy="33855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memory bound</a:t>
            </a:r>
          </a:p>
          <a:p>
            <a:pPr algn="ctr" defTabSz="1828800"/>
            <a:r>
              <a:rPr lang="en-US" sz="8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(improve access pattern, use of caches)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AA1B5B8-7AE8-734A-AAC0-8762616B9AC4}"/>
              </a:ext>
            </a:extLst>
          </p:cNvPr>
          <p:cNvSpPr txBox="1"/>
          <p:nvPr/>
        </p:nvSpPr>
        <p:spPr>
          <a:xfrm>
            <a:off x="3629870" y="3838262"/>
            <a:ext cx="1106072" cy="33855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rgbClr val="00597D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compute bound</a:t>
            </a:r>
          </a:p>
          <a:p>
            <a:pPr algn="ctr" defTabSz="1828800"/>
            <a:r>
              <a:rPr lang="en-US" sz="8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(vectorize, parallelize…)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B8C32E9-6B64-234B-84ED-CA7DC73A5A83}"/>
              </a:ext>
            </a:extLst>
          </p:cNvPr>
          <p:cNvSpPr txBox="1"/>
          <p:nvPr/>
        </p:nvSpPr>
        <p:spPr>
          <a:xfrm>
            <a:off x="2518758" y="3838262"/>
            <a:ext cx="916919" cy="33855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mixed</a:t>
            </a:r>
          </a:p>
          <a:p>
            <a:pPr algn="ctr" defTabSz="1828800"/>
            <a:r>
              <a:rPr lang="en-US" sz="8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(all kinds of everything)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BF89ADC-3936-464E-9937-6412119AC669}"/>
              </a:ext>
            </a:extLst>
          </p:cNvPr>
          <p:cNvSpPr txBox="1"/>
          <p:nvPr/>
        </p:nvSpPr>
        <p:spPr>
          <a:xfrm>
            <a:off x="1801216" y="3153054"/>
            <a:ext cx="447237" cy="16927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memory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D3B72C6-A573-724C-9960-E40163B3FD5A}"/>
              </a:ext>
            </a:extLst>
          </p:cNvPr>
          <p:cNvSpPr txBox="1"/>
          <p:nvPr/>
        </p:nvSpPr>
        <p:spPr>
          <a:xfrm>
            <a:off x="2668732" y="3153054"/>
            <a:ext cx="335028" cy="16927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1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mixed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AE4B8F4-6970-1344-9FBC-9454E66BD40D}"/>
              </a:ext>
            </a:extLst>
          </p:cNvPr>
          <p:cNvSpPr txBox="1"/>
          <p:nvPr/>
        </p:nvSpPr>
        <p:spPr>
          <a:xfrm>
            <a:off x="3787772" y="3153054"/>
            <a:ext cx="466473" cy="16927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100" b="1" dirty="0">
                <a:solidFill>
                  <a:srgbClr val="00597D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compute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388710-EC92-0549-ADFB-C8E9BA11122C}"/>
              </a:ext>
            </a:extLst>
          </p:cNvPr>
          <p:cNvCxnSpPr>
            <a:cxnSpLocks/>
          </p:cNvCxnSpPr>
          <p:nvPr/>
        </p:nvCxnSpPr>
        <p:spPr>
          <a:xfrm>
            <a:off x="2197450" y="2279650"/>
            <a:ext cx="0" cy="256103"/>
          </a:xfrm>
          <a:prstGeom prst="line">
            <a:avLst/>
          </a:prstGeom>
          <a:noFill/>
          <a:ln w="12700" cap="flat">
            <a:solidFill>
              <a:srgbClr val="C00000">
                <a:alpha val="75000"/>
              </a:srgbClr>
            </a:solidFill>
            <a:prstDash val="sysDash"/>
            <a:round/>
            <a:headEnd type="triangle" w="sm" len="sm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AA11155-D432-3A4C-A93D-41D06054DE2D}"/>
              </a:ext>
            </a:extLst>
          </p:cNvPr>
          <p:cNvCxnSpPr>
            <a:cxnSpLocks/>
          </p:cNvCxnSpPr>
          <p:nvPr/>
        </p:nvCxnSpPr>
        <p:spPr>
          <a:xfrm>
            <a:off x="2197450" y="1967131"/>
            <a:ext cx="0" cy="256103"/>
          </a:xfrm>
          <a:prstGeom prst="line">
            <a:avLst/>
          </a:prstGeom>
          <a:noFill/>
          <a:ln w="12700" cap="flat">
            <a:solidFill>
              <a:srgbClr val="C00000">
                <a:alpha val="75000"/>
              </a:srgbClr>
            </a:solidFill>
            <a:prstDash val="sysDash"/>
            <a:round/>
            <a:headEnd type="triangle" w="sm" len="sm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B39F846-5BEF-2D4C-8D33-C6634AEEB308}"/>
              </a:ext>
            </a:extLst>
          </p:cNvPr>
          <p:cNvCxnSpPr>
            <a:cxnSpLocks/>
          </p:cNvCxnSpPr>
          <p:nvPr/>
        </p:nvCxnSpPr>
        <p:spPr>
          <a:xfrm>
            <a:off x="2197450" y="1649809"/>
            <a:ext cx="0" cy="256103"/>
          </a:xfrm>
          <a:prstGeom prst="line">
            <a:avLst/>
          </a:prstGeom>
          <a:noFill/>
          <a:ln w="12700" cap="flat">
            <a:solidFill>
              <a:srgbClr val="C00000">
                <a:alpha val="75000"/>
              </a:srgbClr>
            </a:solidFill>
            <a:prstDash val="sysDash"/>
            <a:round/>
            <a:headEnd type="triangle" w="sm" len="sm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AAA4D98-74C6-1F4D-9A9D-169BCEA86A4C}"/>
              </a:ext>
            </a:extLst>
          </p:cNvPr>
          <p:cNvCxnSpPr>
            <a:cxnSpLocks/>
          </p:cNvCxnSpPr>
          <p:nvPr/>
        </p:nvCxnSpPr>
        <p:spPr>
          <a:xfrm>
            <a:off x="2197450" y="2683255"/>
            <a:ext cx="0" cy="383795"/>
          </a:xfrm>
          <a:prstGeom prst="line">
            <a:avLst/>
          </a:prstGeom>
          <a:noFill/>
          <a:ln w="12700" cap="flat">
            <a:solidFill>
              <a:srgbClr val="C00000">
                <a:alpha val="75000"/>
              </a:srgbClr>
            </a:solidFill>
            <a:prstDash val="sysDash"/>
            <a:round/>
            <a:headEnd type="none" w="sm" len="sm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87DF2B5E-FB76-3440-8259-16FCA09E9A86}"/>
              </a:ext>
            </a:extLst>
          </p:cNvPr>
          <p:cNvSpPr>
            <a:spLocks noChangeAspect="1"/>
          </p:cNvSpPr>
          <p:nvPr/>
        </p:nvSpPr>
        <p:spPr>
          <a:xfrm>
            <a:off x="2170162" y="2221489"/>
            <a:ext cx="54226" cy="54000"/>
          </a:xfrm>
          <a:prstGeom prst="ellipse">
            <a:avLst/>
          </a:prstGeom>
          <a:solidFill>
            <a:srgbClr val="DD8455">
              <a:alpha val="60000"/>
            </a:srgbClr>
          </a:solidFill>
          <a:ln w="0" cap="flat">
            <a:solidFill>
              <a:srgbClr val="DD8455"/>
            </a:solidFill>
            <a:prstDash val="solid"/>
            <a:round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FBE7C01-9303-0847-AC80-8C30816A4C3D}"/>
              </a:ext>
            </a:extLst>
          </p:cNvPr>
          <p:cNvSpPr>
            <a:spLocks noChangeAspect="1"/>
          </p:cNvSpPr>
          <p:nvPr/>
        </p:nvSpPr>
        <p:spPr>
          <a:xfrm>
            <a:off x="2163667" y="1910593"/>
            <a:ext cx="54226" cy="54000"/>
          </a:xfrm>
          <a:prstGeom prst="ellipse">
            <a:avLst/>
          </a:prstGeom>
          <a:solidFill>
            <a:srgbClr val="DD8455">
              <a:alpha val="80000"/>
            </a:srgbClr>
          </a:solidFill>
          <a:ln w="0" cap="flat">
            <a:solidFill>
              <a:srgbClr val="DD8455"/>
            </a:solidFill>
            <a:prstDash val="solid"/>
            <a:round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1096D72-8376-5D42-820C-834141FB01F9}"/>
              </a:ext>
            </a:extLst>
          </p:cNvPr>
          <p:cNvSpPr>
            <a:spLocks noChangeAspect="1"/>
          </p:cNvSpPr>
          <p:nvPr/>
        </p:nvSpPr>
        <p:spPr>
          <a:xfrm>
            <a:off x="2166369" y="1590015"/>
            <a:ext cx="54226" cy="54000"/>
          </a:xfrm>
          <a:prstGeom prst="ellipse">
            <a:avLst/>
          </a:prstGeom>
          <a:solidFill>
            <a:srgbClr val="DD8455"/>
          </a:solidFill>
          <a:ln w="0" cap="flat">
            <a:solidFill>
              <a:srgbClr val="DD8455"/>
            </a:solidFill>
            <a:prstDash val="solid"/>
            <a:round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BA548BC-72A3-5947-9564-2F52A2DDDC3B}"/>
              </a:ext>
            </a:extLst>
          </p:cNvPr>
          <p:cNvSpPr txBox="1"/>
          <p:nvPr/>
        </p:nvSpPr>
        <p:spPr>
          <a:xfrm>
            <a:off x="655969" y="4800241"/>
            <a:ext cx="8062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24242"/>
                </a:solidFill>
                <a:latin typeface="Avenir Next Condensed" panose="020B0506020202020204" pitchFamily="34" charset="0"/>
              </a:rPr>
              <a:t>A. Ilic, F. </a:t>
            </a:r>
            <a:r>
              <a:rPr lang="en-US" sz="800" dirty="0" err="1">
                <a:solidFill>
                  <a:srgbClr val="424242"/>
                </a:solidFill>
                <a:latin typeface="Avenir Next Condensed" panose="020B0506020202020204" pitchFamily="34" charset="0"/>
              </a:rPr>
              <a:t>Pratas</a:t>
            </a:r>
            <a:r>
              <a:rPr lang="en-US" sz="800" dirty="0">
                <a:solidFill>
                  <a:srgbClr val="424242"/>
                </a:solidFill>
                <a:latin typeface="Avenir Next Condensed" panose="020B0506020202020204" pitchFamily="34" charset="0"/>
              </a:rPr>
              <a:t> and L. Sousa, “Cache-aware Roofline Model: Upgrading the Loft”, IEEE Computer Architecture Letters (2014)</a:t>
            </a:r>
          </a:p>
          <a:p>
            <a:r>
              <a:rPr lang="en-US" sz="800" dirty="0">
                <a:solidFill>
                  <a:srgbClr val="424242"/>
                </a:solidFill>
                <a:latin typeface="Avenir Next Condensed" panose="020B0506020202020204" pitchFamily="34" charset="0"/>
              </a:rPr>
              <a:t>D. Marques, </a:t>
            </a:r>
            <a:r>
              <a:rPr lang="en-US" sz="800" dirty="0" err="1">
                <a:solidFill>
                  <a:srgbClr val="424242"/>
                </a:solidFill>
                <a:latin typeface="Avenir Next Condensed" panose="020B0506020202020204" pitchFamily="34" charset="0"/>
              </a:rPr>
              <a:t>et.al</a:t>
            </a:r>
            <a:r>
              <a:rPr lang="en-US" sz="800" dirty="0">
                <a:solidFill>
                  <a:srgbClr val="424242"/>
                </a:solidFill>
                <a:latin typeface="Avenir Next Condensed" panose="020B0506020202020204" pitchFamily="34" charset="0"/>
              </a:rPr>
              <a:t>., “Performance analysis with Cache-aware Roofline Model in Intel Advisor”, HPCS (2017)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D449944-7882-4637-B6E5-B91805070D5E}"/>
              </a:ext>
            </a:extLst>
          </p:cNvPr>
          <p:cNvSpPr txBox="1"/>
          <p:nvPr/>
        </p:nvSpPr>
        <p:spPr>
          <a:xfrm>
            <a:off x="5512273" y="1111252"/>
            <a:ext cx="2845331" cy="73866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Cache-aware Roofline Model</a:t>
            </a:r>
            <a:endParaRPr lang="en-US" sz="1600" b="1" dirty="0">
              <a:solidFill>
                <a:srgbClr val="424242"/>
              </a:solidFill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  <a:p>
            <a:pPr lvl="8" indent="0" defTabSz="1828800"/>
            <a:r>
              <a:rPr lang="en-US" sz="12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- Shows absolute </a:t>
            </a:r>
            <a:r>
              <a:rPr lang="en-US" sz="1200" b="1" u="sng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architecture</a:t>
            </a:r>
            <a:r>
              <a:rPr lang="en-US" sz="12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maximums</a:t>
            </a:r>
          </a:p>
          <a:p>
            <a:pPr lvl="8" indent="0" defTabSz="1828800"/>
            <a:r>
              <a:rPr lang="en-US" sz="10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(You can’t break them! Can your application exploit them?)</a:t>
            </a:r>
          </a:p>
          <a:p>
            <a:pPr lvl="8" indent="0" defTabSz="1828800"/>
            <a:endParaRPr lang="en-US" sz="1000" b="1" dirty="0">
              <a:solidFill>
                <a:srgbClr val="424242"/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452C2B2-9690-4768-BB1D-EA57187B56F1}"/>
              </a:ext>
            </a:extLst>
          </p:cNvPr>
          <p:cNvSpPr txBox="1"/>
          <p:nvPr/>
        </p:nvSpPr>
        <p:spPr>
          <a:xfrm>
            <a:off x="5512273" y="1841853"/>
            <a:ext cx="3071354" cy="36933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How to “plot” my code?</a:t>
            </a:r>
          </a:p>
          <a:p>
            <a:pPr defTabSz="1828800"/>
            <a:r>
              <a:rPr lang="en-US" sz="10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- CARM arithmetic intensity is exactly what you expect it to be!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D0D3E37-E690-4F59-B885-A339DB4AACAE}"/>
              </a:ext>
            </a:extLst>
          </p:cNvPr>
          <p:cNvSpPr txBox="1"/>
          <p:nvPr/>
        </p:nvSpPr>
        <p:spPr>
          <a:xfrm>
            <a:off x="5512273" y="2345673"/>
            <a:ext cx="3327834" cy="215443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How to use CARM?</a:t>
            </a:r>
          </a:p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800" b="1" dirty="0">
              <a:solidFill>
                <a:schemeClr val="tx1"/>
              </a:solidFill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  <a:p>
            <a:pPr defTabSz="1828800"/>
            <a:r>
              <a:rPr lang="en-US" sz="1200" b="1" dirty="0">
                <a:solidFill>
                  <a:srgbClr val="00597D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① Detect the boundness region</a:t>
            </a:r>
          </a:p>
          <a:p>
            <a:pPr defTabSz="1828800"/>
            <a:r>
              <a:rPr lang="en-US" sz="10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       - What are my expected maximums?</a:t>
            </a:r>
          </a:p>
          <a:p>
            <a:pPr defTabSz="1828800"/>
            <a:r>
              <a:rPr lang="en-US" sz="10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       - Provides first optimization hints</a:t>
            </a:r>
          </a:p>
          <a:p>
            <a:pPr defTabSz="1828800"/>
            <a:endParaRPr lang="en-US" sz="1000" b="1" dirty="0">
              <a:solidFill>
                <a:srgbClr val="424242"/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  <a:p>
            <a:pPr defTabSz="1828800"/>
            <a:r>
              <a:rPr lang="en-US" sz="1200" b="1" dirty="0">
                <a:solidFill>
                  <a:srgbClr val="00597D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② Draw an imaginary vertical line</a:t>
            </a:r>
          </a:p>
          <a:p>
            <a:pPr defTabSz="1828800"/>
            <a:r>
              <a:rPr lang="en-US" sz="10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       - What are my main bottlenecks? (observe intersected lines)</a:t>
            </a:r>
          </a:p>
          <a:p>
            <a:pPr defTabSz="1828800"/>
            <a:r>
              <a:rPr lang="en-US" sz="10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       - Focus your optimization (aim at surpassing the line above)</a:t>
            </a:r>
            <a:endParaRPr lang="en-US" sz="1000" b="1" dirty="0">
              <a:solidFill>
                <a:srgbClr val="00597D"/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  <a:p>
            <a:pPr defTabSz="1828800"/>
            <a:endParaRPr lang="en-US" sz="1200" b="1" dirty="0">
              <a:solidFill>
                <a:srgbClr val="00597D"/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  <a:p>
            <a:pPr defTabSz="1828800"/>
            <a:r>
              <a:rPr lang="en-US" sz="1200" b="1" dirty="0">
                <a:solidFill>
                  <a:srgbClr val="00597D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③ Optimize your code: Break above roofs!</a:t>
            </a:r>
          </a:p>
          <a:p>
            <a:pPr defTabSz="1828800"/>
            <a:r>
              <a:rPr lang="en-US" sz="10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       - You should move up (as your performance improves)</a:t>
            </a:r>
          </a:p>
          <a:p>
            <a:pPr defTabSz="1828800"/>
            <a:r>
              <a:rPr lang="en-US" sz="10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       - Unless you restructure the code, or your compiler decides so…</a:t>
            </a:r>
          </a:p>
        </p:txBody>
      </p:sp>
    </p:spTree>
    <p:extLst>
      <p:ext uri="{BB962C8B-B14F-4D97-AF65-F5344CB8AC3E}">
        <p14:creationId xmlns:p14="http://schemas.microsoft.com/office/powerpoint/2010/main" val="759536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BB0D95-1FF3-C14E-A454-320BC1B01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41DA3-37B9-0E4F-8E5F-702A53F1B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14</a:t>
            </a:fld>
            <a:r>
              <a:rPr lang="pt-PT"/>
              <a:t>  </a:t>
            </a:r>
            <a:r>
              <a:rPr lang="pt-PT" b="0"/>
              <a:t>|</a:t>
            </a:r>
            <a:endParaRPr lang="uk-UA" b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E858CD-EFBA-0344-BBAA-DE6F55F603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656" y="1557240"/>
            <a:ext cx="2919894" cy="2160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B5B765E-CE7B-C144-9D73-21037CA27522}"/>
              </a:ext>
            </a:extLst>
          </p:cNvPr>
          <p:cNvSpPr/>
          <p:nvPr/>
        </p:nvSpPr>
        <p:spPr>
          <a:xfrm>
            <a:off x="6445250" y="0"/>
            <a:ext cx="2698750" cy="5143500"/>
          </a:xfrm>
          <a:prstGeom prst="rect">
            <a:avLst/>
          </a:prstGeom>
          <a:solidFill>
            <a:srgbClr val="00597D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6D3396A-7C23-2847-A625-76124443577C}"/>
              </a:ext>
            </a:extLst>
          </p:cNvPr>
          <p:cNvSpPr txBox="1"/>
          <p:nvPr/>
        </p:nvSpPr>
        <p:spPr>
          <a:xfrm>
            <a:off x="6957256" y="346425"/>
            <a:ext cx="1612621" cy="18466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All codes AVX vectorized!*</a:t>
            </a:r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32FCE82F-D040-8D46-93A3-C8C0CCC51E46}"/>
              </a:ext>
            </a:extLst>
          </p:cNvPr>
          <p:cNvGrpSpPr/>
          <p:nvPr/>
        </p:nvGrpSpPr>
        <p:grpSpPr>
          <a:xfrm>
            <a:off x="6648421" y="906662"/>
            <a:ext cx="2047828" cy="597446"/>
            <a:chOff x="6648421" y="906662"/>
            <a:chExt cx="2047828" cy="597446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20CB1EC-B3EE-E148-BA77-48A82823F98A}"/>
                </a:ext>
              </a:extLst>
            </p:cNvPr>
            <p:cNvSpPr txBox="1"/>
            <p:nvPr/>
          </p:nvSpPr>
          <p:spPr>
            <a:xfrm>
              <a:off x="6934548" y="911133"/>
              <a:ext cx="1761701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Basic implementation (row major) </a:t>
              </a:r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AC9F1852-AF85-3146-807D-32200C9881A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49245" y="1144108"/>
              <a:ext cx="1631411" cy="360000"/>
              <a:chOff x="6899283" y="576876"/>
              <a:chExt cx="1959175" cy="432327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4C06B6E-1750-C74E-A945-486924577C15}"/>
                  </a:ext>
                </a:extLst>
              </p:cNvPr>
              <p:cNvSpPr/>
              <p:nvPr/>
            </p:nvSpPr>
            <p:spPr>
              <a:xfrm>
                <a:off x="6899283" y="576876"/>
                <a:ext cx="432000" cy="43200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sp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784B779-7076-FF49-A551-E3469D556956}"/>
                  </a:ext>
                </a:extLst>
              </p:cNvPr>
              <p:cNvSpPr/>
              <p:nvPr/>
            </p:nvSpPr>
            <p:spPr>
              <a:xfrm>
                <a:off x="7638858" y="577203"/>
                <a:ext cx="432000" cy="43200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sp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4602DDE-2E21-7E43-A8A2-A6544A6CAF42}"/>
                  </a:ext>
                </a:extLst>
              </p:cNvPr>
              <p:cNvSpPr/>
              <p:nvPr/>
            </p:nvSpPr>
            <p:spPr>
              <a:xfrm>
                <a:off x="8426458" y="576876"/>
                <a:ext cx="432000" cy="43200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sp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A74EA2-6DE3-7D49-A460-F4897EBF8821}"/>
                  </a:ext>
                </a:extLst>
              </p:cNvPr>
              <p:cNvSpPr txBox="1"/>
              <p:nvPr/>
            </p:nvSpPr>
            <p:spPr>
              <a:xfrm>
                <a:off x="8201369" y="708237"/>
                <a:ext cx="94577" cy="16927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b="1" dirty="0">
                    <a:solidFill>
                      <a:schemeClr val="bg1"/>
                    </a:solidFill>
                    <a:latin typeface="Avenir Next Condensed Demi Bold" panose="020B0506020202020204" pitchFamily="34" charset="0"/>
                    <a:ea typeface="Helvetica Neue Condensed" panose="02000503000000020004" pitchFamily="2" charset="0"/>
                    <a:cs typeface="Helvetica Neue Condensed" panose="02000503000000020004" pitchFamily="2" charset="0"/>
                  </a:rPr>
                  <a:t>=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59FCC6A-4F35-2E44-9E42-F99DA0147C66}"/>
                  </a:ext>
                </a:extLst>
              </p:cNvPr>
              <p:cNvSpPr txBox="1"/>
              <p:nvPr/>
            </p:nvSpPr>
            <p:spPr>
              <a:xfrm>
                <a:off x="7455415" y="708237"/>
                <a:ext cx="59311" cy="16927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b="1" dirty="0">
                    <a:solidFill>
                      <a:schemeClr val="bg1"/>
                    </a:solidFill>
                    <a:latin typeface="Avenir Next Condensed Demi Bold" panose="020B0506020202020204" pitchFamily="34" charset="0"/>
                    <a:ea typeface="Helvetica Neue Condensed" panose="02000503000000020004" pitchFamily="2" charset="0"/>
                    <a:cs typeface="Helvetica Neue Condensed" panose="02000503000000020004" pitchFamily="2" charset="0"/>
                  </a:rPr>
                  <a:t>x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DD40048-BFB5-E041-A1BB-8F785B0CF44A}"/>
                  </a:ext>
                </a:extLst>
              </p:cNvPr>
              <p:cNvSpPr txBox="1"/>
              <p:nvPr/>
            </p:nvSpPr>
            <p:spPr>
              <a:xfrm>
                <a:off x="7079215" y="708236"/>
                <a:ext cx="72136" cy="16927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b="1" dirty="0">
                    <a:solidFill>
                      <a:schemeClr val="bg1"/>
                    </a:solidFill>
                    <a:latin typeface="Avenir Next Condensed Demi Bold" panose="020B0506020202020204" pitchFamily="34" charset="0"/>
                    <a:ea typeface="Helvetica Neue Condensed" panose="02000503000000020004" pitchFamily="2" charset="0"/>
                    <a:cs typeface="Helvetica Neue Condensed" panose="02000503000000020004" pitchFamily="2" charset="0"/>
                  </a:rPr>
                  <a:t>A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D6C1EBA-34DC-EB41-BA72-915F081B4E28}"/>
                  </a:ext>
                </a:extLst>
              </p:cNvPr>
              <p:cNvSpPr txBox="1"/>
              <p:nvPr/>
            </p:nvSpPr>
            <p:spPr>
              <a:xfrm>
                <a:off x="7816593" y="708236"/>
                <a:ext cx="73738" cy="16927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b="1" dirty="0">
                    <a:solidFill>
                      <a:schemeClr val="bg1"/>
                    </a:solidFill>
                    <a:latin typeface="Avenir Next Condensed Demi Bold" panose="020B0506020202020204" pitchFamily="34" charset="0"/>
                    <a:ea typeface="Helvetica Neue Condensed" panose="02000503000000020004" pitchFamily="2" charset="0"/>
                    <a:cs typeface="Helvetica Neue Condensed" panose="02000503000000020004" pitchFamily="2" charset="0"/>
                  </a:rPr>
                  <a:t>B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5C04907-1893-8144-AA0B-11CADF283DE5}"/>
                  </a:ext>
                </a:extLst>
              </p:cNvPr>
              <p:cNvSpPr txBox="1"/>
              <p:nvPr/>
            </p:nvSpPr>
            <p:spPr>
              <a:xfrm>
                <a:off x="8607192" y="708235"/>
                <a:ext cx="70532" cy="16927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b="1" dirty="0">
                    <a:solidFill>
                      <a:schemeClr val="bg1"/>
                    </a:solidFill>
                    <a:latin typeface="Avenir Next Condensed Demi Bold" panose="020B0506020202020204" pitchFamily="34" charset="0"/>
                    <a:ea typeface="Helvetica Neue Condensed" panose="02000503000000020004" pitchFamily="2" charset="0"/>
                    <a:cs typeface="Helvetica Neue Condensed" panose="02000503000000020004" pitchFamily="2" charset="0"/>
                  </a:rPr>
                  <a:t>C</a:t>
                </a:r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E9BAD23F-1B8D-304E-9A50-D1D6645D15CA}"/>
                  </a:ext>
                </a:extLst>
              </p:cNvPr>
              <p:cNvCxnSpPr/>
              <p:nvPr/>
            </p:nvCxnSpPr>
            <p:spPr>
              <a:xfrm>
                <a:off x="7719771" y="640249"/>
                <a:ext cx="0" cy="288000"/>
              </a:xfrm>
              <a:prstGeom prst="line">
                <a:avLst/>
              </a:prstGeom>
              <a:noFill/>
              <a:ln w="3175" cap="flat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0C4F3611-9AEA-7747-826A-413CF9FEFE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02287" y="640249"/>
                <a:ext cx="288000" cy="0"/>
              </a:xfrm>
              <a:prstGeom prst="line">
                <a:avLst/>
              </a:prstGeom>
              <a:noFill/>
              <a:ln w="3175" cap="flat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21C1C60B-3851-274C-A009-5C35A057AA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1283" y="640249"/>
                <a:ext cx="288000" cy="0"/>
              </a:xfrm>
              <a:prstGeom prst="line">
                <a:avLst/>
              </a:prstGeom>
              <a:noFill/>
              <a:ln w="3175" cap="flat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A43A6E56-B7A7-D24E-A545-0A2D09AEA93B}"/>
                </a:ext>
              </a:extLst>
            </p:cNvPr>
            <p:cNvSpPr txBox="1"/>
            <p:nvPr/>
          </p:nvSpPr>
          <p:spPr>
            <a:xfrm>
              <a:off x="6648421" y="906662"/>
              <a:ext cx="141064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[1]</a:t>
              </a: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C31F9FC1-3C54-2140-A757-BBA1A978EFC0}"/>
              </a:ext>
            </a:extLst>
          </p:cNvPr>
          <p:cNvGrpSpPr/>
          <p:nvPr/>
        </p:nvGrpSpPr>
        <p:grpSpPr>
          <a:xfrm>
            <a:off x="6648421" y="1872944"/>
            <a:ext cx="2466211" cy="599196"/>
            <a:chOff x="6648421" y="2014510"/>
            <a:chExt cx="2466211" cy="59919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65943CA-D337-2B4A-A5F4-C5DC9DA1A2E6}"/>
                </a:ext>
              </a:extLst>
            </p:cNvPr>
            <p:cNvSpPr txBox="1"/>
            <p:nvPr/>
          </p:nvSpPr>
          <p:spPr>
            <a:xfrm>
              <a:off x="6934548" y="2014510"/>
              <a:ext cx="2180084" cy="138499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9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Transposed B (improved mem. access) </a:t>
              </a:r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541B4719-2941-0142-B84C-BD944D785F6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49245" y="2253706"/>
              <a:ext cx="1631411" cy="360000"/>
              <a:chOff x="6905376" y="1421714"/>
              <a:chExt cx="1959175" cy="432327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1ACA73D-B2DE-FC4F-8A9C-3F88CF54F1AE}"/>
                  </a:ext>
                </a:extLst>
              </p:cNvPr>
              <p:cNvSpPr/>
              <p:nvPr/>
            </p:nvSpPr>
            <p:spPr>
              <a:xfrm>
                <a:off x="6905376" y="1421714"/>
                <a:ext cx="432000" cy="432000"/>
              </a:xfrm>
              <a:prstGeom prst="rect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sp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B48BBCE-9D82-8143-BE35-5C8EC37A1032}"/>
                  </a:ext>
                </a:extLst>
              </p:cNvPr>
              <p:cNvSpPr/>
              <p:nvPr/>
            </p:nvSpPr>
            <p:spPr>
              <a:xfrm>
                <a:off x="7644951" y="1422041"/>
                <a:ext cx="432000" cy="432000"/>
              </a:xfrm>
              <a:prstGeom prst="rect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sp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31BB275-BDA3-4F41-B3F0-114D1C21C50F}"/>
                  </a:ext>
                </a:extLst>
              </p:cNvPr>
              <p:cNvSpPr/>
              <p:nvPr/>
            </p:nvSpPr>
            <p:spPr>
              <a:xfrm>
                <a:off x="8432551" y="1421714"/>
                <a:ext cx="432000" cy="432000"/>
              </a:xfrm>
              <a:prstGeom prst="rect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sp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3D53346-8E87-A24F-A951-DBB84C16BED2}"/>
                  </a:ext>
                </a:extLst>
              </p:cNvPr>
              <p:cNvSpPr txBox="1"/>
              <p:nvPr/>
            </p:nvSpPr>
            <p:spPr>
              <a:xfrm>
                <a:off x="8207462" y="1553075"/>
                <a:ext cx="94577" cy="16927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b="1" dirty="0">
                    <a:solidFill>
                      <a:schemeClr val="bg1"/>
                    </a:solidFill>
                    <a:latin typeface="Avenir Next Condensed Demi Bold" panose="020B0506020202020204" pitchFamily="34" charset="0"/>
                    <a:ea typeface="Helvetica Neue Condensed" panose="02000503000000020004" pitchFamily="2" charset="0"/>
                    <a:cs typeface="Helvetica Neue Condensed" panose="02000503000000020004" pitchFamily="2" charset="0"/>
                  </a:rPr>
                  <a:t>=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274836B-F990-E849-8582-ADBAF5327080}"/>
                  </a:ext>
                </a:extLst>
              </p:cNvPr>
              <p:cNvSpPr txBox="1"/>
              <p:nvPr/>
            </p:nvSpPr>
            <p:spPr>
              <a:xfrm>
                <a:off x="7461508" y="1553075"/>
                <a:ext cx="59311" cy="16927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b="1" dirty="0">
                    <a:solidFill>
                      <a:schemeClr val="bg1"/>
                    </a:solidFill>
                    <a:latin typeface="Avenir Next Condensed Demi Bold" panose="020B0506020202020204" pitchFamily="34" charset="0"/>
                    <a:ea typeface="Helvetica Neue Condensed" panose="02000503000000020004" pitchFamily="2" charset="0"/>
                    <a:cs typeface="Helvetica Neue Condensed" panose="02000503000000020004" pitchFamily="2" charset="0"/>
                  </a:rPr>
                  <a:t>x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2FEECD2-3CDB-3F43-A8C0-FD822A5FE682}"/>
                  </a:ext>
                </a:extLst>
              </p:cNvPr>
              <p:cNvSpPr txBox="1"/>
              <p:nvPr/>
            </p:nvSpPr>
            <p:spPr>
              <a:xfrm>
                <a:off x="7085308" y="1553074"/>
                <a:ext cx="72136" cy="16927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b="1" dirty="0">
                    <a:solidFill>
                      <a:schemeClr val="bg1"/>
                    </a:solidFill>
                    <a:latin typeface="Avenir Next Condensed Demi Bold" panose="020B0506020202020204" pitchFamily="34" charset="0"/>
                    <a:ea typeface="Helvetica Neue Condensed" panose="02000503000000020004" pitchFamily="2" charset="0"/>
                    <a:cs typeface="Helvetica Neue Condensed" panose="02000503000000020004" pitchFamily="2" charset="0"/>
                  </a:rPr>
                  <a:t>A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B73EF1C-8EDF-3D4E-9C30-4849403B5A16}"/>
                  </a:ext>
                </a:extLst>
              </p:cNvPr>
              <p:cNvSpPr txBox="1"/>
              <p:nvPr/>
            </p:nvSpPr>
            <p:spPr>
              <a:xfrm>
                <a:off x="7822686" y="1553074"/>
                <a:ext cx="73738" cy="16927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b="1" dirty="0">
                    <a:solidFill>
                      <a:schemeClr val="bg1"/>
                    </a:solidFill>
                    <a:latin typeface="Avenir Next Condensed Demi Bold" panose="020B0506020202020204" pitchFamily="34" charset="0"/>
                    <a:ea typeface="Helvetica Neue Condensed" panose="02000503000000020004" pitchFamily="2" charset="0"/>
                    <a:cs typeface="Helvetica Neue Condensed" panose="02000503000000020004" pitchFamily="2" charset="0"/>
                  </a:rPr>
                  <a:t>B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E1DCCD3-2F20-984A-95C3-541EA5A461F5}"/>
                  </a:ext>
                </a:extLst>
              </p:cNvPr>
              <p:cNvSpPr txBox="1"/>
              <p:nvPr/>
            </p:nvSpPr>
            <p:spPr>
              <a:xfrm>
                <a:off x="8613285" y="1553073"/>
                <a:ext cx="70532" cy="16927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b="1" dirty="0">
                    <a:solidFill>
                      <a:schemeClr val="bg1"/>
                    </a:solidFill>
                    <a:latin typeface="Avenir Next Condensed Demi Bold" panose="020B0506020202020204" pitchFamily="34" charset="0"/>
                    <a:ea typeface="Helvetica Neue Condensed" panose="02000503000000020004" pitchFamily="2" charset="0"/>
                    <a:cs typeface="Helvetica Neue Condensed" panose="02000503000000020004" pitchFamily="2" charset="0"/>
                  </a:rPr>
                  <a:t>C</a:t>
                </a:r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4C7D90DE-2E4A-BE45-AAD8-D73C88B55C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01035" y="1479364"/>
                <a:ext cx="288000" cy="0"/>
              </a:xfrm>
              <a:prstGeom prst="line">
                <a:avLst/>
              </a:prstGeom>
              <a:noFill/>
              <a:ln w="3175" cap="flat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FFE1BB45-4DB5-9544-AD12-A66DD27491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0031" y="1479364"/>
                <a:ext cx="288000" cy="0"/>
              </a:xfrm>
              <a:prstGeom prst="line">
                <a:avLst/>
              </a:prstGeom>
              <a:noFill/>
              <a:ln w="3175" cap="flat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8F72E7D9-760F-0D49-B748-B7BE9D63EB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05464" y="1479364"/>
                <a:ext cx="288000" cy="0"/>
              </a:xfrm>
              <a:prstGeom prst="line">
                <a:avLst/>
              </a:prstGeom>
              <a:noFill/>
              <a:ln w="3175" cap="flat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64EFF6C6-C070-0E49-8D19-53057C77D1BB}"/>
                </a:ext>
              </a:extLst>
            </p:cNvPr>
            <p:cNvSpPr txBox="1"/>
            <p:nvPr/>
          </p:nvSpPr>
          <p:spPr>
            <a:xfrm>
              <a:off x="6648421" y="2014510"/>
              <a:ext cx="141064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[2]</a:t>
              </a: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2390F91B-67B4-F44B-87E4-A0B93EE830CD}"/>
              </a:ext>
            </a:extLst>
          </p:cNvPr>
          <p:cNvGrpSpPr/>
          <p:nvPr/>
        </p:nvGrpSpPr>
        <p:grpSpPr>
          <a:xfrm>
            <a:off x="6557050" y="2840976"/>
            <a:ext cx="2035788" cy="658221"/>
            <a:chOff x="6557050" y="3124108"/>
            <a:chExt cx="2035788" cy="658221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63DC015-2667-384D-8EA9-F9F1BBF180FA}"/>
                </a:ext>
              </a:extLst>
            </p:cNvPr>
            <p:cNvSpPr txBox="1"/>
            <p:nvPr/>
          </p:nvSpPr>
          <p:spPr>
            <a:xfrm>
              <a:off x="6934548" y="3124108"/>
              <a:ext cx="132408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Cache blocking: L3, L2, L1</a:t>
              </a:r>
            </a:p>
          </p:txBody>
        </p: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5347FB2C-70A5-734A-8A20-AF4719651A4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885006" y="3339529"/>
              <a:ext cx="1707832" cy="442800"/>
              <a:chOff x="6832738" y="2290880"/>
              <a:chExt cx="2087652" cy="541278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443B6ED-D8FC-C646-B228-186F26CFEE9C}"/>
                  </a:ext>
                </a:extLst>
              </p:cNvPr>
              <p:cNvSpPr/>
              <p:nvPr/>
            </p:nvSpPr>
            <p:spPr>
              <a:xfrm>
                <a:off x="6899283" y="2345602"/>
                <a:ext cx="432000" cy="432000"/>
              </a:xfrm>
              <a:prstGeom prst="rect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sp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2221C2F-3BE8-0C49-BB51-87595314B6AB}"/>
                  </a:ext>
                </a:extLst>
              </p:cNvPr>
              <p:cNvSpPr/>
              <p:nvPr/>
            </p:nvSpPr>
            <p:spPr>
              <a:xfrm>
                <a:off x="7638858" y="2345929"/>
                <a:ext cx="432000" cy="432000"/>
              </a:xfrm>
              <a:prstGeom prst="rect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sp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EA12E47-8014-AE44-B396-674D83CE0341}"/>
                  </a:ext>
                </a:extLst>
              </p:cNvPr>
              <p:cNvSpPr/>
              <p:nvPr/>
            </p:nvSpPr>
            <p:spPr>
              <a:xfrm>
                <a:off x="8426458" y="2345602"/>
                <a:ext cx="432000" cy="432000"/>
              </a:xfrm>
              <a:prstGeom prst="rect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sp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61E8633-66F2-4544-A862-C3E3B99D1AE6}"/>
                  </a:ext>
                </a:extLst>
              </p:cNvPr>
              <p:cNvSpPr txBox="1"/>
              <p:nvPr/>
            </p:nvSpPr>
            <p:spPr>
              <a:xfrm>
                <a:off x="8201369" y="2476963"/>
                <a:ext cx="94577" cy="16927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b="1" dirty="0">
                    <a:solidFill>
                      <a:schemeClr val="bg1"/>
                    </a:solidFill>
                    <a:latin typeface="Avenir Next Condensed Demi Bold" panose="020B0506020202020204" pitchFamily="34" charset="0"/>
                    <a:ea typeface="Helvetica Neue Condensed" panose="02000503000000020004" pitchFamily="2" charset="0"/>
                    <a:cs typeface="Helvetica Neue Condensed" panose="02000503000000020004" pitchFamily="2" charset="0"/>
                  </a:rPr>
                  <a:t>=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02847A6-FBAE-E845-A818-6A3C8C16AD60}"/>
                  </a:ext>
                </a:extLst>
              </p:cNvPr>
              <p:cNvSpPr txBox="1"/>
              <p:nvPr/>
            </p:nvSpPr>
            <p:spPr>
              <a:xfrm>
                <a:off x="7455415" y="2476963"/>
                <a:ext cx="59311" cy="16927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b="1" dirty="0">
                    <a:solidFill>
                      <a:schemeClr val="bg1"/>
                    </a:solidFill>
                    <a:latin typeface="Avenir Next Condensed Demi Bold" panose="020B0506020202020204" pitchFamily="34" charset="0"/>
                    <a:ea typeface="Helvetica Neue Condensed" panose="02000503000000020004" pitchFamily="2" charset="0"/>
                    <a:cs typeface="Helvetica Neue Condensed" panose="02000503000000020004" pitchFamily="2" charset="0"/>
                  </a:rPr>
                  <a:t>x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695A7F6-8F8D-DA49-A329-900AE6E10073}"/>
                  </a:ext>
                </a:extLst>
              </p:cNvPr>
              <p:cNvSpPr txBox="1"/>
              <p:nvPr/>
            </p:nvSpPr>
            <p:spPr>
              <a:xfrm>
                <a:off x="7079215" y="2476962"/>
                <a:ext cx="72136" cy="16927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b="1" dirty="0">
                    <a:solidFill>
                      <a:schemeClr val="bg1"/>
                    </a:solidFill>
                    <a:latin typeface="Avenir Next Condensed Demi Bold" panose="020B0506020202020204" pitchFamily="34" charset="0"/>
                    <a:ea typeface="Helvetica Neue Condensed" panose="02000503000000020004" pitchFamily="2" charset="0"/>
                    <a:cs typeface="Helvetica Neue Condensed" panose="02000503000000020004" pitchFamily="2" charset="0"/>
                  </a:rPr>
                  <a:t>A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F6ED54F-F184-EB48-9105-6D12762B812C}"/>
                  </a:ext>
                </a:extLst>
              </p:cNvPr>
              <p:cNvSpPr txBox="1"/>
              <p:nvPr/>
            </p:nvSpPr>
            <p:spPr>
              <a:xfrm>
                <a:off x="7816593" y="2476962"/>
                <a:ext cx="73738" cy="16927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b="1" dirty="0">
                    <a:solidFill>
                      <a:schemeClr val="bg1"/>
                    </a:solidFill>
                    <a:latin typeface="Avenir Next Condensed Demi Bold" panose="020B0506020202020204" pitchFamily="34" charset="0"/>
                    <a:ea typeface="Helvetica Neue Condensed" panose="02000503000000020004" pitchFamily="2" charset="0"/>
                    <a:cs typeface="Helvetica Neue Condensed" panose="02000503000000020004" pitchFamily="2" charset="0"/>
                  </a:rPr>
                  <a:t>B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1D857BE-F028-A147-B077-8D821C970E20}"/>
                  </a:ext>
                </a:extLst>
              </p:cNvPr>
              <p:cNvSpPr txBox="1"/>
              <p:nvPr/>
            </p:nvSpPr>
            <p:spPr>
              <a:xfrm>
                <a:off x="8607192" y="2476961"/>
                <a:ext cx="70532" cy="16927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b="1" dirty="0">
                    <a:solidFill>
                      <a:schemeClr val="bg1"/>
                    </a:solidFill>
                    <a:latin typeface="Avenir Next Condensed Demi Bold" panose="020B0506020202020204" pitchFamily="34" charset="0"/>
                    <a:ea typeface="Helvetica Neue Condensed" panose="02000503000000020004" pitchFamily="2" charset="0"/>
                    <a:cs typeface="Helvetica Neue Condensed" panose="02000503000000020004" pitchFamily="2" charset="0"/>
                  </a:rPr>
                  <a:t>C</a:t>
                </a:r>
              </a:p>
            </p:txBody>
          </p: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83DD5072-18B9-E744-9FF2-7FFFB5DDC8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39088" y="2464261"/>
                <a:ext cx="550197" cy="0"/>
              </a:xfrm>
              <a:prstGeom prst="line">
                <a:avLst/>
              </a:prstGeom>
              <a:noFill/>
              <a:ln w="3175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1B2B576E-7ACD-C94B-B0D6-E86C435877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32738" y="2644552"/>
                <a:ext cx="550197" cy="0"/>
              </a:xfrm>
              <a:prstGeom prst="line">
                <a:avLst/>
              </a:prstGeom>
              <a:noFill/>
              <a:ln w="3175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A09F4D71-D78C-A94A-A44F-6DEE6B7EFC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04428" y="2290881"/>
                <a:ext cx="0" cy="541277"/>
              </a:xfrm>
              <a:prstGeom prst="line">
                <a:avLst/>
              </a:prstGeom>
              <a:noFill/>
              <a:ln w="3175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D5C880D4-0252-4742-A7DC-1EC6865006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01278" y="2290881"/>
                <a:ext cx="0" cy="541277"/>
              </a:xfrm>
              <a:prstGeom prst="line">
                <a:avLst/>
              </a:prstGeom>
              <a:noFill/>
              <a:ln w="3175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C5DCE3FB-D2B4-EF4A-8C5A-AE937B65F0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75688" y="2464260"/>
                <a:ext cx="550197" cy="0"/>
              </a:xfrm>
              <a:prstGeom prst="line">
                <a:avLst/>
              </a:prstGeom>
              <a:noFill/>
              <a:ln w="3175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4C29A0BD-7169-DE48-B13F-069D308438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69338" y="2644551"/>
                <a:ext cx="550197" cy="0"/>
              </a:xfrm>
              <a:prstGeom prst="line">
                <a:avLst/>
              </a:prstGeom>
              <a:noFill/>
              <a:ln w="3175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785FBE65-F850-A549-AFDF-A6C634BC4D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41028" y="2290880"/>
                <a:ext cx="0" cy="541277"/>
              </a:xfrm>
              <a:prstGeom prst="line">
                <a:avLst/>
              </a:prstGeom>
              <a:noFill/>
              <a:ln w="3175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6F4277D7-9373-0F4B-BB00-5138FBB7DE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37878" y="2290880"/>
                <a:ext cx="0" cy="541277"/>
              </a:xfrm>
              <a:prstGeom prst="line">
                <a:avLst/>
              </a:prstGeom>
              <a:noFill/>
              <a:ln w="3175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6A16361F-3180-0B4A-AD28-05EACF3C13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70193" y="2464260"/>
                <a:ext cx="550197" cy="0"/>
              </a:xfrm>
              <a:prstGeom prst="line">
                <a:avLst/>
              </a:prstGeom>
              <a:noFill/>
              <a:ln w="3175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0F9EB2B4-F064-604A-96E8-55A6A88269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63843" y="2644551"/>
                <a:ext cx="550197" cy="0"/>
              </a:xfrm>
              <a:prstGeom prst="line">
                <a:avLst/>
              </a:prstGeom>
              <a:noFill/>
              <a:ln w="3175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F69DD9C7-C689-4544-AA83-9A77C3A806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35533" y="2290880"/>
                <a:ext cx="0" cy="541277"/>
              </a:xfrm>
              <a:prstGeom prst="line">
                <a:avLst/>
              </a:prstGeom>
              <a:noFill/>
              <a:ln w="3175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499EB4D1-A2FC-2F44-ADFD-F9C7A3FF03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2383" y="2290880"/>
                <a:ext cx="0" cy="541277"/>
              </a:xfrm>
              <a:prstGeom prst="line">
                <a:avLst/>
              </a:prstGeom>
              <a:noFill/>
              <a:ln w="3175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37DF205D-1983-D940-B8EA-AD0285DEF7DB}"/>
                </a:ext>
              </a:extLst>
            </p:cNvPr>
            <p:cNvSpPr txBox="1"/>
            <p:nvPr/>
          </p:nvSpPr>
          <p:spPr>
            <a:xfrm>
              <a:off x="6557050" y="3124108"/>
              <a:ext cx="323807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[3,4,5]</a:t>
              </a: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482D2365-B823-7C41-898B-3781B9DA1260}"/>
              </a:ext>
            </a:extLst>
          </p:cNvPr>
          <p:cNvGrpSpPr/>
          <p:nvPr/>
        </p:nvGrpSpPr>
        <p:grpSpPr>
          <a:xfrm>
            <a:off x="6648845" y="3868032"/>
            <a:ext cx="1931811" cy="553221"/>
            <a:chOff x="6648845" y="4318882"/>
            <a:chExt cx="1931811" cy="55322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5D4920C-5AAC-2A46-91C6-311F6CBC5ECB}"/>
                </a:ext>
              </a:extLst>
            </p:cNvPr>
            <p:cNvSpPr txBox="1"/>
            <p:nvPr/>
          </p:nvSpPr>
          <p:spPr>
            <a:xfrm>
              <a:off x="6934548" y="4318882"/>
              <a:ext cx="479298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Intel MKL</a:t>
              </a:r>
            </a:p>
          </p:txBody>
        </p: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E2A914B0-B58A-4941-938F-B74EC18C8A3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49245" y="4512103"/>
              <a:ext cx="1631411" cy="360000"/>
              <a:chOff x="6905633" y="3679448"/>
              <a:chExt cx="1959175" cy="432327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65A1E24-489C-5447-A51A-5EF176C50D63}"/>
                  </a:ext>
                </a:extLst>
              </p:cNvPr>
              <p:cNvSpPr/>
              <p:nvPr/>
            </p:nvSpPr>
            <p:spPr>
              <a:xfrm>
                <a:off x="6905633" y="3679448"/>
                <a:ext cx="432000" cy="432000"/>
              </a:xfrm>
              <a:prstGeom prst="rect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sp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7764F7B-762D-3E44-AAB3-1B4609AD8297}"/>
                  </a:ext>
                </a:extLst>
              </p:cNvPr>
              <p:cNvSpPr/>
              <p:nvPr/>
            </p:nvSpPr>
            <p:spPr>
              <a:xfrm>
                <a:off x="7645208" y="3679775"/>
                <a:ext cx="432000" cy="432000"/>
              </a:xfrm>
              <a:prstGeom prst="rect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sp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86135282-FE98-0F47-800D-7CCD146E8CF7}"/>
                  </a:ext>
                </a:extLst>
              </p:cNvPr>
              <p:cNvSpPr/>
              <p:nvPr/>
            </p:nvSpPr>
            <p:spPr>
              <a:xfrm>
                <a:off x="8432808" y="3679448"/>
                <a:ext cx="432000" cy="432000"/>
              </a:xfrm>
              <a:prstGeom prst="rect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sp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C3D9877-5D54-B34A-827F-5298554E25C0}"/>
                  </a:ext>
                </a:extLst>
              </p:cNvPr>
              <p:cNvSpPr txBox="1"/>
              <p:nvPr/>
            </p:nvSpPr>
            <p:spPr>
              <a:xfrm>
                <a:off x="8207719" y="3810809"/>
                <a:ext cx="94577" cy="16927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b="1" dirty="0">
                    <a:solidFill>
                      <a:schemeClr val="bg1"/>
                    </a:solidFill>
                    <a:latin typeface="Avenir Next Condensed Demi Bold" panose="020B0506020202020204" pitchFamily="34" charset="0"/>
                    <a:ea typeface="Helvetica Neue Condensed" panose="02000503000000020004" pitchFamily="2" charset="0"/>
                    <a:cs typeface="Helvetica Neue Condensed" panose="02000503000000020004" pitchFamily="2" charset="0"/>
                  </a:rPr>
                  <a:t>=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A21BBEB-53F9-E541-813C-C7FB5E4AE918}"/>
                  </a:ext>
                </a:extLst>
              </p:cNvPr>
              <p:cNvSpPr txBox="1"/>
              <p:nvPr/>
            </p:nvSpPr>
            <p:spPr>
              <a:xfrm>
                <a:off x="7461765" y="3810809"/>
                <a:ext cx="59311" cy="16927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b="1" dirty="0">
                    <a:solidFill>
                      <a:schemeClr val="bg1"/>
                    </a:solidFill>
                    <a:latin typeface="Avenir Next Condensed Demi Bold" panose="020B0506020202020204" pitchFamily="34" charset="0"/>
                    <a:ea typeface="Helvetica Neue Condensed" panose="02000503000000020004" pitchFamily="2" charset="0"/>
                    <a:cs typeface="Helvetica Neue Condensed" panose="02000503000000020004" pitchFamily="2" charset="0"/>
                  </a:rPr>
                  <a:t>x</a:t>
                </a:r>
              </a:p>
            </p:txBody>
          </p:sp>
          <p:pic>
            <p:nvPicPr>
              <p:cNvPr id="112" name="Graphic 111">
                <a:extLst>
                  <a:ext uri="{FF2B5EF4-FFF2-40B4-BE49-F238E27FC236}">
                    <a16:creationId xmlns:a16="http://schemas.microsoft.com/office/drawing/2014/main" id="{0C9936DE-9E4D-A040-8459-0A90DB5413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501035" y="3744113"/>
                <a:ext cx="294267" cy="294267"/>
              </a:xfrm>
              <a:prstGeom prst="rect">
                <a:avLst/>
              </a:prstGeom>
            </p:spPr>
          </p:pic>
          <p:pic>
            <p:nvPicPr>
              <p:cNvPr id="118" name="Graphic 117">
                <a:extLst>
                  <a:ext uri="{FF2B5EF4-FFF2-40B4-BE49-F238E27FC236}">
                    <a16:creationId xmlns:a16="http://schemas.microsoft.com/office/drawing/2014/main" id="{E5127A2D-DD74-5842-9DA1-A6800FD0AD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970031" y="3731426"/>
                <a:ext cx="301751" cy="301751"/>
              </a:xfrm>
              <a:prstGeom prst="rect">
                <a:avLst/>
              </a:prstGeom>
            </p:spPr>
          </p:pic>
          <p:pic>
            <p:nvPicPr>
              <p:cNvPr id="119" name="Graphic 118">
                <a:extLst>
                  <a:ext uri="{FF2B5EF4-FFF2-40B4-BE49-F238E27FC236}">
                    <a16:creationId xmlns:a16="http://schemas.microsoft.com/office/drawing/2014/main" id="{9FBC1818-3264-E845-A1B5-CA2F4A0463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705464" y="3739618"/>
                <a:ext cx="301751" cy="301751"/>
              </a:xfrm>
              <a:prstGeom prst="rect">
                <a:avLst/>
              </a:prstGeom>
            </p:spPr>
          </p:pic>
        </p:grp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4DD96A67-9518-FE4D-945E-08D3B50D8163}"/>
                </a:ext>
              </a:extLst>
            </p:cNvPr>
            <p:cNvSpPr txBox="1"/>
            <p:nvPr/>
          </p:nvSpPr>
          <p:spPr>
            <a:xfrm>
              <a:off x="6648845" y="4318882"/>
              <a:ext cx="141064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[6]</a:t>
              </a:r>
            </a:p>
          </p:txBody>
        </p:sp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4EBBE7B0-1C32-BD4E-ABC4-4B99C7001D9E}"/>
              </a:ext>
            </a:extLst>
          </p:cNvPr>
          <p:cNvSpPr txBox="1"/>
          <p:nvPr/>
        </p:nvSpPr>
        <p:spPr>
          <a:xfrm>
            <a:off x="655969" y="4800241"/>
            <a:ext cx="8062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24242"/>
                </a:solidFill>
                <a:latin typeface="Avenir Next Condensed" panose="020B0506020202020204" pitchFamily="34" charset="0"/>
              </a:rPr>
              <a:t>* A. Ilic, F. </a:t>
            </a:r>
            <a:r>
              <a:rPr lang="en-US" sz="800" dirty="0" err="1">
                <a:solidFill>
                  <a:srgbClr val="424242"/>
                </a:solidFill>
                <a:latin typeface="Avenir Next Condensed" panose="020B0506020202020204" pitchFamily="34" charset="0"/>
              </a:rPr>
              <a:t>Pratas</a:t>
            </a:r>
            <a:r>
              <a:rPr lang="en-US" sz="800" dirty="0">
                <a:solidFill>
                  <a:srgbClr val="424242"/>
                </a:solidFill>
                <a:latin typeface="Avenir Next Condensed" panose="020B0506020202020204" pitchFamily="34" charset="0"/>
              </a:rPr>
              <a:t> and L. Sousa, “Cache-aware Roofline Model: Upgrading the Loft”, IEEE Computer Architecture Letters (2014)</a:t>
            </a:r>
          </a:p>
          <a:p>
            <a:r>
              <a:rPr lang="en-US" sz="800" dirty="0">
                <a:solidFill>
                  <a:srgbClr val="424242"/>
                </a:solidFill>
                <a:latin typeface="Avenir Next Condensed" panose="020B0506020202020204" pitchFamily="34" charset="0"/>
              </a:rPr>
              <a:t>* A. Ilic, F. </a:t>
            </a:r>
            <a:r>
              <a:rPr lang="en-US" sz="800" dirty="0" err="1">
                <a:solidFill>
                  <a:srgbClr val="424242"/>
                </a:solidFill>
                <a:latin typeface="Avenir Next Condensed" panose="020B0506020202020204" pitchFamily="34" charset="0"/>
              </a:rPr>
              <a:t>Pratas</a:t>
            </a:r>
            <a:r>
              <a:rPr lang="en-US" sz="800" dirty="0">
                <a:solidFill>
                  <a:srgbClr val="424242"/>
                </a:solidFill>
                <a:latin typeface="Avenir Next Condensed" panose="020B0506020202020204" pitchFamily="34" charset="0"/>
              </a:rPr>
              <a:t> and L. Sousa, “Beyond the Roofline: Cache-Aware Power and Energy-Efficiency Modeling for Multi-Cores”, IEEE Trans. on Computers (2017)</a:t>
            </a:r>
          </a:p>
        </p:txBody>
      </p:sp>
      <p:pic>
        <p:nvPicPr>
          <p:cNvPr id="131" name="Picture 130">
            <a:extLst>
              <a:ext uri="{FF2B5EF4-FFF2-40B4-BE49-F238E27FC236}">
                <a16:creationId xmlns:a16="http://schemas.microsoft.com/office/drawing/2014/main" id="{1E6E4A47-9EE7-244F-9C7E-FAE3FBB3607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38" y="1279769"/>
            <a:ext cx="3893192" cy="2880000"/>
          </a:xfrm>
          <a:prstGeom prst="rect">
            <a:avLst/>
          </a:prstGeom>
        </p:spPr>
      </p:pic>
      <p:sp>
        <p:nvSpPr>
          <p:cNvPr id="132" name="Rectangle 131">
            <a:extLst>
              <a:ext uri="{FF2B5EF4-FFF2-40B4-BE49-F238E27FC236}">
                <a16:creationId xmlns:a16="http://schemas.microsoft.com/office/drawing/2014/main" id="{B0DB6745-CFB2-3C4F-AC41-3C9AB871BACF}"/>
              </a:ext>
            </a:extLst>
          </p:cNvPr>
          <p:cNvSpPr/>
          <p:nvPr/>
        </p:nvSpPr>
        <p:spPr>
          <a:xfrm>
            <a:off x="3478193" y="2985883"/>
            <a:ext cx="1641032" cy="470623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F7D0484D-64F2-394B-868B-E5A0BB8D50AF}"/>
              </a:ext>
            </a:extLst>
          </p:cNvPr>
          <p:cNvSpPr/>
          <p:nvPr/>
        </p:nvSpPr>
        <p:spPr>
          <a:xfrm>
            <a:off x="1842147" y="3689145"/>
            <a:ext cx="3326530" cy="470623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D4B00F7D-B2B5-764B-813B-C5774A58B56F}"/>
              </a:ext>
            </a:extLst>
          </p:cNvPr>
          <p:cNvSpPr/>
          <p:nvPr/>
        </p:nvSpPr>
        <p:spPr>
          <a:xfrm>
            <a:off x="1227938" y="1192434"/>
            <a:ext cx="599366" cy="2754467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324BCED8-CA9B-F64F-959C-0A74523E280A}"/>
              </a:ext>
            </a:extLst>
          </p:cNvPr>
          <p:cNvCxnSpPr>
            <a:cxnSpLocks/>
          </p:cNvCxnSpPr>
          <p:nvPr/>
        </p:nvCxnSpPr>
        <p:spPr>
          <a:xfrm>
            <a:off x="2699231" y="1647315"/>
            <a:ext cx="0" cy="1791400"/>
          </a:xfrm>
          <a:prstGeom prst="line">
            <a:avLst/>
          </a:prstGeom>
          <a:noFill/>
          <a:ln w="50800" cap="flat">
            <a:solidFill>
              <a:srgbClr val="00597D"/>
            </a:solidFill>
            <a:prstDash val="solid"/>
            <a:round/>
            <a:headEnd type="triangle" w="lg" len="lg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8" name="Rectangle 137">
            <a:extLst>
              <a:ext uri="{FF2B5EF4-FFF2-40B4-BE49-F238E27FC236}">
                <a16:creationId xmlns:a16="http://schemas.microsoft.com/office/drawing/2014/main" id="{934CA398-1C09-1D42-BEE1-79F3F60873CA}"/>
              </a:ext>
            </a:extLst>
          </p:cNvPr>
          <p:cNvSpPr/>
          <p:nvPr/>
        </p:nvSpPr>
        <p:spPr>
          <a:xfrm>
            <a:off x="2622287" y="3851946"/>
            <a:ext cx="1843453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828800"/>
            <a:r>
              <a:rPr lang="en-US" sz="1200" b="1" dirty="0">
                <a:solidFill>
                  <a:schemeClr val="tx1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Arithmetic Intensity (flops/byte)</a:t>
            </a:r>
            <a:endParaRPr lang="en-US" sz="1200" b="1" baseline="30000" dirty="0">
              <a:solidFill>
                <a:schemeClr val="tx1"/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A67DF025-99CC-0F4A-8AA5-590995C64B80}"/>
              </a:ext>
            </a:extLst>
          </p:cNvPr>
          <p:cNvSpPr/>
          <p:nvPr/>
        </p:nvSpPr>
        <p:spPr>
          <a:xfrm rot="16200000">
            <a:off x="876457" y="2469694"/>
            <a:ext cx="1320874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828800"/>
            <a:r>
              <a:rPr lang="en-US" sz="1200" b="1" dirty="0">
                <a:solidFill>
                  <a:schemeClr val="tx1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Performance (</a:t>
            </a:r>
            <a:r>
              <a:rPr lang="en-US" sz="1200" b="1" dirty="0" err="1">
                <a:solidFill>
                  <a:schemeClr val="tx1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Gflops</a:t>
            </a:r>
            <a:r>
              <a:rPr lang="en-US" sz="1200" b="1" dirty="0">
                <a:solidFill>
                  <a:schemeClr val="tx1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/s)</a:t>
            </a:r>
            <a:endParaRPr lang="en-US" sz="1200" b="1" baseline="30000" dirty="0">
              <a:solidFill>
                <a:schemeClr val="tx1"/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E781533D-3952-454E-B33A-924EEA50144E}"/>
              </a:ext>
            </a:extLst>
          </p:cNvPr>
          <p:cNvSpPr/>
          <p:nvPr/>
        </p:nvSpPr>
        <p:spPr>
          <a:xfrm>
            <a:off x="2622287" y="3673717"/>
            <a:ext cx="153888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828800"/>
            <a:r>
              <a:rPr lang="en-US" sz="10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2</a:t>
            </a:r>
            <a:r>
              <a:rPr lang="en-US" sz="1000" b="1" baseline="30000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-2</a:t>
            </a:r>
            <a:r>
              <a:rPr lang="en-US" sz="10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</a:t>
            </a:r>
            <a:endParaRPr lang="en-US" sz="1000" b="1" baseline="30000" dirty="0">
              <a:solidFill>
                <a:srgbClr val="424242"/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A02EB3EE-3A34-E04F-8E58-152BD5A372B7}"/>
              </a:ext>
            </a:extLst>
          </p:cNvPr>
          <p:cNvSpPr/>
          <p:nvPr/>
        </p:nvSpPr>
        <p:spPr>
          <a:xfrm>
            <a:off x="3429707" y="3673717"/>
            <a:ext cx="133050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828800"/>
            <a:r>
              <a:rPr lang="en-US" sz="10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2</a:t>
            </a:r>
            <a:r>
              <a:rPr lang="en-US" sz="1000" b="1" baseline="30000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0</a:t>
            </a:r>
            <a:r>
              <a:rPr lang="en-US" sz="10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</a:t>
            </a:r>
            <a:endParaRPr lang="en-US" sz="1000" b="1" baseline="30000" dirty="0">
              <a:solidFill>
                <a:srgbClr val="424242"/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297DCC4B-4F45-F24F-87E8-D65ACEDEC20B}"/>
              </a:ext>
            </a:extLst>
          </p:cNvPr>
          <p:cNvSpPr/>
          <p:nvPr/>
        </p:nvSpPr>
        <p:spPr>
          <a:xfrm>
            <a:off x="4226574" y="3673717"/>
            <a:ext cx="133050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828800"/>
            <a:r>
              <a:rPr lang="en-US" sz="10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2</a:t>
            </a:r>
            <a:r>
              <a:rPr lang="en-US" sz="1000" b="1" baseline="30000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2</a:t>
            </a:r>
            <a:r>
              <a:rPr lang="en-US" sz="10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</a:t>
            </a:r>
            <a:endParaRPr lang="en-US" sz="1000" b="1" baseline="30000" dirty="0">
              <a:solidFill>
                <a:srgbClr val="424242"/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DAE68E64-36C1-E745-9B6D-E543AFBD3AE8}"/>
              </a:ext>
            </a:extLst>
          </p:cNvPr>
          <p:cNvSpPr/>
          <p:nvPr/>
        </p:nvSpPr>
        <p:spPr>
          <a:xfrm>
            <a:off x="1719065" y="3179985"/>
            <a:ext cx="107402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828800"/>
            <a:r>
              <a:rPr lang="en-US" sz="10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2</a:t>
            </a:r>
            <a:r>
              <a:rPr lang="en-US" sz="1000" b="1" baseline="30000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3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700F6FCB-CDB8-0246-9E86-A5C8BCF24AD5}"/>
              </a:ext>
            </a:extLst>
          </p:cNvPr>
          <p:cNvSpPr/>
          <p:nvPr/>
        </p:nvSpPr>
        <p:spPr>
          <a:xfrm>
            <a:off x="1716500" y="2262926"/>
            <a:ext cx="107402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828800"/>
            <a:r>
              <a:rPr lang="en-US" sz="10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2</a:t>
            </a:r>
            <a:r>
              <a:rPr lang="en-US" sz="1000" b="1" baseline="30000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5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F9658E9C-8DFA-7947-BA07-C745AFEF509D}"/>
              </a:ext>
            </a:extLst>
          </p:cNvPr>
          <p:cNvSpPr/>
          <p:nvPr/>
        </p:nvSpPr>
        <p:spPr>
          <a:xfrm>
            <a:off x="1719065" y="1393937"/>
            <a:ext cx="107402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828800"/>
            <a:r>
              <a:rPr lang="en-US" sz="10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2</a:t>
            </a:r>
            <a:r>
              <a:rPr lang="en-US" sz="1000" b="1" baseline="30000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842750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BB0D95-1FF3-C14E-A454-320BC1B01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41DA3-37B9-0E4F-8E5F-702A53F1B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15</a:t>
            </a:fld>
            <a:r>
              <a:rPr lang="pt-PT"/>
              <a:t>  </a:t>
            </a:r>
            <a:r>
              <a:rPr lang="pt-PT" b="0"/>
              <a:t>|</a:t>
            </a:r>
            <a:endParaRPr lang="uk-UA" b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5B765E-CE7B-C144-9D73-21037CA27522}"/>
              </a:ext>
            </a:extLst>
          </p:cNvPr>
          <p:cNvSpPr/>
          <p:nvPr/>
        </p:nvSpPr>
        <p:spPr>
          <a:xfrm>
            <a:off x="6445250" y="0"/>
            <a:ext cx="2698750" cy="5143500"/>
          </a:xfrm>
          <a:prstGeom prst="rect">
            <a:avLst/>
          </a:prstGeom>
          <a:solidFill>
            <a:srgbClr val="00597D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6D3396A-7C23-2847-A625-76124443577C}"/>
              </a:ext>
            </a:extLst>
          </p:cNvPr>
          <p:cNvSpPr txBox="1"/>
          <p:nvPr/>
        </p:nvSpPr>
        <p:spPr>
          <a:xfrm>
            <a:off x="6957256" y="346425"/>
            <a:ext cx="1612621" cy="18466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All codes AVX vectorized!*</a:t>
            </a:r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32FCE82F-D040-8D46-93A3-C8C0CCC51E46}"/>
              </a:ext>
            </a:extLst>
          </p:cNvPr>
          <p:cNvGrpSpPr/>
          <p:nvPr/>
        </p:nvGrpSpPr>
        <p:grpSpPr>
          <a:xfrm>
            <a:off x="6648421" y="906662"/>
            <a:ext cx="2047828" cy="597446"/>
            <a:chOff x="6648421" y="906662"/>
            <a:chExt cx="2047828" cy="597446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20CB1EC-B3EE-E148-BA77-48A82823F98A}"/>
                </a:ext>
              </a:extLst>
            </p:cNvPr>
            <p:cNvSpPr txBox="1"/>
            <p:nvPr/>
          </p:nvSpPr>
          <p:spPr>
            <a:xfrm>
              <a:off x="6934548" y="911133"/>
              <a:ext cx="1761701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Basic implementation (row major) </a:t>
              </a:r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AC9F1852-AF85-3146-807D-32200C9881A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49245" y="1144108"/>
              <a:ext cx="1631411" cy="360000"/>
              <a:chOff x="6899283" y="576876"/>
              <a:chExt cx="1959175" cy="432327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4C06B6E-1750-C74E-A945-486924577C15}"/>
                  </a:ext>
                </a:extLst>
              </p:cNvPr>
              <p:cNvSpPr/>
              <p:nvPr/>
            </p:nvSpPr>
            <p:spPr>
              <a:xfrm>
                <a:off x="6899283" y="576876"/>
                <a:ext cx="432000" cy="43200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sp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784B779-7076-FF49-A551-E3469D556956}"/>
                  </a:ext>
                </a:extLst>
              </p:cNvPr>
              <p:cNvSpPr/>
              <p:nvPr/>
            </p:nvSpPr>
            <p:spPr>
              <a:xfrm>
                <a:off x="7638858" y="577203"/>
                <a:ext cx="432000" cy="43200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sp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4602DDE-2E21-7E43-A8A2-A6544A6CAF42}"/>
                  </a:ext>
                </a:extLst>
              </p:cNvPr>
              <p:cNvSpPr/>
              <p:nvPr/>
            </p:nvSpPr>
            <p:spPr>
              <a:xfrm>
                <a:off x="8426458" y="576876"/>
                <a:ext cx="432000" cy="43200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sp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A74EA2-6DE3-7D49-A460-F4897EBF8821}"/>
                  </a:ext>
                </a:extLst>
              </p:cNvPr>
              <p:cNvSpPr txBox="1"/>
              <p:nvPr/>
            </p:nvSpPr>
            <p:spPr>
              <a:xfrm>
                <a:off x="8201369" y="708237"/>
                <a:ext cx="94577" cy="16927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b="1" dirty="0">
                    <a:solidFill>
                      <a:schemeClr val="bg1"/>
                    </a:solidFill>
                    <a:latin typeface="Avenir Next Condensed Demi Bold" panose="020B0506020202020204" pitchFamily="34" charset="0"/>
                    <a:ea typeface="Helvetica Neue Condensed" panose="02000503000000020004" pitchFamily="2" charset="0"/>
                    <a:cs typeface="Helvetica Neue Condensed" panose="02000503000000020004" pitchFamily="2" charset="0"/>
                  </a:rPr>
                  <a:t>=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59FCC6A-4F35-2E44-9E42-F99DA0147C66}"/>
                  </a:ext>
                </a:extLst>
              </p:cNvPr>
              <p:cNvSpPr txBox="1"/>
              <p:nvPr/>
            </p:nvSpPr>
            <p:spPr>
              <a:xfrm>
                <a:off x="7455415" y="708237"/>
                <a:ext cx="59311" cy="16927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b="1" dirty="0">
                    <a:solidFill>
                      <a:schemeClr val="bg1"/>
                    </a:solidFill>
                    <a:latin typeface="Avenir Next Condensed Demi Bold" panose="020B0506020202020204" pitchFamily="34" charset="0"/>
                    <a:ea typeface="Helvetica Neue Condensed" panose="02000503000000020004" pitchFamily="2" charset="0"/>
                    <a:cs typeface="Helvetica Neue Condensed" panose="02000503000000020004" pitchFamily="2" charset="0"/>
                  </a:rPr>
                  <a:t>x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DD40048-BFB5-E041-A1BB-8F785B0CF44A}"/>
                  </a:ext>
                </a:extLst>
              </p:cNvPr>
              <p:cNvSpPr txBox="1"/>
              <p:nvPr/>
            </p:nvSpPr>
            <p:spPr>
              <a:xfrm>
                <a:off x="7079215" y="708236"/>
                <a:ext cx="72136" cy="16927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b="1" dirty="0">
                    <a:solidFill>
                      <a:schemeClr val="bg1"/>
                    </a:solidFill>
                    <a:latin typeface="Avenir Next Condensed Demi Bold" panose="020B0506020202020204" pitchFamily="34" charset="0"/>
                    <a:ea typeface="Helvetica Neue Condensed" panose="02000503000000020004" pitchFamily="2" charset="0"/>
                    <a:cs typeface="Helvetica Neue Condensed" panose="02000503000000020004" pitchFamily="2" charset="0"/>
                  </a:rPr>
                  <a:t>A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D6C1EBA-34DC-EB41-BA72-915F081B4E28}"/>
                  </a:ext>
                </a:extLst>
              </p:cNvPr>
              <p:cNvSpPr txBox="1"/>
              <p:nvPr/>
            </p:nvSpPr>
            <p:spPr>
              <a:xfrm>
                <a:off x="7816593" y="708236"/>
                <a:ext cx="73738" cy="16927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b="1" dirty="0">
                    <a:solidFill>
                      <a:schemeClr val="bg1"/>
                    </a:solidFill>
                    <a:latin typeface="Avenir Next Condensed Demi Bold" panose="020B0506020202020204" pitchFamily="34" charset="0"/>
                    <a:ea typeface="Helvetica Neue Condensed" panose="02000503000000020004" pitchFamily="2" charset="0"/>
                    <a:cs typeface="Helvetica Neue Condensed" panose="02000503000000020004" pitchFamily="2" charset="0"/>
                  </a:rPr>
                  <a:t>B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5C04907-1893-8144-AA0B-11CADF283DE5}"/>
                  </a:ext>
                </a:extLst>
              </p:cNvPr>
              <p:cNvSpPr txBox="1"/>
              <p:nvPr/>
            </p:nvSpPr>
            <p:spPr>
              <a:xfrm>
                <a:off x="8607192" y="708235"/>
                <a:ext cx="70532" cy="16927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b="1" dirty="0">
                    <a:solidFill>
                      <a:schemeClr val="bg1"/>
                    </a:solidFill>
                    <a:latin typeface="Avenir Next Condensed Demi Bold" panose="020B0506020202020204" pitchFamily="34" charset="0"/>
                    <a:ea typeface="Helvetica Neue Condensed" panose="02000503000000020004" pitchFamily="2" charset="0"/>
                    <a:cs typeface="Helvetica Neue Condensed" panose="02000503000000020004" pitchFamily="2" charset="0"/>
                  </a:rPr>
                  <a:t>C</a:t>
                </a:r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E9BAD23F-1B8D-304E-9A50-D1D6645D15CA}"/>
                  </a:ext>
                </a:extLst>
              </p:cNvPr>
              <p:cNvCxnSpPr/>
              <p:nvPr/>
            </p:nvCxnSpPr>
            <p:spPr>
              <a:xfrm>
                <a:off x="7719771" y="640249"/>
                <a:ext cx="0" cy="288000"/>
              </a:xfrm>
              <a:prstGeom prst="line">
                <a:avLst/>
              </a:prstGeom>
              <a:noFill/>
              <a:ln w="3175" cap="flat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0C4F3611-9AEA-7747-826A-413CF9FEFE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02287" y="640249"/>
                <a:ext cx="288000" cy="0"/>
              </a:xfrm>
              <a:prstGeom prst="line">
                <a:avLst/>
              </a:prstGeom>
              <a:noFill/>
              <a:ln w="3175" cap="flat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21C1C60B-3851-274C-A009-5C35A057AA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1283" y="640249"/>
                <a:ext cx="288000" cy="0"/>
              </a:xfrm>
              <a:prstGeom prst="line">
                <a:avLst/>
              </a:prstGeom>
              <a:noFill/>
              <a:ln w="3175" cap="flat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A43A6E56-B7A7-D24E-A545-0A2D09AEA93B}"/>
                </a:ext>
              </a:extLst>
            </p:cNvPr>
            <p:cNvSpPr txBox="1"/>
            <p:nvPr/>
          </p:nvSpPr>
          <p:spPr>
            <a:xfrm>
              <a:off x="6648421" y="906662"/>
              <a:ext cx="141064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[1]</a:t>
              </a: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2390F91B-67B4-F44B-87E4-A0B93EE830CD}"/>
              </a:ext>
            </a:extLst>
          </p:cNvPr>
          <p:cNvGrpSpPr/>
          <p:nvPr/>
        </p:nvGrpSpPr>
        <p:grpSpPr>
          <a:xfrm>
            <a:off x="6557050" y="2840976"/>
            <a:ext cx="2035788" cy="658221"/>
            <a:chOff x="6557050" y="3124108"/>
            <a:chExt cx="2035788" cy="658221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63DC015-2667-384D-8EA9-F9F1BBF180FA}"/>
                </a:ext>
              </a:extLst>
            </p:cNvPr>
            <p:cNvSpPr txBox="1"/>
            <p:nvPr/>
          </p:nvSpPr>
          <p:spPr>
            <a:xfrm>
              <a:off x="6934548" y="3124108"/>
              <a:ext cx="132408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Cache blocking: L3, L2, L1</a:t>
              </a:r>
            </a:p>
          </p:txBody>
        </p: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5347FB2C-70A5-734A-8A20-AF4719651A4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885006" y="3339529"/>
              <a:ext cx="1707832" cy="442800"/>
              <a:chOff x="6832738" y="2290880"/>
              <a:chExt cx="2087652" cy="541278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443B6ED-D8FC-C646-B228-186F26CFEE9C}"/>
                  </a:ext>
                </a:extLst>
              </p:cNvPr>
              <p:cNvSpPr/>
              <p:nvPr/>
            </p:nvSpPr>
            <p:spPr>
              <a:xfrm>
                <a:off x="6899283" y="2345602"/>
                <a:ext cx="432000" cy="432000"/>
              </a:xfrm>
              <a:prstGeom prst="rect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sp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2221C2F-3BE8-0C49-BB51-87595314B6AB}"/>
                  </a:ext>
                </a:extLst>
              </p:cNvPr>
              <p:cNvSpPr/>
              <p:nvPr/>
            </p:nvSpPr>
            <p:spPr>
              <a:xfrm>
                <a:off x="7638858" y="2345929"/>
                <a:ext cx="432000" cy="432000"/>
              </a:xfrm>
              <a:prstGeom prst="rect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sp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EA12E47-8014-AE44-B396-674D83CE0341}"/>
                  </a:ext>
                </a:extLst>
              </p:cNvPr>
              <p:cNvSpPr/>
              <p:nvPr/>
            </p:nvSpPr>
            <p:spPr>
              <a:xfrm>
                <a:off x="8426458" y="2345602"/>
                <a:ext cx="432000" cy="432000"/>
              </a:xfrm>
              <a:prstGeom prst="rect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sp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61E8633-66F2-4544-A862-C3E3B99D1AE6}"/>
                  </a:ext>
                </a:extLst>
              </p:cNvPr>
              <p:cNvSpPr txBox="1"/>
              <p:nvPr/>
            </p:nvSpPr>
            <p:spPr>
              <a:xfrm>
                <a:off x="8201369" y="2476963"/>
                <a:ext cx="94577" cy="16927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b="1" dirty="0">
                    <a:solidFill>
                      <a:schemeClr val="bg1"/>
                    </a:solidFill>
                    <a:latin typeface="Avenir Next Condensed Demi Bold" panose="020B0506020202020204" pitchFamily="34" charset="0"/>
                    <a:ea typeface="Helvetica Neue Condensed" panose="02000503000000020004" pitchFamily="2" charset="0"/>
                    <a:cs typeface="Helvetica Neue Condensed" panose="02000503000000020004" pitchFamily="2" charset="0"/>
                  </a:rPr>
                  <a:t>=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02847A6-FBAE-E845-A818-6A3C8C16AD60}"/>
                  </a:ext>
                </a:extLst>
              </p:cNvPr>
              <p:cNvSpPr txBox="1"/>
              <p:nvPr/>
            </p:nvSpPr>
            <p:spPr>
              <a:xfrm>
                <a:off x="7455415" y="2476963"/>
                <a:ext cx="59311" cy="16927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b="1" dirty="0">
                    <a:solidFill>
                      <a:schemeClr val="bg1"/>
                    </a:solidFill>
                    <a:latin typeface="Avenir Next Condensed Demi Bold" panose="020B0506020202020204" pitchFamily="34" charset="0"/>
                    <a:ea typeface="Helvetica Neue Condensed" panose="02000503000000020004" pitchFamily="2" charset="0"/>
                    <a:cs typeface="Helvetica Neue Condensed" panose="02000503000000020004" pitchFamily="2" charset="0"/>
                  </a:rPr>
                  <a:t>x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695A7F6-8F8D-DA49-A329-900AE6E10073}"/>
                  </a:ext>
                </a:extLst>
              </p:cNvPr>
              <p:cNvSpPr txBox="1"/>
              <p:nvPr/>
            </p:nvSpPr>
            <p:spPr>
              <a:xfrm>
                <a:off x="7079215" y="2476962"/>
                <a:ext cx="72136" cy="16927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b="1" dirty="0">
                    <a:solidFill>
                      <a:schemeClr val="bg1"/>
                    </a:solidFill>
                    <a:latin typeface="Avenir Next Condensed Demi Bold" panose="020B0506020202020204" pitchFamily="34" charset="0"/>
                    <a:ea typeface="Helvetica Neue Condensed" panose="02000503000000020004" pitchFamily="2" charset="0"/>
                    <a:cs typeface="Helvetica Neue Condensed" panose="02000503000000020004" pitchFamily="2" charset="0"/>
                  </a:rPr>
                  <a:t>A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F6ED54F-F184-EB48-9105-6D12762B812C}"/>
                  </a:ext>
                </a:extLst>
              </p:cNvPr>
              <p:cNvSpPr txBox="1"/>
              <p:nvPr/>
            </p:nvSpPr>
            <p:spPr>
              <a:xfrm>
                <a:off x="7816593" y="2476962"/>
                <a:ext cx="73738" cy="16927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b="1" dirty="0">
                    <a:solidFill>
                      <a:schemeClr val="bg1"/>
                    </a:solidFill>
                    <a:latin typeface="Avenir Next Condensed Demi Bold" panose="020B0506020202020204" pitchFamily="34" charset="0"/>
                    <a:ea typeface="Helvetica Neue Condensed" panose="02000503000000020004" pitchFamily="2" charset="0"/>
                    <a:cs typeface="Helvetica Neue Condensed" panose="02000503000000020004" pitchFamily="2" charset="0"/>
                  </a:rPr>
                  <a:t>B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1D857BE-F028-A147-B077-8D821C970E20}"/>
                  </a:ext>
                </a:extLst>
              </p:cNvPr>
              <p:cNvSpPr txBox="1"/>
              <p:nvPr/>
            </p:nvSpPr>
            <p:spPr>
              <a:xfrm>
                <a:off x="8607192" y="2476961"/>
                <a:ext cx="70532" cy="16927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b="1" dirty="0">
                    <a:solidFill>
                      <a:schemeClr val="bg1"/>
                    </a:solidFill>
                    <a:latin typeface="Avenir Next Condensed Demi Bold" panose="020B0506020202020204" pitchFamily="34" charset="0"/>
                    <a:ea typeface="Helvetica Neue Condensed" panose="02000503000000020004" pitchFamily="2" charset="0"/>
                    <a:cs typeface="Helvetica Neue Condensed" panose="02000503000000020004" pitchFamily="2" charset="0"/>
                  </a:rPr>
                  <a:t>C</a:t>
                </a:r>
              </a:p>
            </p:txBody>
          </p: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83DD5072-18B9-E744-9FF2-7FFFB5DDC8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39088" y="2464261"/>
                <a:ext cx="550197" cy="0"/>
              </a:xfrm>
              <a:prstGeom prst="line">
                <a:avLst/>
              </a:prstGeom>
              <a:noFill/>
              <a:ln w="3175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1B2B576E-7ACD-C94B-B0D6-E86C435877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32738" y="2644552"/>
                <a:ext cx="550197" cy="0"/>
              </a:xfrm>
              <a:prstGeom prst="line">
                <a:avLst/>
              </a:prstGeom>
              <a:noFill/>
              <a:ln w="3175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A09F4D71-D78C-A94A-A44F-6DEE6B7EFC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04428" y="2290881"/>
                <a:ext cx="0" cy="541277"/>
              </a:xfrm>
              <a:prstGeom prst="line">
                <a:avLst/>
              </a:prstGeom>
              <a:noFill/>
              <a:ln w="3175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D5C880D4-0252-4742-A7DC-1EC6865006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01278" y="2290881"/>
                <a:ext cx="0" cy="541277"/>
              </a:xfrm>
              <a:prstGeom prst="line">
                <a:avLst/>
              </a:prstGeom>
              <a:noFill/>
              <a:ln w="3175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C5DCE3FB-D2B4-EF4A-8C5A-AE937B65F0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75688" y="2464260"/>
                <a:ext cx="550197" cy="0"/>
              </a:xfrm>
              <a:prstGeom prst="line">
                <a:avLst/>
              </a:prstGeom>
              <a:noFill/>
              <a:ln w="3175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4C29A0BD-7169-DE48-B13F-069D308438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69338" y="2644551"/>
                <a:ext cx="550197" cy="0"/>
              </a:xfrm>
              <a:prstGeom prst="line">
                <a:avLst/>
              </a:prstGeom>
              <a:noFill/>
              <a:ln w="3175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785FBE65-F850-A549-AFDF-A6C634BC4D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41028" y="2290880"/>
                <a:ext cx="0" cy="541277"/>
              </a:xfrm>
              <a:prstGeom prst="line">
                <a:avLst/>
              </a:prstGeom>
              <a:noFill/>
              <a:ln w="3175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6F4277D7-9373-0F4B-BB00-5138FBB7DE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37878" y="2290880"/>
                <a:ext cx="0" cy="541277"/>
              </a:xfrm>
              <a:prstGeom prst="line">
                <a:avLst/>
              </a:prstGeom>
              <a:noFill/>
              <a:ln w="3175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6A16361F-3180-0B4A-AD28-05EACF3C13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70193" y="2464260"/>
                <a:ext cx="550197" cy="0"/>
              </a:xfrm>
              <a:prstGeom prst="line">
                <a:avLst/>
              </a:prstGeom>
              <a:noFill/>
              <a:ln w="3175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0F9EB2B4-F064-604A-96E8-55A6A88269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63843" y="2644551"/>
                <a:ext cx="550197" cy="0"/>
              </a:xfrm>
              <a:prstGeom prst="line">
                <a:avLst/>
              </a:prstGeom>
              <a:noFill/>
              <a:ln w="3175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F69DD9C7-C689-4544-AA83-9A77C3A806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35533" y="2290880"/>
                <a:ext cx="0" cy="541277"/>
              </a:xfrm>
              <a:prstGeom prst="line">
                <a:avLst/>
              </a:prstGeom>
              <a:noFill/>
              <a:ln w="3175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499EB4D1-A2FC-2F44-ADFD-F9C7A3FF03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2383" y="2290880"/>
                <a:ext cx="0" cy="541277"/>
              </a:xfrm>
              <a:prstGeom prst="line">
                <a:avLst/>
              </a:prstGeom>
              <a:noFill/>
              <a:ln w="3175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37DF205D-1983-D940-B8EA-AD0285DEF7DB}"/>
                </a:ext>
              </a:extLst>
            </p:cNvPr>
            <p:cNvSpPr txBox="1"/>
            <p:nvPr/>
          </p:nvSpPr>
          <p:spPr>
            <a:xfrm>
              <a:off x="6557050" y="3124108"/>
              <a:ext cx="323807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[3,4,5]</a:t>
              </a: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482D2365-B823-7C41-898B-3781B9DA1260}"/>
              </a:ext>
            </a:extLst>
          </p:cNvPr>
          <p:cNvGrpSpPr/>
          <p:nvPr/>
        </p:nvGrpSpPr>
        <p:grpSpPr>
          <a:xfrm>
            <a:off x="6648845" y="3868032"/>
            <a:ext cx="1931811" cy="553221"/>
            <a:chOff x="6648845" y="4318882"/>
            <a:chExt cx="1931811" cy="55322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5D4920C-5AAC-2A46-91C6-311F6CBC5ECB}"/>
                </a:ext>
              </a:extLst>
            </p:cNvPr>
            <p:cNvSpPr txBox="1"/>
            <p:nvPr/>
          </p:nvSpPr>
          <p:spPr>
            <a:xfrm>
              <a:off x="6934548" y="4318882"/>
              <a:ext cx="479298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Intel MKL</a:t>
              </a:r>
            </a:p>
          </p:txBody>
        </p: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E2A914B0-B58A-4941-938F-B74EC18C8A3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49245" y="4512103"/>
              <a:ext cx="1631411" cy="360000"/>
              <a:chOff x="6905633" y="3679448"/>
              <a:chExt cx="1959175" cy="432327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65A1E24-489C-5447-A51A-5EF176C50D63}"/>
                  </a:ext>
                </a:extLst>
              </p:cNvPr>
              <p:cNvSpPr/>
              <p:nvPr/>
            </p:nvSpPr>
            <p:spPr>
              <a:xfrm>
                <a:off x="6905633" y="3679448"/>
                <a:ext cx="432000" cy="432000"/>
              </a:xfrm>
              <a:prstGeom prst="rect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sp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7764F7B-762D-3E44-AAB3-1B4609AD8297}"/>
                  </a:ext>
                </a:extLst>
              </p:cNvPr>
              <p:cNvSpPr/>
              <p:nvPr/>
            </p:nvSpPr>
            <p:spPr>
              <a:xfrm>
                <a:off x="7645208" y="3679775"/>
                <a:ext cx="432000" cy="432000"/>
              </a:xfrm>
              <a:prstGeom prst="rect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sp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86135282-FE98-0F47-800D-7CCD146E8CF7}"/>
                  </a:ext>
                </a:extLst>
              </p:cNvPr>
              <p:cNvSpPr/>
              <p:nvPr/>
            </p:nvSpPr>
            <p:spPr>
              <a:xfrm>
                <a:off x="8432808" y="3679448"/>
                <a:ext cx="432000" cy="432000"/>
              </a:xfrm>
              <a:prstGeom prst="rect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sp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C3D9877-5D54-B34A-827F-5298554E25C0}"/>
                  </a:ext>
                </a:extLst>
              </p:cNvPr>
              <p:cNvSpPr txBox="1"/>
              <p:nvPr/>
            </p:nvSpPr>
            <p:spPr>
              <a:xfrm>
                <a:off x="8207719" y="3810809"/>
                <a:ext cx="94577" cy="16927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b="1" dirty="0">
                    <a:solidFill>
                      <a:schemeClr val="bg1"/>
                    </a:solidFill>
                    <a:latin typeface="Avenir Next Condensed Demi Bold" panose="020B0506020202020204" pitchFamily="34" charset="0"/>
                    <a:ea typeface="Helvetica Neue Condensed" panose="02000503000000020004" pitchFamily="2" charset="0"/>
                    <a:cs typeface="Helvetica Neue Condensed" panose="02000503000000020004" pitchFamily="2" charset="0"/>
                  </a:rPr>
                  <a:t>=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A21BBEB-53F9-E541-813C-C7FB5E4AE918}"/>
                  </a:ext>
                </a:extLst>
              </p:cNvPr>
              <p:cNvSpPr txBox="1"/>
              <p:nvPr/>
            </p:nvSpPr>
            <p:spPr>
              <a:xfrm>
                <a:off x="7461765" y="3810809"/>
                <a:ext cx="59311" cy="16927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b="1" dirty="0">
                    <a:solidFill>
                      <a:schemeClr val="bg1"/>
                    </a:solidFill>
                    <a:latin typeface="Avenir Next Condensed Demi Bold" panose="020B0506020202020204" pitchFamily="34" charset="0"/>
                    <a:ea typeface="Helvetica Neue Condensed" panose="02000503000000020004" pitchFamily="2" charset="0"/>
                    <a:cs typeface="Helvetica Neue Condensed" panose="02000503000000020004" pitchFamily="2" charset="0"/>
                  </a:rPr>
                  <a:t>x</a:t>
                </a:r>
              </a:p>
            </p:txBody>
          </p:sp>
          <p:pic>
            <p:nvPicPr>
              <p:cNvPr id="112" name="Graphic 111">
                <a:extLst>
                  <a:ext uri="{FF2B5EF4-FFF2-40B4-BE49-F238E27FC236}">
                    <a16:creationId xmlns:a16="http://schemas.microsoft.com/office/drawing/2014/main" id="{0C9936DE-9E4D-A040-8459-0A90DB5413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501035" y="3744113"/>
                <a:ext cx="294267" cy="294267"/>
              </a:xfrm>
              <a:prstGeom prst="rect">
                <a:avLst/>
              </a:prstGeom>
            </p:spPr>
          </p:pic>
          <p:pic>
            <p:nvPicPr>
              <p:cNvPr id="118" name="Graphic 117">
                <a:extLst>
                  <a:ext uri="{FF2B5EF4-FFF2-40B4-BE49-F238E27FC236}">
                    <a16:creationId xmlns:a16="http://schemas.microsoft.com/office/drawing/2014/main" id="{E5127A2D-DD74-5842-9DA1-A6800FD0AD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970031" y="3731426"/>
                <a:ext cx="301751" cy="301751"/>
              </a:xfrm>
              <a:prstGeom prst="rect">
                <a:avLst/>
              </a:prstGeom>
            </p:spPr>
          </p:pic>
          <p:pic>
            <p:nvPicPr>
              <p:cNvPr id="119" name="Graphic 118">
                <a:extLst>
                  <a:ext uri="{FF2B5EF4-FFF2-40B4-BE49-F238E27FC236}">
                    <a16:creationId xmlns:a16="http://schemas.microsoft.com/office/drawing/2014/main" id="{9FBC1818-3264-E845-A1B5-CA2F4A0463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705464" y="3739618"/>
                <a:ext cx="301751" cy="301751"/>
              </a:xfrm>
              <a:prstGeom prst="rect">
                <a:avLst/>
              </a:prstGeom>
            </p:spPr>
          </p:pic>
        </p:grp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4DD96A67-9518-FE4D-945E-08D3B50D8163}"/>
                </a:ext>
              </a:extLst>
            </p:cNvPr>
            <p:cNvSpPr txBox="1"/>
            <p:nvPr/>
          </p:nvSpPr>
          <p:spPr>
            <a:xfrm>
              <a:off x="6648845" y="4318882"/>
              <a:ext cx="141064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[6]</a:t>
              </a:r>
            </a:p>
          </p:txBody>
        </p:sp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4EBBE7B0-1C32-BD4E-ABC4-4B99C7001D9E}"/>
              </a:ext>
            </a:extLst>
          </p:cNvPr>
          <p:cNvSpPr txBox="1"/>
          <p:nvPr/>
        </p:nvSpPr>
        <p:spPr>
          <a:xfrm>
            <a:off x="655969" y="4800241"/>
            <a:ext cx="8062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24242"/>
                </a:solidFill>
                <a:latin typeface="Avenir Next Condensed" panose="020B0506020202020204" pitchFamily="34" charset="0"/>
              </a:rPr>
              <a:t>* A. Ilic, F. </a:t>
            </a:r>
            <a:r>
              <a:rPr lang="en-US" sz="800" dirty="0" err="1">
                <a:solidFill>
                  <a:srgbClr val="424242"/>
                </a:solidFill>
                <a:latin typeface="Avenir Next Condensed" panose="020B0506020202020204" pitchFamily="34" charset="0"/>
              </a:rPr>
              <a:t>Pratas</a:t>
            </a:r>
            <a:r>
              <a:rPr lang="en-US" sz="800" dirty="0">
                <a:solidFill>
                  <a:srgbClr val="424242"/>
                </a:solidFill>
                <a:latin typeface="Avenir Next Condensed" panose="020B0506020202020204" pitchFamily="34" charset="0"/>
              </a:rPr>
              <a:t> and L. Sousa, “Cache-aware Roofline Model: Upgrading the Loft”, IEEE Computer Architecture Letters (2014)</a:t>
            </a:r>
          </a:p>
          <a:p>
            <a:r>
              <a:rPr lang="en-US" sz="800" dirty="0">
                <a:solidFill>
                  <a:srgbClr val="424242"/>
                </a:solidFill>
                <a:latin typeface="Avenir Next Condensed" panose="020B0506020202020204" pitchFamily="34" charset="0"/>
              </a:rPr>
              <a:t>* A. Ilic, F. </a:t>
            </a:r>
            <a:r>
              <a:rPr lang="en-US" sz="800" dirty="0" err="1">
                <a:solidFill>
                  <a:srgbClr val="424242"/>
                </a:solidFill>
                <a:latin typeface="Avenir Next Condensed" panose="020B0506020202020204" pitchFamily="34" charset="0"/>
              </a:rPr>
              <a:t>Pratas</a:t>
            </a:r>
            <a:r>
              <a:rPr lang="en-US" sz="800" dirty="0">
                <a:solidFill>
                  <a:srgbClr val="424242"/>
                </a:solidFill>
                <a:latin typeface="Avenir Next Condensed" panose="020B0506020202020204" pitchFamily="34" charset="0"/>
              </a:rPr>
              <a:t> and L. Sousa, “Beyond the Roofline: Cache-Aware Power and Energy-Efficiency Modeling for Multi-Cores”, IEEE Trans. on Computers (2017)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E0D52A7-797C-0F43-B594-0346E1582634}"/>
              </a:ext>
            </a:extLst>
          </p:cNvPr>
          <p:cNvGrpSpPr>
            <a:grpSpLocks noChangeAspect="1"/>
          </p:cNvGrpSpPr>
          <p:nvPr/>
        </p:nvGrpSpPr>
        <p:grpSpPr>
          <a:xfrm>
            <a:off x="1210392" y="1127053"/>
            <a:ext cx="1946596" cy="1440000"/>
            <a:chOff x="1049590" y="892362"/>
            <a:chExt cx="2433245" cy="1800000"/>
          </a:xfrm>
        </p:grpSpPr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AE5F3412-3CC8-4040-94EC-5618A60678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590" y="892362"/>
              <a:ext cx="2433245" cy="1800000"/>
            </a:xfrm>
            <a:prstGeom prst="rect">
              <a:avLst/>
            </a:prstGeom>
          </p:spPr>
        </p:pic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289A771C-A0A9-5D40-8AB9-A3D543172329}"/>
                </a:ext>
              </a:extLst>
            </p:cNvPr>
            <p:cNvCxnSpPr/>
            <p:nvPr/>
          </p:nvCxnSpPr>
          <p:spPr bwMode="auto">
            <a:xfrm flipV="1">
              <a:off x="1936385" y="1108186"/>
              <a:ext cx="0" cy="1152128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00408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2587F91-D283-1D49-B7A1-2F212F4BBACB}"/>
              </a:ext>
            </a:extLst>
          </p:cNvPr>
          <p:cNvGrpSpPr>
            <a:grpSpLocks noChangeAspect="1"/>
          </p:cNvGrpSpPr>
          <p:nvPr/>
        </p:nvGrpSpPr>
        <p:grpSpPr>
          <a:xfrm>
            <a:off x="3887006" y="1144108"/>
            <a:ext cx="1828812" cy="1440000"/>
            <a:chOff x="3867748" y="901607"/>
            <a:chExt cx="2286015" cy="1800000"/>
          </a:xfrm>
        </p:grpSpPr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D21EF9DE-73D5-F940-A389-EFB5F48AA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7748" y="901607"/>
              <a:ext cx="2286015" cy="1800000"/>
            </a:xfrm>
            <a:prstGeom prst="rect">
              <a:avLst/>
            </a:prstGeom>
          </p:spPr>
        </p:pic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BF1DA250-4677-F847-9630-328D91A2A31D}"/>
                </a:ext>
              </a:extLst>
            </p:cNvPr>
            <p:cNvCxnSpPr/>
            <p:nvPr/>
          </p:nvCxnSpPr>
          <p:spPr bwMode="auto">
            <a:xfrm flipV="1">
              <a:off x="4659836" y="1189439"/>
              <a:ext cx="0" cy="1152128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00804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3FD63AD-CBA2-CA4E-920E-D5F030F08FD4}"/>
              </a:ext>
            </a:extLst>
          </p:cNvPr>
          <p:cNvGrpSpPr>
            <a:grpSpLocks noChangeAspect="1"/>
          </p:cNvGrpSpPr>
          <p:nvPr/>
        </p:nvGrpSpPr>
        <p:grpSpPr>
          <a:xfrm>
            <a:off x="2052115" y="2883186"/>
            <a:ext cx="2667229" cy="1440000"/>
            <a:chOff x="2052114" y="2883186"/>
            <a:chExt cx="3334036" cy="1800000"/>
          </a:xfrm>
        </p:grpSpPr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BC1EAF88-7FDD-464D-B507-9759093C576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2114" y="2883186"/>
              <a:ext cx="3334036" cy="1800000"/>
            </a:xfrm>
            <a:prstGeom prst="rect">
              <a:avLst/>
            </a:prstGeom>
          </p:spPr>
        </p:pic>
        <p:cxnSp>
          <p:nvCxnSpPr>
            <p:cNvPr id="92" name="Curved Connector 91">
              <a:extLst>
                <a:ext uri="{FF2B5EF4-FFF2-40B4-BE49-F238E27FC236}">
                  <a16:creationId xmlns:a16="http://schemas.microsoft.com/office/drawing/2014/main" id="{41006336-5DA6-284C-8373-0B7BF4E7CD3F}"/>
                </a:ext>
              </a:extLst>
            </p:cNvPr>
            <p:cNvCxnSpPr/>
            <p:nvPr/>
          </p:nvCxnSpPr>
          <p:spPr bwMode="auto">
            <a:xfrm rot="16200000" flipV="1">
              <a:off x="3568898" y="3863664"/>
              <a:ext cx="504055" cy="270895"/>
            </a:xfrm>
            <a:prstGeom prst="curvedConnector3">
              <a:avLst>
                <a:gd name="adj1" fmla="val 229479"/>
              </a:avLst>
            </a:prstGeom>
            <a:solidFill>
              <a:schemeClr val="accent1"/>
            </a:solidFill>
            <a:ln w="50800" cap="flat" cmpd="sng" algn="ctr">
              <a:solidFill>
                <a:srgbClr val="80004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7359458F-208A-7B49-B5B8-A5C35996B77F}"/>
              </a:ext>
            </a:extLst>
          </p:cNvPr>
          <p:cNvSpPr txBox="1"/>
          <p:nvPr/>
        </p:nvSpPr>
        <p:spPr>
          <a:xfrm>
            <a:off x="2378749" y="1955152"/>
            <a:ext cx="761518" cy="292388"/>
          </a:xfrm>
          <a:prstGeom prst="rect">
            <a:avLst/>
          </a:prstGeom>
          <a:solidFill>
            <a:schemeClr val="bg1"/>
          </a:solidFill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50" b="1" dirty="0">
                <a:solidFill>
                  <a:srgbClr val="41414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Performance </a:t>
            </a:r>
          </a:p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50" b="1" dirty="0">
                <a:solidFill>
                  <a:srgbClr val="41414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CARM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8A982764-515C-4E13-8D1E-2EE85EB0D430}"/>
              </a:ext>
            </a:extLst>
          </p:cNvPr>
          <p:cNvGrpSpPr/>
          <p:nvPr/>
        </p:nvGrpSpPr>
        <p:grpSpPr>
          <a:xfrm>
            <a:off x="6648421" y="1872944"/>
            <a:ext cx="2466211" cy="599196"/>
            <a:chOff x="6648421" y="2014510"/>
            <a:chExt cx="2466211" cy="599196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951ADBE-E3B1-486B-8358-6FAE59D8938C}"/>
                </a:ext>
              </a:extLst>
            </p:cNvPr>
            <p:cNvSpPr txBox="1"/>
            <p:nvPr/>
          </p:nvSpPr>
          <p:spPr>
            <a:xfrm>
              <a:off x="6934548" y="2014510"/>
              <a:ext cx="2180084" cy="138499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9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Transposed B (improved mem. access) </a:t>
              </a:r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437F8A5B-4236-4003-8668-9CDA6E181C6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49245" y="2253706"/>
              <a:ext cx="1631411" cy="360000"/>
              <a:chOff x="6905376" y="1421714"/>
              <a:chExt cx="1959175" cy="432327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3FAF307D-D725-4AF9-9F7C-74CDE4DB3FDF}"/>
                  </a:ext>
                </a:extLst>
              </p:cNvPr>
              <p:cNvSpPr/>
              <p:nvPr/>
            </p:nvSpPr>
            <p:spPr>
              <a:xfrm>
                <a:off x="6905376" y="1421714"/>
                <a:ext cx="432000" cy="432000"/>
              </a:xfrm>
              <a:prstGeom prst="rect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sp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AB6B24D5-A80A-403A-95BF-17CA76B13E05}"/>
                  </a:ext>
                </a:extLst>
              </p:cNvPr>
              <p:cNvSpPr/>
              <p:nvPr/>
            </p:nvSpPr>
            <p:spPr>
              <a:xfrm>
                <a:off x="7644951" y="1422041"/>
                <a:ext cx="432000" cy="432000"/>
              </a:xfrm>
              <a:prstGeom prst="rect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sp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44C41B75-C3CF-4993-8034-BF3C969C68A4}"/>
                  </a:ext>
                </a:extLst>
              </p:cNvPr>
              <p:cNvSpPr/>
              <p:nvPr/>
            </p:nvSpPr>
            <p:spPr>
              <a:xfrm>
                <a:off x="8432551" y="1421714"/>
                <a:ext cx="432000" cy="432000"/>
              </a:xfrm>
              <a:prstGeom prst="rect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sp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74A40252-384A-4855-ACBD-D18084C1C8CA}"/>
                  </a:ext>
                </a:extLst>
              </p:cNvPr>
              <p:cNvSpPr txBox="1"/>
              <p:nvPr/>
            </p:nvSpPr>
            <p:spPr>
              <a:xfrm>
                <a:off x="8207462" y="1553075"/>
                <a:ext cx="94577" cy="16927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b="1" dirty="0">
                    <a:solidFill>
                      <a:schemeClr val="bg1"/>
                    </a:solidFill>
                    <a:latin typeface="Avenir Next Condensed Demi Bold" panose="020B0506020202020204" pitchFamily="34" charset="0"/>
                    <a:ea typeface="Helvetica Neue Condensed" panose="02000503000000020004" pitchFamily="2" charset="0"/>
                    <a:cs typeface="Helvetica Neue Condensed" panose="02000503000000020004" pitchFamily="2" charset="0"/>
                  </a:rPr>
                  <a:t>=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B2FB1962-9601-4D0E-8F52-37D218731183}"/>
                  </a:ext>
                </a:extLst>
              </p:cNvPr>
              <p:cNvSpPr txBox="1"/>
              <p:nvPr/>
            </p:nvSpPr>
            <p:spPr>
              <a:xfrm>
                <a:off x="7461508" y="1553075"/>
                <a:ext cx="59311" cy="16927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b="1" dirty="0">
                    <a:solidFill>
                      <a:schemeClr val="bg1"/>
                    </a:solidFill>
                    <a:latin typeface="Avenir Next Condensed Demi Bold" panose="020B0506020202020204" pitchFamily="34" charset="0"/>
                    <a:ea typeface="Helvetica Neue Condensed" panose="02000503000000020004" pitchFamily="2" charset="0"/>
                    <a:cs typeface="Helvetica Neue Condensed" panose="02000503000000020004" pitchFamily="2" charset="0"/>
                  </a:rPr>
                  <a:t>x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96EF346C-ECB3-4C69-A843-9A5AF48DA022}"/>
                  </a:ext>
                </a:extLst>
              </p:cNvPr>
              <p:cNvSpPr txBox="1"/>
              <p:nvPr/>
            </p:nvSpPr>
            <p:spPr>
              <a:xfrm>
                <a:off x="7085308" y="1553074"/>
                <a:ext cx="72136" cy="16927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b="1" dirty="0">
                    <a:solidFill>
                      <a:schemeClr val="bg1"/>
                    </a:solidFill>
                    <a:latin typeface="Avenir Next Condensed Demi Bold" panose="020B0506020202020204" pitchFamily="34" charset="0"/>
                    <a:ea typeface="Helvetica Neue Condensed" panose="02000503000000020004" pitchFamily="2" charset="0"/>
                    <a:cs typeface="Helvetica Neue Condensed" panose="02000503000000020004" pitchFamily="2" charset="0"/>
                  </a:rPr>
                  <a:t>A</a:t>
                </a: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C2151B-B79C-4D15-8245-2949B3557061}"/>
                  </a:ext>
                </a:extLst>
              </p:cNvPr>
              <p:cNvSpPr txBox="1"/>
              <p:nvPr/>
            </p:nvSpPr>
            <p:spPr>
              <a:xfrm>
                <a:off x="7822686" y="1553074"/>
                <a:ext cx="73738" cy="16927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b="1" dirty="0">
                    <a:solidFill>
                      <a:schemeClr val="bg1"/>
                    </a:solidFill>
                    <a:latin typeface="Avenir Next Condensed Demi Bold" panose="020B0506020202020204" pitchFamily="34" charset="0"/>
                    <a:ea typeface="Helvetica Neue Condensed" panose="02000503000000020004" pitchFamily="2" charset="0"/>
                    <a:cs typeface="Helvetica Neue Condensed" panose="02000503000000020004" pitchFamily="2" charset="0"/>
                  </a:rPr>
                  <a:t>B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16A62DD-D245-4F3F-9DC8-8E5BE8CE22D8}"/>
                  </a:ext>
                </a:extLst>
              </p:cNvPr>
              <p:cNvSpPr txBox="1"/>
              <p:nvPr/>
            </p:nvSpPr>
            <p:spPr>
              <a:xfrm>
                <a:off x="8613285" y="1553073"/>
                <a:ext cx="70532" cy="16927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b="1" dirty="0">
                    <a:solidFill>
                      <a:schemeClr val="bg1"/>
                    </a:solidFill>
                    <a:latin typeface="Avenir Next Condensed Demi Bold" panose="020B0506020202020204" pitchFamily="34" charset="0"/>
                    <a:ea typeface="Helvetica Neue Condensed" panose="02000503000000020004" pitchFamily="2" charset="0"/>
                    <a:cs typeface="Helvetica Neue Condensed" panose="02000503000000020004" pitchFamily="2" charset="0"/>
                  </a:rPr>
                  <a:t>C</a:t>
                </a:r>
              </a:p>
            </p:txBody>
          </p: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968CD327-A8F2-4740-97E7-A7FEF84918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01035" y="1479364"/>
                <a:ext cx="288000" cy="0"/>
              </a:xfrm>
              <a:prstGeom prst="line">
                <a:avLst/>
              </a:prstGeom>
              <a:noFill/>
              <a:ln w="3175" cap="flat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E390E453-0800-47CF-A22E-0FF4BC50A7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0031" y="1479364"/>
                <a:ext cx="288000" cy="0"/>
              </a:xfrm>
              <a:prstGeom prst="line">
                <a:avLst/>
              </a:prstGeom>
              <a:noFill/>
              <a:ln w="3175" cap="flat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D80BC6B7-A7E8-4B33-BE14-2E5F78E6BB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05464" y="1479364"/>
                <a:ext cx="288000" cy="0"/>
              </a:xfrm>
              <a:prstGeom prst="line">
                <a:avLst/>
              </a:prstGeom>
              <a:noFill/>
              <a:ln w="3175" cap="flat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C05C680-99C1-4137-BC5C-8C7620CCB01D}"/>
                </a:ext>
              </a:extLst>
            </p:cNvPr>
            <p:cNvSpPr txBox="1"/>
            <p:nvPr/>
          </p:nvSpPr>
          <p:spPr>
            <a:xfrm>
              <a:off x="6648421" y="2014510"/>
              <a:ext cx="141064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[2]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3082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9DE8E5-5EDF-6147-B5D8-2DF5B8032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Cache-aware Roofline Model: Extensions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E6554-CBB7-3E45-B6F7-2E1D4271C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16</a:t>
            </a:fld>
            <a:r>
              <a:rPr lang="pt-PT"/>
              <a:t>  </a:t>
            </a:r>
            <a:r>
              <a:rPr lang="pt-PT" b="0"/>
              <a:t>|</a:t>
            </a:r>
            <a:endParaRPr lang="uk-UA" b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FD2BE2-3B49-3040-8E3E-6FA65F42EE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36" y="1191935"/>
            <a:ext cx="6544927" cy="1440000"/>
          </a:xfrm>
          <a:prstGeom prst="rect">
            <a:avLst/>
          </a:prstGeom>
        </p:spPr>
      </p:pic>
      <p:pic>
        <p:nvPicPr>
          <p:cNvPr id="11" name="Imagem 17" descr="Recorte de Ecrã">
            <a:extLst>
              <a:ext uri="{FF2B5EF4-FFF2-40B4-BE49-F238E27FC236}">
                <a16:creationId xmlns:a16="http://schemas.microsoft.com/office/drawing/2014/main" id="{E8B7E3DE-00D8-E54E-83F9-E4CC32DB0E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5"/>
          <a:stretch/>
        </p:blipFill>
        <p:spPr>
          <a:xfrm>
            <a:off x="1444436" y="3075806"/>
            <a:ext cx="2848574" cy="1440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B69F0CD-5CCB-DD45-BAAE-C64A0FF1D295}"/>
              </a:ext>
            </a:extLst>
          </p:cNvPr>
          <p:cNvGrpSpPr>
            <a:grpSpLocks noChangeAspect="1"/>
          </p:cNvGrpSpPr>
          <p:nvPr/>
        </p:nvGrpSpPr>
        <p:grpSpPr>
          <a:xfrm>
            <a:off x="5534587" y="3075806"/>
            <a:ext cx="2454776" cy="1440000"/>
            <a:chOff x="5436096" y="4158103"/>
            <a:chExt cx="2915047" cy="1710000"/>
          </a:xfrm>
        </p:grpSpPr>
        <p:pic>
          <p:nvPicPr>
            <p:cNvPr id="13" name="Imagem 17">
              <a:extLst>
                <a:ext uri="{FF2B5EF4-FFF2-40B4-BE49-F238E27FC236}">
                  <a16:creationId xmlns:a16="http://schemas.microsoft.com/office/drawing/2014/main" id="{FC2BCA93-1BB1-1F45-88A8-B0E56EC2B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6096" y="4158103"/>
              <a:ext cx="1425000" cy="1710000"/>
            </a:xfrm>
            <a:prstGeom prst="rect">
              <a:avLst/>
            </a:prstGeom>
          </p:spPr>
        </p:pic>
        <p:pic>
          <p:nvPicPr>
            <p:cNvPr id="14" name="Imagem 17">
              <a:extLst>
                <a:ext uri="{FF2B5EF4-FFF2-40B4-BE49-F238E27FC236}">
                  <a16:creationId xmlns:a16="http://schemas.microsoft.com/office/drawing/2014/main" id="{2874911C-62C1-BC45-AC6C-23127B4F8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6143" y="4158103"/>
              <a:ext cx="1425000" cy="1710000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633D063-8B23-C148-BE9F-F7C93ADEB5E0}"/>
              </a:ext>
            </a:extLst>
          </p:cNvPr>
          <p:cNvSpPr txBox="1"/>
          <p:nvPr/>
        </p:nvSpPr>
        <p:spPr>
          <a:xfrm>
            <a:off x="3786355" y="909310"/>
            <a:ext cx="1861087" cy="21544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CARM-based DVFS analysis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0F2F89-E800-5240-AD3F-36F6B0499976}"/>
              </a:ext>
            </a:extLst>
          </p:cNvPr>
          <p:cNvSpPr txBox="1"/>
          <p:nvPr/>
        </p:nvSpPr>
        <p:spPr>
          <a:xfrm>
            <a:off x="1644104" y="2793180"/>
            <a:ext cx="2600071" cy="21544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GPU CARM: </a:t>
            </a:r>
            <a:r>
              <a:rPr lang="en-US" sz="14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Performance, Power, DVFS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9B9D43-8A04-434D-BD76-10B95284AED8}"/>
              </a:ext>
            </a:extLst>
          </p:cNvPr>
          <p:cNvSpPr txBox="1"/>
          <p:nvPr/>
        </p:nvSpPr>
        <p:spPr>
          <a:xfrm>
            <a:off x="5792955" y="2793180"/>
            <a:ext cx="2148024" cy="21544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NUMA CARM: </a:t>
            </a:r>
            <a:r>
              <a:rPr lang="en-US" sz="14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Multi-socket, KNL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F884CC-2A71-D648-9666-E170FFC2A5A7}"/>
              </a:ext>
            </a:extLst>
          </p:cNvPr>
          <p:cNvSpPr txBox="1"/>
          <p:nvPr/>
        </p:nvSpPr>
        <p:spPr>
          <a:xfrm>
            <a:off x="655969" y="4704991"/>
            <a:ext cx="8062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24242"/>
                </a:solidFill>
                <a:latin typeface="Avenir Next Condensed" panose="020B0506020202020204" pitchFamily="34" charset="0"/>
              </a:rPr>
              <a:t>A. Ilic, F. </a:t>
            </a:r>
            <a:r>
              <a:rPr lang="en-US" sz="800" dirty="0" err="1">
                <a:solidFill>
                  <a:srgbClr val="424242"/>
                </a:solidFill>
                <a:latin typeface="Avenir Next Condensed" panose="020B0506020202020204" pitchFamily="34" charset="0"/>
              </a:rPr>
              <a:t>Pratas</a:t>
            </a:r>
            <a:r>
              <a:rPr lang="en-US" sz="800" dirty="0">
                <a:solidFill>
                  <a:srgbClr val="424242"/>
                </a:solidFill>
                <a:latin typeface="Avenir Next Condensed" panose="020B0506020202020204" pitchFamily="34" charset="0"/>
              </a:rPr>
              <a:t>, L. Sousa, “Beyond the Roofline: Cache-Aware Power and Energy-Efficiency Modeling for Multi-Cores”, IEEE Trans. on Computers (2017)</a:t>
            </a:r>
          </a:p>
          <a:p>
            <a:r>
              <a:rPr lang="en-US" sz="800" dirty="0">
                <a:solidFill>
                  <a:srgbClr val="424242"/>
                </a:solidFill>
                <a:latin typeface="Avenir Next Condensed" panose="020B0506020202020204" pitchFamily="34" charset="0"/>
              </a:rPr>
              <a:t>A. Lopes, F. </a:t>
            </a:r>
            <a:r>
              <a:rPr lang="en-US" sz="800" dirty="0" err="1">
                <a:solidFill>
                  <a:srgbClr val="424242"/>
                </a:solidFill>
                <a:latin typeface="Avenir Next Condensed" panose="020B0506020202020204" pitchFamily="34" charset="0"/>
              </a:rPr>
              <a:t>Pratas</a:t>
            </a:r>
            <a:r>
              <a:rPr lang="en-US" sz="800" dirty="0">
                <a:solidFill>
                  <a:srgbClr val="424242"/>
                </a:solidFill>
                <a:latin typeface="Avenir Next Condensed" panose="020B0506020202020204" pitchFamily="34" charset="0"/>
              </a:rPr>
              <a:t>, L. Sousa, A. Ilic, “Exploring GPU performance, power and energy-efficiency bounds with Cache-aware Roofline Modeling”, ISPASS (2017)</a:t>
            </a:r>
          </a:p>
          <a:p>
            <a:r>
              <a:rPr lang="en-US" sz="800" dirty="0">
                <a:solidFill>
                  <a:srgbClr val="424242"/>
                </a:solidFill>
                <a:latin typeface="Avenir Next Condensed" panose="020B0506020202020204" pitchFamily="34" charset="0"/>
              </a:rPr>
              <a:t>N. </a:t>
            </a:r>
            <a:r>
              <a:rPr lang="en-US" sz="800" dirty="0" err="1">
                <a:solidFill>
                  <a:srgbClr val="424242"/>
                </a:solidFill>
                <a:latin typeface="Avenir Next Condensed" panose="020B0506020202020204" pitchFamily="34" charset="0"/>
              </a:rPr>
              <a:t>Denoyelle</a:t>
            </a:r>
            <a:r>
              <a:rPr lang="en-US" sz="800" dirty="0">
                <a:solidFill>
                  <a:srgbClr val="424242"/>
                </a:solidFill>
                <a:latin typeface="Avenir Next Condensed" panose="020B0506020202020204" pitchFamily="34" charset="0"/>
              </a:rPr>
              <a:t>, B. </a:t>
            </a:r>
            <a:r>
              <a:rPr lang="en-US" sz="800" dirty="0" err="1">
                <a:solidFill>
                  <a:srgbClr val="424242"/>
                </a:solidFill>
                <a:latin typeface="Avenir Next Condensed" panose="020B0506020202020204" pitchFamily="34" charset="0"/>
              </a:rPr>
              <a:t>Goglin</a:t>
            </a:r>
            <a:r>
              <a:rPr lang="en-US" sz="800" dirty="0">
                <a:solidFill>
                  <a:srgbClr val="424242"/>
                </a:solidFill>
                <a:latin typeface="Avenir Next Condensed" panose="020B0506020202020204" pitchFamily="34" charset="0"/>
              </a:rPr>
              <a:t>, A. Ilic, E. </a:t>
            </a:r>
            <a:r>
              <a:rPr lang="en-US" sz="800" dirty="0" err="1">
                <a:solidFill>
                  <a:srgbClr val="424242"/>
                </a:solidFill>
                <a:latin typeface="Avenir Next Condensed" panose="020B0506020202020204" pitchFamily="34" charset="0"/>
              </a:rPr>
              <a:t>Jeannot</a:t>
            </a:r>
            <a:r>
              <a:rPr lang="en-US" sz="800" dirty="0">
                <a:solidFill>
                  <a:srgbClr val="424242"/>
                </a:solidFill>
                <a:latin typeface="Avenir Next Condensed" panose="020B0506020202020204" pitchFamily="34" charset="0"/>
              </a:rPr>
              <a:t>, L. Sousa, “Modeling Non-Uniform Memory Access on Large Compute Nodes with the Cache-Aware Roofline Model”, IEEE TPDS (2018)</a:t>
            </a:r>
          </a:p>
        </p:txBody>
      </p:sp>
    </p:spTree>
    <p:extLst>
      <p:ext uri="{BB962C8B-B14F-4D97-AF65-F5344CB8AC3E}">
        <p14:creationId xmlns:p14="http://schemas.microsoft.com/office/powerpoint/2010/main" val="4032383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BC22A5-7676-9448-B25C-CA699953B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and install Intel Advisor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7F13C2-9D0B-6A41-9CE2-7035DBA27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9FEAB-8400-094D-858A-77D822ED2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11DDB-3083-FA4D-BE5E-C9D2ECE5C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17</a:t>
            </a:fld>
            <a:r>
              <a:rPr lang="pt-PT"/>
              <a:t>  </a:t>
            </a:r>
            <a:r>
              <a:rPr lang="pt-PT" b="0"/>
              <a:t>|</a:t>
            </a:r>
            <a:endParaRPr lang="uk-UA" b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14EA96-0494-48F0-86BD-DCED3F04C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061" y="1503138"/>
            <a:ext cx="4297897" cy="304328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EF23FA2-2A70-4565-97D6-F7D822780FA2}"/>
              </a:ext>
            </a:extLst>
          </p:cNvPr>
          <p:cNvSpPr txBox="1"/>
          <p:nvPr/>
        </p:nvSpPr>
        <p:spPr>
          <a:xfrm>
            <a:off x="4663059" y="1026436"/>
            <a:ext cx="3573094" cy="36933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  <a:sym typeface="Arial"/>
              </a:rPr>
              <a:t>On the installer, </a:t>
            </a:r>
            <a:r>
              <a:rPr lang="en-US" sz="1200" b="1" dirty="0">
                <a:solidFill>
                  <a:srgbClr val="FF000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click</a:t>
            </a:r>
            <a:r>
              <a:rPr kumimoji="0" lang="en-US" sz="1200" b="1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  <a:sym typeface="Arial"/>
              </a:rPr>
              <a:t> Install, then Custom </a:t>
            </a:r>
            <a:r>
              <a:rPr lang="en-US" sz="1200" b="1" dirty="0">
                <a:solidFill>
                  <a:srgbClr val="FF000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I</a:t>
            </a:r>
            <a:r>
              <a:rPr kumimoji="0" lang="en-US" sz="1200" b="1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  <a:sym typeface="Arial"/>
              </a:rPr>
              <a:t>nstall,</a:t>
            </a:r>
          </a:p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rgbClr val="FF000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Select only Intel Advisor and install:</a:t>
            </a:r>
            <a:endParaRPr kumimoji="0" lang="en-US" sz="1200" b="1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  <a:sym typeface="Arial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540F5F2-C759-4DE9-87D6-D701E18D7127}"/>
              </a:ext>
            </a:extLst>
          </p:cNvPr>
          <p:cNvSpPr/>
          <p:nvPr/>
        </p:nvSpPr>
        <p:spPr>
          <a:xfrm>
            <a:off x="4621607" y="3476995"/>
            <a:ext cx="3529240" cy="312223"/>
          </a:xfrm>
          <a:prstGeom prst="rect">
            <a:avLst/>
          </a:prstGeom>
          <a:noFill/>
          <a:ln w="508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2EC5CA-74DA-4D8B-8B2C-0B11FD15454F}"/>
              </a:ext>
            </a:extLst>
          </p:cNvPr>
          <p:cNvSpPr txBox="1"/>
          <p:nvPr/>
        </p:nvSpPr>
        <p:spPr>
          <a:xfrm>
            <a:off x="733964" y="1850226"/>
            <a:ext cx="3397669" cy="193899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just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chemeClr val="accent2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Download </a:t>
            </a:r>
            <a:r>
              <a:rPr lang="en-US" sz="1400" b="1" dirty="0" err="1">
                <a:solidFill>
                  <a:schemeClr val="accent2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oneAPI</a:t>
            </a:r>
            <a:r>
              <a:rPr lang="en-US" sz="1400" b="1" dirty="0">
                <a:solidFill>
                  <a:schemeClr val="accent2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Base Toolkit installer:</a:t>
            </a:r>
            <a:endParaRPr kumimoji="0" lang="en-US" sz="1400" b="1" u="none" strike="noStrike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FillTx/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  <a:sym typeface="Arial"/>
            </a:endParaRPr>
          </a:p>
          <a:p>
            <a:pPr marL="0" marR="0" indent="0" algn="just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  <a:sym typeface="Arial"/>
              </a:rPr>
              <a:t>Windows:</a:t>
            </a:r>
            <a:r>
              <a:rPr kumimoji="0" lang="en-US" sz="1400" b="1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  <a:sym typeface="Arial"/>
              </a:rPr>
              <a:t> </a:t>
            </a:r>
            <a:r>
              <a:rPr kumimoji="0" lang="en-US" sz="1400" b="1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  <a:sym typeface="Arial"/>
                <a:hlinkClick r:id="rId3"/>
              </a:rPr>
              <a:t>https://intel.ly/2QfndTb</a:t>
            </a:r>
            <a:endParaRPr kumimoji="0" lang="en-US" sz="1400" b="1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  <a:sym typeface="Arial"/>
            </a:endParaRPr>
          </a:p>
          <a:p>
            <a:pPr marL="0" marR="0" indent="0" algn="just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chemeClr val="accent2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Mac OS:</a:t>
            </a:r>
            <a:r>
              <a:rPr lang="en-US" sz="1400" b="1" dirty="0">
                <a:solidFill>
                  <a:srgbClr val="FF000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  <a:hlinkClick r:id="rId4"/>
              </a:rPr>
              <a:t>https://intel.ly/3tIMB24</a:t>
            </a:r>
            <a:endParaRPr lang="en-US" sz="1400" b="1" dirty="0">
              <a:solidFill>
                <a:srgbClr val="FF0000"/>
              </a:solidFill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  <a:p>
            <a:pPr marL="0" marR="0" indent="0" algn="just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  <a:sym typeface="Arial"/>
              </a:rPr>
              <a:t>Linux:</a:t>
            </a:r>
            <a:r>
              <a:rPr kumimoji="0" lang="en-US" sz="1400" b="1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  <a:sym typeface="Arial"/>
              </a:rPr>
              <a:t> </a:t>
            </a:r>
            <a:r>
              <a:rPr kumimoji="0" lang="en-US" sz="1400" b="1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  <a:sym typeface="Arial"/>
                <a:hlinkClick r:id="rId5"/>
              </a:rPr>
              <a:t>https://intel.ly/2PbbjJi</a:t>
            </a:r>
            <a:endParaRPr kumimoji="0" lang="en-US" sz="1400" b="1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  <a:sym typeface="Arial"/>
            </a:endParaRPr>
          </a:p>
          <a:p>
            <a:pPr marL="0" marR="0" indent="0" algn="just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1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  <a:sym typeface="Arial"/>
            </a:endParaRPr>
          </a:p>
          <a:p>
            <a:pPr marL="0" marR="0" indent="0" algn="just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chemeClr val="accent2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Download the Advisor traces:</a:t>
            </a:r>
          </a:p>
          <a:p>
            <a:pPr marL="0" marR="0" indent="0" algn="just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  <a:sym typeface="Arial"/>
                <a:hlinkClick r:id="rId6"/>
              </a:rPr>
              <a:t>https://bit.ly/3axCoOc</a:t>
            </a:r>
            <a:endParaRPr kumimoji="0" lang="en-US" sz="1400" b="1" u="none" strike="noStrike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FillTx/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  <a:sym typeface="Arial"/>
            </a:endParaRPr>
          </a:p>
          <a:p>
            <a:pPr marL="0" marR="0" indent="0" algn="just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1" u="none" strike="noStrike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FillTx/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  <a:sym typeface="Arial"/>
            </a:endParaRPr>
          </a:p>
          <a:p>
            <a:pPr marL="0" marR="0" indent="0" algn="just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chemeClr val="accent2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Unzip the folder and you’re ready!</a:t>
            </a:r>
            <a:endParaRPr kumimoji="0" lang="en-US" sz="1400" b="1" u="none" strike="noStrike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FillTx/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2379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72CA45-1D93-CE47-90DB-4CAAEFAE676F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876356" y="2683019"/>
            <a:ext cx="7664395" cy="1314702"/>
          </a:xfrm>
        </p:spPr>
        <p:txBody>
          <a:bodyPr>
            <a:normAutofit/>
          </a:bodyPr>
          <a:lstStyle/>
          <a:p>
            <a:r>
              <a:rPr lang="en-US" sz="3000" dirty="0"/>
              <a:t>Epistasis Detection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69DD3B-B34E-C047-96B8-46329CBF1FFC}"/>
              </a:ext>
            </a:extLst>
          </p:cNvPr>
          <p:cNvSpPr txBox="1"/>
          <p:nvPr/>
        </p:nvSpPr>
        <p:spPr>
          <a:xfrm>
            <a:off x="876356" y="4621032"/>
            <a:ext cx="8062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venir Next Condensed" panose="020B0506020202020204" pitchFamily="34" charset="0"/>
              </a:rPr>
              <a:t>R. </a:t>
            </a:r>
            <a:r>
              <a:rPr lang="en-US" sz="1000" dirty="0" err="1">
                <a:solidFill>
                  <a:schemeClr val="bg1"/>
                </a:solidFill>
                <a:latin typeface="Avenir Next Condensed" panose="020B0506020202020204" pitchFamily="34" charset="0"/>
              </a:rPr>
              <a:t>Nobre</a:t>
            </a:r>
            <a:r>
              <a:rPr lang="en-US" sz="1000" dirty="0">
                <a:solidFill>
                  <a:schemeClr val="bg1"/>
                </a:solidFill>
                <a:latin typeface="Avenir Next Condensed" panose="020B0506020202020204" pitchFamily="34" charset="0"/>
              </a:rPr>
              <a:t>, A. Ilic, S. Santander-Jiménez, L. Sousa, “Exploring the Binary Precision Capabilities of Tensor Cores for Epistasis Detection”, IPDPS (2020)</a:t>
            </a:r>
          </a:p>
          <a:p>
            <a:r>
              <a:rPr lang="en-US" sz="1000" dirty="0">
                <a:solidFill>
                  <a:schemeClr val="bg1"/>
                </a:solidFill>
                <a:latin typeface="Avenir Next Condensed" panose="020B0506020202020204" pitchFamily="34" charset="0"/>
              </a:rPr>
              <a:t>R. Campos, D. Marques, S. Santander-Jiménez, L. Sousa, A. Ilic, “Heterogeneous CPU+ </a:t>
            </a:r>
            <a:r>
              <a:rPr lang="en-US" sz="1000" dirty="0" err="1">
                <a:solidFill>
                  <a:schemeClr val="bg1"/>
                </a:solidFill>
                <a:latin typeface="Avenir Next Condensed" panose="020B0506020202020204" pitchFamily="34" charset="0"/>
              </a:rPr>
              <a:t>iGPU</a:t>
            </a:r>
            <a:r>
              <a:rPr lang="en-US" sz="1000" dirty="0">
                <a:solidFill>
                  <a:schemeClr val="bg1"/>
                </a:solidFill>
                <a:latin typeface="Avenir Next Condensed" panose="020B0506020202020204" pitchFamily="34" charset="0"/>
              </a:rPr>
              <a:t> Processing for Efficient Epistasis Detection”, </a:t>
            </a:r>
            <a:r>
              <a:rPr lang="en-US" sz="1000" dirty="0" err="1">
                <a:solidFill>
                  <a:schemeClr val="bg1"/>
                </a:solidFill>
                <a:latin typeface="Avenir Next Condensed" panose="020B0506020202020204" pitchFamily="34" charset="0"/>
              </a:rPr>
              <a:t>EuroPar</a:t>
            </a:r>
            <a:r>
              <a:rPr lang="en-US" sz="1000" dirty="0">
                <a:solidFill>
                  <a:schemeClr val="bg1"/>
                </a:solidFill>
                <a:latin typeface="Avenir Next Condensed" panose="020B0506020202020204" pitchFamily="34" charset="0"/>
              </a:rPr>
              <a:t> (2020)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B7D692C-8AC0-4640-B4DC-12B97B7388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6356" y="1159708"/>
            <a:ext cx="900000" cy="900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3269D7C-895C-D840-B604-B062642B93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07474" y="1159708"/>
            <a:ext cx="900000" cy="900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21186B20-E42A-1847-B4C7-88FFD4AB7A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38592" y="1159708"/>
            <a:ext cx="900000" cy="900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185D493-BC56-0449-B2D3-7C0D707A52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69710" y="1159708"/>
            <a:ext cx="900000" cy="900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F853D28-5EBF-CE46-80AC-F9236A804B4A}"/>
              </a:ext>
            </a:extLst>
          </p:cNvPr>
          <p:cNvSpPr/>
          <p:nvPr/>
        </p:nvSpPr>
        <p:spPr>
          <a:xfrm>
            <a:off x="995335" y="2059708"/>
            <a:ext cx="69410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1828800"/>
            <a:r>
              <a:rPr lang="en-US" sz="900" b="1" dirty="0">
                <a:solidFill>
                  <a:schemeClr val="accent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PERFORMANCE</a:t>
            </a:r>
            <a:endParaRPr lang="en-US" sz="900" b="1" baseline="30000" dirty="0">
              <a:solidFill>
                <a:schemeClr val="accent1"/>
              </a:solidFill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9485F9-F9B7-C54F-8EA9-9442D11E5464}"/>
              </a:ext>
            </a:extLst>
          </p:cNvPr>
          <p:cNvSpPr/>
          <p:nvPr/>
        </p:nvSpPr>
        <p:spPr>
          <a:xfrm>
            <a:off x="2391563" y="2089948"/>
            <a:ext cx="331822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1828800"/>
            <a:r>
              <a:rPr lang="en-US" sz="900" b="1" dirty="0">
                <a:solidFill>
                  <a:srgbClr val="00B0F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POWER</a:t>
            </a:r>
            <a:endParaRPr lang="en-US" sz="900" b="1" baseline="30000" dirty="0">
              <a:solidFill>
                <a:srgbClr val="00B0F0"/>
              </a:solidFill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F4A262-0EA7-CA4D-A3D3-E0DD2F4984BB}"/>
              </a:ext>
            </a:extLst>
          </p:cNvPr>
          <p:cNvSpPr/>
          <p:nvPr/>
        </p:nvSpPr>
        <p:spPr>
          <a:xfrm>
            <a:off x="3319717" y="2089948"/>
            <a:ext cx="937757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1828800"/>
            <a:r>
              <a:rPr lang="en-US" sz="900" b="1" dirty="0">
                <a:solidFill>
                  <a:srgbClr val="00B0F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ENERGY-EFFICIENCY</a:t>
            </a:r>
            <a:endParaRPr lang="en-US" sz="900" b="1" baseline="30000" dirty="0">
              <a:solidFill>
                <a:srgbClr val="00B0F0"/>
              </a:solidFill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D739F7-A4FB-634B-9C0C-9402C7F0DC12}"/>
              </a:ext>
            </a:extLst>
          </p:cNvPr>
          <p:cNvSpPr/>
          <p:nvPr/>
        </p:nvSpPr>
        <p:spPr>
          <a:xfrm>
            <a:off x="4725560" y="2089947"/>
            <a:ext cx="58830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1828800"/>
            <a:r>
              <a:rPr lang="en-US" sz="900" b="1" dirty="0">
                <a:solidFill>
                  <a:schemeClr val="accent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CASE-STUDY</a:t>
            </a:r>
            <a:endParaRPr lang="en-US" sz="900" b="1" baseline="30000" dirty="0">
              <a:solidFill>
                <a:schemeClr val="accent1"/>
              </a:solidFill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92399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788F09-C217-F440-BE37-9B936F524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Epistasis in a nutshell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1C345-60F2-CB41-A083-A54F5EA1E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3FBAD-B4DC-684D-A269-16BBA9063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33A23-E3B5-8345-95C4-29B339A6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19</a:t>
            </a:fld>
            <a:r>
              <a:rPr lang="pt-PT"/>
              <a:t>  </a:t>
            </a:r>
            <a:r>
              <a:rPr lang="pt-PT" b="0"/>
              <a:t>|</a:t>
            </a:r>
            <a:endParaRPr lang="uk-UA" b="0" dirty="0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9472540B-EFAE-D047-AFD4-CF73B13144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930" y="1352669"/>
            <a:ext cx="1908791" cy="180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89B83D-3EBC-9F4D-AF9B-B5EEBB0C42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026" y="1352669"/>
            <a:ext cx="2179518" cy="1800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84314A-B842-D64F-80FA-F6F63554C7E9}"/>
              </a:ext>
            </a:extLst>
          </p:cNvPr>
          <p:cNvSpPr txBox="1"/>
          <p:nvPr/>
        </p:nvSpPr>
        <p:spPr>
          <a:xfrm>
            <a:off x="1083172" y="3591731"/>
            <a:ext cx="7668767" cy="43088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Some SNP interactions may cause life-threating diseases (e.g., Alzheimer, breast cancer)  </a:t>
            </a:r>
          </a:p>
          <a:p>
            <a:pPr algn="ctr" defTabSz="1828800"/>
            <a:r>
              <a:rPr lang="en-US" sz="14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Discovering which and how many is important, but challenging task!</a:t>
            </a:r>
          </a:p>
        </p:txBody>
      </p:sp>
    </p:spTree>
    <p:extLst>
      <p:ext uri="{BB962C8B-B14F-4D97-AF65-F5344CB8AC3E}">
        <p14:creationId xmlns:p14="http://schemas.microsoft.com/office/powerpoint/2010/main" val="2820025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BC22A5-7676-9448-B25C-CA699953B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and install Intel Advisor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7F13C2-9D0B-6A41-9CE2-7035DBA27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9FEAB-8400-094D-858A-77D822ED2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11DDB-3083-FA4D-BE5E-C9D2ECE5C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2</a:t>
            </a:fld>
            <a:r>
              <a:rPr lang="pt-PT"/>
              <a:t>  </a:t>
            </a:r>
            <a:r>
              <a:rPr lang="pt-PT" b="0"/>
              <a:t>|</a:t>
            </a:r>
            <a:endParaRPr lang="uk-UA" b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14EA96-0494-48F0-86BD-DCED3F04C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061" y="1503138"/>
            <a:ext cx="4297897" cy="304328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EF23FA2-2A70-4565-97D6-F7D822780FA2}"/>
              </a:ext>
            </a:extLst>
          </p:cNvPr>
          <p:cNvSpPr txBox="1"/>
          <p:nvPr/>
        </p:nvSpPr>
        <p:spPr>
          <a:xfrm>
            <a:off x="4663059" y="1026436"/>
            <a:ext cx="3573094" cy="36933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  <a:sym typeface="Arial"/>
              </a:rPr>
              <a:t>On the installer, </a:t>
            </a:r>
            <a:r>
              <a:rPr lang="en-US" sz="1200" b="1" dirty="0">
                <a:solidFill>
                  <a:srgbClr val="FF000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click</a:t>
            </a:r>
            <a:r>
              <a:rPr kumimoji="0" lang="en-US" sz="1200" b="1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  <a:sym typeface="Arial"/>
              </a:rPr>
              <a:t> Install, then Custom </a:t>
            </a:r>
            <a:r>
              <a:rPr lang="en-US" sz="1200" b="1" dirty="0">
                <a:solidFill>
                  <a:srgbClr val="FF000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I</a:t>
            </a:r>
            <a:r>
              <a:rPr kumimoji="0" lang="en-US" sz="1200" b="1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  <a:sym typeface="Arial"/>
              </a:rPr>
              <a:t>nstall,</a:t>
            </a:r>
          </a:p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rgbClr val="FF000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Select only Intel Advisor and install:</a:t>
            </a:r>
            <a:endParaRPr kumimoji="0" lang="en-US" sz="1200" b="1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  <a:sym typeface="Arial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540F5F2-C759-4DE9-87D6-D701E18D7127}"/>
              </a:ext>
            </a:extLst>
          </p:cNvPr>
          <p:cNvSpPr/>
          <p:nvPr/>
        </p:nvSpPr>
        <p:spPr>
          <a:xfrm>
            <a:off x="4621607" y="3476995"/>
            <a:ext cx="3529240" cy="312223"/>
          </a:xfrm>
          <a:prstGeom prst="rect">
            <a:avLst/>
          </a:prstGeom>
          <a:noFill/>
          <a:ln w="508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2EC5CA-74DA-4D8B-8B2C-0B11FD15454F}"/>
              </a:ext>
            </a:extLst>
          </p:cNvPr>
          <p:cNvSpPr txBox="1"/>
          <p:nvPr/>
        </p:nvSpPr>
        <p:spPr>
          <a:xfrm>
            <a:off x="733964" y="1850226"/>
            <a:ext cx="3397669" cy="193899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just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chemeClr val="accent2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Download </a:t>
            </a:r>
            <a:r>
              <a:rPr lang="en-US" sz="1400" b="1" dirty="0" err="1">
                <a:solidFill>
                  <a:schemeClr val="accent2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oneAPI</a:t>
            </a:r>
            <a:r>
              <a:rPr lang="en-US" sz="1400" b="1" dirty="0">
                <a:solidFill>
                  <a:schemeClr val="accent2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Base Toolkit installer:</a:t>
            </a:r>
            <a:endParaRPr kumimoji="0" lang="en-US" sz="1400" b="1" u="none" strike="noStrike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FillTx/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  <a:sym typeface="Arial"/>
            </a:endParaRPr>
          </a:p>
          <a:p>
            <a:pPr marL="0" marR="0" indent="0" algn="just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  <a:sym typeface="Arial"/>
              </a:rPr>
              <a:t>Windows:</a:t>
            </a:r>
            <a:r>
              <a:rPr kumimoji="0" lang="en-US" sz="1400" b="1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  <a:sym typeface="Arial"/>
              </a:rPr>
              <a:t> </a:t>
            </a:r>
            <a:r>
              <a:rPr kumimoji="0" lang="en-US" sz="1400" b="1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  <a:sym typeface="Arial"/>
                <a:hlinkClick r:id="rId3"/>
              </a:rPr>
              <a:t>https://intel.ly/2QfndTb</a:t>
            </a:r>
            <a:endParaRPr kumimoji="0" lang="en-US" sz="1400" b="1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  <a:sym typeface="Arial"/>
            </a:endParaRPr>
          </a:p>
          <a:p>
            <a:pPr marL="0" marR="0" indent="0" algn="just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chemeClr val="accent2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Mac OS:</a:t>
            </a:r>
            <a:r>
              <a:rPr lang="en-US" sz="1400" b="1" dirty="0">
                <a:solidFill>
                  <a:srgbClr val="FF000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  <a:hlinkClick r:id="rId4"/>
              </a:rPr>
              <a:t>https://intel.ly/3tIMB24</a:t>
            </a:r>
            <a:endParaRPr lang="en-US" sz="1400" b="1" dirty="0">
              <a:solidFill>
                <a:srgbClr val="FF0000"/>
              </a:solidFill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  <a:p>
            <a:pPr marL="0" marR="0" indent="0" algn="just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  <a:sym typeface="Arial"/>
              </a:rPr>
              <a:t>Linux:</a:t>
            </a:r>
            <a:r>
              <a:rPr kumimoji="0" lang="en-US" sz="1400" b="1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  <a:sym typeface="Arial"/>
              </a:rPr>
              <a:t> </a:t>
            </a:r>
            <a:r>
              <a:rPr kumimoji="0" lang="en-US" sz="1400" b="1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  <a:sym typeface="Arial"/>
                <a:hlinkClick r:id="rId5"/>
              </a:rPr>
              <a:t>https://intel.ly/2PbbjJi</a:t>
            </a:r>
            <a:endParaRPr kumimoji="0" lang="en-US" sz="1400" b="1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  <a:sym typeface="Arial"/>
            </a:endParaRPr>
          </a:p>
          <a:p>
            <a:pPr marL="0" marR="0" indent="0" algn="just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1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  <a:sym typeface="Arial"/>
            </a:endParaRPr>
          </a:p>
          <a:p>
            <a:pPr marL="0" marR="0" indent="0" algn="just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chemeClr val="accent2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Download the Advisor traces:</a:t>
            </a:r>
          </a:p>
          <a:p>
            <a:pPr marL="0" marR="0" indent="0" algn="just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  <a:sym typeface="Arial"/>
                <a:hlinkClick r:id="rId6"/>
              </a:rPr>
              <a:t>https://bit.ly/3axCoOc</a:t>
            </a:r>
            <a:endParaRPr kumimoji="0" lang="en-US" sz="1400" b="1" u="none" strike="noStrike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FillTx/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  <a:sym typeface="Arial"/>
            </a:endParaRPr>
          </a:p>
          <a:p>
            <a:pPr marL="0" marR="0" indent="0" algn="just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1" u="none" strike="noStrike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FillTx/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  <a:sym typeface="Arial"/>
            </a:endParaRPr>
          </a:p>
          <a:p>
            <a:pPr marL="0" marR="0" indent="0" algn="just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chemeClr val="accent2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Unzip the folder and you’re ready!</a:t>
            </a:r>
            <a:endParaRPr kumimoji="0" lang="en-US" sz="1400" b="1" u="none" strike="noStrike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FillTx/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9353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56B29B02-E8EE-B048-852D-ECE77815AD12}"/>
              </a:ext>
            </a:extLst>
          </p:cNvPr>
          <p:cNvSpPr/>
          <p:nvPr/>
        </p:nvSpPr>
        <p:spPr>
          <a:xfrm>
            <a:off x="3530835" y="1728432"/>
            <a:ext cx="1990068" cy="180000"/>
          </a:xfrm>
          <a:prstGeom prst="rect">
            <a:avLst/>
          </a:prstGeom>
          <a:solidFill>
            <a:srgbClr val="00597D">
              <a:alpha val="10000"/>
            </a:srgbClr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EE290C0-01ED-B344-BB88-E06790AA8684}"/>
              </a:ext>
            </a:extLst>
          </p:cNvPr>
          <p:cNvSpPr/>
          <p:nvPr/>
        </p:nvSpPr>
        <p:spPr>
          <a:xfrm>
            <a:off x="3530835" y="2068505"/>
            <a:ext cx="1990069" cy="180000"/>
          </a:xfrm>
          <a:prstGeom prst="rect">
            <a:avLst/>
          </a:prstGeom>
          <a:solidFill>
            <a:schemeClr val="accent4">
              <a:alpha val="10000"/>
            </a:schemeClr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C23EE18-9F4C-8D42-B0D8-FFF9F64C6790}"/>
              </a:ext>
            </a:extLst>
          </p:cNvPr>
          <p:cNvSpPr/>
          <p:nvPr/>
        </p:nvSpPr>
        <p:spPr>
          <a:xfrm>
            <a:off x="3530837" y="2405767"/>
            <a:ext cx="1990068" cy="1800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788F09-C217-F440-BE37-9B936F524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Bio Recap: Codifying your genotype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1C345-60F2-CB41-A083-A54F5EA1E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3FBAD-B4DC-684D-A269-16BBA9063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33A23-E3B5-8345-95C4-29B339A6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20</a:t>
            </a:fld>
            <a:r>
              <a:rPr lang="pt-PT"/>
              <a:t>  </a:t>
            </a:r>
            <a:r>
              <a:rPr lang="pt-PT" b="0"/>
              <a:t>|</a:t>
            </a:r>
            <a:endParaRPr lang="uk-UA" b="0" dirty="0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9472540B-EFAE-D047-AFD4-CF73B13144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930" y="1352669"/>
            <a:ext cx="1908791" cy="180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CB402B-D001-F74E-BBF7-9C79899D7587}"/>
              </a:ext>
            </a:extLst>
          </p:cNvPr>
          <p:cNvSpPr txBox="1"/>
          <p:nvPr/>
        </p:nvSpPr>
        <p:spPr>
          <a:xfrm>
            <a:off x="3530837" y="1483636"/>
            <a:ext cx="474489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Genotype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958F40-9A92-CF44-AB6D-436C11B9336A}"/>
              </a:ext>
            </a:extLst>
          </p:cNvPr>
          <p:cNvSpPr txBox="1"/>
          <p:nvPr/>
        </p:nvSpPr>
        <p:spPr>
          <a:xfrm>
            <a:off x="3753062" y="1710486"/>
            <a:ext cx="86562" cy="21544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28BC2B-1F43-FD46-9D03-A92FA3072FC8}"/>
              </a:ext>
            </a:extLst>
          </p:cNvPr>
          <p:cNvSpPr txBox="1"/>
          <p:nvPr/>
        </p:nvSpPr>
        <p:spPr>
          <a:xfrm>
            <a:off x="3753664" y="2044960"/>
            <a:ext cx="86562" cy="21544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rgbClr val="424242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CD4B39-4E01-7A4A-A7FB-F0A5EABF7AB7}"/>
              </a:ext>
            </a:extLst>
          </p:cNvPr>
          <p:cNvSpPr txBox="1"/>
          <p:nvPr/>
        </p:nvSpPr>
        <p:spPr>
          <a:xfrm>
            <a:off x="3753062" y="2373583"/>
            <a:ext cx="86562" cy="21544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5B7F02-68AB-4242-BAED-E2868AFA7503}"/>
              </a:ext>
            </a:extLst>
          </p:cNvPr>
          <p:cNvSpPr txBox="1"/>
          <p:nvPr/>
        </p:nvSpPr>
        <p:spPr>
          <a:xfrm>
            <a:off x="5967300" y="1215050"/>
            <a:ext cx="485710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Allele - A1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985C1E-2FAB-5F44-B521-206773877803}"/>
              </a:ext>
            </a:extLst>
          </p:cNvPr>
          <p:cNvSpPr txBox="1"/>
          <p:nvPr/>
        </p:nvSpPr>
        <p:spPr>
          <a:xfrm>
            <a:off x="7166815" y="1215263"/>
            <a:ext cx="485710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Allele - A2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35F592-E960-0548-A007-D189E3980A1B}"/>
              </a:ext>
            </a:extLst>
          </p:cNvPr>
          <p:cNvSpPr txBox="1"/>
          <p:nvPr/>
        </p:nvSpPr>
        <p:spPr>
          <a:xfrm>
            <a:off x="4712813" y="1762206"/>
            <a:ext cx="702115" cy="12311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dirty="0">
                <a:solidFill>
                  <a:srgbClr val="424242"/>
                </a:solidFill>
                <a:latin typeface="Avenir Next Condense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Homozygous Major</a:t>
            </a:r>
            <a:endParaRPr lang="en-US" sz="800" dirty="0">
              <a:solidFill>
                <a:srgbClr val="797979"/>
              </a:solidFill>
              <a:latin typeface="Avenir Next Condense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F0C79-A31A-0944-A93E-1E5D05DD3344}"/>
              </a:ext>
            </a:extLst>
          </p:cNvPr>
          <p:cNvSpPr txBox="1"/>
          <p:nvPr/>
        </p:nvSpPr>
        <p:spPr>
          <a:xfrm>
            <a:off x="4712813" y="2091127"/>
            <a:ext cx="493725" cy="12311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dirty="0">
                <a:solidFill>
                  <a:srgbClr val="424242"/>
                </a:solidFill>
                <a:latin typeface="Avenir Next Condense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Heterozygous</a:t>
            </a:r>
            <a:endParaRPr lang="en-US" sz="800" dirty="0">
              <a:solidFill>
                <a:srgbClr val="797979"/>
              </a:solidFill>
              <a:latin typeface="Avenir Next Condense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5420CA-AF26-774D-B457-7D623127473F}"/>
              </a:ext>
            </a:extLst>
          </p:cNvPr>
          <p:cNvSpPr txBox="1"/>
          <p:nvPr/>
        </p:nvSpPr>
        <p:spPr>
          <a:xfrm>
            <a:off x="4712813" y="2419750"/>
            <a:ext cx="708527" cy="12311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dirty="0">
                <a:solidFill>
                  <a:srgbClr val="424242"/>
                </a:solidFill>
                <a:latin typeface="Avenir Next Condense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Homozygous Minor</a:t>
            </a:r>
            <a:endParaRPr lang="en-US" sz="800" dirty="0">
              <a:solidFill>
                <a:srgbClr val="797979"/>
              </a:solidFill>
              <a:latin typeface="Avenir Next Condense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0860E03D-A19D-1742-ADAA-597AF266B2EE}"/>
              </a:ext>
            </a:extLst>
          </p:cNvPr>
          <p:cNvSpPr>
            <a:spLocks noChangeAspect="1"/>
          </p:cNvSpPr>
          <p:nvPr/>
        </p:nvSpPr>
        <p:spPr>
          <a:xfrm rot="2192595">
            <a:off x="4469944" y="1769761"/>
            <a:ext cx="108000" cy="108000"/>
          </a:xfrm>
          <a:prstGeom prst="roundRect">
            <a:avLst/>
          </a:prstGeom>
          <a:solidFill>
            <a:srgbClr val="00597D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0000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D17E6456-E4FC-C449-B35D-E115F0E819E1}"/>
              </a:ext>
            </a:extLst>
          </p:cNvPr>
          <p:cNvSpPr>
            <a:spLocks noChangeAspect="1"/>
          </p:cNvSpPr>
          <p:nvPr/>
        </p:nvSpPr>
        <p:spPr>
          <a:xfrm rot="2192595">
            <a:off x="4243329" y="1769761"/>
            <a:ext cx="108000" cy="108000"/>
          </a:xfrm>
          <a:prstGeom prst="roundRect">
            <a:avLst/>
          </a:prstGeom>
          <a:solidFill>
            <a:srgbClr val="00597D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0000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7F5373E-36B8-0A41-A0D8-71A0B0C6F08F}"/>
              </a:ext>
            </a:extLst>
          </p:cNvPr>
          <p:cNvSpPr>
            <a:spLocks noChangeAspect="1"/>
          </p:cNvSpPr>
          <p:nvPr/>
        </p:nvSpPr>
        <p:spPr>
          <a:xfrm rot="2192595">
            <a:off x="4469942" y="2098682"/>
            <a:ext cx="108000" cy="108000"/>
          </a:xfrm>
          <a:prstGeom prst="roundRect">
            <a:avLst/>
          </a:prstGeom>
          <a:solidFill>
            <a:schemeClr val="accent1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A632DC5-78F7-DB40-8C4B-F0728C4AEB34}"/>
              </a:ext>
            </a:extLst>
          </p:cNvPr>
          <p:cNvSpPr>
            <a:spLocks noChangeAspect="1"/>
          </p:cNvSpPr>
          <p:nvPr/>
        </p:nvSpPr>
        <p:spPr>
          <a:xfrm rot="2192595">
            <a:off x="4243327" y="2098682"/>
            <a:ext cx="108000" cy="108000"/>
          </a:xfrm>
          <a:prstGeom prst="roundRect">
            <a:avLst/>
          </a:prstGeom>
          <a:solidFill>
            <a:srgbClr val="00597D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0AAD8F3B-4FFD-8045-A0DA-D7E11DB8D737}"/>
              </a:ext>
            </a:extLst>
          </p:cNvPr>
          <p:cNvSpPr>
            <a:spLocks noChangeAspect="1"/>
          </p:cNvSpPr>
          <p:nvPr/>
        </p:nvSpPr>
        <p:spPr>
          <a:xfrm rot="2192595">
            <a:off x="4469941" y="2427305"/>
            <a:ext cx="108000" cy="108000"/>
          </a:xfrm>
          <a:prstGeom prst="roundRect">
            <a:avLst/>
          </a:prstGeom>
          <a:solidFill>
            <a:schemeClr val="accent1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61A6872-14E0-0148-877A-1DB171C82453}"/>
              </a:ext>
            </a:extLst>
          </p:cNvPr>
          <p:cNvSpPr>
            <a:spLocks noChangeAspect="1"/>
          </p:cNvSpPr>
          <p:nvPr/>
        </p:nvSpPr>
        <p:spPr>
          <a:xfrm rot="2192595">
            <a:off x="4243326" y="2427305"/>
            <a:ext cx="108000" cy="108000"/>
          </a:xfrm>
          <a:prstGeom prst="roundRect">
            <a:avLst/>
          </a:prstGeom>
          <a:solidFill>
            <a:schemeClr val="accent1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CE4320A-BF86-6741-A179-96DE76E1EFF0}"/>
              </a:ext>
            </a:extLst>
          </p:cNvPr>
          <p:cNvSpPr txBox="1"/>
          <p:nvPr/>
        </p:nvSpPr>
        <p:spPr>
          <a:xfrm>
            <a:off x="4231603" y="1495797"/>
            <a:ext cx="131446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A1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62177A8-641A-8845-8D98-28DF16671472}"/>
              </a:ext>
            </a:extLst>
          </p:cNvPr>
          <p:cNvSpPr txBox="1"/>
          <p:nvPr/>
        </p:nvSpPr>
        <p:spPr>
          <a:xfrm>
            <a:off x="4458218" y="1493180"/>
            <a:ext cx="131446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A2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76566BFD-8919-3A4D-80BA-6101B2199626}"/>
              </a:ext>
            </a:extLst>
          </p:cNvPr>
          <p:cNvSpPr>
            <a:spLocks noChangeAspect="1"/>
          </p:cNvSpPr>
          <p:nvPr/>
        </p:nvSpPr>
        <p:spPr>
          <a:xfrm rot="2192595">
            <a:off x="4740607" y="2759262"/>
            <a:ext cx="72000" cy="72000"/>
          </a:xfrm>
          <a:prstGeom prst="roundRect">
            <a:avLst/>
          </a:prstGeom>
          <a:solidFill>
            <a:srgbClr val="00597D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0000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0DDD7F2-431D-A74F-8A19-A638A1AFE0D5}"/>
              </a:ext>
            </a:extLst>
          </p:cNvPr>
          <p:cNvSpPr txBox="1"/>
          <p:nvPr/>
        </p:nvSpPr>
        <p:spPr>
          <a:xfrm>
            <a:off x="4861235" y="2749095"/>
            <a:ext cx="426399" cy="9233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" dirty="0">
                <a:solidFill>
                  <a:srgbClr val="424242"/>
                </a:solidFill>
                <a:latin typeface="Avenir Next Condense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dominant allele</a:t>
            </a:r>
            <a:endParaRPr lang="en-US" sz="600" dirty="0">
              <a:solidFill>
                <a:srgbClr val="797979"/>
              </a:solidFill>
              <a:latin typeface="Avenir Next Condense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F42164E-BA51-734F-9B51-0343FBE76711}"/>
              </a:ext>
            </a:extLst>
          </p:cNvPr>
          <p:cNvSpPr>
            <a:spLocks noChangeAspect="1"/>
          </p:cNvSpPr>
          <p:nvPr/>
        </p:nvSpPr>
        <p:spPr>
          <a:xfrm rot="2192595">
            <a:off x="4747281" y="2869194"/>
            <a:ext cx="72000" cy="72000"/>
          </a:xfrm>
          <a:prstGeom prst="roundRect">
            <a:avLst/>
          </a:prstGeom>
          <a:solidFill>
            <a:schemeClr val="accent1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0000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8554869-C7EE-EC45-8E0C-57DF50305EF5}"/>
              </a:ext>
            </a:extLst>
          </p:cNvPr>
          <p:cNvSpPr txBox="1"/>
          <p:nvPr/>
        </p:nvSpPr>
        <p:spPr>
          <a:xfrm>
            <a:off x="4867909" y="2859027"/>
            <a:ext cx="402354" cy="9233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" dirty="0">
                <a:solidFill>
                  <a:srgbClr val="424242"/>
                </a:solidFill>
                <a:latin typeface="Avenir Next Condense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recessive allele</a:t>
            </a:r>
            <a:endParaRPr lang="en-US" sz="600" dirty="0">
              <a:solidFill>
                <a:srgbClr val="797979"/>
              </a:solidFill>
              <a:latin typeface="Avenir Next Condense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4438031-78AB-0B44-8F22-D5EF0B70B284}"/>
              </a:ext>
            </a:extLst>
          </p:cNvPr>
          <p:cNvCxnSpPr/>
          <p:nvPr/>
        </p:nvCxnSpPr>
        <p:spPr>
          <a:xfrm>
            <a:off x="4257675" y="2649030"/>
            <a:ext cx="1123950" cy="0"/>
          </a:xfrm>
          <a:prstGeom prst="line">
            <a:avLst/>
          </a:prstGeom>
          <a:noFill/>
          <a:ln w="3175" cap="flat">
            <a:solidFill>
              <a:srgbClr val="797979"/>
            </a:solidFill>
            <a:prstDash val="solid"/>
            <a:round/>
            <a:headEnd type="none" w="med" len="med"/>
            <a:tailEnd type="non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846656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8C9680E3-C6AD-A646-8E52-051B7BA54603}"/>
              </a:ext>
            </a:extLst>
          </p:cNvPr>
          <p:cNvSpPr/>
          <p:nvPr/>
        </p:nvSpPr>
        <p:spPr>
          <a:xfrm>
            <a:off x="1782284" y="1414733"/>
            <a:ext cx="183003" cy="1601511"/>
          </a:xfrm>
          <a:prstGeom prst="rect">
            <a:avLst/>
          </a:prstGeom>
          <a:solidFill>
            <a:srgbClr val="00B0F0">
              <a:alpha val="10000"/>
            </a:srgbClr>
          </a:solidFill>
          <a:ln w="6350" cap="flat">
            <a:solidFill>
              <a:srgbClr val="00B0F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6B29B02-E8EE-B048-852D-ECE77815AD12}"/>
              </a:ext>
            </a:extLst>
          </p:cNvPr>
          <p:cNvSpPr/>
          <p:nvPr/>
        </p:nvSpPr>
        <p:spPr>
          <a:xfrm>
            <a:off x="1690776" y="1728432"/>
            <a:ext cx="3830127" cy="180000"/>
          </a:xfrm>
          <a:prstGeom prst="rect">
            <a:avLst/>
          </a:prstGeom>
          <a:solidFill>
            <a:srgbClr val="00597D">
              <a:alpha val="10000"/>
            </a:srgbClr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EE290C0-01ED-B344-BB88-E06790AA8684}"/>
              </a:ext>
            </a:extLst>
          </p:cNvPr>
          <p:cNvSpPr/>
          <p:nvPr/>
        </p:nvSpPr>
        <p:spPr>
          <a:xfrm>
            <a:off x="1690777" y="2068505"/>
            <a:ext cx="3830128" cy="180000"/>
          </a:xfrm>
          <a:prstGeom prst="rect">
            <a:avLst/>
          </a:prstGeom>
          <a:solidFill>
            <a:schemeClr val="accent4">
              <a:alpha val="10000"/>
            </a:schemeClr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C23EE18-9F4C-8D42-B0D8-FFF9F64C6790}"/>
              </a:ext>
            </a:extLst>
          </p:cNvPr>
          <p:cNvSpPr/>
          <p:nvPr/>
        </p:nvSpPr>
        <p:spPr>
          <a:xfrm>
            <a:off x="1690776" y="2405767"/>
            <a:ext cx="3830129" cy="1800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788F09-C217-F440-BE37-9B936F524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Binarizing your genotype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1C345-60F2-CB41-A083-A54F5EA1E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3FBAD-B4DC-684D-A269-16BBA9063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33A23-E3B5-8345-95C4-29B339A6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21</a:t>
            </a:fld>
            <a:r>
              <a:rPr lang="pt-PT"/>
              <a:t>  </a:t>
            </a:r>
            <a:r>
              <a:rPr lang="pt-PT" b="0"/>
              <a:t>|</a:t>
            </a:r>
            <a:endParaRPr lang="uk-UA" b="0" dirty="0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9472540B-EFAE-D047-AFD4-CF73B13144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930" y="1352669"/>
            <a:ext cx="1908791" cy="180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CB402B-D001-F74E-BBF7-9C79899D7587}"/>
              </a:ext>
            </a:extLst>
          </p:cNvPr>
          <p:cNvSpPr txBox="1"/>
          <p:nvPr/>
        </p:nvSpPr>
        <p:spPr>
          <a:xfrm>
            <a:off x="3530837" y="1483636"/>
            <a:ext cx="474489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Genotype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958F40-9A92-CF44-AB6D-436C11B9336A}"/>
              </a:ext>
            </a:extLst>
          </p:cNvPr>
          <p:cNvSpPr txBox="1"/>
          <p:nvPr/>
        </p:nvSpPr>
        <p:spPr>
          <a:xfrm>
            <a:off x="3753062" y="1710486"/>
            <a:ext cx="86562" cy="21544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28BC2B-1F43-FD46-9D03-A92FA3072FC8}"/>
              </a:ext>
            </a:extLst>
          </p:cNvPr>
          <p:cNvSpPr txBox="1"/>
          <p:nvPr/>
        </p:nvSpPr>
        <p:spPr>
          <a:xfrm>
            <a:off x="3753664" y="2044960"/>
            <a:ext cx="86562" cy="21544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rgbClr val="424242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CD4B39-4E01-7A4A-A7FB-F0A5EABF7AB7}"/>
              </a:ext>
            </a:extLst>
          </p:cNvPr>
          <p:cNvSpPr txBox="1"/>
          <p:nvPr/>
        </p:nvSpPr>
        <p:spPr>
          <a:xfrm>
            <a:off x="3753062" y="2373583"/>
            <a:ext cx="86562" cy="21544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5B7F02-68AB-4242-BAED-E2868AFA7503}"/>
              </a:ext>
            </a:extLst>
          </p:cNvPr>
          <p:cNvSpPr txBox="1"/>
          <p:nvPr/>
        </p:nvSpPr>
        <p:spPr>
          <a:xfrm>
            <a:off x="5967300" y="1215050"/>
            <a:ext cx="485710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Allele - A1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985C1E-2FAB-5F44-B521-206773877803}"/>
              </a:ext>
            </a:extLst>
          </p:cNvPr>
          <p:cNvSpPr txBox="1"/>
          <p:nvPr/>
        </p:nvSpPr>
        <p:spPr>
          <a:xfrm>
            <a:off x="7166815" y="1215263"/>
            <a:ext cx="485710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Allele - A2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35F592-E960-0548-A007-D189E3980A1B}"/>
              </a:ext>
            </a:extLst>
          </p:cNvPr>
          <p:cNvSpPr txBox="1"/>
          <p:nvPr/>
        </p:nvSpPr>
        <p:spPr>
          <a:xfrm>
            <a:off x="4712813" y="1762206"/>
            <a:ext cx="702115" cy="12311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dirty="0">
                <a:solidFill>
                  <a:srgbClr val="424242"/>
                </a:solidFill>
                <a:latin typeface="Avenir Next Condense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Homozygous Major</a:t>
            </a:r>
            <a:endParaRPr lang="en-US" sz="800" dirty="0">
              <a:solidFill>
                <a:srgbClr val="797979"/>
              </a:solidFill>
              <a:latin typeface="Avenir Next Condense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F0C79-A31A-0944-A93E-1E5D05DD3344}"/>
              </a:ext>
            </a:extLst>
          </p:cNvPr>
          <p:cNvSpPr txBox="1"/>
          <p:nvPr/>
        </p:nvSpPr>
        <p:spPr>
          <a:xfrm>
            <a:off x="4712813" y="2091127"/>
            <a:ext cx="493725" cy="12311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dirty="0">
                <a:solidFill>
                  <a:srgbClr val="424242"/>
                </a:solidFill>
                <a:latin typeface="Avenir Next Condense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Heterozygous</a:t>
            </a:r>
            <a:endParaRPr lang="en-US" sz="800" dirty="0">
              <a:solidFill>
                <a:srgbClr val="797979"/>
              </a:solidFill>
              <a:latin typeface="Avenir Next Condense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5420CA-AF26-774D-B457-7D623127473F}"/>
              </a:ext>
            </a:extLst>
          </p:cNvPr>
          <p:cNvSpPr txBox="1"/>
          <p:nvPr/>
        </p:nvSpPr>
        <p:spPr>
          <a:xfrm>
            <a:off x="4712813" y="2419750"/>
            <a:ext cx="708527" cy="12311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dirty="0">
                <a:solidFill>
                  <a:srgbClr val="424242"/>
                </a:solidFill>
                <a:latin typeface="Avenir Next Condense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Homozygous Minor</a:t>
            </a:r>
            <a:endParaRPr lang="en-US" sz="800" dirty="0">
              <a:solidFill>
                <a:srgbClr val="797979"/>
              </a:solidFill>
              <a:latin typeface="Avenir Next Condense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0860E03D-A19D-1742-ADAA-597AF266B2EE}"/>
              </a:ext>
            </a:extLst>
          </p:cNvPr>
          <p:cNvSpPr>
            <a:spLocks noChangeAspect="1"/>
          </p:cNvSpPr>
          <p:nvPr/>
        </p:nvSpPr>
        <p:spPr>
          <a:xfrm rot="2192595">
            <a:off x="4469944" y="1769761"/>
            <a:ext cx="108000" cy="108000"/>
          </a:xfrm>
          <a:prstGeom prst="roundRect">
            <a:avLst/>
          </a:prstGeom>
          <a:solidFill>
            <a:srgbClr val="00597D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0000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D17E6456-E4FC-C449-B35D-E115F0E819E1}"/>
              </a:ext>
            </a:extLst>
          </p:cNvPr>
          <p:cNvSpPr>
            <a:spLocks noChangeAspect="1"/>
          </p:cNvSpPr>
          <p:nvPr/>
        </p:nvSpPr>
        <p:spPr>
          <a:xfrm rot="2192595">
            <a:off x="4243329" y="1769761"/>
            <a:ext cx="108000" cy="108000"/>
          </a:xfrm>
          <a:prstGeom prst="roundRect">
            <a:avLst/>
          </a:prstGeom>
          <a:solidFill>
            <a:srgbClr val="00597D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0000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7F5373E-36B8-0A41-A0D8-71A0B0C6F08F}"/>
              </a:ext>
            </a:extLst>
          </p:cNvPr>
          <p:cNvSpPr>
            <a:spLocks noChangeAspect="1"/>
          </p:cNvSpPr>
          <p:nvPr/>
        </p:nvSpPr>
        <p:spPr>
          <a:xfrm rot="2192595">
            <a:off x="4469942" y="2098682"/>
            <a:ext cx="108000" cy="108000"/>
          </a:xfrm>
          <a:prstGeom prst="roundRect">
            <a:avLst/>
          </a:prstGeom>
          <a:solidFill>
            <a:schemeClr val="accent1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A632DC5-78F7-DB40-8C4B-F0728C4AEB34}"/>
              </a:ext>
            </a:extLst>
          </p:cNvPr>
          <p:cNvSpPr>
            <a:spLocks noChangeAspect="1"/>
          </p:cNvSpPr>
          <p:nvPr/>
        </p:nvSpPr>
        <p:spPr>
          <a:xfrm rot="2192595">
            <a:off x="4243327" y="2098682"/>
            <a:ext cx="108000" cy="108000"/>
          </a:xfrm>
          <a:prstGeom prst="roundRect">
            <a:avLst/>
          </a:prstGeom>
          <a:solidFill>
            <a:srgbClr val="00597D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0AAD8F3B-4FFD-8045-A0DA-D7E11DB8D737}"/>
              </a:ext>
            </a:extLst>
          </p:cNvPr>
          <p:cNvSpPr>
            <a:spLocks noChangeAspect="1"/>
          </p:cNvSpPr>
          <p:nvPr/>
        </p:nvSpPr>
        <p:spPr>
          <a:xfrm rot="2192595">
            <a:off x="4469941" y="2427305"/>
            <a:ext cx="108000" cy="108000"/>
          </a:xfrm>
          <a:prstGeom prst="roundRect">
            <a:avLst/>
          </a:prstGeom>
          <a:solidFill>
            <a:schemeClr val="accent1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61A6872-14E0-0148-877A-1DB171C82453}"/>
              </a:ext>
            </a:extLst>
          </p:cNvPr>
          <p:cNvSpPr>
            <a:spLocks noChangeAspect="1"/>
          </p:cNvSpPr>
          <p:nvPr/>
        </p:nvSpPr>
        <p:spPr>
          <a:xfrm rot="2192595">
            <a:off x="4243326" y="2427305"/>
            <a:ext cx="108000" cy="108000"/>
          </a:xfrm>
          <a:prstGeom prst="roundRect">
            <a:avLst/>
          </a:prstGeom>
          <a:solidFill>
            <a:schemeClr val="accent1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CE4320A-BF86-6741-A179-96DE76E1EFF0}"/>
              </a:ext>
            </a:extLst>
          </p:cNvPr>
          <p:cNvSpPr txBox="1"/>
          <p:nvPr/>
        </p:nvSpPr>
        <p:spPr>
          <a:xfrm>
            <a:off x="4231603" y="1495797"/>
            <a:ext cx="131446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A1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62177A8-641A-8845-8D98-28DF16671472}"/>
              </a:ext>
            </a:extLst>
          </p:cNvPr>
          <p:cNvSpPr txBox="1"/>
          <p:nvPr/>
        </p:nvSpPr>
        <p:spPr>
          <a:xfrm>
            <a:off x="4458218" y="1493180"/>
            <a:ext cx="131446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A2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76566BFD-8919-3A4D-80BA-6101B2199626}"/>
              </a:ext>
            </a:extLst>
          </p:cNvPr>
          <p:cNvSpPr>
            <a:spLocks noChangeAspect="1"/>
          </p:cNvSpPr>
          <p:nvPr/>
        </p:nvSpPr>
        <p:spPr>
          <a:xfrm rot="2192595">
            <a:off x="4740607" y="2759262"/>
            <a:ext cx="72000" cy="72000"/>
          </a:xfrm>
          <a:prstGeom prst="roundRect">
            <a:avLst/>
          </a:prstGeom>
          <a:solidFill>
            <a:srgbClr val="00597D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0000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0DDD7F2-431D-A74F-8A19-A638A1AFE0D5}"/>
              </a:ext>
            </a:extLst>
          </p:cNvPr>
          <p:cNvSpPr txBox="1"/>
          <p:nvPr/>
        </p:nvSpPr>
        <p:spPr>
          <a:xfrm>
            <a:off x="4861235" y="2749095"/>
            <a:ext cx="426399" cy="9233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" dirty="0">
                <a:solidFill>
                  <a:srgbClr val="424242"/>
                </a:solidFill>
                <a:latin typeface="Avenir Next Condense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dominant allele</a:t>
            </a:r>
            <a:endParaRPr lang="en-US" sz="600" dirty="0">
              <a:solidFill>
                <a:srgbClr val="797979"/>
              </a:solidFill>
              <a:latin typeface="Avenir Next Condense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F42164E-BA51-734F-9B51-0343FBE76711}"/>
              </a:ext>
            </a:extLst>
          </p:cNvPr>
          <p:cNvSpPr>
            <a:spLocks noChangeAspect="1"/>
          </p:cNvSpPr>
          <p:nvPr/>
        </p:nvSpPr>
        <p:spPr>
          <a:xfrm rot="2192595">
            <a:off x="4747281" y="2869194"/>
            <a:ext cx="72000" cy="72000"/>
          </a:xfrm>
          <a:prstGeom prst="roundRect">
            <a:avLst/>
          </a:prstGeom>
          <a:solidFill>
            <a:schemeClr val="accent1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0000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8554869-C7EE-EC45-8E0C-57DF50305EF5}"/>
              </a:ext>
            </a:extLst>
          </p:cNvPr>
          <p:cNvSpPr txBox="1"/>
          <p:nvPr/>
        </p:nvSpPr>
        <p:spPr>
          <a:xfrm>
            <a:off x="4867909" y="2859027"/>
            <a:ext cx="402354" cy="9233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" dirty="0">
                <a:solidFill>
                  <a:srgbClr val="424242"/>
                </a:solidFill>
                <a:latin typeface="Avenir Next Condense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recessive allele</a:t>
            </a:r>
            <a:endParaRPr lang="en-US" sz="600" dirty="0">
              <a:solidFill>
                <a:srgbClr val="797979"/>
              </a:solidFill>
              <a:latin typeface="Avenir Next Condense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4438031-78AB-0B44-8F22-D5EF0B70B284}"/>
              </a:ext>
            </a:extLst>
          </p:cNvPr>
          <p:cNvCxnSpPr/>
          <p:nvPr/>
        </p:nvCxnSpPr>
        <p:spPr>
          <a:xfrm>
            <a:off x="4257675" y="2649030"/>
            <a:ext cx="1123950" cy="0"/>
          </a:xfrm>
          <a:prstGeom prst="line">
            <a:avLst/>
          </a:prstGeom>
          <a:noFill/>
          <a:ln w="3175" cap="flat">
            <a:solidFill>
              <a:srgbClr val="797979"/>
            </a:solidFill>
            <a:prstDash val="solid"/>
            <a:round/>
            <a:headEnd type="none" w="med" len="med"/>
            <a:tailEnd type="non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50FE828-B980-5E40-8290-17FDCEEEB742}"/>
              </a:ext>
            </a:extLst>
          </p:cNvPr>
          <p:cNvSpPr txBox="1"/>
          <p:nvPr/>
        </p:nvSpPr>
        <p:spPr>
          <a:xfrm>
            <a:off x="1207757" y="1483636"/>
            <a:ext cx="307777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SNP X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49D1075-E1E9-D24B-9EC2-DFC2EA35E9DF}"/>
              </a:ext>
            </a:extLst>
          </p:cNvPr>
          <p:cNvSpPr txBox="1"/>
          <p:nvPr/>
        </p:nvSpPr>
        <p:spPr>
          <a:xfrm>
            <a:off x="1448702" y="1741488"/>
            <a:ext cx="129844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rgbClr val="00597D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X0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CC2581D-BB4D-824F-B3A0-D11DACB6B525}"/>
              </a:ext>
            </a:extLst>
          </p:cNvPr>
          <p:cNvSpPr txBox="1"/>
          <p:nvPr/>
        </p:nvSpPr>
        <p:spPr>
          <a:xfrm>
            <a:off x="1448702" y="2081561"/>
            <a:ext cx="129844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rgbClr val="424242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X1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7FE8AAC-99D6-B34C-9889-E2B7FCC40299}"/>
              </a:ext>
            </a:extLst>
          </p:cNvPr>
          <p:cNvSpPr txBox="1"/>
          <p:nvPr/>
        </p:nvSpPr>
        <p:spPr>
          <a:xfrm>
            <a:off x="1448702" y="2418823"/>
            <a:ext cx="129844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chemeClr val="accent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X2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6D0EDA-FFDD-A948-B00B-AD91C8E65B6A}"/>
              </a:ext>
            </a:extLst>
          </p:cNvPr>
          <p:cNvSpPr/>
          <p:nvPr/>
        </p:nvSpPr>
        <p:spPr>
          <a:xfrm>
            <a:off x="1697048" y="2747422"/>
            <a:ext cx="1908791" cy="180000"/>
          </a:xfrm>
          <a:prstGeom prst="rect">
            <a:avLst/>
          </a:prstGeom>
          <a:solidFill>
            <a:srgbClr val="DD8455">
              <a:alpha val="10000"/>
            </a:srgbClr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682480D-0F25-CC4E-8F22-9EB384862FB6}"/>
              </a:ext>
            </a:extLst>
          </p:cNvPr>
          <p:cNvSpPr txBox="1"/>
          <p:nvPr/>
        </p:nvSpPr>
        <p:spPr>
          <a:xfrm>
            <a:off x="1046348" y="2760478"/>
            <a:ext cx="532198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rgbClr val="DD8455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phenotype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2B25C2D-B8C6-3C4F-8A66-302B9CDE409B}"/>
              </a:ext>
            </a:extLst>
          </p:cNvPr>
          <p:cNvCxnSpPr>
            <a:cxnSpLocks/>
          </p:cNvCxnSpPr>
          <p:nvPr/>
        </p:nvCxnSpPr>
        <p:spPr>
          <a:xfrm flipV="1">
            <a:off x="1882005" y="3068274"/>
            <a:ext cx="0" cy="215169"/>
          </a:xfrm>
          <a:prstGeom prst="straightConnector1">
            <a:avLst/>
          </a:prstGeom>
          <a:noFill/>
          <a:ln w="9525" cap="flat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E8EC3E82-3D68-2142-A8C2-ABA4084C2571}"/>
              </a:ext>
            </a:extLst>
          </p:cNvPr>
          <p:cNvSpPr txBox="1"/>
          <p:nvPr/>
        </p:nvSpPr>
        <p:spPr>
          <a:xfrm>
            <a:off x="922752" y="3331214"/>
            <a:ext cx="3000821" cy="138499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Think: Patient 0 (</a:t>
            </a:r>
            <a:r>
              <a:rPr lang="en-US" sz="900" b="1" dirty="0">
                <a:solidFill>
                  <a:srgbClr val="424242"/>
                </a:solidFill>
                <a:latin typeface="Avenir Next Condense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P0</a:t>
            </a:r>
            <a:r>
              <a:rPr lang="en-US" sz="9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) with genotype 1 does </a:t>
            </a:r>
            <a:r>
              <a:rPr lang="en-US" sz="900" b="1" u="sng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not</a:t>
            </a:r>
            <a:r>
              <a:rPr lang="en-US" sz="9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have disease (control) 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01B9108-65AB-9546-8B26-7FE33582E4D2}"/>
              </a:ext>
            </a:extLst>
          </p:cNvPr>
          <p:cNvGrpSpPr/>
          <p:nvPr/>
        </p:nvGrpSpPr>
        <p:grpSpPr>
          <a:xfrm>
            <a:off x="1812313" y="1493180"/>
            <a:ext cx="134652" cy="1421186"/>
            <a:chOff x="1812313" y="1493180"/>
            <a:chExt cx="134652" cy="1421186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16C7F34-EB01-CC4F-BD59-6FA4E3FDEB13}"/>
                </a:ext>
              </a:extLst>
            </p:cNvPr>
            <p:cNvSpPr txBox="1"/>
            <p:nvPr/>
          </p:nvSpPr>
          <p:spPr>
            <a:xfrm>
              <a:off x="1846738" y="1744033"/>
              <a:ext cx="6412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0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57B3D0C-CAD9-0A4E-9467-DCFECFA711E4}"/>
                </a:ext>
              </a:extLst>
            </p:cNvPr>
            <p:cNvSpPr txBox="1"/>
            <p:nvPr/>
          </p:nvSpPr>
          <p:spPr>
            <a:xfrm>
              <a:off x="1846738" y="2080212"/>
              <a:ext cx="6412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1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F58201E-B60D-5C49-9A40-794ACDC1529D}"/>
                </a:ext>
              </a:extLst>
            </p:cNvPr>
            <p:cNvSpPr txBox="1"/>
            <p:nvPr/>
          </p:nvSpPr>
          <p:spPr>
            <a:xfrm>
              <a:off x="1846738" y="2417862"/>
              <a:ext cx="6412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0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CD9CCC1-F572-7C4C-9B1B-7A9D156C11B8}"/>
                </a:ext>
              </a:extLst>
            </p:cNvPr>
            <p:cNvSpPr txBox="1"/>
            <p:nvPr/>
          </p:nvSpPr>
          <p:spPr>
            <a:xfrm>
              <a:off x="1812313" y="1493180"/>
              <a:ext cx="134652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P0</a:t>
              </a:r>
              <a:endParaRPr lang="en-US" sz="1000" b="1" dirty="0">
                <a:solidFill>
                  <a:srgbClr val="797979"/>
                </a:solidFill>
                <a:latin typeface="Avenir Next Condense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E82DF57-7537-A64E-B86A-4E337046E6D4}"/>
                </a:ext>
              </a:extLst>
            </p:cNvPr>
            <p:cNvSpPr txBox="1"/>
            <p:nvPr/>
          </p:nvSpPr>
          <p:spPr>
            <a:xfrm>
              <a:off x="1846738" y="2760478"/>
              <a:ext cx="6412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0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4205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56B29B02-E8EE-B048-852D-ECE77815AD12}"/>
              </a:ext>
            </a:extLst>
          </p:cNvPr>
          <p:cNvSpPr/>
          <p:nvPr/>
        </p:nvSpPr>
        <p:spPr>
          <a:xfrm>
            <a:off x="1690776" y="1728432"/>
            <a:ext cx="3830127" cy="180000"/>
          </a:xfrm>
          <a:prstGeom prst="rect">
            <a:avLst/>
          </a:prstGeom>
          <a:solidFill>
            <a:srgbClr val="00597D">
              <a:alpha val="10000"/>
            </a:srgbClr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EE290C0-01ED-B344-BB88-E06790AA8684}"/>
              </a:ext>
            </a:extLst>
          </p:cNvPr>
          <p:cNvSpPr/>
          <p:nvPr/>
        </p:nvSpPr>
        <p:spPr>
          <a:xfrm>
            <a:off x="1690777" y="2068505"/>
            <a:ext cx="3830128" cy="180000"/>
          </a:xfrm>
          <a:prstGeom prst="rect">
            <a:avLst/>
          </a:prstGeom>
          <a:solidFill>
            <a:schemeClr val="accent4">
              <a:alpha val="10000"/>
            </a:schemeClr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C23EE18-9F4C-8D42-B0D8-FFF9F64C6790}"/>
              </a:ext>
            </a:extLst>
          </p:cNvPr>
          <p:cNvSpPr/>
          <p:nvPr/>
        </p:nvSpPr>
        <p:spPr>
          <a:xfrm>
            <a:off x="1690776" y="2405767"/>
            <a:ext cx="3830129" cy="1800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788F09-C217-F440-BE37-9B936F524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Binarizing your genotype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1C345-60F2-CB41-A083-A54F5EA1E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3FBAD-B4DC-684D-A269-16BBA9063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33A23-E3B5-8345-95C4-29B339A6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22</a:t>
            </a:fld>
            <a:r>
              <a:rPr lang="pt-PT"/>
              <a:t>  </a:t>
            </a:r>
            <a:r>
              <a:rPr lang="pt-PT" b="0"/>
              <a:t>|</a:t>
            </a:r>
            <a:endParaRPr lang="uk-UA" b="0" dirty="0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9472540B-EFAE-D047-AFD4-CF73B13144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930" y="1352669"/>
            <a:ext cx="1908791" cy="180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CB402B-D001-F74E-BBF7-9C79899D7587}"/>
              </a:ext>
            </a:extLst>
          </p:cNvPr>
          <p:cNvSpPr txBox="1"/>
          <p:nvPr/>
        </p:nvSpPr>
        <p:spPr>
          <a:xfrm>
            <a:off x="3530837" y="1483636"/>
            <a:ext cx="474489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Genotype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958F40-9A92-CF44-AB6D-436C11B9336A}"/>
              </a:ext>
            </a:extLst>
          </p:cNvPr>
          <p:cNvSpPr txBox="1"/>
          <p:nvPr/>
        </p:nvSpPr>
        <p:spPr>
          <a:xfrm>
            <a:off x="3753062" y="1710486"/>
            <a:ext cx="86562" cy="21544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28BC2B-1F43-FD46-9D03-A92FA3072FC8}"/>
              </a:ext>
            </a:extLst>
          </p:cNvPr>
          <p:cNvSpPr txBox="1"/>
          <p:nvPr/>
        </p:nvSpPr>
        <p:spPr>
          <a:xfrm>
            <a:off x="3753664" y="2044960"/>
            <a:ext cx="86562" cy="21544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rgbClr val="424242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CD4B39-4E01-7A4A-A7FB-F0A5EABF7AB7}"/>
              </a:ext>
            </a:extLst>
          </p:cNvPr>
          <p:cNvSpPr txBox="1"/>
          <p:nvPr/>
        </p:nvSpPr>
        <p:spPr>
          <a:xfrm>
            <a:off x="3753062" y="2373583"/>
            <a:ext cx="86562" cy="21544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5B7F02-68AB-4242-BAED-E2868AFA7503}"/>
              </a:ext>
            </a:extLst>
          </p:cNvPr>
          <p:cNvSpPr txBox="1"/>
          <p:nvPr/>
        </p:nvSpPr>
        <p:spPr>
          <a:xfrm>
            <a:off x="5967300" y="1215050"/>
            <a:ext cx="485710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Allele - A1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985C1E-2FAB-5F44-B521-206773877803}"/>
              </a:ext>
            </a:extLst>
          </p:cNvPr>
          <p:cNvSpPr txBox="1"/>
          <p:nvPr/>
        </p:nvSpPr>
        <p:spPr>
          <a:xfrm>
            <a:off x="7166815" y="1215263"/>
            <a:ext cx="485710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Allele - A2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35F592-E960-0548-A007-D189E3980A1B}"/>
              </a:ext>
            </a:extLst>
          </p:cNvPr>
          <p:cNvSpPr txBox="1"/>
          <p:nvPr/>
        </p:nvSpPr>
        <p:spPr>
          <a:xfrm>
            <a:off x="4712813" y="1762206"/>
            <a:ext cx="702115" cy="12311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dirty="0">
                <a:solidFill>
                  <a:srgbClr val="424242"/>
                </a:solidFill>
                <a:latin typeface="Avenir Next Condense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Homozygous Major</a:t>
            </a:r>
            <a:endParaRPr lang="en-US" sz="800" dirty="0">
              <a:solidFill>
                <a:srgbClr val="797979"/>
              </a:solidFill>
              <a:latin typeface="Avenir Next Condense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F0C79-A31A-0944-A93E-1E5D05DD3344}"/>
              </a:ext>
            </a:extLst>
          </p:cNvPr>
          <p:cNvSpPr txBox="1"/>
          <p:nvPr/>
        </p:nvSpPr>
        <p:spPr>
          <a:xfrm>
            <a:off x="4712813" y="2091127"/>
            <a:ext cx="493725" cy="12311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dirty="0">
                <a:solidFill>
                  <a:srgbClr val="424242"/>
                </a:solidFill>
                <a:latin typeface="Avenir Next Condense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Heterozygous</a:t>
            </a:r>
            <a:endParaRPr lang="en-US" sz="800" dirty="0">
              <a:solidFill>
                <a:srgbClr val="797979"/>
              </a:solidFill>
              <a:latin typeface="Avenir Next Condense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5420CA-AF26-774D-B457-7D623127473F}"/>
              </a:ext>
            </a:extLst>
          </p:cNvPr>
          <p:cNvSpPr txBox="1"/>
          <p:nvPr/>
        </p:nvSpPr>
        <p:spPr>
          <a:xfrm>
            <a:off x="4712813" y="2419750"/>
            <a:ext cx="708527" cy="12311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dirty="0">
                <a:solidFill>
                  <a:srgbClr val="424242"/>
                </a:solidFill>
                <a:latin typeface="Avenir Next Condense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Homozygous Minor</a:t>
            </a:r>
            <a:endParaRPr lang="en-US" sz="800" dirty="0">
              <a:solidFill>
                <a:srgbClr val="797979"/>
              </a:solidFill>
              <a:latin typeface="Avenir Next Condense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0860E03D-A19D-1742-ADAA-597AF266B2EE}"/>
              </a:ext>
            </a:extLst>
          </p:cNvPr>
          <p:cNvSpPr>
            <a:spLocks noChangeAspect="1"/>
          </p:cNvSpPr>
          <p:nvPr/>
        </p:nvSpPr>
        <p:spPr>
          <a:xfrm rot="2192595">
            <a:off x="4469944" y="1769761"/>
            <a:ext cx="108000" cy="108000"/>
          </a:xfrm>
          <a:prstGeom prst="roundRect">
            <a:avLst/>
          </a:prstGeom>
          <a:solidFill>
            <a:srgbClr val="00597D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0000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D17E6456-E4FC-C449-B35D-E115F0E819E1}"/>
              </a:ext>
            </a:extLst>
          </p:cNvPr>
          <p:cNvSpPr>
            <a:spLocks noChangeAspect="1"/>
          </p:cNvSpPr>
          <p:nvPr/>
        </p:nvSpPr>
        <p:spPr>
          <a:xfrm rot="2192595">
            <a:off x="4243329" y="1769761"/>
            <a:ext cx="108000" cy="108000"/>
          </a:xfrm>
          <a:prstGeom prst="roundRect">
            <a:avLst/>
          </a:prstGeom>
          <a:solidFill>
            <a:srgbClr val="00597D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0000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7F5373E-36B8-0A41-A0D8-71A0B0C6F08F}"/>
              </a:ext>
            </a:extLst>
          </p:cNvPr>
          <p:cNvSpPr>
            <a:spLocks noChangeAspect="1"/>
          </p:cNvSpPr>
          <p:nvPr/>
        </p:nvSpPr>
        <p:spPr>
          <a:xfrm rot="2192595">
            <a:off x="4469942" y="2098682"/>
            <a:ext cx="108000" cy="108000"/>
          </a:xfrm>
          <a:prstGeom prst="roundRect">
            <a:avLst/>
          </a:prstGeom>
          <a:solidFill>
            <a:schemeClr val="accent1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A632DC5-78F7-DB40-8C4B-F0728C4AEB34}"/>
              </a:ext>
            </a:extLst>
          </p:cNvPr>
          <p:cNvSpPr>
            <a:spLocks noChangeAspect="1"/>
          </p:cNvSpPr>
          <p:nvPr/>
        </p:nvSpPr>
        <p:spPr>
          <a:xfrm rot="2192595">
            <a:off x="4243327" y="2098682"/>
            <a:ext cx="108000" cy="108000"/>
          </a:xfrm>
          <a:prstGeom prst="roundRect">
            <a:avLst/>
          </a:prstGeom>
          <a:solidFill>
            <a:srgbClr val="00597D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0AAD8F3B-4FFD-8045-A0DA-D7E11DB8D737}"/>
              </a:ext>
            </a:extLst>
          </p:cNvPr>
          <p:cNvSpPr>
            <a:spLocks noChangeAspect="1"/>
          </p:cNvSpPr>
          <p:nvPr/>
        </p:nvSpPr>
        <p:spPr>
          <a:xfrm rot="2192595">
            <a:off x="4469941" y="2427305"/>
            <a:ext cx="108000" cy="108000"/>
          </a:xfrm>
          <a:prstGeom prst="roundRect">
            <a:avLst/>
          </a:prstGeom>
          <a:solidFill>
            <a:schemeClr val="accent1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61A6872-14E0-0148-877A-1DB171C82453}"/>
              </a:ext>
            </a:extLst>
          </p:cNvPr>
          <p:cNvSpPr>
            <a:spLocks noChangeAspect="1"/>
          </p:cNvSpPr>
          <p:nvPr/>
        </p:nvSpPr>
        <p:spPr>
          <a:xfrm rot="2192595">
            <a:off x="4243326" y="2427305"/>
            <a:ext cx="108000" cy="108000"/>
          </a:xfrm>
          <a:prstGeom prst="roundRect">
            <a:avLst/>
          </a:prstGeom>
          <a:solidFill>
            <a:schemeClr val="accent1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CE4320A-BF86-6741-A179-96DE76E1EFF0}"/>
              </a:ext>
            </a:extLst>
          </p:cNvPr>
          <p:cNvSpPr txBox="1"/>
          <p:nvPr/>
        </p:nvSpPr>
        <p:spPr>
          <a:xfrm>
            <a:off x="4231603" y="1495797"/>
            <a:ext cx="131446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A1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62177A8-641A-8845-8D98-28DF16671472}"/>
              </a:ext>
            </a:extLst>
          </p:cNvPr>
          <p:cNvSpPr txBox="1"/>
          <p:nvPr/>
        </p:nvSpPr>
        <p:spPr>
          <a:xfrm>
            <a:off x="4458218" y="1493180"/>
            <a:ext cx="131446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A2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76566BFD-8919-3A4D-80BA-6101B2199626}"/>
              </a:ext>
            </a:extLst>
          </p:cNvPr>
          <p:cNvSpPr>
            <a:spLocks noChangeAspect="1"/>
          </p:cNvSpPr>
          <p:nvPr/>
        </p:nvSpPr>
        <p:spPr>
          <a:xfrm rot="2192595">
            <a:off x="4740607" y="2759262"/>
            <a:ext cx="72000" cy="72000"/>
          </a:xfrm>
          <a:prstGeom prst="roundRect">
            <a:avLst/>
          </a:prstGeom>
          <a:solidFill>
            <a:srgbClr val="00597D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0000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0DDD7F2-431D-A74F-8A19-A638A1AFE0D5}"/>
              </a:ext>
            </a:extLst>
          </p:cNvPr>
          <p:cNvSpPr txBox="1"/>
          <p:nvPr/>
        </p:nvSpPr>
        <p:spPr>
          <a:xfrm>
            <a:off x="4861235" y="2749095"/>
            <a:ext cx="426399" cy="9233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" dirty="0">
                <a:solidFill>
                  <a:srgbClr val="424242"/>
                </a:solidFill>
                <a:latin typeface="Avenir Next Condense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dominant allele</a:t>
            </a:r>
            <a:endParaRPr lang="en-US" sz="600" dirty="0">
              <a:solidFill>
                <a:srgbClr val="797979"/>
              </a:solidFill>
              <a:latin typeface="Avenir Next Condense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F42164E-BA51-734F-9B51-0343FBE76711}"/>
              </a:ext>
            </a:extLst>
          </p:cNvPr>
          <p:cNvSpPr>
            <a:spLocks noChangeAspect="1"/>
          </p:cNvSpPr>
          <p:nvPr/>
        </p:nvSpPr>
        <p:spPr>
          <a:xfrm rot="2192595">
            <a:off x="4747281" y="2869194"/>
            <a:ext cx="72000" cy="72000"/>
          </a:xfrm>
          <a:prstGeom prst="roundRect">
            <a:avLst/>
          </a:prstGeom>
          <a:solidFill>
            <a:schemeClr val="accent1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0000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8554869-C7EE-EC45-8E0C-57DF50305EF5}"/>
              </a:ext>
            </a:extLst>
          </p:cNvPr>
          <p:cNvSpPr txBox="1"/>
          <p:nvPr/>
        </p:nvSpPr>
        <p:spPr>
          <a:xfrm>
            <a:off x="4867909" y="2859027"/>
            <a:ext cx="402354" cy="9233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" dirty="0">
                <a:solidFill>
                  <a:srgbClr val="424242"/>
                </a:solidFill>
                <a:latin typeface="Avenir Next Condense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recessive allele</a:t>
            </a:r>
            <a:endParaRPr lang="en-US" sz="600" dirty="0">
              <a:solidFill>
                <a:srgbClr val="797979"/>
              </a:solidFill>
              <a:latin typeface="Avenir Next Condense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4438031-78AB-0B44-8F22-D5EF0B70B284}"/>
              </a:ext>
            </a:extLst>
          </p:cNvPr>
          <p:cNvCxnSpPr/>
          <p:nvPr/>
        </p:nvCxnSpPr>
        <p:spPr>
          <a:xfrm>
            <a:off x="4257675" y="2649030"/>
            <a:ext cx="1123950" cy="0"/>
          </a:xfrm>
          <a:prstGeom prst="line">
            <a:avLst/>
          </a:prstGeom>
          <a:noFill/>
          <a:ln w="3175" cap="flat">
            <a:solidFill>
              <a:srgbClr val="797979"/>
            </a:solidFill>
            <a:prstDash val="solid"/>
            <a:round/>
            <a:headEnd type="none" w="med" len="med"/>
            <a:tailEnd type="non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50FE828-B980-5E40-8290-17FDCEEEB742}"/>
              </a:ext>
            </a:extLst>
          </p:cNvPr>
          <p:cNvSpPr txBox="1"/>
          <p:nvPr/>
        </p:nvSpPr>
        <p:spPr>
          <a:xfrm>
            <a:off x="1207757" y="1483636"/>
            <a:ext cx="307777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SNP X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49D1075-E1E9-D24B-9EC2-DFC2EA35E9DF}"/>
              </a:ext>
            </a:extLst>
          </p:cNvPr>
          <p:cNvSpPr txBox="1"/>
          <p:nvPr/>
        </p:nvSpPr>
        <p:spPr>
          <a:xfrm>
            <a:off x="1448702" y="1741488"/>
            <a:ext cx="129844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rgbClr val="00597D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X0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CC2581D-BB4D-824F-B3A0-D11DACB6B525}"/>
              </a:ext>
            </a:extLst>
          </p:cNvPr>
          <p:cNvSpPr txBox="1"/>
          <p:nvPr/>
        </p:nvSpPr>
        <p:spPr>
          <a:xfrm>
            <a:off x="1448702" y="2081561"/>
            <a:ext cx="129844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rgbClr val="424242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X1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7FE8AAC-99D6-B34C-9889-E2B7FCC40299}"/>
              </a:ext>
            </a:extLst>
          </p:cNvPr>
          <p:cNvSpPr txBox="1"/>
          <p:nvPr/>
        </p:nvSpPr>
        <p:spPr>
          <a:xfrm>
            <a:off x="1448702" y="2418823"/>
            <a:ext cx="129844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chemeClr val="accent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X2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6D0EDA-FFDD-A948-B00B-AD91C8E65B6A}"/>
              </a:ext>
            </a:extLst>
          </p:cNvPr>
          <p:cNvSpPr/>
          <p:nvPr/>
        </p:nvSpPr>
        <p:spPr>
          <a:xfrm>
            <a:off x="1697048" y="2747422"/>
            <a:ext cx="1908791" cy="180000"/>
          </a:xfrm>
          <a:prstGeom prst="rect">
            <a:avLst/>
          </a:prstGeom>
          <a:solidFill>
            <a:srgbClr val="DD8455">
              <a:alpha val="10000"/>
            </a:srgbClr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682480D-0F25-CC4E-8F22-9EB384862FB6}"/>
              </a:ext>
            </a:extLst>
          </p:cNvPr>
          <p:cNvSpPr txBox="1"/>
          <p:nvPr/>
        </p:nvSpPr>
        <p:spPr>
          <a:xfrm>
            <a:off x="1046348" y="2760478"/>
            <a:ext cx="532198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rgbClr val="DD8455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phenotype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8EC3E82-3D68-2142-A8C2-ABA4084C2571}"/>
              </a:ext>
            </a:extLst>
          </p:cNvPr>
          <p:cNvSpPr txBox="1"/>
          <p:nvPr/>
        </p:nvSpPr>
        <p:spPr>
          <a:xfrm>
            <a:off x="922752" y="3331214"/>
            <a:ext cx="2422138" cy="138499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Think: Patient 1 (</a:t>
            </a:r>
            <a:r>
              <a:rPr lang="en-US" sz="900" b="1" dirty="0">
                <a:solidFill>
                  <a:srgbClr val="424242"/>
                </a:solidFill>
                <a:latin typeface="Avenir Next Condense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P1</a:t>
            </a:r>
            <a:r>
              <a:rPr lang="en-US" sz="9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) with genotype 2 has disease (case) 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4DEE818-044C-CD4A-A641-A12C27D39F94}"/>
              </a:ext>
            </a:extLst>
          </p:cNvPr>
          <p:cNvSpPr/>
          <p:nvPr/>
        </p:nvSpPr>
        <p:spPr>
          <a:xfrm>
            <a:off x="1994732" y="1414733"/>
            <a:ext cx="183003" cy="1601511"/>
          </a:xfrm>
          <a:prstGeom prst="rect">
            <a:avLst/>
          </a:prstGeom>
          <a:solidFill>
            <a:srgbClr val="00B0F0">
              <a:alpha val="10000"/>
            </a:srgbClr>
          </a:solidFill>
          <a:ln w="6350" cap="flat">
            <a:solidFill>
              <a:srgbClr val="00B0F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662FF2F2-91E4-C94A-AA1F-7761CD2070A3}"/>
              </a:ext>
            </a:extLst>
          </p:cNvPr>
          <p:cNvCxnSpPr>
            <a:cxnSpLocks/>
          </p:cNvCxnSpPr>
          <p:nvPr/>
        </p:nvCxnSpPr>
        <p:spPr>
          <a:xfrm flipV="1">
            <a:off x="2083881" y="3068274"/>
            <a:ext cx="0" cy="215169"/>
          </a:xfrm>
          <a:prstGeom prst="straightConnector1">
            <a:avLst/>
          </a:prstGeom>
          <a:noFill/>
          <a:ln w="9525" cap="flat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7A420EF-1297-0549-9154-BEBEE3A9D2B7}"/>
              </a:ext>
            </a:extLst>
          </p:cNvPr>
          <p:cNvGrpSpPr/>
          <p:nvPr/>
        </p:nvGrpSpPr>
        <p:grpSpPr>
          <a:xfrm>
            <a:off x="1812313" y="1493180"/>
            <a:ext cx="134652" cy="1421186"/>
            <a:chOff x="1812313" y="1493180"/>
            <a:chExt cx="134652" cy="1421186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FCC0672-0B96-334F-9BDD-0EF0822E7629}"/>
                </a:ext>
              </a:extLst>
            </p:cNvPr>
            <p:cNvSpPr txBox="1"/>
            <p:nvPr/>
          </p:nvSpPr>
          <p:spPr>
            <a:xfrm>
              <a:off x="1846738" y="1744033"/>
              <a:ext cx="6412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0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9A524AC-8E8C-B140-83F4-CDEE6AFA61D0}"/>
                </a:ext>
              </a:extLst>
            </p:cNvPr>
            <p:cNvSpPr txBox="1"/>
            <p:nvPr/>
          </p:nvSpPr>
          <p:spPr>
            <a:xfrm>
              <a:off x="1846738" y="2080212"/>
              <a:ext cx="6412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1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54ECDBC-E821-DB45-8C7C-191838D70CED}"/>
                </a:ext>
              </a:extLst>
            </p:cNvPr>
            <p:cNvSpPr txBox="1"/>
            <p:nvPr/>
          </p:nvSpPr>
          <p:spPr>
            <a:xfrm>
              <a:off x="1846738" y="2417862"/>
              <a:ext cx="6412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0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B40EF95-DD22-D74F-B189-A5DE119FAF09}"/>
                </a:ext>
              </a:extLst>
            </p:cNvPr>
            <p:cNvSpPr txBox="1"/>
            <p:nvPr/>
          </p:nvSpPr>
          <p:spPr>
            <a:xfrm>
              <a:off x="1812313" y="1493180"/>
              <a:ext cx="134652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P0</a:t>
              </a:r>
              <a:endParaRPr lang="en-US" sz="1000" b="1" dirty="0">
                <a:solidFill>
                  <a:srgbClr val="797979"/>
                </a:solidFill>
                <a:latin typeface="Avenir Next Condense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584C809-866B-D34D-B259-D60086C38B13}"/>
                </a:ext>
              </a:extLst>
            </p:cNvPr>
            <p:cNvSpPr txBox="1"/>
            <p:nvPr/>
          </p:nvSpPr>
          <p:spPr>
            <a:xfrm>
              <a:off x="1846738" y="2760478"/>
              <a:ext cx="6412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0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9DD55DF-74E0-5948-ACF7-C1FA69707DD2}"/>
              </a:ext>
            </a:extLst>
          </p:cNvPr>
          <p:cNvGrpSpPr/>
          <p:nvPr/>
        </p:nvGrpSpPr>
        <p:grpSpPr>
          <a:xfrm>
            <a:off x="2028217" y="1493180"/>
            <a:ext cx="134652" cy="1421186"/>
            <a:chOff x="2045904" y="1493180"/>
            <a:chExt cx="134652" cy="1421186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5B4A2D7-DA50-FB42-8D56-70685C34CA00}"/>
                </a:ext>
              </a:extLst>
            </p:cNvPr>
            <p:cNvSpPr txBox="1"/>
            <p:nvPr/>
          </p:nvSpPr>
          <p:spPr>
            <a:xfrm>
              <a:off x="2080329" y="1744033"/>
              <a:ext cx="6412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0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9325991-AB52-FB43-B2E0-28EB9DCCD9EE}"/>
                </a:ext>
              </a:extLst>
            </p:cNvPr>
            <p:cNvSpPr txBox="1"/>
            <p:nvPr/>
          </p:nvSpPr>
          <p:spPr>
            <a:xfrm>
              <a:off x="2080329" y="2080212"/>
              <a:ext cx="6412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0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714EDCA-52E5-EA4C-AF04-915DB2170ADF}"/>
                </a:ext>
              </a:extLst>
            </p:cNvPr>
            <p:cNvSpPr txBox="1"/>
            <p:nvPr/>
          </p:nvSpPr>
          <p:spPr>
            <a:xfrm>
              <a:off x="2080329" y="2417862"/>
              <a:ext cx="6412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1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39975C6-639D-0043-BD38-A91ED3DB82EC}"/>
                </a:ext>
              </a:extLst>
            </p:cNvPr>
            <p:cNvSpPr txBox="1"/>
            <p:nvPr/>
          </p:nvSpPr>
          <p:spPr>
            <a:xfrm>
              <a:off x="2045904" y="1493180"/>
              <a:ext cx="134652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P1</a:t>
              </a:r>
              <a:endParaRPr lang="en-US" sz="1000" b="1" dirty="0">
                <a:solidFill>
                  <a:srgbClr val="797979"/>
                </a:solidFill>
                <a:latin typeface="Avenir Next Condense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FCB85E9-4906-F146-96FF-8A0323D9C0D4}"/>
                </a:ext>
              </a:extLst>
            </p:cNvPr>
            <p:cNvSpPr txBox="1"/>
            <p:nvPr/>
          </p:nvSpPr>
          <p:spPr>
            <a:xfrm>
              <a:off x="2080329" y="2760478"/>
              <a:ext cx="6412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1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51449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56B29B02-E8EE-B048-852D-ECE77815AD12}"/>
              </a:ext>
            </a:extLst>
          </p:cNvPr>
          <p:cNvSpPr/>
          <p:nvPr/>
        </p:nvSpPr>
        <p:spPr>
          <a:xfrm>
            <a:off x="1690776" y="1728432"/>
            <a:ext cx="1908791" cy="180000"/>
          </a:xfrm>
          <a:prstGeom prst="rect">
            <a:avLst/>
          </a:prstGeom>
          <a:solidFill>
            <a:srgbClr val="00597D">
              <a:alpha val="10000"/>
            </a:srgbClr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00" b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Condensed Demi Bold" panose="020B0506020202020204" pitchFamily="34" charset="0"/>
              <a:sym typeface="Arial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EE290C0-01ED-B344-BB88-E06790AA8684}"/>
              </a:ext>
            </a:extLst>
          </p:cNvPr>
          <p:cNvSpPr/>
          <p:nvPr/>
        </p:nvSpPr>
        <p:spPr>
          <a:xfrm>
            <a:off x="1690777" y="2068505"/>
            <a:ext cx="1908791" cy="180000"/>
          </a:xfrm>
          <a:prstGeom prst="rect">
            <a:avLst/>
          </a:prstGeom>
          <a:solidFill>
            <a:schemeClr val="accent4">
              <a:alpha val="10000"/>
            </a:schemeClr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00" b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Condensed Demi Bold" panose="020B0506020202020204" pitchFamily="34" charset="0"/>
              <a:sym typeface="Arial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C23EE18-9F4C-8D42-B0D8-FFF9F64C6790}"/>
              </a:ext>
            </a:extLst>
          </p:cNvPr>
          <p:cNvSpPr/>
          <p:nvPr/>
        </p:nvSpPr>
        <p:spPr>
          <a:xfrm>
            <a:off x="1690776" y="2405767"/>
            <a:ext cx="1908791" cy="1800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00" b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Condensed Demi Bold" panose="020B0506020202020204" pitchFamily="34" charset="0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788F09-C217-F440-BE37-9B936F524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 structure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1C345-60F2-CB41-A083-A54F5EA1E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3FBAD-B4DC-684D-A269-16BBA9063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33A23-E3B5-8345-95C4-29B339A6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23</a:t>
            </a:fld>
            <a:r>
              <a:rPr lang="pt-PT"/>
              <a:t>  </a:t>
            </a:r>
            <a:r>
              <a:rPr lang="pt-PT" b="0"/>
              <a:t>|</a:t>
            </a:r>
            <a:endParaRPr lang="uk-UA" b="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50FE828-B980-5E40-8290-17FDCEEEB742}"/>
              </a:ext>
            </a:extLst>
          </p:cNvPr>
          <p:cNvSpPr txBox="1"/>
          <p:nvPr/>
        </p:nvSpPr>
        <p:spPr>
          <a:xfrm>
            <a:off x="1207757" y="1483636"/>
            <a:ext cx="307777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SNP X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49D1075-E1E9-D24B-9EC2-DFC2EA35E9DF}"/>
              </a:ext>
            </a:extLst>
          </p:cNvPr>
          <p:cNvSpPr txBox="1"/>
          <p:nvPr/>
        </p:nvSpPr>
        <p:spPr>
          <a:xfrm>
            <a:off x="1448702" y="1741488"/>
            <a:ext cx="129844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rgbClr val="00597D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X0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CC2581D-BB4D-824F-B3A0-D11DACB6B525}"/>
              </a:ext>
            </a:extLst>
          </p:cNvPr>
          <p:cNvSpPr txBox="1"/>
          <p:nvPr/>
        </p:nvSpPr>
        <p:spPr>
          <a:xfrm>
            <a:off x="1448702" y="2081561"/>
            <a:ext cx="129844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rgbClr val="424242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X1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7FE8AAC-99D6-B34C-9889-E2B7FCC40299}"/>
              </a:ext>
            </a:extLst>
          </p:cNvPr>
          <p:cNvSpPr txBox="1"/>
          <p:nvPr/>
        </p:nvSpPr>
        <p:spPr>
          <a:xfrm>
            <a:off x="1448702" y="2418823"/>
            <a:ext cx="129844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chemeClr val="accent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X2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6D0EDA-FFDD-A948-B00B-AD91C8E65B6A}"/>
              </a:ext>
            </a:extLst>
          </p:cNvPr>
          <p:cNvSpPr/>
          <p:nvPr/>
        </p:nvSpPr>
        <p:spPr>
          <a:xfrm>
            <a:off x="1697048" y="2747422"/>
            <a:ext cx="1908791" cy="180000"/>
          </a:xfrm>
          <a:prstGeom prst="rect">
            <a:avLst/>
          </a:prstGeom>
          <a:solidFill>
            <a:srgbClr val="DD8455">
              <a:alpha val="10000"/>
            </a:srgbClr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00" b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Condensed Demi Bold" panose="020B0506020202020204" pitchFamily="34" charset="0"/>
              <a:sym typeface="Arial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682480D-0F25-CC4E-8F22-9EB384862FB6}"/>
              </a:ext>
            </a:extLst>
          </p:cNvPr>
          <p:cNvSpPr txBox="1"/>
          <p:nvPr/>
        </p:nvSpPr>
        <p:spPr>
          <a:xfrm>
            <a:off x="1046348" y="2760478"/>
            <a:ext cx="532198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rgbClr val="DD8455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phenotype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57330B9-E1B4-4D4A-80D3-A66A87C067E3}"/>
              </a:ext>
            </a:extLst>
          </p:cNvPr>
          <p:cNvGrpSpPr/>
          <p:nvPr/>
        </p:nvGrpSpPr>
        <p:grpSpPr>
          <a:xfrm>
            <a:off x="1812313" y="1493180"/>
            <a:ext cx="134652" cy="1421186"/>
            <a:chOff x="1812313" y="1493180"/>
            <a:chExt cx="134652" cy="1421186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FBE2E1F-E3F7-654A-B620-0E041F34A47F}"/>
                </a:ext>
              </a:extLst>
            </p:cNvPr>
            <p:cNvSpPr txBox="1"/>
            <p:nvPr/>
          </p:nvSpPr>
          <p:spPr>
            <a:xfrm>
              <a:off x="1846738" y="1744033"/>
              <a:ext cx="6412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0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D5A066C-4BAD-2B41-B867-511D85DB24F4}"/>
                </a:ext>
              </a:extLst>
            </p:cNvPr>
            <p:cNvSpPr txBox="1"/>
            <p:nvPr/>
          </p:nvSpPr>
          <p:spPr>
            <a:xfrm>
              <a:off x="1846738" y="2080212"/>
              <a:ext cx="6412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1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F9B6DF0-03CB-0F49-8F20-9DA795D17249}"/>
                </a:ext>
              </a:extLst>
            </p:cNvPr>
            <p:cNvSpPr txBox="1"/>
            <p:nvPr/>
          </p:nvSpPr>
          <p:spPr>
            <a:xfrm>
              <a:off x="1846738" y="2417862"/>
              <a:ext cx="6412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0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58A123D-F46F-F741-B19F-2F7765C199DE}"/>
                </a:ext>
              </a:extLst>
            </p:cNvPr>
            <p:cNvSpPr txBox="1"/>
            <p:nvPr/>
          </p:nvSpPr>
          <p:spPr>
            <a:xfrm>
              <a:off x="1812313" y="1493180"/>
              <a:ext cx="134652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P0</a:t>
              </a:r>
              <a:endParaRPr lang="en-US" sz="1000" b="1" dirty="0">
                <a:solidFill>
                  <a:srgbClr val="797979"/>
                </a:solidFill>
                <a:latin typeface="Avenir Next Condense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8A7ACE4-64D0-2A40-91CA-C4124D802D90}"/>
                </a:ext>
              </a:extLst>
            </p:cNvPr>
            <p:cNvSpPr txBox="1"/>
            <p:nvPr/>
          </p:nvSpPr>
          <p:spPr>
            <a:xfrm>
              <a:off x="1846738" y="2760478"/>
              <a:ext cx="6412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0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74AC614-1853-FB43-907A-4E138B403EA0}"/>
              </a:ext>
            </a:extLst>
          </p:cNvPr>
          <p:cNvGrpSpPr/>
          <p:nvPr/>
        </p:nvGrpSpPr>
        <p:grpSpPr>
          <a:xfrm>
            <a:off x="2028217" y="1493180"/>
            <a:ext cx="134652" cy="1421186"/>
            <a:chOff x="2045904" y="1493180"/>
            <a:chExt cx="134652" cy="1421186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43AAF28-DAA8-BA47-8A98-3CB3AC015DBE}"/>
                </a:ext>
              </a:extLst>
            </p:cNvPr>
            <p:cNvSpPr txBox="1"/>
            <p:nvPr/>
          </p:nvSpPr>
          <p:spPr>
            <a:xfrm>
              <a:off x="2080329" y="1744033"/>
              <a:ext cx="6412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0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683F023-5A66-3B45-8D90-0FE8E8B74679}"/>
                </a:ext>
              </a:extLst>
            </p:cNvPr>
            <p:cNvSpPr txBox="1"/>
            <p:nvPr/>
          </p:nvSpPr>
          <p:spPr>
            <a:xfrm>
              <a:off x="2080329" y="2080212"/>
              <a:ext cx="6412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0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6A1C8CB-B1A6-C449-B0A0-084CE10B2CFD}"/>
                </a:ext>
              </a:extLst>
            </p:cNvPr>
            <p:cNvSpPr txBox="1"/>
            <p:nvPr/>
          </p:nvSpPr>
          <p:spPr>
            <a:xfrm>
              <a:off x="2080329" y="2417862"/>
              <a:ext cx="6412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1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3FD6DEA-0670-8A40-B7F4-77F17D3C18FF}"/>
                </a:ext>
              </a:extLst>
            </p:cNvPr>
            <p:cNvSpPr txBox="1"/>
            <p:nvPr/>
          </p:nvSpPr>
          <p:spPr>
            <a:xfrm>
              <a:off x="2045904" y="1493180"/>
              <a:ext cx="134652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P1</a:t>
              </a:r>
              <a:endParaRPr lang="en-US" sz="1000" b="1" dirty="0">
                <a:solidFill>
                  <a:srgbClr val="797979"/>
                </a:solidFill>
                <a:latin typeface="Avenir Next Condense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B0DD05E-972A-444A-8E31-85EBE4CD9536}"/>
                </a:ext>
              </a:extLst>
            </p:cNvPr>
            <p:cNvSpPr txBox="1"/>
            <p:nvPr/>
          </p:nvSpPr>
          <p:spPr>
            <a:xfrm>
              <a:off x="2080329" y="2760478"/>
              <a:ext cx="6412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1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FFE0A2F-FC93-AA4C-BB79-6C4140B18F6B}"/>
              </a:ext>
            </a:extLst>
          </p:cNvPr>
          <p:cNvGrpSpPr/>
          <p:nvPr/>
        </p:nvGrpSpPr>
        <p:grpSpPr>
          <a:xfrm>
            <a:off x="2244121" y="1493180"/>
            <a:ext cx="134652" cy="1421186"/>
            <a:chOff x="2045904" y="1493180"/>
            <a:chExt cx="134652" cy="1421186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109DCEB-01BA-5A47-B5CB-F1043268C9A5}"/>
                </a:ext>
              </a:extLst>
            </p:cNvPr>
            <p:cNvSpPr txBox="1"/>
            <p:nvPr/>
          </p:nvSpPr>
          <p:spPr>
            <a:xfrm>
              <a:off x="2080329" y="1744033"/>
              <a:ext cx="6412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0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E091F84-8004-504B-A375-78B8CA5D49E8}"/>
                </a:ext>
              </a:extLst>
            </p:cNvPr>
            <p:cNvSpPr txBox="1"/>
            <p:nvPr/>
          </p:nvSpPr>
          <p:spPr>
            <a:xfrm>
              <a:off x="2080329" y="2080212"/>
              <a:ext cx="6412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1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E8FF5E8-74BB-6642-BCDC-BD42FA3EDF4D}"/>
                </a:ext>
              </a:extLst>
            </p:cNvPr>
            <p:cNvSpPr txBox="1"/>
            <p:nvPr/>
          </p:nvSpPr>
          <p:spPr>
            <a:xfrm>
              <a:off x="2080329" y="2417862"/>
              <a:ext cx="6412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0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50B6FDC-2E8C-9546-AFF3-0B0532685ED4}"/>
                </a:ext>
              </a:extLst>
            </p:cNvPr>
            <p:cNvSpPr txBox="1"/>
            <p:nvPr/>
          </p:nvSpPr>
          <p:spPr>
            <a:xfrm>
              <a:off x="2045904" y="1493180"/>
              <a:ext cx="134652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P2</a:t>
              </a:r>
              <a:endParaRPr lang="en-US" sz="1000" b="1" dirty="0">
                <a:solidFill>
                  <a:srgbClr val="797979"/>
                </a:solidFill>
                <a:latin typeface="Avenir Next Condense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75FEFE2-D190-ED49-A6BE-9EA7965FF4DF}"/>
                </a:ext>
              </a:extLst>
            </p:cNvPr>
            <p:cNvSpPr txBox="1"/>
            <p:nvPr/>
          </p:nvSpPr>
          <p:spPr>
            <a:xfrm>
              <a:off x="2080329" y="2760478"/>
              <a:ext cx="6412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1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7867968-F955-EB4A-95D7-D077DBA1F0FE}"/>
              </a:ext>
            </a:extLst>
          </p:cNvPr>
          <p:cNvGrpSpPr/>
          <p:nvPr/>
        </p:nvGrpSpPr>
        <p:grpSpPr>
          <a:xfrm>
            <a:off x="2460025" y="1493180"/>
            <a:ext cx="134652" cy="1421186"/>
            <a:chOff x="2045904" y="1493180"/>
            <a:chExt cx="134652" cy="1421186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6C9CFD8-A3C8-A041-87BB-8E4624D0F68A}"/>
                </a:ext>
              </a:extLst>
            </p:cNvPr>
            <p:cNvSpPr txBox="1"/>
            <p:nvPr/>
          </p:nvSpPr>
          <p:spPr>
            <a:xfrm>
              <a:off x="2080329" y="1744033"/>
              <a:ext cx="6412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1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B7E275B4-4F68-6242-8C7E-67FDFED6AC1D}"/>
                </a:ext>
              </a:extLst>
            </p:cNvPr>
            <p:cNvSpPr txBox="1"/>
            <p:nvPr/>
          </p:nvSpPr>
          <p:spPr>
            <a:xfrm>
              <a:off x="2080329" y="2080212"/>
              <a:ext cx="6412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0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AD287E5-D651-124F-829A-7F9F3CC27A32}"/>
                </a:ext>
              </a:extLst>
            </p:cNvPr>
            <p:cNvSpPr txBox="1"/>
            <p:nvPr/>
          </p:nvSpPr>
          <p:spPr>
            <a:xfrm>
              <a:off x="2080329" y="2417862"/>
              <a:ext cx="6412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0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C4D23863-1BA7-CC41-9B04-FD3FF62D8CBA}"/>
                </a:ext>
              </a:extLst>
            </p:cNvPr>
            <p:cNvSpPr txBox="1"/>
            <p:nvPr/>
          </p:nvSpPr>
          <p:spPr>
            <a:xfrm>
              <a:off x="2045904" y="1493180"/>
              <a:ext cx="134652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P3</a:t>
              </a:r>
              <a:endParaRPr lang="en-US" sz="1000" b="1" dirty="0">
                <a:solidFill>
                  <a:srgbClr val="797979"/>
                </a:solidFill>
                <a:latin typeface="Avenir Next Condense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E4D910C-2EAE-DA41-8F14-534D7CB8AE62}"/>
                </a:ext>
              </a:extLst>
            </p:cNvPr>
            <p:cNvSpPr txBox="1"/>
            <p:nvPr/>
          </p:nvSpPr>
          <p:spPr>
            <a:xfrm>
              <a:off x="2080329" y="2760478"/>
              <a:ext cx="6412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1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7FC38C3-F3B8-0641-8B6B-FBE9A15A6CB0}"/>
              </a:ext>
            </a:extLst>
          </p:cNvPr>
          <p:cNvGrpSpPr/>
          <p:nvPr/>
        </p:nvGrpSpPr>
        <p:grpSpPr>
          <a:xfrm>
            <a:off x="2675929" y="1493180"/>
            <a:ext cx="134652" cy="1421186"/>
            <a:chOff x="2045904" y="1493180"/>
            <a:chExt cx="134652" cy="1421186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3E0B7A82-AED8-F34F-9B20-5D74FFEB73A1}"/>
                </a:ext>
              </a:extLst>
            </p:cNvPr>
            <p:cNvSpPr txBox="1"/>
            <p:nvPr/>
          </p:nvSpPr>
          <p:spPr>
            <a:xfrm>
              <a:off x="2080329" y="1744033"/>
              <a:ext cx="6412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0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4AEBE49-2968-FE44-9061-483A17CB6E5A}"/>
                </a:ext>
              </a:extLst>
            </p:cNvPr>
            <p:cNvSpPr txBox="1"/>
            <p:nvPr/>
          </p:nvSpPr>
          <p:spPr>
            <a:xfrm>
              <a:off x="2080329" y="2080212"/>
              <a:ext cx="6412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0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E935F42E-3360-D046-ABDD-A16D8B70B63D}"/>
                </a:ext>
              </a:extLst>
            </p:cNvPr>
            <p:cNvSpPr txBox="1"/>
            <p:nvPr/>
          </p:nvSpPr>
          <p:spPr>
            <a:xfrm>
              <a:off x="2080329" y="2417862"/>
              <a:ext cx="6412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1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B605D0B9-B815-C948-A772-8F9AEE7BA664}"/>
                </a:ext>
              </a:extLst>
            </p:cNvPr>
            <p:cNvSpPr txBox="1"/>
            <p:nvPr/>
          </p:nvSpPr>
          <p:spPr>
            <a:xfrm>
              <a:off x="2045904" y="1493180"/>
              <a:ext cx="134652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P4</a:t>
              </a:r>
              <a:endParaRPr lang="en-US" sz="1000" b="1" dirty="0">
                <a:solidFill>
                  <a:srgbClr val="797979"/>
                </a:solidFill>
                <a:latin typeface="Avenir Next Condense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45DBA348-AA69-ED45-81C3-CD1AAD6E8245}"/>
                </a:ext>
              </a:extLst>
            </p:cNvPr>
            <p:cNvSpPr txBox="1"/>
            <p:nvPr/>
          </p:nvSpPr>
          <p:spPr>
            <a:xfrm>
              <a:off x="2080329" y="2760478"/>
              <a:ext cx="6412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0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A7E955A9-EF35-8641-BDFB-3C3B92D3C0CB}"/>
              </a:ext>
            </a:extLst>
          </p:cNvPr>
          <p:cNvGrpSpPr/>
          <p:nvPr/>
        </p:nvGrpSpPr>
        <p:grpSpPr>
          <a:xfrm>
            <a:off x="2891833" y="1493180"/>
            <a:ext cx="134652" cy="1421186"/>
            <a:chOff x="2045904" y="1493180"/>
            <a:chExt cx="134652" cy="1421186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401740A4-4B8B-9149-A669-A5CFA1EE1695}"/>
                </a:ext>
              </a:extLst>
            </p:cNvPr>
            <p:cNvSpPr txBox="1"/>
            <p:nvPr/>
          </p:nvSpPr>
          <p:spPr>
            <a:xfrm>
              <a:off x="2080329" y="1744033"/>
              <a:ext cx="6412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0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1459E44D-9D8F-D641-9962-3516133A2392}"/>
                </a:ext>
              </a:extLst>
            </p:cNvPr>
            <p:cNvSpPr txBox="1"/>
            <p:nvPr/>
          </p:nvSpPr>
          <p:spPr>
            <a:xfrm>
              <a:off x="2080329" y="2080212"/>
              <a:ext cx="6412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1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10CE9F4D-06C1-B24D-B19E-B09B9E127374}"/>
                </a:ext>
              </a:extLst>
            </p:cNvPr>
            <p:cNvSpPr txBox="1"/>
            <p:nvPr/>
          </p:nvSpPr>
          <p:spPr>
            <a:xfrm>
              <a:off x="2080329" y="2417862"/>
              <a:ext cx="6412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0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D498613F-21C7-2342-943B-1CEF3F17EC8E}"/>
                </a:ext>
              </a:extLst>
            </p:cNvPr>
            <p:cNvSpPr txBox="1"/>
            <p:nvPr/>
          </p:nvSpPr>
          <p:spPr>
            <a:xfrm>
              <a:off x="2045904" y="1493180"/>
              <a:ext cx="134652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P5</a:t>
              </a:r>
              <a:endParaRPr lang="en-US" sz="1000" b="1" dirty="0">
                <a:solidFill>
                  <a:srgbClr val="797979"/>
                </a:solidFill>
                <a:latin typeface="Avenir Next Condense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94D3F0EF-8A17-9A42-83A2-DD3131A800A9}"/>
                </a:ext>
              </a:extLst>
            </p:cNvPr>
            <p:cNvSpPr txBox="1"/>
            <p:nvPr/>
          </p:nvSpPr>
          <p:spPr>
            <a:xfrm>
              <a:off x="2080329" y="2760478"/>
              <a:ext cx="6412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0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DD54B76-3DF6-294C-9F46-7538EB510BA1}"/>
              </a:ext>
            </a:extLst>
          </p:cNvPr>
          <p:cNvGrpSpPr/>
          <p:nvPr/>
        </p:nvGrpSpPr>
        <p:grpSpPr>
          <a:xfrm>
            <a:off x="3160636" y="1493180"/>
            <a:ext cx="115416" cy="1421186"/>
            <a:chOff x="2098803" y="1493180"/>
            <a:chExt cx="115416" cy="1421186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BB27FD23-0A6C-7F49-A11B-C398D3FD6365}"/>
                </a:ext>
              </a:extLst>
            </p:cNvPr>
            <p:cNvSpPr txBox="1"/>
            <p:nvPr/>
          </p:nvSpPr>
          <p:spPr>
            <a:xfrm>
              <a:off x="2098803" y="1744033"/>
              <a:ext cx="115416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…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74DEF0CB-EF1B-3F4C-92B1-EFE0EE38D0C4}"/>
                </a:ext>
              </a:extLst>
            </p:cNvPr>
            <p:cNvSpPr txBox="1"/>
            <p:nvPr/>
          </p:nvSpPr>
          <p:spPr>
            <a:xfrm>
              <a:off x="2098803" y="2080212"/>
              <a:ext cx="115416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…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BF49649E-C700-E34A-BE8C-E812A79E2E1C}"/>
                </a:ext>
              </a:extLst>
            </p:cNvPr>
            <p:cNvSpPr txBox="1"/>
            <p:nvPr/>
          </p:nvSpPr>
          <p:spPr>
            <a:xfrm>
              <a:off x="2098803" y="2417862"/>
              <a:ext cx="115416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…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D2E9673D-ED1E-AC42-9E25-468A11FDB013}"/>
                </a:ext>
              </a:extLst>
            </p:cNvPr>
            <p:cNvSpPr txBox="1"/>
            <p:nvPr/>
          </p:nvSpPr>
          <p:spPr>
            <a:xfrm>
              <a:off x="2108421" y="1493180"/>
              <a:ext cx="9618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...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D51A3B37-98A6-D148-B9B5-6A733ED0E12F}"/>
                </a:ext>
              </a:extLst>
            </p:cNvPr>
            <p:cNvSpPr txBox="1"/>
            <p:nvPr/>
          </p:nvSpPr>
          <p:spPr>
            <a:xfrm>
              <a:off x="2098803" y="2760478"/>
              <a:ext cx="115416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…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B9AF2CA2-726C-AC46-880B-8658779F076B}"/>
              </a:ext>
            </a:extLst>
          </p:cNvPr>
          <p:cNvGrpSpPr/>
          <p:nvPr/>
        </p:nvGrpSpPr>
        <p:grpSpPr>
          <a:xfrm>
            <a:off x="3381350" y="1493180"/>
            <a:ext cx="144270" cy="1421186"/>
            <a:chOff x="2045904" y="1493180"/>
            <a:chExt cx="144270" cy="1421186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783ADBBD-2F52-6640-983B-9087E59C7B27}"/>
                </a:ext>
              </a:extLst>
            </p:cNvPr>
            <p:cNvSpPr txBox="1"/>
            <p:nvPr/>
          </p:nvSpPr>
          <p:spPr>
            <a:xfrm>
              <a:off x="2080329" y="1744033"/>
              <a:ext cx="6412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1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F3C73BD9-22E3-5943-8704-3AB8A10BA57F}"/>
                </a:ext>
              </a:extLst>
            </p:cNvPr>
            <p:cNvSpPr txBox="1"/>
            <p:nvPr/>
          </p:nvSpPr>
          <p:spPr>
            <a:xfrm>
              <a:off x="2080329" y="2080212"/>
              <a:ext cx="6412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0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3E37BDEF-603C-5247-A2F2-582BB5BDCEED}"/>
                </a:ext>
              </a:extLst>
            </p:cNvPr>
            <p:cNvSpPr txBox="1"/>
            <p:nvPr/>
          </p:nvSpPr>
          <p:spPr>
            <a:xfrm>
              <a:off x="2080329" y="2417862"/>
              <a:ext cx="6412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0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57E38A67-1892-2047-AD1C-78A8114AAC1E}"/>
                </a:ext>
              </a:extLst>
            </p:cNvPr>
            <p:cNvSpPr txBox="1"/>
            <p:nvPr/>
          </p:nvSpPr>
          <p:spPr>
            <a:xfrm>
              <a:off x="2045904" y="1493180"/>
              <a:ext cx="14427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PN</a:t>
              </a:r>
              <a:endParaRPr lang="en-US" sz="1000" b="1" dirty="0">
                <a:solidFill>
                  <a:srgbClr val="797979"/>
                </a:solidFill>
                <a:latin typeface="Avenir Next Condense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BA3B755C-3564-AC49-88BF-62C02EE1E12D}"/>
                </a:ext>
              </a:extLst>
            </p:cNvPr>
            <p:cNvSpPr txBox="1"/>
            <p:nvPr/>
          </p:nvSpPr>
          <p:spPr>
            <a:xfrm>
              <a:off x="2080329" y="2760478"/>
              <a:ext cx="6412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1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3647E2F-874D-3D42-8F71-FA1E6CE11569}"/>
              </a:ext>
            </a:extLst>
          </p:cNvPr>
          <p:cNvGrpSpPr/>
          <p:nvPr/>
        </p:nvGrpSpPr>
        <p:grpSpPr>
          <a:xfrm>
            <a:off x="4335303" y="1542295"/>
            <a:ext cx="1908794" cy="216000"/>
            <a:chOff x="4155052" y="850622"/>
            <a:chExt cx="1908794" cy="2160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A164C6B-DEC7-B148-A3CE-2410EA07ED8B}"/>
                </a:ext>
              </a:extLst>
            </p:cNvPr>
            <p:cNvGrpSpPr/>
            <p:nvPr/>
          </p:nvGrpSpPr>
          <p:grpSpPr>
            <a:xfrm>
              <a:off x="4155052" y="850622"/>
              <a:ext cx="1908794" cy="216000"/>
              <a:chOff x="4155052" y="850622"/>
              <a:chExt cx="1908794" cy="216000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DDD2FA19-A34E-BA4B-AA86-694DBBAF19DA}"/>
                  </a:ext>
                </a:extLst>
              </p:cNvPr>
              <p:cNvSpPr/>
              <p:nvPr/>
            </p:nvSpPr>
            <p:spPr>
              <a:xfrm>
                <a:off x="4155055" y="850622"/>
                <a:ext cx="1908791" cy="72000"/>
              </a:xfrm>
              <a:prstGeom prst="rect">
                <a:avLst/>
              </a:prstGeom>
              <a:solidFill>
                <a:srgbClr val="00597D">
                  <a:alpha val="25000"/>
                </a:srgbClr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033C412D-4682-BA40-81C4-1367520F43C6}"/>
                  </a:ext>
                </a:extLst>
              </p:cNvPr>
              <p:cNvSpPr/>
              <p:nvPr/>
            </p:nvSpPr>
            <p:spPr>
              <a:xfrm>
                <a:off x="4155052" y="922622"/>
                <a:ext cx="1908791" cy="72000"/>
              </a:xfrm>
              <a:prstGeom prst="rect">
                <a:avLst/>
              </a:prstGeom>
              <a:solidFill>
                <a:schemeClr val="accent4">
                  <a:alpha val="25000"/>
                </a:schemeClr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39A2C208-C498-D444-ADCF-57A66FC03468}"/>
                  </a:ext>
                </a:extLst>
              </p:cNvPr>
              <p:cNvSpPr/>
              <p:nvPr/>
            </p:nvSpPr>
            <p:spPr>
              <a:xfrm>
                <a:off x="4155052" y="994622"/>
                <a:ext cx="1908791" cy="72000"/>
              </a:xfrm>
              <a:prstGeom prst="rect">
                <a:avLst/>
              </a:prstGeom>
              <a:solidFill>
                <a:schemeClr val="accent1">
                  <a:alpha val="25000"/>
                </a:schemeClr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D571FC4-FCEE-5542-953F-AF734B589AD1}"/>
                </a:ext>
              </a:extLst>
            </p:cNvPr>
            <p:cNvSpPr/>
            <p:nvPr/>
          </p:nvSpPr>
          <p:spPr>
            <a:xfrm>
              <a:off x="4155052" y="850622"/>
              <a:ext cx="1908791" cy="216000"/>
            </a:xfrm>
            <a:prstGeom prst="rect">
              <a:avLst/>
            </a:prstGeom>
            <a:noFill/>
            <a:ln w="6350" cap="flat">
              <a:solidFill>
                <a:srgbClr val="424242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t">
              <a:sp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DD4AC0CA-711E-344D-8306-75BA38D61794}"/>
              </a:ext>
            </a:extLst>
          </p:cNvPr>
          <p:cNvGrpSpPr/>
          <p:nvPr/>
        </p:nvGrpSpPr>
        <p:grpSpPr>
          <a:xfrm>
            <a:off x="4335303" y="1758295"/>
            <a:ext cx="1908794" cy="216000"/>
            <a:chOff x="4155052" y="850622"/>
            <a:chExt cx="1908794" cy="216000"/>
          </a:xfrm>
        </p:grpSpPr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6D828681-6259-9A47-BF0E-7530F5EB3116}"/>
                </a:ext>
              </a:extLst>
            </p:cNvPr>
            <p:cNvGrpSpPr/>
            <p:nvPr/>
          </p:nvGrpSpPr>
          <p:grpSpPr>
            <a:xfrm>
              <a:off x="4155052" y="850622"/>
              <a:ext cx="1908794" cy="216000"/>
              <a:chOff x="4155052" y="850622"/>
              <a:chExt cx="1908794" cy="216000"/>
            </a:xfrm>
          </p:grpSpPr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062488F1-44C2-624B-A465-87C9E3972FBC}"/>
                  </a:ext>
                </a:extLst>
              </p:cNvPr>
              <p:cNvSpPr/>
              <p:nvPr/>
            </p:nvSpPr>
            <p:spPr>
              <a:xfrm>
                <a:off x="4155055" y="850622"/>
                <a:ext cx="1908791" cy="72000"/>
              </a:xfrm>
              <a:prstGeom prst="rect">
                <a:avLst/>
              </a:prstGeom>
              <a:solidFill>
                <a:srgbClr val="00597D">
                  <a:alpha val="25000"/>
                </a:srgbClr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Rectangle 287">
                <a:extLst>
                  <a:ext uri="{FF2B5EF4-FFF2-40B4-BE49-F238E27FC236}">
                    <a16:creationId xmlns:a16="http://schemas.microsoft.com/office/drawing/2014/main" id="{67F1A7F6-B08E-DF43-A978-C79AC509700A}"/>
                  </a:ext>
                </a:extLst>
              </p:cNvPr>
              <p:cNvSpPr/>
              <p:nvPr/>
            </p:nvSpPr>
            <p:spPr>
              <a:xfrm>
                <a:off x="4155052" y="922622"/>
                <a:ext cx="1908791" cy="72000"/>
              </a:xfrm>
              <a:prstGeom prst="rect">
                <a:avLst/>
              </a:prstGeom>
              <a:solidFill>
                <a:schemeClr val="accent4">
                  <a:alpha val="25000"/>
                </a:schemeClr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Rectangle 288">
                <a:extLst>
                  <a:ext uri="{FF2B5EF4-FFF2-40B4-BE49-F238E27FC236}">
                    <a16:creationId xmlns:a16="http://schemas.microsoft.com/office/drawing/2014/main" id="{AF4BA63A-454B-0544-84CA-AE47DEF51EC1}"/>
                  </a:ext>
                </a:extLst>
              </p:cNvPr>
              <p:cNvSpPr/>
              <p:nvPr/>
            </p:nvSpPr>
            <p:spPr>
              <a:xfrm>
                <a:off x="4155052" y="994622"/>
                <a:ext cx="1908791" cy="72000"/>
              </a:xfrm>
              <a:prstGeom prst="rect">
                <a:avLst/>
              </a:prstGeom>
              <a:solidFill>
                <a:schemeClr val="accent1">
                  <a:alpha val="25000"/>
                </a:schemeClr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216349FD-A2C2-D745-A91A-DB078977B590}"/>
                </a:ext>
              </a:extLst>
            </p:cNvPr>
            <p:cNvSpPr/>
            <p:nvPr/>
          </p:nvSpPr>
          <p:spPr>
            <a:xfrm>
              <a:off x="4155052" y="850622"/>
              <a:ext cx="1908791" cy="216000"/>
            </a:xfrm>
            <a:prstGeom prst="rect">
              <a:avLst/>
            </a:prstGeom>
            <a:noFill/>
            <a:ln w="6350" cap="flat">
              <a:solidFill>
                <a:srgbClr val="424242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t">
              <a:sp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EFC000BE-457A-AE43-898B-414AE81906F1}"/>
              </a:ext>
            </a:extLst>
          </p:cNvPr>
          <p:cNvGrpSpPr/>
          <p:nvPr/>
        </p:nvGrpSpPr>
        <p:grpSpPr>
          <a:xfrm>
            <a:off x="4335303" y="1975225"/>
            <a:ext cx="1908794" cy="216000"/>
            <a:chOff x="4155052" y="850622"/>
            <a:chExt cx="1908794" cy="216000"/>
          </a:xfrm>
        </p:grpSpPr>
        <p:grpSp>
          <p:nvGrpSpPr>
            <p:cNvPr id="291" name="Group 290">
              <a:extLst>
                <a:ext uri="{FF2B5EF4-FFF2-40B4-BE49-F238E27FC236}">
                  <a16:creationId xmlns:a16="http://schemas.microsoft.com/office/drawing/2014/main" id="{2AFC37B3-DDE7-9B43-ABE2-E7A05736A612}"/>
                </a:ext>
              </a:extLst>
            </p:cNvPr>
            <p:cNvGrpSpPr/>
            <p:nvPr/>
          </p:nvGrpSpPr>
          <p:grpSpPr>
            <a:xfrm>
              <a:off x="4155052" y="850622"/>
              <a:ext cx="1908794" cy="216000"/>
              <a:chOff x="4155052" y="850622"/>
              <a:chExt cx="1908794" cy="216000"/>
            </a:xfrm>
          </p:grpSpPr>
          <p:sp>
            <p:nvSpPr>
              <p:cNvPr id="293" name="Rectangle 292">
                <a:extLst>
                  <a:ext uri="{FF2B5EF4-FFF2-40B4-BE49-F238E27FC236}">
                    <a16:creationId xmlns:a16="http://schemas.microsoft.com/office/drawing/2014/main" id="{3C0C4295-ACEB-5F43-A4C5-3AC168B6F1BE}"/>
                  </a:ext>
                </a:extLst>
              </p:cNvPr>
              <p:cNvSpPr/>
              <p:nvPr/>
            </p:nvSpPr>
            <p:spPr>
              <a:xfrm>
                <a:off x="4155055" y="850622"/>
                <a:ext cx="1908791" cy="72000"/>
              </a:xfrm>
              <a:prstGeom prst="rect">
                <a:avLst/>
              </a:prstGeom>
              <a:solidFill>
                <a:srgbClr val="00597D">
                  <a:alpha val="25000"/>
                </a:srgbClr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Rectangle 293">
                <a:extLst>
                  <a:ext uri="{FF2B5EF4-FFF2-40B4-BE49-F238E27FC236}">
                    <a16:creationId xmlns:a16="http://schemas.microsoft.com/office/drawing/2014/main" id="{90910367-7523-1047-B6D5-48F58EA79A1C}"/>
                  </a:ext>
                </a:extLst>
              </p:cNvPr>
              <p:cNvSpPr/>
              <p:nvPr/>
            </p:nvSpPr>
            <p:spPr>
              <a:xfrm>
                <a:off x="4155052" y="922622"/>
                <a:ext cx="1908791" cy="72000"/>
              </a:xfrm>
              <a:prstGeom prst="rect">
                <a:avLst/>
              </a:prstGeom>
              <a:solidFill>
                <a:schemeClr val="accent4">
                  <a:alpha val="25000"/>
                </a:schemeClr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Rectangle 294">
                <a:extLst>
                  <a:ext uri="{FF2B5EF4-FFF2-40B4-BE49-F238E27FC236}">
                    <a16:creationId xmlns:a16="http://schemas.microsoft.com/office/drawing/2014/main" id="{E358F46C-6C87-874E-955D-BE05D5CB1EBB}"/>
                  </a:ext>
                </a:extLst>
              </p:cNvPr>
              <p:cNvSpPr/>
              <p:nvPr/>
            </p:nvSpPr>
            <p:spPr>
              <a:xfrm>
                <a:off x="4155052" y="994622"/>
                <a:ext cx="1908791" cy="72000"/>
              </a:xfrm>
              <a:prstGeom prst="rect">
                <a:avLst/>
              </a:prstGeom>
              <a:solidFill>
                <a:schemeClr val="accent1">
                  <a:alpha val="25000"/>
                </a:schemeClr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B2169140-7D5C-5945-B4E7-18356A7C388E}"/>
                </a:ext>
              </a:extLst>
            </p:cNvPr>
            <p:cNvSpPr/>
            <p:nvPr/>
          </p:nvSpPr>
          <p:spPr>
            <a:xfrm>
              <a:off x="4155052" y="850622"/>
              <a:ext cx="1908791" cy="216000"/>
            </a:xfrm>
            <a:prstGeom prst="rect">
              <a:avLst/>
            </a:prstGeom>
            <a:noFill/>
            <a:ln w="6350" cap="flat">
              <a:solidFill>
                <a:srgbClr val="424242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t">
              <a:sp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5B57D98B-BE23-B14D-8900-656086B14191}"/>
              </a:ext>
            </a:extLst>
          </p:cNvPr>
          <p:cNvGrpSpPr/>
          <p:nvPr/>
        </p:nvGrpSpPr>
        <p:grpSpPr>
          <a:xfrm>
            <a:off x="4335303" y="2191225"/>
            <a:ext cx="1908794" cy="216000"/>
            <a:chOff x="4155052" y="850622"/>
            <a:chExt cx="1908794" cy="216000"/>
          </a:xfrm>
        </p:grpSpPr>
        <p:grpSp>
          <p:nvGrpSpPr>
            <p:cNvPr id="297" name="Group 296">
              <a:extLst>
                <a:ext uri="{FF2B5EF4-FFF2-40B4-BE49-F238E27FC236}">
                  <a16:creationId xmlns:a16="http://schemas.microsoft.com/office/drawing/2014/main" id="{39686B3C-306C-DE4E-85D3-8562C411E49A}"/>
                </a:ext>
              </a:extLst>
            </p:cNvPr>
            <p:cNvGrpSpPr/>
            <p:nvPr/>
          </p:nvGrpSpPr>
          <p:grpSpPr>
            <a:xfrm>
              <a:off x="4155052" y="850622"/>
              <a:ext cx="1908794" cy="216000"/>
              <a:chOff x="4155052" y="850622"/>
              <a:chExt cx="1908794" cy="216000"/>
            </a:xfrm>
          </p:grpSpPr>
          <p:sp>
            <p:nvSpPr>
              <p:cNvPr id="299" name="Rectangle 298">
                <a:extLst>
                  <a:ext uri="{FF2B5EF4-FFF2-40B4-BE49-F238E27FC236}">
                    <a16:creationId xmlns:a16="http://schemas.microsoft.com/office/drawing/2014/main" id="{7BFA0185-EF52-D14B-A9C8-666586C59C34}"/>
                  </a:ext>
                </a:extLst>
              </p:cNvPr>
              <p:cNvSpPr/>
              <p:nvPr/>
            </p:nvSpPr>
            <p:spPr>
              <a:xfrm>
                <a:off x="4155055" y="850622"/>
                <a:ext cx="1908791" cy="72000"/>
              </a:xfrm>
              <a:prstGeom prst="rect">
                <a:avLst/>
              </a:prstGeom>
              <a:solidFill>
                <a:srgbClr val="00597D">
                  <a:alpha val="25000"/>
                </a:srgbClr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Rectangle 299">
                <a:extLst>
                  <a:ext uri="{FF2B5EF4-FFF2-40B4-BE49-F238E27FC236}">
                    <a16:creationId xmlns:a16="http://schemas.microsoft.com/office/drawing/2014/main" id="{B5380DB0-DFC9-5D4F-80D6-4BEB6618F438}"/>
                  </a:ext>
                </a:extLst>
              </p:cNvPr>
              <p:cNvSpPr/>
              <p:nvPr/>
            </p:nvSpPr>
            <p:spPr>
              <a:xfrm>
                <a:off x="4155052" y="922622"/>
                <a:ext cx="1908791" cy="72000"/>
              </a:xfrm>
              <a:prstGeom prst="rect">
                <a:avLst/>
              </a:prstGeom>
              <a:solidFill>
                <a:schemeClr val="accent4">
                  <a:alpha val="25000"/>
                </a:schemeClr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F08D3F99-A0BE-B14B-AFA1-4D7179DE2913}"/>
                  </a:ext>
                </a:extLst>
              </p:cNvPr>
              <p:cNvSpPr/>
              <p:nvPr/>
            </p:nvSpPr>
            <p:spPr>
              <a:xfrm>
                <a:off x="4155052" y="994622"/>
                <a:ext cx="1908791" cy="72000"/>
              </a:xfrm>
              <a:prstGeom prst="rect">
                <a:avLst/>
              </a:prstGeom>
              <a:solidFill>
                <a:schemeClr val="accent1">
                  <a:alpha val="25000"/>
                </a:schemeClr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4B0B77E9-6AD8-B046-BE17-2830C3FA6951}"/>
                </a:ext>
              </a:extLst>
            </p:cNvPr>
            <p:cNvSpPr/>
            <p:nvPr/>
          </p:nvSpPr>
          <p:spPr>
            <a:xfrm>
              <a:off x="4155052" y="850622"/>
              <a:ext cx="1908791" cy="216000"/>
            </a:xfrm>
            <a:prstGeom prst="rect">
              <a:avLst/>
            </a:prstGeom>
            <a:noFill/>
            <a:ln w="6350" cap="flat">
              <a:solidFill>
                <a:srgbClr val="424242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t">
              <a:sp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B3A2B2E6-C1C2-594C-9BCF-510598F8B7ED}"/>
              </a:ext>
            </a:extLst>
          </p:cNvPr>
          <p:cNvGrpSpPr/>
          <p:nvPr/>
        </p:nvGrpSpPr>
        <p:grpSpPr>
          <a:xfrm>
            <a:off x="4335303" y="2407662"/>
            <a:ext cx="1908794" cy="216000"/>
            <a:chOff x="4155052" y="850622"/>
            <a:chExt cx="1908794" cy="216000"/>
          </a:xfrm>
        </p:grpSpPr>
        <p:grpSp>
          <p:nvGrpSpPr>
            <p:cNvPr id="303" name="Group 302">
              <a:extLst>
                <a:ext uri="{FF2B5EF4-FFF2-40B4-BE49-F238E27FC236}">
                  <a16:creationId xmlns:a16="http://schemas.microsoft.com/office/drawing/2014/main" id="{F4BF8578-275E-4440-A13F-956B0BE2C68F}"/>
                </a:ext>
              </a:extLst>
            </p:cNvPr>
            <p:cNvGrpSpPr/>
            <p:nvPr/>
          </p:nvGrpSpPr>
          <p:grpSpPr>
            <a:xfrm>
              <a:off x="4155052" y="850622"/>
              <a:ext cx="1908794" cy="216000"/>
              <a:chOff x="4155052" y="850622"/>
              <a:chExt cx="1908794" cy="216000"/>
            </a:xfrm>
          </p:grpSpPr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8B89F6AF-A65E-624E-9D67-7C418CF6917A}"/>
                  </a:ext>
                </a:extLst>
              </p:cNvPr>
              <p:cNvSpPr/>
              <p:nvPr/>
            </p:nvSpPr>
            <p:spPr>
              <a:xfrm>
                <a:off x="4155055" y="850622"/>
                <a:ext cx="1908791" cy="72000"/>
              </a:xfrm>
              <a:prstGeom prst="rect">
                <a:avLst/>
              </a:prstGeom>
              <a:solidFill>
                <a:srgbClr val="00597D">
                  <a:alpha val="25000"/>
                </a:srgbClr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id="{54ADF2AE-E898-1545-8A3D-05961168F143}"/>
                  </a:ext>
                </a:extLst>
              </p:cNvPr>
              <p:cNvSpPr/>
              <p:nvPr/>
            </p:nvSpPr>
            <p:spPr>
              <a:xfrm>
                <a:off x="4155052" y="922622"/>
                <a:ext cx="1908791" cy="72000"/>
              </a:xfrm>
              <a:prstGeom prst="rect">
                <a:avLst/>
              </a:prstGeom>
              <a:solidFill>
                <a:schemeClr val="accent4">
                  <a:alpha val="25000"/>
                </a:schemeClr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Rectangle 306">
                <a:extLst>
                  <a:ext uri="{FF2B5EF4-FFF2-40B4-BE49-F238E27FC236}">
                    <a16:creationId xmlns:a16="http://schemas.microsoft.com/office/drawing/2014/main" id="{D3EE5E44-3093-0F47-9860-1A18D249A16B}"/>
                  </a:ext>
                </a:extLst>
              </p:cNvPr>
              <p:cNvSpPr/>
              <p:nvPr/>
            </p:nvSpPr>
            <p:spPr>
              <a:xfrm>
                <a:off x="4155052" y="994622"/>
                <a:ext cx="1908791" cy="72000"/>
              </a:xfrm>
              <a:prstGeom prst="rect">
                <a:avLst/>
              </a:prstGeom>
              <a:solidFill>
                <a:schemeClr val="accent1">
                  <a:alpha val="25000"/>
                </a:schemeClr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4" name="Rectangle 303">
              <a:extLst>
                <a:ext uri="{FF2B5EF4-FFF2-40B4-BE49-F238E27FC236}">
                  <a16:creationId xmlns:a16="http://schemas.microsoft.com/office/drawing/2014/main" id="{EDE44E96-9F92-5949-A1C0-991BE85206E8}"/>
                </a:ext>
              </a:extLst>
            </p:cNvPr>
            <p:cNvSpPr/>
            <p:nvPr/>
          </p:nvSpPr>
          <p:spPr>
            <a:xfrm>
              <a:off x="4155052" y="850622"/>
              <a:ext cx="1908791" cy="216000"/>
            </a:xfrm>
            <a:prstGeom prst="rect">
              <a:avLst/>
            </a:prstGeom>
            <a:noFill/>
            <a:ln w="6350" cap="flat">
              <a:solidFill>
                <a:srgbClr val="424242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t">
              <a:sp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EC285675-6FC0-7C4A-BF66-FE9EAB2E56DD}"/>
              </a:ext>
            </a:extLst>
          </p:cNvPr>
          <p:cNvGrpSpPr/>
          <p:nvPr/>
        </p:nvGrpSpPr>
        <p:grpSpPr>
          <a:xfrm>
            <a:off x="4335303" y="2840592"/>
            <a:ext cx="1908794" cy="216000"/>
            <a:chOff x="4155052" y="850622"/>
            <a:chExt cx="1908794" cy="216000"/>
          </a:xfrm>
        </p:grpSpPr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id="{A4DDF141-3719-1C4F-8841-683EC53D4E03}"/>
                </a:ext>
              </a:extLst>
            </p:cNvPr>
            <p:cNvGrpSpPr/>
            <p:nvPr/>
          </p:nvGrpSpPr>
          <p:grpSpPr>
            <a:xfrm>
              <a:off x="4155052" y="850622"/>
              <a:ext cx="1908794" cy="216000"/>
              <a:chOff x="4155052" y="850622"/>
              <a:chExt cx="1908794" cy="216000"/>
            </a:xfrm>
          </p:grpSpPr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D7D03200-DD9F-7A4F-8CC4-EB33439AF517}"/>
                  </a:ext>
                </a:extLst>
              </p:cNvPr>
              <p:cNvSpPr/>
              <p:nvPr/>
            </p:nvSpPr>
            <p:spPr>
              <a:xfrm>
                <a:off x="4155055" y="850622"/>
                <a:ext cx="1908791" cy="72000"/>
              </a:xfrm>
              <a:prstGeom prst="rect">
                <a:avLst/>
              </a:prstGeom>
              <a:solidFill>
                <a:srgbClr val="00597D">
                  <a:alpha val="25000"/>
                </a:srgbClr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0DBFE91D-E468-8C4A-94B0-22F3CD23D141}"/>
                  </a:ext>
                </a:extLst>
              </p:cNvPr>
              <p:cNvSpPr/>
              <p:nvPr/>
            </p:nvSpPr>
            <p:spPr>
              <a:xfrm>
                <a:off x="4155052" y="922622"/>
                <a:ext cx="1908791" cy="72000"/>
              </a:xfrm>
              <a:prstGeom prst="rect">
                <a:avLst/>
              </a:prstGeom>
              <a:solidFill>
                <a:schemeClr val="accent4">
                  <a:alpha val="25000"/>
                </a:schemeClr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13E1259D-6E57-AB48-ACAB-A7E9A5C6C15F}"/>
                  </a:ext>
                </a:extLst>
              </p:cNvPr>
              <p:cNvSpPr/>
              <p:nvPr/>
            </p:nvSpPr>
            <p:spPr>
              <a:xfrm>
                <a:off x="4155052" y="994622"/>
                <a:ext cx="1908791" cy="72000"/>
              </a:xfrm>
              <a:prstGeom prst="rect">
                <a:avLst/>
              </a:prstGeom>
              <a:solidFill>
                <a:schemeClr val="accent1">
                  <a:alpha val="25000"/>
                </a:schemeClr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6" name="Rectangle 315">
              <a:extLst>
                <a:ext uri="{FF2B5EF4-FFF2-40B4-BE49-F238E27FC236}">
                  <a16:creationId xmlns:a16="http://schemas.microsoft.com/office/drawing/2014/main" id="{9028F703-2FBB-8A48-84FA-319489C6C807}"/>
                </a:ext>
              </a:extLst>
            </p:cNvPr>
            <p:cNvSpPr/>
            <p:nvPr/>
          </p:nvSpPr>
          <p:spPr>
            <a:xfrm>
              <a:off x="4155052" y="850622"/>
              <a:ext cx="1908791" cy="216000"/>
            </a:xfrm>
            <a:prstGeom prst="rect">
              <a:avLst/>
            </a:prstGeom>
            <a:noFill/>
            <a:ln w="6350" cap="flat">
              <a:solidFill>
                <a:srgbClr val="424242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t">
              <a:sp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7" name="TextBox 426">
            <a:extLst>
              <a:ext uri="{FF2B5EF4-FFF2-40B4-BE49-F238E27FC236}">
                <a16:creationId xmlns:a16="http://schemas.microsoft.com/office/drawing/2014/main" id="{01794486-C224-7E48-9BEE-86C841A87021}"/>
              </a:ext>
            </a:extLst>
          </p:cNvPr>
          <p:cNvSpPr txBox="1"/>
          <p:nvPr/>
        </p:nvSpPr>
        <p:spPr>
          <a:xfrm>
            <a:off x="5262545" y="2614926"/>
            <a:ext cx="152286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. . .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B872C4C-83DB-3841-9545-6226BD7C1FF7}"/>
              </a:ext>
            </a:extLst>
          </p:cNvPr>
          <p:cNvCxnSpPr/>
          <p:nvPr/>
        </p:nvCxnSpPr>
        <p:spPr>
          <a:xfrm>
            <a:off x="4335303" y="1431985"/>
            <a:ext cx="1908791" cy="0"/>
          </a:xfrm>
          <a:prstGeom prst="line">
            <a:avLst/>
          </a:prstGeom>
          <a:noFill/>
          <a:ln w="9525" cap="flat">
            <a:solidFill>
              <a:srgbClr val="797979"/>
            </a:solidFill>
            <a:prstDash val="solid"/>
            <a:round/>
            <a:headEnd type="stealth" w="med" len="med"/>
            <a:tailEnd type="stealth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9" name="Straight Connector 428">
            <a:extLst>
              <a:ext uri="{FF2B5EF4-FFF2-40B4-BE49-F238E27FC236}">
                <a16:creationId xmlns:a16="http://schemas.microsoft.com/office/drawing/2014/main" id="{4EC63EDB-438E-DA44-BD9C-4BFA930CE647}"/>
              </a:ext>
            </a:extLst>
          </p:cNvPr>
          <p:cNvCxnSpPr>
            <a:cxnSpLocks/>
          </p:cNvCxnSpPr>
          <p:nvPr/>
        </p:nvCxnSpPr>
        <p:spPr>
          <a:xfrm>
            <a:off x="4167464" y="1550922"/>
            <a:ext cx="0" cy="1505670"/>
          </a:xfrm>
          <a:prstGeom prst="line">
            <a:avLst/>
          </a:prstGeom>
          <a:noFill/>
          <a:ln w="9525" cap="flat">
            <a:solidFill>
              <a:srgbClr val="797979"/>
            </a:solidFill>
            <a:prstDash val="solid"/>
            <a:round/>
            <a:headEnd type="stealth" w="med" len="med"/>
            <a:tailEnd type="stealth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31" name="TextBox 430">
            <a:extLst>
              <a:ext uri="{FF2B5EF4-FFF2-40B4-BE49-F238E27FC236}">
                <a16:creationId xmlns:a16="http://schemas.microsoft.com/office/drawing/2014/main" id="{5C670582-CBE3-6B40-B95C-6931D0C66098}"/>
              </a:ext>
            </a:extLst>
          </p:cNvPr>
          <p:cNvSpPr txBox="1"/>
          <p:nvPr/>
        </p:nvSpPr>
        <p:spPr>
          <a:xfrm>
            <a:off x="4803286" y="1279240"/>
            <a:ext cx="918521" cy="138499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N Samples (Patients) </a:t>
            </a:r>
            <a:endParaRPr lang="en-US" sz="900" b="1" dirty="0">
              <a:solidFill>
                <a:srgbClr val="797979"/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432" name="TextBox 431">
            <a:extLst>
              <a:ext uri="{FF2B5EF4-FFF2-40B4-BE49-F238E27FC236}">
                <a16:creationId xmlns:a16="http://schemas.microsoft.com/office/drawing/2014/main" id="{0ED44D5A-31D7-6D43-9418-ADEAE0D0C6D5}"/>
              </a:ext>
            </a:extLst>
          </p:cNvPr>
          <p:cNvSpPr txBox="1"/>
          <p:nvPr/>
        </p:nvSpPr>
        <p:spPr>
          <a:xfrm rot="16200000">
            <a:off x="3923881" y="2164850"/>
            <a:ext cx="328616" cy="138499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M SNPs</a:t>
            </a:r>
            <a:endParaRPr lang="en-US" sz="900" b="1" dirty="0">
              <a:solidFill>
                <a:srgbClr val="797979"/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433" name="Rectangle 432">
            <a:extLst>
              <a:ext uri="{FF2B5EF4-FFF2-40B4-BE49-F238E27FC236}">
                <a16:creationId xmlns:a16="http://schemas.microsoft.com/office/drawing/2014/main" id="{83D861A2-17F7-AC4D-B8AB-88B490BE9EEA}"/>
              </a:ext>
            </a:extLst>
          </p:cNvPr>
          <p:cNvSpPr/>
          <p:nvPr/>
        </p:nvSpPr>
        <p:spPr>
          <a:xfrm>
            <a:off x="4335302" y="3169206"/>
            <a:ext cx="1908791" cy="72000"/>
          </a:xfrm>
          <a:prstGeom prst="rect">
            <a:avLst/>
          </a:prstGeom>
          <a:solidFill>
            <a:srgbClr val="DD8455">
              <a:alpha val="25000"/>
            </a:srgbClr>
          </a:solidFill>
          <a:ln w="6350" cap="flat">
            <a:solidFill>
              <a:srgbClr val="797979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TextBox 433">
            <a:extLst>
              <a:ext uri="{FF2B5EF4-FFF2-40B4-BE49-F238E27FC236}">
                <a16:creationId xmlns:a16="http://schemas.microsoft.com/office/drawing/2014/main" id="{8366E326-8162-5E49-9B8C-06FB325E3C1E}"/>
              </a:ext>
            </a:extLst>
          </p:cNvPr>
          <p:cNvSpPr txBox="1"/>
          <p:nvPr/>
        </p:nvSpPr>
        <p:spPr>
          <a:xfrm>
            <a:off x="4809697" y="3349999"/>
            <a:ext cx="1057982" cy="18466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Dataset structure</a:t>
            </a:r>
          </a:p>
        </p:txBody>
      </p:sp>
      <p:sp>
        <p:nvSpPr>
          <p:cNvPr id="511" name="Rectangle 510">
            <a:extLst>
              <a:ext uri="{FF2B5EF4-FFF2-40B4-BE49-F238E27FC236}">
                <a16:creationId xmlns:a16="http://schemas.microsoft.com/office/drawing/2014/main" id="{D51EF08C-40B0-D44B-ADC7-9BA7DB9F080D}"/>
              </a:ext>
            </a:extLst>
          </p:cNvPr>
          <p:cNvSpPr/>
          <p:nvPr/>
        </p:nvSpPr>
        <p:spPr>
          <a:xfrm>
            <a:off x="4285020" y="2158898"/>
            <a:ext cx="2096532" cy="280148"/>
          </a:xfrm>
          <a:prstGeom prst="rect">
            <a:avLst/>
          </a:prstGeom>
          <a:noFill/>
          <a:ln w="12700" cap="flat">
            <a:solidFill>
              <a:srgbClr val="424242"/>
            </a:solidFill>
            <a:prstDash val="sysDot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TextBox 511">
            <a:extLst>
              <a:ext uri="{FF2B5EF4-FFF2-40B4-BE49-F238E27FC236}">
                <a16:creationId xmlns:a16="http://schemas.microsoft.com/office/drawing/2014/main" id="{DF046C9D-1385-2A40-A62C-77164451CF28}"/>
              </a:ext>
            </a:extLst>
          </p:cNvPr>
          <p:cNvSpPr txBox="1"/>
          <p:nvPr/>
        </p:nvSpPr>
        <p:spPr>
          <a:xfrm>
            <a:off x="6259864" y="2181058"/>
            <a:ext cx="78548" cy="9233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" b="1" dirty="0">
                <a:solidFill>
                  <a:srgbClr val="00597D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X0</a:t>
            </a:r>
          </a:p>
        </p:txBody>
      </p:sp>
      <p:sp>
        <p:nvSpPr>
          <p:cNvPr id="513" name="TextBox 512">
            <a:extLst>
              <a:ext uri="{FF2B5EF4-FFF2-40B4-BE49-F238E27FC236}">
                <a16:creationId xmlns:a16="http://schemas.microsoft.com/office/drawing/2014/main" id="{4DA58924-7C39-224C-A0AE-04B9D0D03966}"/>
              </a:ext>
            </a:extLst>
          </p:cNvPr>
          <p:cNvSpPr txBox="1"/>
          <p:nvPr/>
        </p:nvSpPr>
        <p:spPr>
          <a:xfrm>
            <a:off x="6259864" y="2258142"/>
            <a:ext cx="78548" cy="9233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" b="1" dirty="0">
                <a:solidFill>
                  <a:srgbClr val="797979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X1</a:t>
            </a:r>
          </a:p>
        </p:txBody>
      </p:sp>
      <p:sp>
        <p:nvSpPr>
          <p:cNvPr id="514" name="TextBox 513">
            <a:extLst>
              <a:ext uri="{FF2B5EF4-FFF2-40B4-BE49-F238E27FC236}">
                <a16:creationId xmlns:a16="http://schemas.microsoft.com/office/drawing/2014/main" id="{514125CA-9390-754F-9378-271AD02E56D5}"/>
              </a:ext>
            </a:extLst>
          </p:cNvPr>
          <p:cNvSpPr txBox="1"/>
          <p:nvPr/>
        </p:nvSpPr>
        <p:spPr>
          <a:xfrm>
            <a:off x="6259864" y="2332050"/>
            <a:ext cx="78548" cy="9233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" b="1" dirty="0">
                <a:solidFill>
                  <a:schemeClr val="accent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X2</a:t>
            </a:r>
          </a:p>
        </p:txBody>
      </p:sp>
      <p:sp>
        <p:nvSpPr>
          <p:cNvPr id="515" name="TextBox 514">
            <a:extLst>
              <a:ext uri="{FF2B5EF4-FFF2-40B4-BE49-F238E27FC236}">
                <a16:creationId xmlns:a16="http://schemas.microsoft.com/office/drawing/2014/main" id="{290CF931-BC02-D844-B27D-739C65D50D7E}"/>
              </a:ext>
            </a:extLst>
          </p:cNvPr>
          <p:cNvSpPr txBox="1"/>
          <p:nvPr/>
        </p:nvSpPr>
        <p:spPr>
          <a:xfrm>
            <a:off x="6417456" y="2235174"/>
            <a:ext cx="213200" cy="107722"/>
          </a:xfrm>
          <a:prstGeom prst="rect">
            <a:avLst/>
          </a:prstGeom>
          <a:noFill/>
          <a:ln w="25400" cap="flat">
            <a:noFill/>
            <a:miter lim="400000"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SNP X</a:t>
            </a:r>
          </a:p>
        </p:txBody>
      </p:sp>
      <p:sp>
        <p:nvSpPr>
          <p:cNvPr id="516" name="TextBox 515">
            <a:extLst>
              <a:ext uri="{FF2B5EF4-FFF2-40B4-BE49-F238E27FC236}">
                <a16:creationId xmlns:a16="http://schemas.microsoft.com/office/drawing/2014/main" id="{AE46A789-6130-2549-B0DD-C3BDC472F2FC}"/>
              </a:ext>
            </a:extLst>
          </p:cNvPr>
          <p:cNvSpPr txBox="1"/>
          <p:nvPr/>
        </p:nvSpPr>
        <p:spPr>
          <a:xfrm>
            <a:off x="6289254" y="1593207"/>
            <a:ext cx="213200" cy="10772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SNP 0</a:t>
            </a:r>
          </a:p>
        </p:txBody>
      </p:sp>
      <p:sp>
        <p:nvSpPr>
          <p:cNvPr id="517" name="TextBox 516">
            <a:extLst>
              <a:ext uri="{FF2B5EF4-FFF2-40B4-BE49-F238E27FC236}">
                <a16:creationId xmlns:a16="http://schemas.microsoft.com/office/drawing/2014/main" id="{82E52F25-BC2E-2845-9AE5-85F72BA2E6AE}"/>
              </a:ext>
            </a:extLst>
          </p:cNvPr>
          <p:cNvSpPr txBox="1"/>
          <p:nvPr/>
        </p:nvSpPr>
        <p:spPr>
          <a:xfrm>
            <a:off x="6274952" y="2887008"/>
            <a:ext cx="307777" cy="10772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SNP M-1</a:t>
            </a:r>
          </a:p>
        </p:txBody>
      </p:sp>
      <p:sp>
        <p:nvSpPr>
          <p:cNvPr id="518" name="TextBox 517">
            <a:extLst>
              <a:ext uri="{FF2B5EF4-FFF2-40B4-BE49-F238E27FC236}">
                <a16:creationId xmlns:a16="http://schemas.microsoft.com/office/drawing/2014/main" id="{81238067-BC12-ED41-B545-033839FFBA8F}"/>
              </a:ext>
            </a:extLst>
          </p:cNvPr>
          <p:cNvSpPr txBox="1"/>
          <p:nvPr/>
        </p:nvSpPr>
        <p:spPr>
          <a:xfrm>
            <a:off x="6285989" y="3151345"/>
            <a:ext cx="373500" cy="10772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b="1" dirty="0">
                <a:solidFill>
                  <a:srgbClr val="DD8455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phenotype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2BBBB699-B567-A54B-8810-3CEE74D77EF9}"/>
              </a:ext>
            </a:extLst>
          </p:cNvPr>
          <p:cNvSpPr txBox="1"/>
          <p:nvPr/>
        </p:nvSpPr>
        <p:spPr>
          <a:xfrm>
            <a:off x="4312474" y="3564127"/>
            <a:ext cx="1954061" cy="138499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Our dataset: 10 048 SNPs x 104 448 samples</a:t>
            </a:r>
            <a:endParaRPr lang="en-US" sz="900" b="1" dirty="0">
              <a:solidFill>
                <a:srgbClr val="797979"/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453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Rectangle 208">
            <a:extLst>
              <a:ext uri="{FF2B5EF4-FFF2-40B4-BE49-F238E27FC236}">
                <a16:creationId xmlns:a16="http://schemas.microsoft.com/office/drawing/2014/main" id="{57E3B8E2-9875-EB47-BE08-998B767D35B0}"/>
              </a:ext>
            </a:extLst>
          </p:cNvPr>
          <p:cNvSpPr>
            <a:spLocks noChangeAspect="1"/>
          </p:cNvSpPr>
          <p:nvPr/>
        </p:nvSpPr>
        <p:spPr>
          <a:xfrm rot="5400000" flipV="1">
            <a:off x="1377787" y="948540"/>
            <a:ext cx="1778283" cy="287489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>
            <a:solidFill>
              <a:schemeClr val="tx2"/>
            </a:solidFill>
            <a:prstDash val="solid"/>
            <a:round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7CC9F3B1-1D2E-0E4B-8AE8-5FAAC75BFE65}"/>
              </a:ext>
            </a:extLst>
          </p:cNvPr>
          <p:cNvSpPr>
            <a:spLocks noChangeAspect="1"/>
          </p:cNvSpPr>
          <p:nvPr/>
        </p:nvSpPr>
        <p:spPr>
          <a:xfrm rot="5400000" flipV="1">
            <a:off x="7271207" y="1418923"/>
            <a:ext cx="1167659" cy="193356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>
            <a:solidFill>
              <a:schemeClr val="tx2"/>
            </a:solidFill>
            <a:prstDash val="solid"/>
            <a:round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788F09-C217-F440-BE37-9B936F524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2-way Epistasis Detection: Pair-wise interaction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33A23-E3B5-8345-95C4-29B339A6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24</a:t>
            </a:fld>
            <a:r>
              <a:rPr lang="pt-PT"/>
              <a:t>  </a:t>
            </a:r>
            <a:r>
              <a:rPr lang="pt-PT" b="0"/>
              <a:t>|</a:t>
            </a:r>
            <a:endParaRPr lang="uk-UA" b="0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3647E2F-874D-3D42-8F71-FA1E6CE11569}"/>
              </a:ext>
            </a:extLst>
          </p:cNvPr>
          <p:cNvGrpSpPr/>
          <p:nvPr/>
        </p:nvGrpSpPr>
        <p:grpSpPr>
          <a:xfrm>
            <a:off x="4335303" y="1542295"/>
            <a:ext cx="1908794" cy="216000"/>
            <a:chOff x="4155052" y="850622"/>
            <a:chExt cx="1908794" cy="2160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A164C6B-DEC7-B148-A3CE-2410EA07ED8B}"/>
                </a:ext>
              </a:extLst>
            </p:cNvPr>
            <p:cNvGrpSpPr/>
            <p:nvPr/>
          </p:nvGrpSpPr>
          <p:grpSpPr>
            <a:xfrm>
              <a:off x="4155052" y="850622"/>
              <a:ext cx="1908794" cy="216000"/>
              <a:chOff x="4155052" y="850622"/>
              <a:chExt cx="1908794" cy="216000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DDD2FA19-A34E-BA4B-AA86-694DBBAF19DA}"/>
                  </a:ext>
                </a:extLst>
              </p:cNvPr>
              <p:cNvSpPr/>
              <p:nvPr/>
            </p:nvSpPr>
            <p:spPr>
              <a:xfrm>
                <a:off x="4155055" y="850622"/>
                <a:ext cx="1908791" cy="72000"/>
              </a:xfrm>
              <a:prstGeom prst="rect">
                <a:avLst/>
              </a:prstGeom>
              <a:solidFill>
                <a:srgbClr val="00597D">
                  <a:alpha val="25000"/>
                </a:srgbClr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033C412D-4682-BA40-81C4-1367520F43C6}"/>
                  </a:ext>
                </a:extLst>
              </p:cNvPr>
              <p:cNvSpPr/>
              <p:nvPr/>
            </p:nvSpPr>
            <p:spPr>
              <a:xfrm>
                <a:off x="4155052" y="922622"/>
                <a:ext cx="1908791" cy="72000"/>
              </a:xfrm>
              <a:prstGeom prst="rect">
                <a:avLst/>
              </a:prstGeom>
              <a:solidFill>
                <a:schemeClr val="accent4">
                  <a:alpha val="25000"/>
                </a:schemeClr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39A2C208-C498-D444-ADCF-57A66FC03468}"/>
                  </a:ext>
                </a:extLst>
              </p:cNvPr>
              <p:cNvSpPr/>
              <p:nvPr/>
            </p:nvSpPr>
            <p:spPr>
              <a:xfrm>
                <a:off x="4155052" y="994622"/>
                <a:ext cx="1908791" cy="72000"/>
              </a:xfrm>
              <a:prstGeom prst="rect">
                <a:avLst/>
              </a:prstGeom>
              <a:solidFill>
                <a:schemeClr val="accent1">
                  <a:alpha val="25000"/>
                </a:schemeClr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D571FC4-FCEE-5542-953F-AF734B589AD1}"/>
                </a:ext>
              </a:extLst>
            </p:cNvPr>
            <p:cNvSpPr/>
            <p:nvPr/>
          </p:nvSpPr>
          <p:spPr>
            <a:xfrm>
              <a:off x="4155052" y="850622"/>
              <a:ext cx="1908791" cy="216000"/>
            </a:xfrm>
            <a:prstGeom prst="rect">
              <a:avLst/>
            </a:prstGeom>
            <a:noFill/>
            <a:ln w="6350" cap="flat">
              <a:solidFill>
                <a:srgbClr val="424242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t">
              <a:sp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DD4AC0CA-711E-344D-8306-75BA38D61794}"/>
              </a:ext>
            </a:extLst>
          </p:cNvPr>
          <p:cNvGrpSpPr/>
          <p:nvPr/>
        </p:nvGrpSpPr>
        <p:grpSpPr>
          <a:xfrm>
            <a:off x="4335303" y="1758295"/>
            <a:ext cx="1908794" cy="216000"/>
            <a:chOff x="4155052" y="850622"/>
            <a:chExt cx="1908794" cy="216000"/>
          </a:xfrm>
        </p:grpSpPr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6D828681-6259-9A47-BF0E-7530F5EB3116}"/>
                </a:ext>
              </a:extLst>
            </p:cNvPr>
            <p:cNvGrpSpPr/>
            <p:nvPr/>
          </p:nvGrpSpPr>
          <p:grpSpPr>
            <a:xfrm>
              <a:off x="4155052" y="850622"/>
              <a:ext cx="1908794" cy="216000"/>
              <a:chOff x="4155052" y="850622"/>
              <a:chExt cx="1908794" cy="216000"/>
            </a:xfrm>
          </p:grpSpPr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062488F1-44C2-624B-A465-87C9E3972FBC}"/>
                  </a:ext>
                </a:extLst>
              </p:cNvPr>
              <p:cNvSpPr/>
              <p:nvPr/>
            </p:nvSpPr>
            <p:spPr>
              <a:xfrm>
                <a:off x="4155055" y="850622"/>
                <a:ext cx="1908791" cy="72000"/>
              </a:xfrm>
              <a:prstGeom prst="rect">
                <a:avLst/>
              </a:prstGeom>
              <a:solidFill>
                <a:srgbClr val="00597D">
                  <a:alpha val="25000"/>
                </a:srgbClr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Rectangle 287">
                <a:extLst>
                  <a:ext uri="{FF2B5EF4-FFF2-40B4-BE49-F238E27FC236}">
                    <a16:creationId xmlns:a16="http://schemas.microsoft.com/office/drawing/2014/main" id="{67F1A7F6-B08E-DF43-A978-C79AC509700A}"/>
                  </a:ext>
                </a:extLst>
              </p:cNvPr>
              <p:cNvSpPr/>
              <p:nvPr/>
            </p:nvSpPr>
            <p:spPr>
              <a:xfrm>
                <a:off x="4155052" y="922622"/>
                <a:ext cx="1908791" cy="72000"/>
              </a:xfrm>
              <a:prstGeom prst="rect">
                <a:avLst/>
              </a:prstGeom>
              <a:solidFill>
                <a:schemeClr val="accent4">
                  <a:alpha val="25000"/>
                </a:schemeClr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Rectangle 288">
                <a:extLst>
                  <a:ext uri="{FF2B5EF4-FFF2-40B4-BE49-F238E27FC236}">
                    <a16:creationId xmlns:a16="http://schemas.microsoft.com/office/drawing/2014/main" id="{AF4BA63A-454B-0544-84CA-AE47DEF51EC1}"/>
                  </a:ext>
                </a:extLst>
              </p:cNvPr>
              <p:cNvSpPr/>
              <p:nvPr/>
            </p:nvSpPr>
            <p:spPr>
              <a:xfrm>
                <a:off x="4155052" y="994622"/>
                <a:ext cx="1908791" cy="72000"/>
              </a:xfrm>
              <a:prstGeom prst="rect">
                <a:avLst/>
              </a:prstGeom>
              <a:solidFill>
                <a:schemeClr val="accent1">
                  <a:alpha val="25000"/>
                </a:schemeClr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216349FD-A2C2-D745-A91A-DB078977B590}"/>
                </a:ext>
              </a:extLst>
            </p:cNvPr>
            <p:cNvSpPr/>
            <p:nvPr/>
          </p:nvSpPr>
          <p:spPr>
            <a:xfrm>
              <a:off x="4155052" y="850622"/>
              <a:ext cx="1908791" cy="216000"/>
            </a:xfrm>
            <a:prstGeom prst="rect">
              <a:avLst/>
            </a:prstGeom>
            <a:noFill/>
            <a:ln w="6350" cap="flat">
              <a:solidFill>
                <a:srgbClr val="424242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t">
              <a:sp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EFC000BE-457A-AE43-898B-414AE81906F1}"/>
              </a:ext>
            </a:extLst>
          </p:cNvPr>
          <p:cNvGrpSpPr/>
          <p:nvPr/>
        </p:nvGrpSpPr>
        <p:grpSpPr>
          <a:xfrm>
            <a:off x="4335303" y="1975225"/>
            <a:ext cx="1908794" cy="216000"/>
            <a:chOff x="4155052" y="850622"/>
            <a:chExt cx="1908794" cy="216000"/>
          </a:xfrm>
        </p:grpSpPr>
        <p:grpSp>
          <p:nvGrpSpPr>
            <p:cNvPr id="291" name="Group 290">
              <a:extLst>
                <a:ext uri="{FF2B5EF4-FFF2-40B4-BE49-F238E27FC236}">
                  <a16:creationId xmlns:a16="http://schemas.microsoft.com/office/drawing/2014/main" id="{2AFC37B3-DDE7-9B43-ABE2-E7A05736A612}"/>
                </a:ext>
              </a:extLst>
            </p:cNvPr>
            <p:cNvGrpSpPr/>
            <p:nvPr/>
          </p:nvGrpSpPr>
          <p:grpSpPr>
            <a:xfrm>
              <a:off x="4155052" y="850622"/>
              <a:ext cx="1908794" cy="216000"/>
              <a:chOff x="4155052" y="850622"/>
              <a:chExt cx="1908794" cy="216000"/>
            </a:xfrm>
          </p:grpSpPr>
          <p:sp>
            <p:nvSpPr>
              <p:cNvPr id="293" name="Rectangle 292">
                <a:extLst>
                  <a:ext uri="{FF2B5EF4-FFF2-40B4-BE49-F238E27FC236}">
                    <a16:creationId xmlns:a16="http://schemas.microsoft.com/office/drawing/2014/main" id="{3C0C4295-ACEB-5F43-A4C5-3AC168B6F1BE}"/>
                  </a:ext>
                </a:extLst>
              </p:cNvPr>
              <p:cNvSpPr/>
              <p:nvPr/>
            </p:nvSpPr>
            <p:spPr>
              <a:xfrm>
                <a:off x="4155055" y="850622"/>
                <a:ext cx="1908791" cy="72000"/>
              </a:xfrm>
              <a:prstGeom prst="rect">
                <a:avLst/>
              </a:prstGeom>
              <a:solidFill>
                <a:srgbClr val="00597D">
                  <a:alpha val="25000"/>
                </a:srgbClr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Rectangle 293">
                <a:extLst>
                  <a:ext uri="{FF2B5EF4-FFF2-40B4-BE49-F238E27FC236}">
                    <a16:creationId xmlns:a16="http://schemas.microsoft.com/office/drawing/2014/main" id="{90910367-7523-1047-B6D5-48F58EA79A1C}"/>
                  </a:ext>
                </a:extLst>
              </p:cNvPr>
              <p:cNvSpPr/>
              <p:nvPr/>
            </p:nvSpPr>
            <p:spPr>
              <a:xfrm>
                <a:off x="4155052" y="922622"/>
                <a:ext cx="1908791" cy="72000"/>
              </a:xfrm>
              <a:prstGeom prst="rect">
                <a:avLst/>
              </a:prstGeom>
              <a:solidFill>
                <a:schemeClr val="accent4">
                  <a:alpha val="25000"/>
                </a:schemeClr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Rectangle 294">
                <a:extLst>
                  <a:ext uri="{FF2B5EF4-FFF2-40B4-BE49-F238E27FC236}">
                    <a16:creationId xmlns:a16="http://schemas.microsoft.com/office/drawing/2014/main" id="{E358F46C-6C87-874E-955D-BE05D5CB1EBB}"/>
                  </a:ext>
                </a:extLst>
              </p:cNvPr>
              <p:cNvSpPr/>
              <p:nvPr/>
            </p:nvSpPr>
            <p:spPr>
              <a:xfrm>
                <a:off x="4155052" y="994622"/>
                <a:ext cx="1908791" cy="72000"/>
              </a:xfrm>
              <a:prstGeom prst="rect">
                <a:avLst/>
              </a:prstGeom>
              <a:solidFill>
                <a:schemeClr val="accent1">
                  <a:alpha val="25000"/>
                </a:schemeClr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B2169140-7D5C-5945-B4E7-18356A7C388E}"/>
                </a:ext>
              </a:extLst>
            </p:cNvPr>
            <p:cNvSpPr/>
            <p:nvPr/>
          </p:nvSpPr>
          <p:spPr>
            <a:xfrm>
              <a:off x="4155052" y="850622"/>
              <a:ext cx="1908791" cy="216000"/>
            </a:xfrm>
            <a:prstGeom prst="rect">
              <a:avLst/>
            </a:prstGeom>
            <a:noFill/>
            <a:ln w="6350" cap="flat">
              <a:solidFill>
                <a:srgbClr val="424242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t">
              <a:sp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5B57D98B-BE23-B14D-8900-656086B14191}"/>
              </a:ext>
            </a:extLst>
          </p:cNvPr>
          <p:cNvGrpSpPr/>
          <p:nvPr/>
        </p:nvGrpSpPr>
        <p:grpSpPr>
          <a:xfrm>
            <a:off x="4335303" y="2191225"/>
            <a:ext cx="1908794" cy="216000"/>
            <a:chOff x="4155052" y="850622"/>
            <a:chExt cx="1908794" cy="216000"/>
          </a:xfrm>
        </p:grpSpPr>
        <p:grpSp>
          <p:nvGrpSpPr>
            <p:cNvPr id="297" name="Group 296">
              <a:extLst>
                <a:ext uri="{FF2B5EF4-FFF2-40B4-BE49-F238E27FC236}">
                  <a16:creationId xmlns:a16="http://schemas.microsoft.com/office/drawing/2014/main" id="{39686B3C-306C-DE4E-85D3-8562C411E49A}"/>
                </a:ext>
              </a:extLst>
            </p:cNvPr>
            <p:cNvGrpSpPr/>
            <p:nvPr/>
          </p:nvGrpSpPr>
          <p:grpSpPr>
            <a:xfrm>
              <a:off x="4155052" y="850622"/>
              <a:ext cx="1908794" cy="216000"/>
              <a:chOff x="4155052" y="850622"/>
              <a:chExt cx="1908794" cy="216000"/>
            </a:xfrm>
          </p:grpSpPr>
          <p:sp>
            <p:nvSpPr>
              <p:cNvPr id="299" name="Rectangle 298">
                <a:extLst>
                  <a:ext uri="{FF2B5EF4-FFF2-40B4-BE49-F238E27FC236}">
                    <a16:creationId xmlns:a16="http://schemas.microsoft.com/office/drawing/2014/main" id="{7BFA0185-EF52-D14B-A9C8-666586C59C34}"/>
                  </a:ext>
                </a:extLst>
              </p:cNvPr>
              <p:cNvSpPr/>
              <p:nvPr/>
            </p:nvSpPr>
            <p:spPr>
              <a:xfrm>
                <a:off x="4155055" y="850622"/>
                <a:ext cx="1908791" cy="72000"/>
              </a:xfrm>
              <a:prstGeom prst="rect">
                <a:avLst/>
              </a:prstGeom>
              <a:solidFill>
                <a:srgbClr val="00597D">
                  <a:alpha val="25000"/>
                </a:srgbClr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Rectangle 299">
                <a:extLst>
                  <a:ext uri="{FF2B5EF4-FFF2-40B4-BE49-F238E27FC236}">
                    <a16:creationId xmlns:a16="http://schemas.microsoft.com/office/drawing/2014/main" id="{B5380DB0-DFC9-5D4F-80D6-4BEB6618F438}"/>
                  </a:ext>
                </a:extLst>
              </p:cNvPr>
              <p:cNvSpPr/>
              <p:nvPr/>
            </p:nvSpPr>
            <p:spPr>
              <a:xfrm>
                <a:off x="4155052" y="922622"/>
                <a:ext cx="1908791" cy="72000"/>
              </a:xfrm>
              <a:prstGeom prst="rect">
                <a:avLst/>
              </a:prstGeom>
              <a:solidFill>
                <a:schemeClr val="accent4">
                  <a:alpha val="25000"/>
                </a:schemeClr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F08D3F99-A0BE-B14B-AFA1-4D7179DE2913}"/>
                  </a:ext>
                </a:extLst>
              </p:cNvPr>
              <p:cNvSpPr/>
              <p:nvPr/>
            </p:nvSpPr>
            <p:spPr>
              <a:xfrm>
                <a:off x="4155052" y="994622"/>
                <a:ext cx="1908791" cy="72000"/>
              </a:xfrm>
              <a:prstGeom prst="rect">
                <a:avLst/>
              </a:prstGeom>
              <a:solidFill>
                <a:schemeClr val="accent1">
                  <a:alpha val="25000"/>
                </a:schemeClr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4B0B77E9-6AD8-B046-BE17-2830C3FA6951}"/>
                </a:ext>
              </a:extLst>
            </p:cNvPr>
            <p:cNvSpPr/>
            <p:nvPr/>
          </p:nvSpPr>
          <p:spPr>
            <a:xfrm>
              <a:off x="4155052" y="850622"/>
              <a:ext cx="1908791" cy="216000"/>
            </a:xfrm>
            <a:prstGeom prst="rect">
              <a:avLst/>
            </a:prstGeom>
            <a:noFill/>
            <a:ln w="6350" cap="flat">
              <a:solidFill>
                <a:srgbClr val="424242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t">
              <a:sp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B3A2B2E6-C1C2-594C-9BCF-510598F8B7ED}"/>
              </a:ext>
            </a:extLst>
          </p:cNvPr>
          <p:cNvGrpSpPr/>
          <p:nvPr/>
        </p:nvGrpSpPr>
        <p:grpSpPr>
          <a:xfrm>
            <a:off x="4335303" y="2407662"/>
            <a:ext cx="1908794" cy="216000"/>
            <a:chOff x="4155052" y="850622"/>
            <a:chExt cx="1908794" cy="216000"/>
          </a:xfrm>
        </p:grpSpPr>
        <p:grpSp>
          <p:nvGrpSpPr>
            <p:cNvPr id="303" name="Group 302">
              <a:extLst>
                <a:ext uri="{FF2B5EF4-FFF2-40B4-BE49-F238E27FC236}">
                  <a16:creationId xmlns:a16="http://schemas.microsoft.com/office/drawing/2014/main" id="{F4BF8578-275E-4440-A13F-956B0BE2C68F}"/>
                </a:ext>
              </a:extLst>
            </p:cNvPr>
            <p:cNvGrpSpPr/>
            <p:nvPr/>
          </p:nvGrpSpPr>
          <p:grpSpPr>
            <a:xfrm>
              <a:off x="4155052" y="850622"/>
              <a:ext cx="1908794" cy="216000"/>
              <a:chOff x="4155052" y="850622"/>
              <a:chExt cx="1908794" cy="216000"/>
            </a:xfrm>
          </p:grpSpPr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8B89F6AF-A65E-624E-9D67-7C418CF6917A}"/>
                  </a:ext>
                </a:extLst>
              </p:cNvPr>
              <p:cNvSpPr/>
              <p:nvPr/>
            </p:nvSpPr>
            <p:spPr>
              <a:xfrm>
                <a:off x="4155055" y="850622"/>
                <a:ext cx="1908791" cy="72000"/>
              </a:xfrm>
              <a:prstGeom prst="rect">
                <a:avLst/>
              </a:prstGeom>
              <a:solidFill>
                <a:srgbClr val="00597D">
                  <a:alpha val="25000"/>
                </a:srgbClr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id="{54ADF2AE-E898-1545-8A3D-05961168F143}"/>
                  </a:ext>
                </a:extLst>
              </p:cNvPr>
              <p:cNvSpPr/>
              <p:nvPr/>
            </p:nvSpPr>
            <p:spPr>
              <a:xfrm>
                <a:off x="4155052" y="922622"/>
                <a:ext cx="1908791" cy="72000"/>
              </a:xfrm>
              <a:prstGeom prst="rect">
                <a:avLst/>
              </a:prstGeom>
              <a:solidFill>
                <a:schemeClr val="accent4">
                  <a:alpha val="25000"/>
                </a:schemeClr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Rectangle 306">
                <a:extLst>
                  <a:ext uri="{FF2B5EF4-FFF2-40B4-BE49-F238E27FC236}">
                    <a16:creationId xmlns:a16="http://schemas.microsoft.com/office/drawing/2014/main" id="{D3EE5E44-3093-0F47-9860-1A18D249A16B}"/>
                  </a:ext>
                </a:extLst>
              </p:cNvPr>
              <p:cNvSpPr/>
              <p:nvPr/>
            </p:nvSpPr>
            <p:spPr>
              <a:xfrm>
                <a:off x="4155052" y="994622"/>
                <a:ext cx="1908791" cy="72000"/>
              </a:xfrm>
              <a:prstGeom prst="rect">
                <a:avLst/>
              </a:prstGeom>
              <a:solidFill>
                <a:schemeClr val="accent1">
                  <a:alpha val="25000"/>
                </a:schemeClr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4" name="Rectangle 303">
              <a:extLst>
                <a:ext uri="{FF2B5EF4-FFF2-40B4-BE49-F238E27FC236}">
                  <a16:creationId xmlns:a16="http://schemas.microsoft.com/office/drawing/2014/main" id="{EDE44E96-9F92-5949-A1C0-991BE85206E8}"/>
                </a:ext>
              </a:extLst>
            </p:cNvPr>
            <p:cNvSpPr/>
            <p:nvPr/>
          </p:nvSpPr>
          <p:spPr>
            <a:xfrm>
              <a:off x="4155052" y="850622"/>
              <a:ext cx="1908791" cy="216000"/>
            </a:xfrm>
            <a:prstGeom prst="rect">
              <a:avLst/>
            </a:prstGeom>
            <a:noFill/>
            <a:ln w="6350" cap="flat">
              <a:solidFill>
                <a:srgbClr val="424242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t">
              <a:sp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EC285675-6FC0-7C4A-BF66-FE9EAB2E56DD}"/>
              </a:ext>
            </a:extLst>
          </p:cNvPr>
          <p:cNvGrpSpPr/>
          <p:nvPr/>
        </p:nvGrpSpPr>
        <p:grpSpPr>
          <a:xfrm>
            <a:off x="4335303" y="2840592"/>
            <a:ext cx="1908794" cy="216000"/>
            <a:chOff x="4155052" y="850622"/>
            <a:chExt cx="1908794" cy="216000"/>
          </a:xfrm>
        </p:grpSpPr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id="{A4DDF141-3719-1C4F-8841-683EC53D4E03}"/>
                </a:ext>
              </a:extLst>
            </p:cNvPr>
            <p:cNvGrpSpPr/>
            <p:nvPr/>
          </p:nvGrpSpPr>
          <p:grpSpPr>
            <a:xfrm>
              <a:off x="4155052" y="850622"/>
              <a:ext cx="1908794" cy="216000"/>
              <a:chOff x="4155052" y="850622"/>
              <a:chExt cx="1908794" cy="216000"/>
            </a:xfrm>
          </p:grpSpPr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D7D03200-DD9F-7A4F-8CC4-EB33439AF517}"/>
                  </a:ext>
                </a:extLst>
              </p:cNvPr>
              <p:cNvSpPr/>
              <p:nvPr/>
            </p:nvSpPr>
            <p:spPr>
              <a:xfrm>
                <a:off x="4155055" y="850622"/>
                <a:ext cx="1908791" cy="72000"/>
              </a:xfrm>
              <a:prstGeom prst="rect">
                <a:avLst/>
              </a:prstGeom>
              <a:solidFill>
                <a:srgbClr val="00597D">
                  <a:alpha val="25000"/>
                </a:srgbClr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0DBFE91D-E468-8C4A-94B0-22F3CD23D141}"/>
                  </a:ext>
                </a:extLst>
              </p:cNvPr>
              <p:cNvSpPr/>
              <p:nvPr/>
            </p:nvSpPr>
            <p:spPr>
              <a:xfrm>
                <a:off x="4155052" y="922622"/>
                <a:ext cx="1908791" cy="72000"/>
              </a:xfrm>
              <a:prstGeom prst="rect">
                <a:avLst/>
              </a:prstGeom>
              <a:solidFill>
                <a:schemeClr val="accent4">
                  <a:alpha val="25000"/>
                </a:schemeClr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13E1259D-6E57-AB48-ACAB-A7E9A5C6C15F}"/>
                  </a:ext>
                </a:extLst>
              </p:cNvPr>
              <p:cNvSpPr/>
              <p:nvPr/>
            </p:nvSpPr>
            <p:spPr>
              <a:xfrm>
                <a:off x="4155052" y="994622"/>
                <a:ext cx="1908791" cy="72000"/>
              </a:xfrm>
              <a:prstGeom prst="rect">
                <a:avLst/>
              </a:prstGeom>
              <a:solidFill>
                <a:schemeClr val="accent1">
                  <a:alpha val="25000"/>
                </a:schemeClr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6" name="Rectangle 315">
              <a:extLst>
                <a:ext uri="{FF2B5EF4-FFF2-40B4-BE49-F238E27FC236}">
                  <a16:creationId xmlns:a16="http://schemas.microsoft.com/office/drawing/2014/main" id="{9028F703-2FBB-8A48-84FA-319489C6C807}"/>
                </a:ext>
              </a:extLst>
            </p:cNvPr>
            <p:cNvSpPr/>
            <p:nvPr/>
          </p:nvSpPr>
          <p:spPr>
            <a:xfrm>
              <a:off x="4155052" y="850622"/>
              <a:ext cx="1908791" cy="216000"/>
            </a:xfrm>
            <a:prstGeom prst="rect">
              <a:avLst/>
            </a:prstGeom>
            <a:noFill/>
            <a:ln w="6350" cap="flat">
              <a:solidFill>
                <a:srgbClr val="424242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t">
              <a:sp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7" name="TextBox 426">
            <a:extLst>
              <a:ext uri="{FF2B5EF4-FFF2-40B4-BE49-F238E27FC236}">
                <a16:creationId xmlns:a16="http://schemas.microsoft.com/office/drawing/2014/main" id="{01794486-C224-7E48-9BEE-86C841A87021}"/>
              </a:ext>
            </a:extLst>
          </p:cNvPr>
          <p:cNvSpPr txBox="1"/>
          <p:nvPr/>
        </p:nvSpPr>
        <p:spPr>
          <a:xfrm>
            <a:off x="5262545" y="2614926"/>
            <a:ext cx="152286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. . .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B872C4C-83DB-3841-9545-6226BD7C1FF7}"/>
              </a:ext>
            </a:extLst>
          </p:cNvPr>
          <p:cNvCxnSpPr/>
          <p:nvPr/>
        </p:nvCxnSpPr>
        <p:spPr>
          <a:xfrm>
            <a:off x="4335303" y="1431985"/>
            <a:ext cx="1908791" cy="0"/>
          </a:xfrm>
          <a:prstGeom prst="line">
            <a:avLst/>
          </a:prstGeom>
          <a:noFill/>
          <a:ln w="9525" cap="flat">
            <a:solidFill>
              <a:srgbClr val="797979"/>
            </a:solidFill>
            <a:prstDash val="solid"/>
            <a:round/>
            <a:headEnd type="stealth" w="med" len="med"/>
            <a:tailEnd type="stealth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9" name="Straight Connector 428">
            <a:extLst>
              <a:ext uri="{FF2B5EF4-FFF2-40B4-BE49-F238E27FC236}">
                <a16:creationId xmlns:a16="http://schemas.microsoft.com/office/drawing/2014/main" id="{4EC63EDB-438E-DA44-BD9C-4BFA930CE647}"/>
              </a:ext>
            </a:extLst>
          </p:cNvPr>
          <p:cNvCxnSpPr>
            <a:cxnSpLocks/>
          </p:cNvCxnSpPr>
          <p:nvPr/>
        </p:nvCxnSpPr>
        <p:spPr>
          <a:xfrm>
            <a:off x="4167464" y="1550922"/>
            <a:ext cx="0" cy="1505670"/>
          </a:xfrm>
          <a:prstGeom prst="line">
            <a:avLst/>
          </a:prstGeom>
          <a:noFill/>
          <a:ln w="9525" cap="flat">
            <a:solidFill>
              <a:srgbClr val="797979"/>
            </a:solidFill>
            <a:prstDash val="solid"/>
            <a:round/>
            <a:headEnd type="stealth" w="med" len="med"/>
            <a:tailEnd type="stealth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31" name="TextBox 430">
            <a:extLst>
              <a:ext uri="{FF2B5EF4-FFF2-40B4-BE49-F238E27FC236}">
                <a16:creationId xmlns:a16="http://schemas.microsoft.com/office/drawing/2014/main" id="{5C670582-CBE3-6B40-B95C-6931D0C66098}"/>
              </a:ext>
            </a:extLst>
          </p:cNvPr>
          <p:cNvSpPr txBox="1"/>
          <p:nvPr/>
        </p:nvSpPr>
        <p:spPr>
          <a:xfrm>
            <a:off x="4803286" y="1279240"/>
            <a:ext cx="918521" cy="138499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N Samples (Patients) </a:t>
            </a:r>
            <a:endParaRPr lang="en-US" sz="900" b="1" dirty="0">
              <a:solidFill>
                <a:srgbClr val="797979"/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432" name="TextBox 431">
            <a:extLst>
              <a:ext uri="{FF2B5EF4-FFF2-40B4-BE49-F238E27FC236}">
                <a16:creationId xmlns:a16="http://schemas.microsoft.com/office/drawing/2014/main" id="{0ED44D5A-31D7-6D43-9418-ADEAE0D0C6D5}"/>
              </a:ext>
            </a:extLst>
          </p:cNvPr>
          <p:cNvSpPr txBox="1"/>
          <p:nvPr/>
        </p:nvSpPr>
        <p:spPr>
          <a:xfrm rot="16200000">
            <a:off x="3923881" y="2164850"/>
            <a:ext cx="328616" cy="138499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M SNPs</a:t>
            </a:r>
            <a:endParaRPr lang="en-US" sz="900" b="1" dirty="0">
              <a:solidFill>
                <a:srgbClr val="797979"/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433" name="Rectangle 432">
            <a:extLst>
              <a:ext uri="{FF2B5EF4-FFF2-40B4-BE49-F238E27FC236}">
                <a16:creationId xmlns:a16="http://schemas.microsoft.com/office/drawing/2014/main" id="{83D861A2-17F7-AC4D-B8AB-88B490BE9EEA}"/>
              </a:ext>
            </a:extLst>
          </p:cNvPr>
          <p:cNvSpPr/>
          <p:nvPr/>
        </p:nvSpPr>
        <p:spPr>
          <a:xfrm>
            <a:off x="4335302" y="3169206"/>
            <a:ext cx="1908791" cy="72000"/>
          </a:xfrm>
          <a:prstGeom prst="rect">
            <a:avLst/>
          </a:prstGeom>
          <a:solidFill>
            <a:srgbClr val="DD8455">
              <a:alpha val="25000"/>
            </a:srgbClr>
          </a:solidFill>
          <a:ln w="6350" cap="flat">
            <a:solidFill>
              <a:srgbClr val="797979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TextBox 433">
            <a:extLst>
              <a:ext uri="{FF2B5EF4-FFF2-40B4-BE49-F238E27FC236}">
                <a16:creationId xmlns:a16="http://schemas.microsoft.com/office/drawing/2014/main" id="{8366E326-8162-5E49-9B8C-06FB325E3C1E}"/>
              </a:ext>
            </a:extLst>
          </p:cNvPr>
          <p:cNvSpPr txBox="1"/>
          <p:nvPr/>
        </p:nvSpPr>
        <p:spPr>
          <a:xfrm>
            <a:off x="4809697" y="3349999"/>
            <a:ext cx="1057982" cy="18466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Dataset structure</a:t>
            </a:r>
          </a:p>
        </p:txBody>
      </p:sp>
      <p:sp>
        <p:nvSpPr>
          <p:cNvPr id="435" name="TextBox 434">
            <a:extLst>
              <a:ext uri="{FF2B5EF4-FFF2-40B4-BE49-F238E27FC236}">
                <a16:creationId xmlns:a16="http://schemas.microsoft.com/office/drawing/2014/main" id="{4C8700BB-DBF7-3244-9289-0EA57AC578F5}"/>
              </a:ext>
            </a:extLst>
          </p:cNvPr>
          <p:cNvSpPr txBox="1"/>
          <p:nvPr/>
        </p:nvSpPr>
        <p:spPr>
          <a:xfrm>
            <a:off x="6873997" y="1616164"/>
            <a:ext cx="1962076" cy="16927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1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Search space: </a:t>
            </a:r>
            <a:r>
              <a:rPr lang="en-US" sz="11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All SNP combinations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E624EBC-5EA8-8848-A069-EAD2B0A945FC}"/>
              </a:ext>
            </a:extLst>
          </p:cNvPr>
          <p:cNvGrpSpPr/>
          <p:nvPr/>
        </p:nvGrpSpPr>
        <p:grpSpPr>
          <a:xfrm>
            <a:off x="6963462" y="1857413"/>
            <a:ext cx="1799532" cy="1044207"/>
            <a:chOff x="6949088" y="1776390"/>
            <a:chExt cx="1799532" cy="1044207"/>
          </a:xfrm>
        </p:grpSpPr>
        <p:sp>
          <p:nvSpPr>
            <p:cNvPr id="436" name="TextBox 435">
              <a:extLst>
                <a:ext uri="{FF2B5EF4-FFF2-40B4-BE49-F238E27FC236}">
                  <a16:creationId xmlns:a16="http://schemas.microsoft.com/office/drawing/2014/main" id="{6345216F-3B20-3246-933B-164862F34F7C}"/>
                </a:ext>
              </a:extLst>
            </p:cNvPr>
            <p:cNvSpPr txBox="1"/>
            <p:nvPr/>
          </p:nvSpPr>
          <p:spPr>
            <a:xfrm>
              <a:off x="6949088" y="1776390"/>
              <a:ext cx="182742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(0,1)</a:t>
              </a:r>
              <a:endPara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437" name="TextBox 436">
              <a:extLst>
                <a:ext uri="{FF2B5EF4-FFF2-40B4-BE49-F238E27FC236}">
                  <a16:creationId xmlns:a16="http://schemas.microsoft.com/office/drawing/2014/main" id="{EC8ED9C1-E569-6749-A7E1-BEF71B9497AD}"/>
                </a:ext>
              </a:extLst>
            </p:cNvPr>
            <p:cNvSpPr txBox="1"/>
            <p:nvPr/>
          </p:nvSpPr>
          <p:spPr>
            <a:xfrm>
              <a:off x="7239103" y="1776390"/>
              <a:ext cx="182742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(0,2)</a:t>
              </a:r>
              <a:endPara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438" name="TextBox 437">
              <a:extLst>
                <a:ext uri="{FF2B5EF4-FFF2-40B4-BE49-F238E27FC236}">
                  <a16:creationId xmlns:a16="http://schemas.microsoft.com/office/drawing/2014/main" id="{DDEEBCD1-A903-4946-8E7A-6A63D879401C}"/>
                </a:ext>
              </a:extLst>
            </p:cNvPr>
            <p:cNvSpPr txBox="1"/>
            <p:nvPr/>
          </p:nvSpPr>
          <p:spPr>
            <a:xfrm>
              <a:off x="7529118" y="1776390"/>
              <a:ext cx="182742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(0,3)</a:t>
              </a:r>
              <a:endPara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439" name="TextBox 438">
              <a:extLst>
                <a:ext uri="{FF2B5EF4-FFF2-40B4-BE49-F238E27FC236}">
                  <a16:creationId xmlns:a16="http://schemas.microsoft.com/office/drawing/2014/main" id="{E05FD4F9-1B78-A149-9680-77C1F9547B85}"/>
                </a:ext>
              </a:extLst>
            </p:cNvPr>
            <p:cNvSpPr txBox="1"/>
            <p:nvPr/>
          </p:nvSpPr>
          <p:spPr>
            <a:xfrm>
              <a:off x="7819133" y="1776390"/>
              <a:ext cx="182742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(0,4)</a:t>
              </a:r>
              <a:endPara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440" name="TextBox 439">
              <a:extLst>
                <a:ext uri="{FF2B5EF4-FFF2-40B4-BE49-F238E27FC236}">
                  <a16:creationId xmlns:a16="http://schemas.microsoft.com/office/drawing/2014/main" id="{6AEA7183-ACB4-6043-AC7D-66F1204F767B}"/>
                </a:ext>
              </a:extLst>
            </p:cNvPr>
            <p:cNvSpPr txBox="1"/>
            <p:nvPr/>
          </p:nvSpPr>
          <p:spPr>
            <a:xfrm>
              <a:off x="8109148" y="1776390"/>
              <a:ext cx="147476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(…)</a:t>
              </a:r>
              <a:endPara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441" name="TextBox 440">
              <a:extLst>
                <a:ext uri="{FF2B5EF4-FFF2-40B4-BE49-F238E27FC236}">
                  <a16:creationId xmlns:a16="http://schemas.microsoft.com/office/drawing/2014/main" id="{DD064E5C-B9BC-D34D-96D0-CA684B0C52C4}"/>
                </a:ext>
              </a:extLst>
            </p:cNvPr>
            <p:cNvSpPr txBox="1"/>
            <p:nvPr/>
          </p:nvSpPr>
          <p:spPr>
            <a:xfrm>
              <a:off x="8363899" y="1776390"/>
              <a:ext cx="283732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(0,M-1)</a:t>
              </a:r>
              <a:endPara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463" name="TextBox 462">
              <a:extLst>
                <a:ext uri="{FF2B5EF4-FFF2-40B4-BE49-F238E27FC236}">
                  <a16:creationId xmlns:a16="http://schemas.microsoft.com/office/drawing/2014/main" id="{B7489A10-42D7-AA43-B414-BBB6B5F3EEF3}"/>
                </a:ext>
              </a:extLst>
            </p:cNvPr>
            <p:cNvSpPr txBox="1"/>
            <p:nvPr/>
          </p:nvSpPr>
          <p:spPr>
            <a:xfrm>
              <a:off x="7239103" y="1960609"/>
              <a:ext cx="182742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(1,2)</a:t>
              </a:r>
              <a:endPara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464" name="TextBox 463">
              <a:extLst>
                <a:ext uri="{FF2B5EF4-FFF2-40B4-BE49-F238E27FC236}">
                  <a16:creationId xmlns:a16="http://schemas.microsoft.com/office/drawing/2014/main" id="{5A35DA29-DDEC-8847-9A10-B1AA910D9293}"/>
                </a:ext>
              </a:extLst>
            </p:cNvPr>
            <p:cNvSpPr txBox="1"/>
            <p:nvPr/>
          </p:nvSpPr>
          <p:spPr>
            <a:xfrm>
              <a:off x="7529118" y="1960609"/>
              <a:ext cx="182742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(1,3)</a:t>
              </a:r>
              <a:endPara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465" name="TextBox 464">
              <a:extLst>
                <a:ext uri="{FF2B5EF4-FFF2-40B4-BE49-F238E27FC236}">
                  <a16:creationId xmlns:a16="http://schemas.microsoft.com/office/drawing/2014/main" id="{85D04CD9-EE18-0E4B-867A-AC1B697A9869}"/>
                </a:ext>
              </a:extLst>
            </p:cNvPr>
            <p:cNvSpPr txBox="1"/>
            <p:nvPr/>
          </p:nvSpPr>
          <p:spPr>
            <a:xfrm>
              <a:off x="7819133" y="1960609"/>
              <a:ext cx="182742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(1,4)</a:t>
              </a:r>
              <a:endPara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466" name="TextBox 465">
              <a:extLst>
                <a:ext uri="{FF2B5EF4-FFF2-40B4-BE49-F238E27FC236}">
                  <a16:creationId xmlns:a16="http://schemas.microsoft.com/office/drawing/2014/main" id="{610C330D-F3DA-3C49-BC8E-22CAEDD2893B}"/>
                </a:ext>
              </a:extLst>
            </p:cNvPr>
            <p:cNvSpPr txBox="1"/>
            <p:nvPr/>
          </p:nvSpPr>
          <p:spPr>
            <a:xfrm>
              <a:off x="8109148" y="1960609"/>
              <a:ext cx="147476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(…)</a:t>
              </a:r>
              <a:endPara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467" name="TextBox 466">
              <a:extLst>
                <a:ext uri="{FF2B5EF4-FFF2-40B4-BE49-F238E27FC236}">
                  <a16:creationId xmlns:a16="http://schemas.microsoft.com/office/drawing/2014/main" id="{18CCDF77-FEB5-EC41-84FE-64045BBCFE6E}"/>
                </a:ext>
              </a:extLst>
            </p:cNvPr>
            <p:cNvSpPr txBox="1"/>
            <p:nvPr/>
          </p:nvSpPr>
          <p:spPr>
            <a:xfrm>
              <a:off x="8363899" y="1960609"/>
              <a:ext cx="283732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(1,M-1)</a:t>
              </a:r>
              <a:endPara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471" name="TextBox 470">
              <a:extLst>
                <a:ext uri="{FF2B5EF4-FFF2-40B4-BE49-F238E27FC236}">
                  <a16:creationId xmlns:a16="http://schemas.microsoft.com/office/drawing/2014/main" id="{C1AE344F-B2D3-1A44-AF31-DAD0CC135757}"/>
                </a:ext>
              </a:extLst>
            </p:cNvPr>
            <p:cNvSpPr txBox="1"/>
            <p:nvPr/>
          </p:nvSpPr>
          <p:spPr>
            <a:xfrm>
              <a:off x="7529118" y="2144828"/>
              <a:ext cx="182742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(2,3)</a:t>
              </a:r>
              <a:endPara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472" name="TextBox 471">
              <a:extLst>
                <a:ext uri="{FF2B5EF4-FFF2-40B4-BE49-F238E27FC236}">
                  <a16:creationId xmlns:a16="http://schemas.microsoft.com/office/drawing/2014/main" id="{E7EBD8E5-7D04-1040-B6DE-C5FFDD31FE81}"/>
                </a:ext>
              </a:extLst>
            </p:cNvPr>
            <p:cNvSpPr txBox="1"/>
            <p:nvPr/>
          </p:nvSpPr>
          <p:spPr>
            <a:xfrm>
              <a:off x="7819133" y="2144828"/>
              <a:ext cx="182742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(2,4)</a:t>
              </a:r>
              <a:endPara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473" name="TextBox 472">
              <a:extLst>
                <a:ext uri="{FF2B5EF4-FFF2-40B4-BE49-F238E27FC236}">
                  <a16:creationId xmlns:a16="http://schemas.microsoft.com/office/drawing/2014/main" id="{A08EF7D9-FD1F-BC4B-8E37-2531DA2A5A78}"/>
                </a:ext>
              </a:extLst>
            </p:cNvPr>
            <p:cNvSpPr txBox="1"/>
            <p:nvPr/>
          </p:nvSpPr>
          <p:spPr>
            <a:xfrm>
              <a:off x="8109148" y="2144828"/>
              <a:ext cx="147476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(…)</a:t>
              </a:r>
              <a:endPara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474" name="TextBox 473">
              <a:extLst>
                <a:ext uri="{FF2B5EF4-FFF2-40B4-BE49-F238E27FC236}">
                  <a16:creationId xmlns:a16="http://schemas.microsoft.com/office/drawing/2014/main" id="{D830B124-25C0-3445-8D9C-217935BBD0AE}"/>
                </a:ext>
              </a:extLst>
            </p:cNvPr>
            <p:cNvSpPr txBox="1"/>
            <p:nvPr/>
          </p:nvSpPr>
          <p:spPr>
            <a:xfrm>
              <a:off x="8363899" y="2144828"/>
              <a:ext cx="283732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(2,M-1)</a:t>
              </a:r>
              <a:endPara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479" name="TextBox 478">
              <a:extLst>
                <a:ext uri="{FF2B5EF4-FFF2-40B4-BE49-F238E27FC236}">
                  <a16:creationId xmlns:a16="http://schemas.microsoft.com/office/drawing/2014/main" id="{AC1E4188-8972-D048-8939-8CA65E2D8AC8}"/>
                </a:ext>
              </a:extLst>
            </p:cNvPr>
            <p:cNvSpPr txBox="1"/>
            <p:nvPr/>
          </p:nvSpPr>
          <p:spPr>
            <a:xfrm>
              <a:off x="7819133" y="2329047"/>
              <a:ext cx="182742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(3,4)</a:t>
              </a:r>
              <a:endPara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480" name="TextBox 479">
              <a:extLst>
                <a:ext uri="{FF2B5EF4-FFF2-40B4-BE49-F238E27FC236}">
                  <a16:creationId xmlns:a16="http://schemas.microsoft.com/office/drawing/2014/main" id="{7E5077B8-DD9B-5047-8A25-B771DF1FB91C}"/>
                </a:ext>
              </a:extLst>
            </p:cNvPr>
            <p:cNvSpPr txBox="1"/>
            <p:nvPr/>
          </p:nvSpPr>
          <p:spPr>
            <a:xfrm>
              <a:off x="8109148" y="2329047"/>
              <a:ext cx="147476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(…)</a:t>
              </a:r>
              <a:endPara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481" name="TextBox 480">
              <a:extLst>
                <a:ext uri="{FF2B5EF4-FFF2-40B4-BE49-F238E27FC236}">
                  <a16:creationId xmlns:a16="http://schemas.microsoft.com/office/drawing/2014/main" id="{9F958B55-6AD1-0A48-98D8-BED9FC857F17}"/>
                </a:ext>
              </a:extLst>
            </p:cNvPr>
            <p:cNvSpPr txBox="1"/>
            <p:nvPr/>
          </p:nvSpPr>
          <p:spPr>
            <a:xfrm>
              <a:off x="8363899" y="2329047"/>
              <a:ext cx="283732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(3,M-1)</a:t>
              </a:r>
              <a:endPara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487" name="TextBox 486">
              <a:extLst>
                <a:ext uri="{FF2B5EF4-FFF2-40B4-BE49-F238E27FC236}">
                  <a16:creationId xmlns:a16="http://schemas.microsoft.com/office/drawing/2014/main" id="{5801BCBD-38D7-9D44-9E1F-269F8A03184D}"/>
                </a:ext>
              </a:extLst>
            </p:cNvPr>
            <p:cNvSpPr txBox="1"/>
            <p:nvPr/>
          </p:nvSpPr>
          <p:spPr>
            <a:xfrm>
              <a:off x="8109148" y="2513266"/>
              <a:ext cx="147476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(…)</a:t>
              </a:r>
              <a:endPara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494" name="TextBox 493">
              <a:extLst>
                <a:ext uri="{FF2B5EF4-FFF2-40B4-BE49-F238E27FC236}">
                  <a16:creationId xmlns:a16="http://schemas.microsoft.com/office/drawing/2014/main" id="{24ACD450-9FD4-2244-99F3-10BDDCF36B47}"/>
                </a:ext>
              </a:extLst>
            </p:cNvPr>
            <p:cNvSpPr txBox="1"/>
            <p:nvPr/>
          </p:nvSpPr>
          <p:spPr>
            <a:xfrm>
              <a:off x="8109148" y="2697486"/>
              <a:ext cx="147476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(…)</a:t>
              </a:r>
              <a:endPara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495" name="TextBox 494">
              <a:extLst>
                <a:ext uri="{FF2B5EF4-FFF2-40B4-BE49-F238E27FC236}">
                  <a16:creationId xmlns:a16="http://schemas.microsoft.com/office/drawing/2014/main" id="{CA48A091-C2C2-D34B-9308-FA0FC496E13E}"/>
                </a:ext>
              </a:extLst>
            </p:cNvPr>
            <p:cNvSpPr txBox="1"/>
            <p:nvPr/>
          </p:nvSpPr>
          <p:spPr>
            <a:xfrm>
              <a:off x="8363899" y="2697486"/>
              <a:ext cx="384721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(M-2,M-1)</a:t>
              </a:r>
              <a:endPara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</p:grpSp>
      <p:sp>
        <p:nvSpPr>
          <p:cNvPr id="510" name="TextBox 509">
            <a:extLst>
              <a:ext uri="{FF2B5EF4-FFF2-40B4-BE49-F238E27FC236}">
                <a16:creationId xmlns:a16="http://schemas.microsoft.com/office/drawing/2014/main" id="{827AD384-9C44-A34D-A8D4-B535DEC470BB}"/>
              </a:ext>
            </a:extLst>
          </p:cNvPr>
          <p:cNvSpPr txBox="1"/>
          <p:nvPr/>
        </p:nvSpPr>
        <p:spPr>
          <a:xfrm>
            <a:off x="7054244" y="2460562"/>
            <a:ext cx="573875" cy="307777"/>
          </a:xfrm>
          <a:prstGeom prst="rect">
            <a:avLst/>
          </a:prstGeom>
          <a:noFill/>
          <a:ln w="25400" cap="flat">
            <a:noFill/>
            <a:miter lim="400000"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rgbClr val="C0000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M(M-1)/2</a:t>
            </a:r>
          </a:p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b="1" dirty="0">
                <a:solidFill>
                  <a:srgbClr val="C0000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combinations</a:t>
            </a:r>
          </a:p>
        </p:txBody>
      </p:sp>
      <p:sp>
        <p:nvSpPr>
          <p:cNvPr id="511" name="Rectangle 510">
            <a:extLst>
              <a:ext uri="{FF2B5EF4-FFF2-40B4-BE49-F238E27FC236}">
                <a16:creationId xmlns:a16="http://schemas.microsoft.com/office/drawing/2014/main" id="{D51EF08C-40B0-D44B-ADC7-9BA7DB9F080D}"/>
              </a:ext>
            </a:extLst>
          </p:cNvPr>
          <p:cNvSpPr/>
          <p:nvPr/>
        </p:nvSpPr>
        <p:spPr>
          <a:xfrm>
            <a:off x="4285020" y="2158898"/>
            <a:ext cx="2096532" cy="280148"/>
          </a:xfrm>
          <a:prstGeom prst="rect">
            <a:avLst/>
          </a:prstGeom>
          <a:noFill/>
          <a:ln w="12700" cap="flat">
            <a:solidFill>
              <a:srgbClr val="C00000"/>
            </a:solidFill>
            <a:prstDash val="sysDot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TextBox 511">
            <a:extLst>
              <a:ext uri="{FF2B5EF4-FFF2-40B4-BE49-F238E27FC236}">
                <a16:creationId xmlns:a16="http://schemas.microsoft.com/office/drawing/2014/main" id="{DF046C9D-1385-2A40-A62C-77164451CF28}"/>
              </a:ext>
            </a:extLst>
          </p:cNvPr>
          <p:cNvSpPr txBox="1"/>
          <p:nvPr/>
        </p:nvSpPr>
        <p:spPr>
          <a:xfrm>
            <a:off x="6259864" y="2181058"/>
            <a:ext cx="78548" cy="9233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" b="1" dirty="0">
                <a:solidFill>
                  <a:srgbClr val="00597D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X0</a:t>
            </a:r>
          </a:p>
        </p:txBody>
      </p:sp>
      <p:sp>
        <p:nvSpPr>
          <p:cNvPr id="513" name="TextBox 512">
            <a:extLst>
              <a:ext uri="{FF2B5EF4-FFF2-40B4-BE49-F238E27FC236}">
                <a16:creationId xmlns:a16="http://schemas.microsoft.com/office/drawing/2014/main" id="{4DA58924-7C39-224C-A0AE-04B9D0D03966}"/>
              </a:ext>
            </a:extLst>
          </p:cNvPr>
          <p:cNvSpPr txBox="1"/>
          <p:nvPr/>
        </p:nvSpPr>
        <p:spPr>
          <a:xfrm>
            <a:off x="6259864" y="2258142"/>
            <a:ext cx="78548" cy="9233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" b="1" dirty="0">
                <a:solidFill>
                  <a:srgbClr val="797979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X1</a:t>
            </a:r>
          </a:p>
        </p:txBody>
      </p:sp>
      <p:sp>
        <p:nvSpPr>
          <p:cNvPr id="514" name="TextBox 513">
            <a:extLst>
              <a:ext uri="{FF2B5EF4-FFF2-40B4-BE49-F238E27FC236}">
                <a16:creationId xmlns:a16="http://schemas.microsoft.com/office/drawing/2014/main" id="{514125CA-9390-754F-9378-271AD02E56D5}"/>
              </a:ext>
            </a:extLst>
          </p:cNvPr>
          <p:cNvSpPr txBox="1"/>
          <p:nvPr/>
        </p:nvSpPr>
        <p:spPr>
          <a:xfrm>
            <a:off x="6259864" y="2332050"/>
            <a:ext cx="78548" cy="9233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" b="1" dirty="0">
                <a:solidFill>
                  <a:schemeClr val="accent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X2</a:t>
            </a:r>
          </a:p>
        </p:txBody>
      </p:sp>
      <p:sp>
        <p:nvSpPr>
          <p:cNvPr id="515" name="TextBox 514">
            <a:extLst>
              <a:ext uri="{FF2B5EF4-FFF2-40B4-BE49-F238E27FC236}">
                <a16:creationId xmlns:a16="http://schemas.microsoft.com/office/drawing/2014/main" id="{290CF931-BC02-D844-B27D-739C65D50D7E}"/>
              </a:ext>
            </a:extLst>
          </p:cNvPr>
          <p:cNvSpPr txBox="1"/>
          <p:nvPr/>
        </p:nvSpPr>
        <p:spPr>
          <a:xfrm>
            <a:off x="6417456" y="2235174"/>
            <a:ext cx="213200" cy="107722"/>
          </a:xfrm>
          <a:prstGeom prst="rect">
            <a:avLst/>
          </a:prstGeom>
          <a:noFill/>
          <a:ln w="25400" cap="flat">
            <a:noFill/>
            <a:miter lim="400000"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b="1" dirty="0">
                <a:solidFill>
                  <a:srgbClr val="C0000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SNP X</a:t>
            </a:r>
          </a:p>
        </p:txBody>
      </p:sp>
      <p:sp>
        <p:nvSpPr>
          <p:cNvPr id="518" name="TextBox 517">
            <a:extLst>
              <a:ext uri="{FF2B5EF4-FFF2-40B4-BE49-F238E27FC236}">
                <a16:creationId xmlns:a16="http://schemas.microsoft.com/office/drawing/2014/main" id="{81238067-BC12-ED41-B545-033839FFBA8F}"/>
              </a:ext>
            </a:extLst>
          </p:cNvPr>
          <p:cNvSpPr txBox="1"/>
          <p:nvPr/>
        </p:nvSpPr>
        <p:spPr>
          <a:xfrm>
            <a:off x="6285989" y="3151345"/>
            <a:ext cx="373500" cy="10772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b="1" dirty="0">
                <a:solidFill>
                  <a:srgbClr val="DD8455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phenotype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A93AD647-4E38-414B-8E6F-A6D2874E541C}"/>
              </a:ext>
            </a:extLst>
          </p:cNvPr>
          <p:cNvSpPr/>
          <p:nvPr/>
        </p:nvSpPr>
        <p:spPr>
          <a:xfrm>
            <a:off x="4285020" y="2812232"/>
            <a:ext cx="2096532" cy="280148"/>
          </a:xfrm>
          <a:prstGeom prst="rect">
            <a:avLst/>
          </a:prstGeom>
          <a:noFill/>
          <a:ln w="12700" cap="flat">
            <a:solidFill>
              <a:srgbClr val="C00000"/>
            </a:solidFill>
            <a:prstDash val="sysDot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108F3CC4-2D93-6D4F-9045-C98204CBB6A0}"/>
              </a:ext>
            </a:extLst>
          </p:cNvPr>
          <p:cNvSpPr txBox="1"/>
          <p:nvPr/>
        </p:nvSpPr>
        <p:spPr>
          <a:xfrm>
            <a:off x="6259864" y="2834392"/>
            <a:ext cx="76944" cy="9233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" b="1" dirty="0">
                <a:solidFill>
                  <a:srgbClr val="00597D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Y0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C0A6325E-413A-0147-A7DD-CDD1B0F91B65}"/>
              </a:ext>
            </a:extLst>
          </p:cNvPr>
          <p:cNvSpPr txBox="1"/>
          <p:nvPr/>
        </p:nvSpPr>
        <p:spPr>
          <a:xfrm>
            <a:off x="6259864" y="2911476"/>
            <a:ext cx="76944" cy="9233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" b="1" dirty="0">
                <a:solidFill>
                  <a:srgbClr val="797979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Y1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08E59916-6189-3A4A-89CF-1D225F504A0B}"/>
              </a:ext>
            </a:extLst>
          </p:cNvPr>
          <p:cNvSpPr txBox="1"/>
          <p:nvPr/>
        </p:nvSpPr>
        <p:spPr>
          <a:xfrm>
            <a:off x="6259864" y="2985384"/>
            <a:ext cx="76944" cy="9233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" b="1" dirty="0">
                <a:solidFill>
                  <a:schemeClr val="accent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Y2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A5D7621-44F6-0040-A874-10452ED321F6}"/>
              </a:ext>
            </a:extLst>
          </p:cNvPr>
          <p:cNvSpPr txBox="1"/>
          <p:nvPr/>
        </p:nvSpPr>
        <p:spPr>
          <a:xfrm>
            <a:off x="6417456" y="2888508"/>
            <a:ext cx="211596" cy="107722"/>
          </a:xfrm>
          <a:prstGeom prst="rect">
            <a:avLst/>
          </a:prstGeom>
          <a:noFill/>
          <a:ln w="25400" cap="flat">
            <a:noFill/>
            <a:miter lim="400000"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b="1" dirty="0">
                <a:solidFill>
                  <a:srgbClr val="C0000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SNP Y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13ABE7DD-4B0A-5144-BECE-9908C7BCF04E}"/>
              </a:ext>
            </a:extLst>
          </p:cNvPr>
          <p:cNvSpPr txBox="1"/>
          <p:nvPr/>
        </p:nvSpPr>
        <p:spPr>
          <a:xfrm>
            <a:off x="1352255" y="1264992"/>
            <a:ext cx="1997342" cy="18466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Pair-wise interaction: </a:t>
            </a:r>
            <a:r>
              <a:rPr lang="en-US" sz="12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SNPs (X,Y)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B36DB279-652D-F941-98AC-CB82DFA2435C}"/>
              </a:ext>
            </a:extLst>
          </p:cNvPr>
          <p:cNvSpPr txBox="1"/>
          <p:nvPr/>
        </p:nvSpPr>
        <p:spPr>
          <a:xfrm>
            <a:off x="2580408" y="3937437"/>
            <a:ext cx="4563750" cy="49244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Each frequency table evaluated with Bayesian K2 score</a:t>
            </a:r>
          </a:p>
          <a:p>
            <a:pPr algn="ctr" defTabSz="1828800"/>
            <a:r>
              <a:rPr lang="en-US" sz="16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Epistasis: Minimum K2 score among all combinations!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77D1A02-F0DE-4149-83FD-C220B44227FF}"/>
              </a:ext>
            </a:extLst>
          </p:cNvPr>
          <p:cNvGrpSpPr/>
          <p:nvPr/>
        </p:nvGrpSpPr>
        <p:grpSpPr>
          <a:xfrm>
            <a:off x="895035" y="1556577"/>
            <a:ext cx="2656148" cy="1637581"/>
            <a:chOff x="853549" y="1742342"/>
            <a:chExt cx="2656148" cy="1637581"/>
          </a:xfrm>
        </p:grpSpPr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71ECE993-6CD9-5041-9D02-C87336874D94}"/>
                </a:ext>
              </a:extLst>
            </p:cNvPr>
            <p:cNvSpPr/>
            <p:nvPr/>
          </p:nvSpPr>
          <p:spPr>
            <a:xfrm>
              <a:off x="2867252" y="2185249"/>
              <a:ext cx="180000" cy="180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t">
              <a:no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52C0D4D-79EF-DA4B-9D6F-A9FF207E5A75}"/>
                </a:ext>
              </a:extLst>
            </p:cNvPr>
            <p:cNvSpPr/>
            <p:nvPr/>
          </p:nvSpPr>
          <p:spPr>
            <a:xfrm>
              <a:off x="1457851" y="2374634"/>
              <a:ext cx="180000" cy="18000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6350" cap="flat">
              <a:solidFill>
                <a:srgbClr val="424242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t">
              <a:no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A9842DC6-3A0C-114F-93BC-A00F108F7FA1}"/>
                </a:ext>
              </a:extLst>
            </p:cNvPr>
            <p:cNvSpPr/>
            <p:nvPr/>
          </p:nvSpPr>
          <p:spPr>
            <a:xfrm>
              <a:off x="1631770" y="2374634"/>
              <a:ext cx="180000" cy="18000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6350" cap="flat">
              <a:solidFill>
                <a:srgbClr val="424242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t">
              <a:no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BAD62A51-D603-DF4D-B0E4-CF4420719622}"/>
                </a:ext>
              </a:extLst>
            </p:cNvPr>
            <p:cNvSpPr/>
            <p:nvPr/>
          </p:nvSpPr>
          <p:spPr>
            <a:xfrm>
              <a:off x="1809492" y="2374634"/>
              <a:ext cx="180000" cy="18000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6350" cap="flat">
              <a:solidFill>
                <a:srgbClr val="424242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t">
              <a:no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97CC3225-E74C-A441-8C62-2297B650424D}"/>
                </a:ext>
              </a:extLst>
            </p:cNvPr>
            <p:cNvSpPr/>
            <p:nvPr/>
          </p:nvSpPr>
          <p:spPr>
            <a:xfrm>
              <a:off x="1981401" y="2374634"/>
              <a:ext cx="180000" cy="18000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6350" cap="flat">
              <a:solidFill>
                <a:srgbClr val="424242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t">
              <a:no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A8BA87B7-9A22-9C49-B03F-1182C2942558}"/>
                </a:ext>
              </a:extLst>
            </p:cNvPr>
            <p:cNvSpPr/>
            <p:nvPr/>
          </p:nvSpPr>
          <p:spPr>
            <a:xfrm>
              <a:off x="2155320" y="2374634"/>
              <a:ext cx="180000" cy="18000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6350" cap="flat">
              <a:solidFill>
                <a:srgbClr val="424242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t">
              <a:no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ED3DF126-3495-024A-A079-41C1F780A98A}"/>
                </a:ext>
              </a:extLst>
            </p:cNvPr>
            <p:cNvSpPr/>
            <p:nvPr/>
          </p:nvSpPr>
          <p:spPr>
            <a:xfrm>
              <a:off x="2333042" y="2374634"/>
              <a:ext cx="180000" cy="18000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6350" cap="flat">
              <a:solidFill>
                <a:srgbClr val="424242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t">
              <a:no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CE000BF8-FBC3-1F45-8D2C-C9BCD4686D5C}"/>
                </a:ext>
              </a:extLst>
            </p:cNvPr>
            <p:cNvSpPr/>
            <p:nvPr/>
          </p:nvSpPr>
          <p:spPr>
            <a:xfrm>
              <a:off x="2513042" y="2374634"/>
              <a:ext cx="180000" cy="18000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6350" cap="flat">
              <a:solidFill>
                <a:srgbClr val="424242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t">
              <a:no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866CA25B-D349-324A-9CD1-42B557BD597D}"/>
                </a:ext>
              </a:extLst>
            </p:cNvPr>
            <p:cNvSpPr/>
            <p:nvPr/>
          </p:nvSpPr>
          <p:spPr>
            <a:xfrm>
              <a:off x="2686961" y="2374634"/>
              <a:ext cx="180000" cy="18000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6350" cap="flat">
              <a:solidFill>
                <a:srgbClr val="424242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t">
              <a:no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1731F3B7-AE78-2D43-9734-5A4506445AA5}"/>
                </a:ext>
              </a:extLst>
            </p:cNvPr>
            <p:cNvSpPr/>
            <p:nvPr/>
          </p:nvSpPr>
          <p:spPr>
            <a:xfrm>
              <a:off x="2864683" y="2374634"/>
              <a:ext cx="180000" cy="18000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6350" cap="flat">
              <a:solidFill>
                <a:srgbClr val="424242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t">
              <a:no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C56FFDC8-3847-6D49-B187-2F16841D0B5D}"/>
                </a:ext>
              </a:extLst>
            </p:cNvPr>
            <p:cNvSpPr/>
            <p:nvPr/>
          </p:nvSpPr>
          <p:spPr>
            <a:xfrm>
              <a:off x="1457851" y="2554634"/>
              <a:ext cx="180000" cy="18000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6350" cap="flat">
              <a:solidFill>
                <a:srgbClr val="424242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t">
              <a:no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D7EE6444-DBB2-6B4C-AA60-3DEB7FF5EA7A}"/>
                </a:ext>
              </a:extLst>
            </p:cNvPr>
            <p:cNvSpPr/>
            <p:nvPr/>
          </p:nvSpPr>
          <p:spPr>
            <a:xfrm>
              <a:off x="1631770" y="2554634"/>
              <a:ext cx="180000" cy="18000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6350" cap="flat">
              <a:solidFill>
                <a:srgbClr val="424242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t">
              <a:no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443F1A77-BF76-6142-8AC1-53EB3EB99528}"/>
                </a:ext>
              </a:extLst>
            </p:cNvPr>
            <p:cNvSpPr/>
            <p:nvPr/>
          </p:nvSpPr>
          <p:spPr>
            <a:xfrm>
              <a:off x="1809492" y="2554634"/>
              <a:ext cx="180000" cy="18000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6350" cap="flat">
              <a:solidFill>
                <a:srgbClr val="424242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t">
              <a:no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0AFB79C6-8392-4441-9CF2-F00B4FD99ADE}"/>
                </a:ext>
              </a:extLst>
            </p:cNvPr>
            <p:cNvSpPr/>
            <p:nvPr/>
          </p:nvSpPr>
          <p:spPr>
            <a:xfrm>
              <a:off x="1981401" y="2554634"/>
              <a:ext cx="180000" cy="18000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6350" cap="flat">
              <a:solidFill>
                <a:srgbClr val="424242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t">
              <a:no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7E7B1456-7D48-C74B-AB00-5EE1955CECBB}"/>
                </a:ext>
              </a:extLst>
            </p:cNvPr>
            <p:cNvSpPr/>
            <p:nvPr/>
          </p:nvSpPr>
          <p:spPr>
            <a:xfrm>
              <a:off x="2155320" y="2554634"/>
              <a:ext cx="180000" cy="18000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6350" cap="flat">
              <a:solidFill>
                <a:srgbClr val="424242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t">
              <a:no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C6B9A665-E35C-5F47-B37D-88E8CFEB152B}"/>
                </a:ext>
              </a:extLst>
            </p:cNvPr>
            <p:cNvSpPr/>
            <p:nvPr/>
          </p:nvSpPr>
          <p:spPr>
            <a:xfrm>
              <a:off x="2333042" y="2554634"/>
              <a:ext cx="180000" cy="18000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6350" cap="flat">
              <a:solidFill>
                <a:srgbClr val="424242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t">
              <a:no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06A506A4-42AD-6741-9C96-434926A6A680}"/>
                </a:ext>
              </a:extLst>
            </p:cNvPr>
            <p:cNvSpPr/>
            <p:nvPr/>
          </p:nvSpPr>
          <p:spPr>
            <a:xfrm>
              <a:off x="2513042" y="2554634"/>
              <a:ext cx="180000" cy="18000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6350" cap="flat">
              <a:solidFill>
                <a:srgbClr val="424242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t">
              <a:no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1BA985A3-A2D8-6647-ACBF-AE3AD5E1E769}"/>
                </a:ext>
              </a:extLst>
            </p:cNvPr>
            <p:cNvSpPr/>
            <p:nvPr/>
          </p:nvSpPr>
          <p:spPr>
            <a:xfrm>
              <a:off x="2686961" y="2554634"/>
              <a:ext cx="180000" cy="18000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6350" cap="flat">
              <a:solidFill>
                <a:srgbClr val="424242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t">
              <a:no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2869779C-FD97-234D-BD3E-84384161CCC3}"/>
                </a:ext>
              </a:extLst>
            </p:cNvPr>
            <p:cNvSpPr/>
            <p:nvPr/>
          </p:nvSpPr>
          <p:spPr>
            <a:xfrm>
              <a:off x="2864683" y="2554634"/>
              <a:ext cx="180000" cy="18000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6350" cap="flat">
              <a:solidFill>
                <a:srgbClr val="424242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t">
              <a:no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2A782F1C-4C87-794A-AF14-B65B69A9DAF3}"/>
                </a:ext>
              </a:extLst>
            </p:cNvPr>
            <p:cNvSpPr txBox="1"/>
            <p:nvPr/>
          </p:nvSpPr>
          <p:spPr>
            <a:xfrm>
              <a:off x="1483731" y="2207527"/>
              <a:ext cx="12824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00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914B3F30-25DB-0040-99EC-56485C6344FE}"/>
                </a:ext>
              </a:extLst>
            </p:cNvPr>
            <p:cNvSpPr txBox="1"/>
            <p:nvPr/>
          </p:nvSpPr>
          <p:spPr>
            <a:xfrm>
              <a:off x="1657650" y="2207527"/>
              <a:ext cx="12824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01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75F18EDB-9226-4E40-A731-D7EAD33F7338}"/>
                </a:ext>
              </a:extLst>
            </p:cNvPr>
            <p:cNvSpPr txBox="1"/>
            <p:nvPr/>
          </p:nvSpPr>
          <p:spPr>
            <a:xfrm>
              <a:off x="1835372" y="2207527"/>
              <a:ext cx="12824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02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C99A1E92-886C-524D-BD2B-80693854C536}"/>
                </a:ext>
              </a:extLst>
            </p:cNvPr>
            <p:cNvSpPr txBox="1"/>
            <p:nvPr/>
          </p:nvSpPr>
          <p:spPr>
            <a:xfrm>
              <a:off x="2007281" y="2207527"/>
              <a:ext cx="12824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10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D92055E9-72A1-AA4C-A7D0-40C7B34E2E47}"/>
                </a:ext>
              </a:extLst>
            </p:cNvPr>
            <p:cNvSpPr txBox="1"/>
            <p:nvPr/>
          </p:nvSpPr>
          <p:spPr>
            <a:xfrm>
              <a:off x="2181200" y="2207527"/>
              <a:ext cx="12824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11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540E7901-9BD9-604A-899F-8DBFA9CE9973}"/>
                </a:ext>
              </a:extLst>
            </p:cNvPr>
            <p:cNvSpPr txBox="1"/>
            <p:nvPr/>
          </p:nvSpPr>
          <p:spPr>
            <a:xfrm>
              <a:off x="2358922" y="2207527"/>
              <a:ext cx="12824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12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25E279EE-2F79-C34B-9B68-A10525F1A8C7}"/>
                </a:ext>
              </a:extLst>
            </p:cNvPr>
            <p:cNvSpPr txBox="1"/>
            <p:nvPr/>
          </p:nvSpPr>
          <p:spPr>
            <a:xfrm>
              <a:off x="2538922" y="2207527"/>
              <a:ext cx="12824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20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F25FFD48-BF67-9445-A0A3-7868151A6C82}"/>
                </a:ext>
              </a:extLst>
            </p:cNvPr>
            <p:cNvSpPr txBox="1"/>
            <p:nvPr/>
          </p:nvSpPr>
          <p:spPr>
            <a:xfrm>
              <a:off x="2712841" y="2207527"/>
              <a:ext cx="12824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21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483CE9D3-0B47-4F49-9FB9-8C6E13935B5F}"/>
                </a:ext>
              </a:extLst>
            </p:cNvPr>
            <p:cNvSpPr txBox="1"/>
            <p:nvPr/>
          </p:nvSpPr>
          <p:spPr>
            <a:xfrm>
              <a:off x="2890563" y="2207527"/>
              <a:ext cx="12824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chemeClr val="bg1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22</a:t>
              </a:r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8D987FFD-46E3-9949-B8BA-76ADE6A3D331}"/>
                </a:ext>
              </a:extLst>
            </p:cNvPr>
            <p:cNvSpPr txBox="1"/>
            <p:nvPr/>
          </p:nvSpPr>
          <p:spPr>
            <a:xfrm>
              <a:off x="1895820" y="1742342"/>
              <a:ext cx="825547" cy="16927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frequency table</a:t>
              </a:r>
              <a:endParaRPr lang="en-US" sz="11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02CD9AE1-99EC-E542-8D40-CF53F340B76C}"/>
                </a:ext>
              </a:extLst>
            </p:cNvPr>
            <p:cNvSpPr txBox="1"/>
            <p:nvPr/>
          </p:nvSpPr>
          <p:spPr>
            <a:xfrm>
              <a:off x="855319" y="2391957"/>
              <a:ext cx="498534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algn="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 err="1">
                  <a:solidFill>
                    <a:srgbClr val="DD8455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ph.type</a:t>
              </a:r>
              <a:r>
                <a:rPr lang="en-US" sz="1000" b="1" dirty="0">
                  <a:solidFill>
                    <a:srgbClr val="DD8455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: 0</a:t>
              </a: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1FEE9D86-D318-D145-8E7F-BE4F00E6D7CC}"/>
                </a:ext>
              </a:extLst>
            </p:cNvPr>
            <p:cNvSpPr txBox="1"/>
            <p:nvPr/>
          </p:nvSpPr>
          <p:spPr>
            <a:xfrm>
              <a:off x="853549" y="2580308"/>
              <a:ext cx="498534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algn="r" defTabSz="1828800"/>
              <a:r>
                <a:rPr lang="en-US" sz="1000" b="1" dirty="0" err="1">
                  <a:solidFill>
                    <a:srgbClr val="DD8455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ph.type</a:t>
              </a:r>
              <a:r>
                <a:rPr lang="en-US" sz="1000" b="1" dirty="0">
                  <a:solidFill>
                    <a:srgbClr val="DD8455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: 1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A4F4ADEF-54EB-F14C-A106-40DEF99DFAAD}"/>
                </a:ext>
              </a:extLst>
            </p:cNvPr>
            <p:cNvSpPr txBox="1"/>
            <p:nvPr/>
          </p:nvSpPr>
          <p:spPr>
            <a:xfrm>
              <a:off x="3083298" y="2167527"/>
              <a:ext cx="426399" cy="21544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700" b="1" dirty="0">
                  <a:solidFill>
                    <a:srgbClr val="00B0F0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genotype </a:t>
              </a:r>
            </a:p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700" b="1" dirty="0">
                  <a:solidFill>
                    <a:srgbClr val="00B0F0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combination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E7DE935-2279-9740-8CAB-8EF046BA9AEA}"/>
                </a:ext>
              </a:extLst>
            </p:cNvPr>
            <p:cNvCxnSpPr>
              <a:cxnSpLocks/>
            </p:cNvCxnSpPr>
            <p:nvPr/>
          </p:nvCxnSpPr>
          <p:spPr>
            <a:xfrm>
              <a:off x="2788356" y="2079752"/>
              <a:ext cx="119464" cy="125080"/>
            </a:xfrm>
            <a:prstGeom prst="straightConnector1">
              <a:avLst/>
            </a:prstGeom>
            <a:noFill/>
            <a:ln w="9525" cap="flat">
              <a:solidFill>
                <a:srgbClr val="797979"/>
              </a:solidFill>
              <a:prstDash val="solid"/>
              <a:round/>
              <a:headEnd type="none" w="med" len="med"/>
              <a:tailEnd type="triangle" w="sm" len="sm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0" name="Straight Arrow Connector 189">
              <a:extLst>
                <a:ext uri="{FF2B5EF4-FFF2-40B4-BE49-F238E27FC236}">
                  <a16:creationId xmlns:a16="http://schemas.microsoft.com/office/drawing/2014/main" id="{1B912E9A-C9F7-AC44-9EE0-6DA90B63C5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99358" y="2080985"/>
              <a:ext cx="114080" cy="121850"/>
            </a:xfrm>
            <a:prstGeom prst="straightConnector1">
              <a:avLst/>
            </a:prstGeom>
            <a:noFill/>
            <a:ln w="9525" cap="flat">
              <a:solidFill>
                <a:srgbClr val="797979"/>
              </a:solidFill>
              <a:prstDash val="solid"/>
              <a:round/>
              <a:headEnd type="none" w="med" len="med"/>
              <a:tailEnd type="triangle" w="sm" len="sm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F9F21862-76ED-6C41-873A-97C6903F5C49}"/>
                </a:ext>
              </a:extLst>
            </p:cNvPr>
            <p:cNvSpPr txBox="1"/>
            <p:nvPr/>
          </p:nvSpPr>
          <p:spPr>
            <a:xfrm>
              <a:off x="2699598" y="1999640"/>
              <a:ext cx="89768" cy="10772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700" b="1" dirty="0">
                  <a:solidFill>
                    <a:schemeClr val="accent1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X2</a:t>
              </a: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21ADB219-692B-F542-999D-88F70E1C7F90}"/>
                </a:ext>
              </a:extLst>
            </p:cNvPr>
            <p:cNvSpPr txBox="1"/>
            <p:nvPr/>
          </p:nvSpPr>
          <p:spPr>
            <a:xfrm>
              <a:off x="3116234" y="1997280"/>
              <a:ext cx="86562" cy="10772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700" b="1" dirty="0">
                  <a:solidFill>
                    <a:schemeClr val="accent1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Y2</a:t>
              </a:r>
            </a:p>
          </p:txBody>
        </p:sp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D5C2BF92-D986-F040-AB23-BBFE57CFD727}"/>
                </a:ext>
              </a:extLst>
            </p:cNvPr>
            <p:cNvCxnSpPr>
              <a:cxnSpLocks/>
            </p:cNvCxnSpPr>
            <p:nvPr/>
          </p:nvCxnSpPr>
          <p:spPr>
            <a:xfrm>
              <a:off x="2034260" y="2093245"/>
              <a:ext cx="1557" cy="115341"/>
            </a:xfrm>
            <a:prstGeom prst="straightConnector1">
              <a:avLst/>
            </a:prstGeom>
            <a:noFill/>
            <a:ln w="3175" cap="flat">
              <a:solidFill>
                <a:srgbClr val="797979"/>
              </a:solidFill>
              <a:prstDash val="solid"/>
              <a:round/>
              <a:headEnd type="none" w="med" len="med"/>
              <a:tailEnd type="triangle" w="sm" len="sm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3A786A58-7ABB-E040-847B-13F249C72C43}"/>
                </a:ext>
              </a:extLst>
            </p:cNvPr>
            <p:cNvCxnSpPr>
              <a:cxnSpLocks/>
            </p:cNvCxnSpPr>
            <p:nvPr/>
          </p:nvCxnSpPr>
          <p:spPr>
            <a:xfrm>
              <a:off x="2102612" y="2097098"/>
              <a:ext cx="1126" cy="112909"/>
            </a:xfrm>
            <a:prstGeom prst="straightConnector1">
              <a:avLst/>
            </a:prstGeom>
            <a:noFill/>
            <a:ln w="3175" cap="flat">
              <a:solidFill>
                <a:srgbClr val="797979"/>
              </a:solidFill>
              <a:prstDash val="solid"/>
              <a:round/>
              <a:headEnd type="none" w="med" len="med"/>
              <a:tailEnd type="triangle" w="sm" len="sm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12D5A08F-4306-A441-9E39-58493C12914B}"/>
                </a:ext>
              </a:extLst>
            </p:cNvPr>
            <p:cNvSpPr txBox="1"/>
            <p:nvPr/>
          </p:nvSpPr>
          <p:spPr>
            <a:xfrm>
              <a:off x="1983813" y="1991472"/>
              <a:ext cx="76944" cy="9233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600" b="1" dirty="0">
                  <a:solidFill>
                    <a:srgbClr val="797979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X1</a:t>
              </a: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C04D5A92-2318-4B48-8B21-DDC0182B607E}"/>
                </a:ext>
              </a:extLst>
            </p:cNvPr>
            <p:cNvSpPr txBox="1"/>
            <p:nvPr/>
          </p:nvSpPr>
          <p:spPr>
            <a:xfrm>
              <a:off x="2075280" y="1992624"/>
              <a:ext cx="73738" cy="9233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600" b="1" dirty="0">
                  <a:solidFill>
                    <a:srgbClr val="00597D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Y0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1B2DABB-D090-BF4A-BE5E-2F279F2639F4}"/>
                </a:ext>
              </a:extLst>
            </p:cNvPr>
            <p:cNvGrpSpPr/>
            <p:nvPr/>
          </p:nvGrpSpPr>
          <p:grpSpPr>
            <a:xfrm>
              <a:off x="2368505" y="2460087"/>
              <a:ext cx="1040499" cy="919836"/>
              <a:chOff x="2368505" y="2460087"/>
              <a:chExt cx="1040499" cy="919836"/>
            </a:xfrm>
          </p:grpSpPr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id="{E15701E9-F8A7-514C-84A1-9C8ADB568838}"/>
                  </a:ext>
                </a:extLst>
              </p:cNvPr>
              <p:cNvSpPr txBox="1"/>
              <p:nvPr/>
            </p:nvSpPr>
            <p:spPr>
              <a:xfrm>
                <a:off x="3004173" y="3256812"/>
                <a:ext cx="102592" cy="12311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800" b="1" dirty="0">
                    <a:solidFill>
                      <a:schemeClr val="accent1"/>
                    </a:solidFill>
                    <a:latin typeface="Avenir Next Condensed Demi Bold" panose="020B0506020202020204" pitchFamily="34" charset="0"/>
                    <a:ea typeface="Helvetica Neue Condensed" panose="02000503000000020004" pitchFamily="2" charset="0"/>
                    <a:cs typeface="Consolas" panose="020B0609020204030204" pitchFamily="49" charset="0"/>
                  </a:rPr>
                  <a:t>X2</a:t>
                </a:r>
              </a:p>
            </p:txBody>
          </p:sp>
          <p:sp>
            <p:nvSpPr>
              <p:cNvPr id="224" name="TextBox 223">
                <a:extLst>
                  <a:ext uri="{FF2B5EF4-FFF2-40B4-BE49-F238E27FC236}">
                    <a16:creationId xmlns:a16="http://schemas.microsoft.com/office/drawing/2014/main" id="{B1103286-D61D-4A49-9531-89040EAF05F6}"/>
                  </a:ext>
                </a:extLst>
              </p:cNvPr>
              <p:cNvSpPr txBox="1"/>
              <p:nvPr/>
            </p:nvSpPr>
            <p:spPr>
              <a:xfrm>
                <a:off x="3309618" y="3256812"/>
                <a:ext cx="99386" cy="12311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800" b="1" dirty="0">
                    <a:solidFill>
                      <a:schemeClr val="accent1"/>
                    </a:solidFill>
                    <a:latin typeface="Avenir Next Condensed Demi Bold" panose="020B0506020202020204" pitchFamily="34" charset="0"/>
                    <a:ea typeface="Helvetica Neue Condensed" panose="02000503000000020004" pitchFamily="2" charset="0"/>
                    <a:cs typeface="Consolas" panose="020B0609020204030204" pitchFamily="49" charset="0"/>
                  </a:rPr>
                  <a:t>Y2</a:t>
                </a:r>
              </a:p>
            </p:txBody>
          </p:sp>
          <p:sp>
            <p:nvSpPr>
              <p:cNvPr id="225" name="Rounded Rectangle 224">
                <a:extLst>
                  <a:ext uri="{FF2B5EF4-FFF2-40B4-BE49-F238E27FC236}">
                    <a16:creationId xmlns:a16="http://schemas.microsoft.com/office/drawing/2014/main" id="{07AFC6F5-5D3F-5841-87CE-DBF7AD9E5B46}"/>
                  </a:ext>
                </a:extLst>
              </p:cNvPr>
              <p:cNvSpPr/>
              <p:nvPr/>
            </p:nvSpPr>
            <p:spPr>
              <a:xfrm>
                <a:off x="314334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rgbClr val="424242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1" u="none" strike="noStrike" cap="none" spc="0" normalizeH="0" baseline="0" dirty="0">
                    <a:ln>
                      <a:noFill/>
                    </a:ln>
                    <a:solidFill>
                      <a:srgbClr val="424242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and</a:t>
                </a:r>
              </a:p>
            </p:txBody>
          </p:sp>
          <p:cxnSp>
            <p:nvCxnSpPr>
              <p:cNvPr id="226" name="Straight Arrow Connector 225">
                <a:extLst>
                  <a:ext uri="{FF2B5EF4-FFF2-40B4-BE49-F238E27FC236}">
                    <a16:creationId xmlns:a16="http://schemas.microsoft.com/office/drawing/2014/main" id="{DBE6FADC-3515-4043-8986-B87E32298FC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98587" y="3126682"/>
                <a:ext cx="77060" cy="104914"/>
              </a:xfrm>
              <a:prstGeom prst="straightConnector1">
                <a:avLst/>
              </a:prstGeom>
              <a:noFill/>
              <a:ln w="6350" cap="flat">
                <a:solidFill>
                  <a:srgbClr val="42424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27" name="Straight Arrow Connector 226">
                <a:extLst>
                  <a:ext uri="{FF2B5EF4-FFF2-40B4-BE49-F238E27FC236}">
                    <a16:creationId xmlns:a16="http://schemas.microsoft.com/office/drawing/2014/main" id="{A58CC0BE-D56A-974A-8F32-08B75E21889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58839" y="3129022"/>
                <a:ext cx="82660" cy="109882"/>
              </a:xfrm>
              <a:prstGeom prst="straightConnector1">
                <a:avLst/>
              </a:prstGeom>
              <a:noFill/>
              <a:ln w="6350" cap="flat">
                <a:solidFill>
                  <a:srgbClr val="42424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28" name="Straight Arrow Connector 227">
                <a:extLst>
                  <a:ext uri="{FF2B5EF4-FFF2-40B4-BE49-F238E27FC236}">
                    <a16:creationId xmlns:a16="http://schemas.microsoft.com/office/drawing/2014/main" id="{2D9F3D21-FDDF-8F46-A5F5-FFD2F2EC7BD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53010" y="3071139"/>
                <a:ext cx="91155" cy="1348"/>
              </a:xfrm>
              <a:prstGeom prst="straightConnector1">
                <a:avLst/>
              </a:prstGeom>
              <a:noFill/>
              <a:ln w="6350" cap="flat">
                <a:solidFill>
                  <a:srgbClr val="42424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29" name="TextBox 228">
                <a:extLst>
                  <a:ext uri="{FF2B5EF4-FFF2-40B4-BE49-F238E27FC236}">
                    <a16:creationId xmlns:a16="http://schemas.microsoft.com/office/drawing/2014/main" id="{4D3628EE-4683-7946-A3E8-B737F0D485A7}"/>
                  </a:ext>
                </a:extLst>
              </p:cNvPr>
              <p:cNvSpPr txBox="1"/>
              <p:nvPr/>
            </p:nvSpPr>
            <p:spPr>
              <a:xfrm>
                <a:off x="2368505" y="3010258"/>
                <a:ext cx="418384" cy="12311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800" b="1" dirty="0">
                    <a:solidFill>
                      <a:srgbClr val="DD8455"/>
                    </a:solidFill>
                    <a:latin typeface="Avenir Next Condensed Demi Bold" panose="020B0506020202020204" pitchFamily="34" charset="0"/>
                    <a:ea typeface="Helvetica Neue Condensed" panose="02000503000000020004" pitchFamily="2" charset="0"/>
                    <a:cs typeface="Consolas" panose="020B0609020204030204" pitchFamily="49" charset="0"/>
                  </a:rPr>
                  <a:t>phenotype</a:t>
                </a:r>
              </a:p>
            </p:txBody>
          </p:sp>
          <p:sp>
            <p:nvSpPr>
              <p:cNvPr id="230" name="Rounded Rectangle 229">
                <a:extLst>
                  <a:ext uri="{FF2B5EF4-FFF2-40B4-BE49-F238E27FC236}">
                    <a16:creationId xmlns:a16="http://schemas.microsoft.com/office/drawing/2014/main" id="{F420D8F6-BEDA-6245-B9B8-4F5F7772D052}"/>
                  </a:ext>
                </a:extLst>
              </p:cNvPr>
              <p:cNvSpPr/>
              <p:nvPr/>
            </p:nvSpPr>
            <p:spPr>
              <a:xfrm>
                <a:off x="3089311" y="2798470"/>
                <a:ext cx="270000" cy="126000"/>
              </a:xfrm>
              <a:prstGeom prst="roundRect">
                <a:avLst/>
              </a:prstGeom>
              <a:noFill/>
              <a:ln w="6350" cap="flat">
                <a:solidFill>
                  <a:srgbClr val="424242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1" u="none" strike="noStrike" cap="none" spc="0" normalizeH="0" baseline="0" dirty="0" err="1">
                    <a:ln>
                      <a:noFill/>
                    </a:ln>
                    <a:solidFill>
                      <a:srgbClr val="424242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popcnt</a:t>
                </a:r>
                <a:endParaRPr kumimoji="0" lang="en-US" sz="700" b="1" u="none" strike="noStrike" cap="none" spc="0" normalizeH="0" baseline="0" dirty="0">
                  <a:ln>
                    <a:noFill/>
                  </a:ln>
                  <a:solidFill>
                    <a:srgbClr val="424242"/>
                  </a:solidFill>
                  <a:effectLst/>
                  <a:uFillTx/>
                  <a:latin typeface="Avenir Next Condensed Demi Bold" panose="020B0506020202020204" pitchFamily="34" charset="0"/>
                  <a:sym typeface="Arial"/>
                </a:endParaRPr>
              </a:p>
            </p:txBody>
          </p:sp>
          <p:cxnSp>
            <p:nvCxnSpPr>
              <p:cNvPr id="231" name="Straight Arrow Connector 230">
                <a:extLst>
                  <a:ext uri="{FF2B5EF4-FFF2-40B4-BE49-F238E27FC236}">
                    <a16:creationId xmlns:a16="http://schemas.microsoft.com/office/drawing/2014/main" id="{B90A8085-B4EE-1343-B3D2-21C4173BAF2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5721" y="2928693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rgbClr val="42424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32" name="Straight Arrow Connector 231">
                <a:extLst>
                  <a:ext uri="{FF2B5EF4-FFF2-40B4-BE49-F238E27FC236}">
                    <a16:creationId xmlns:a16="http://schemas.microsoft.com/office/drawing/2014/main" id="{AF172DF1-6569-CC48-94F6-2DC56C2BA3D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8517" y="2460087"/>
                <a:ext cx="0" cy="333407"/>
              </a:xfrm>
              <a:prstGeom prst="straightConnector1">
                <a:avLst/>
              </a:prstGeom>
              <a:noFill/>
              <a:ln w="6350" cap="flat">
                <a:solidFill>
                  <a:srgbClr val="42424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33" name="Rounded Rectangle 232">
                <a:extLst>
                  <a:ext uri="{FF2B5EF4-FFF2-40B4-BE49-F238E27FC236}">
                    <a16:creationId xmlns:a16="http://schemas.microsoft.com/office/drawing/2014/main" id="{AF01E759-954F-1143-982C-B57431286F2B}"/>
                  </a:ext>
                </a:extLst>
              </p:cNvPr>
              <p:cNvSpPr/>
              <p:nvPr/>
            </p:nvSpPr>
            <p:spPr>
              <a:xfrm>
                <a:off x="288690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rgbClr val="424242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1" u="none" strike="noStrike" cap="none" spc="0" normalizeH="0" baseline="0" dirty="0">
                    <a:ln>
                      <a:noFill/>
                    </a:ln>
                    <a:solidFill>
                      <a:srgbClr val="424242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not</a:t>
                </a:r>
              </a:p>
            </p:txBody>
          </p:sp>
          <p:cxnSp>
            <p:nvCxnSpPr>
              <p:cNvPr id="234" name="Straight Arrow Connector 233">
                <a:extLst>
                  <a:ext uri="{FF2B5EF4-FFF2-40B4-BE49-F238E27FC236}">
                    <a16:creationId xmlns:a16="http://schemas.microsoft.com/office/drawing/2014/main" id="{B61AA62E-BDAD-B749-A222-C3235FD8A1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6231" y="3071139"/>
                <a:ext cx="91013" cy="0"/>
              </a:xfrm>
              <a:prstGeom prst="straightConnector1">
                <a:avLst/>
              </a:prstGeom>
              <a:noFill/>
              <a:ln w="6350" cap="flat">
                <a:solidFill>
                  <a:srgbClr val="42424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cxnSp>
          <p:nvCxnSpPr>
            <p:cNvPr id="239" name="Straight Arrow Connector 238">
              <a:extLst>
                <a:ext uri="{FF2B5EF4-FFF2-40B4-BE49-F238E27FC236}">
                  <a16:creationId xmlns:a16="http://schemas.microsoft.com/office/drawing/2014/main" id="{9958BF33-73F0-C045-93C1-0C01D752BB4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29632" y="2459624"/>
              <a:ext cx="293279" cy="3625"/>
            </a:xfrm>
            <a:prstGeom prst="straightConnector1">
              <a:avLst/>
            </a:prstGeom>
            <a:noFill/>
            <a:ln w="6350" cap="flat">
              <a:solidFill>
                <a:srgbClr val="424242"/>
              </a:solidFill>
              <a:prstDash val="solid"/>
              <a:round/>
              <a:headEnd type="none" w="med" len="med"/>
              <a:tailEnd type="triangle" w="sm" len="sm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4985CB7C-630C-314C-BB3A-C2DD549FE700}"/>
                </a:ext>
              </a:extLst>
            </p:cNvPr>
            <p:cNvGrpSpPr/>
            <p:nvPr/>
          </p:nvGrpSpPr>
          <p:grpSpPr>
            <a:xfrm>
              <a:off x="1457199" y="2650827"/>
              <a:ext cx="789674" cy="728581"/>
              <a:chOff x="2619330" y="2651342"/>
              <a:chExt cx="789674" cy="728581"/>
            </a:xfrm>
          </p:grpSpPr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D645990E-CCB4-D746-BA7C-11CD50DEBC2C}"/>
                  </a:ext>
                </a:extLst>
              </p:cNvPr>
              <p:cNvSpPr txBox="1"/>
              <p:nvPr/>
            </p:nvSpPr>
            <p:spPr>
              <a:xfrm>
                <a:off x="3004173" y="3256812"/>
                <a:ext cx="102592" cy="12311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800" b="1" dirty="0">
                    <a:solidFill>
                      <a:srgbClr val="797979"/>
                    </a:solidFill>
                    <a:latin typeface="Avenir Next Condensed Demi Bold" panose="020B0506020202020204" pitchFamily="34" charset="0"/>
                    <a:ea typeface="Helvetica Neue Condensed" panose="02000503000000020004" pitchFamily="2" charset="0"/>
                    <a:cs typeface="Consolas" panose="020B0609020204030204" pitchFamily="49" charset="0"/>
                  </a:rPr>
                  <a:t>X1</a:t>
                </a:r>
              </a:p>
            </p:txBody>
          </p:sp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9841101D-CF0F-A74C-B6E3-74A112239097}"/>
                  </a:ext>
                </a:extLst>
              </p:cNvPr>
              <p:cNvSpPr txBox="1"/>
              <p:nvPr/>
            </p:nvSpPr>
            <p:spPr>
              <a:xfrm>
                <a:off x="3309618" y="3256812"/>
                <a:ext cx="99386" cy="12311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800" b="1" dirty="0">
                    <a:solidFill>
                      <a:srgbClr val="00597D"/>
                    </a:solidFill>
                    <a:latin typeface="Avenir Next Condensed Demi Bold" panose="020B0506020202020204" pitchFamily="34" charset="0"/>
                    <a:ea typeface="Helvetica Neue Condensed" panose="02000503000000020004" pitchFamily="2" charset="0"/>
                    <a:cs typeface="Consolas" panose="020B0609020204030204" pitchFamily="49" charset="0"/>
                  </a:rPr>
                  <a:t>Y0</a:t>
                </a:r>
              </a:p>
            </p:txBody>
          </p:sp>
          <p:sp>
            <p:nvSpPr>
              <p:cNvPr id="181" name="Rounded Rectangle 180">
                <a:extLst>
                  <a:ext uri="{FF2B5EF4-FFF2-40B4-BE49-F238E27FC236}">
                    <a16:creationId xmlns:a16="http://schemas.microsoft.com/office/drawing/2014/main" id="{55FAE748-C615-E941-B6E9-CBEF3BDF83B2}"/>
                  </a:ext>
                </a:extLst>
              </p:cNvPr>
              <p:cNvSpPr/>
              <p:nvPr/>
            </p:nvSpPr>
            <p:spPr>
              <a:xfrm>
                <a:off x="314334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rgbClr val="424242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1" u="none" strike="noStrike" cap="none" spc="0" normalizeH="0" baseline="0" dirty="0">
                    <a:ln>
                      <a:noFill/>
                    </a:ln>
                    <a:solidFill>
                      <a:srgbClr val="424242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and</a:t>
                </a:r>
              </a:p>
            </p:txBody>
          </p:sp>
          <p:cxnSp>
            <p:nvCxnSpPr>
              <p:cNvPr id="188" name="Straight Arrow Connector 187">
                <a:extLst>
                  <a:ext uri="{FF2B5EF4-FFF2-40B4-BE49-F238E27FC236}">
                    <a16:creationId xmlns:a16="http://schemas.microsoft.com/office/drawing/2014/main" id="{FEA4DB01-4DA6-9D4F-9B42-5772C3AB7C7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98587" y="3126682"/>
                <a:ext cx="77060" cy="104914"/>
              </a:xfrm>
              <a:prstGeom prst="straightConnector1">
                <a:avLst/>
              </a:prstGeom>
              <a:noFill/>
              <a:ln w="6350" cap="flat">
                <a:solidFill>
                  <a:srgbClr val="42424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89" name="Straight Arrow Connector 188">
                <a:extLst>
                  <a:ext uri="{FF2B5EF4-FFF2-40B4-BE49-F238E27FC236}">
                    <a16:creationId xmlns:a16="http://schemas.microsoft.com/office/drawing/2014/main" id="{2D3F8C4F-DFB5-4F4A-A2EC-18E36FCE8D1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58839" y="3129022"/>
                <a:ext cx="82660" cy="109882"/>
              </a:xfrm>
              <a:prstGeom prst="straightConnector1">
                <a:avLst/>
              </a:prstGeom>
              <a:noFill/>
              <a:ln w="6350" cap="flat">
                <a:solidFill>
                  <a:srgbClr val="42424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91" name="Straight Arrow Connector 190">
                <a:extLst>
                  <a:ext uri="{FF2B5EF4-FFF2-40B4-BE49-F238E27FC236}">
                    <a16:creationId xmlns:a16="http://schemas.microsoft.com/office/drawing/2014/main" id="{BFAB0B31-BF1D-454E-9448-D15B5157614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53010" y="3071139"/>
                <a:ext cx="91155" cy="1348"/>
              </a:xfrm>
              <a:prstGeom prst="straightConnector1">
                <a:avLst/>
              </a:prstGeom>
              <a:noFill/>
              <a:ln w="6350" cap="flat">
                <a:solidFill>
                  <a:srgbClr val="42424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25F4CA7B-D37F-AA4D-82F4-F41F4E60DC64}"/>
                  </a:ext>
                </a:extLst>
              </p:cNvPr>
              <p:cNvSpPr txBox="1"/>
              <p:nvPr/>
            </p:nvSpPr>
            <p:spPr>
              <a:xfrm>
                <a:off x="2619330" y="3010258"/>
                <a:ext cx="418384" cy="12311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800" b="1" dirty="0">
                    <a:solidFill>
                      <a:srgbClr val="DD8455"/>
                    </a:solidFill>
                    <a:latin typeface="Avenir Next Condensed Demi Bold" panose="020B0506020202020204" pitchFamily="34" charset="0"/>
                    <a:ea typeface="Helvetica Neue Condensed" panose="02000503000000020004" pitchFamily="2" charset="0"/>
                    <a:cs typeface="Consolas" panose="020B0609020204030204" pitchFamily="49" charset="0"/>
                  </a:rPr>
                  <a:t>phenotype</a:t>
                </a:r>
              </a:p>
            </p:txBody>
          </p:sp>
          <p:sp>
            <p:nvSpPr>
              <p:cNvPr id="193" name="Rounded Rectangle 192">
                <a:extLst>
                  <a:ext uri="{FF2B5EF4-FFF2-40B4-BE49-F238E27FC236}">
                    <a16:creationId xmlns:a16="http://schemas.microsoft.com/office/drawing/2014/main" id="{BE9E890A-0EAE-F348-B207-E0107533BDA0}"/>
                  </a:ext>
                </a:extLst>
              </p:cNvPr>
              <p:cNvSpPr/>
              <p:nvPr/>
            </p:nvSpPr>
            <p:spPr>
              <a:xfrm>
                <a:off x="3089311" y="2798470"/>
                <a:ext cx="270000" cy="126000"/>
              </a:xfrm>
              <a:prstGeom prst="roundRect">
                <a:avLst/>
              </a:prstGeom>
              <a:noFill/>
              <a:ln w="6350" cap="flat">
                <a:solidFill>
                  <a:srgbClr val="424242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1" u="none" strike="noStrike" cap="none" spc="0" normalizeH="0" baseline="0" dirty="0" err="1">
                    <a:ln>
                      <a:noFill/>
                    </a:ln>
                    <a:solidFill>
                      <a:srgbClr val="424242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popcnt</a:t>
                </a:r>
                <a:endParaRPr kumimoji="0" lang="en-US" sz="700" b="1" u="none" strike="noStrike" cap="none" spc="0" normalizeH="0" baseline="0" dirty="0">
                  <a:ln>
                    <a:noFill/>
                  </a:ln>
                  <a:solidFill>
                    <a:srgbClr val="424242"/>
                  </a:solidFill>
                  <a:effectLst/>
                  <a:uFillTx/>
                  <a:latin typeface="Avenir Next Condensed Demi Bold" panose="020B0506020202020204" pitchFamily="34" charset="0"/>
                  <a:sym typeface="Arial"/>
                </a:endParaRPr>
              </a:p>
            </p:txBody>
          </p:sp>
          <p:cxnSp>
            <p:nvCxnSpPr>
              <p:cNvPr id="196" name="Straight Arrow Connector 195">
                <a:extLst>
                  <a:ext uri="{FF2B5EF4-FFF2-40B4-BE49-F238E27FC236}">
                    <a16:creationId xmlns:a16="http://schemas.microsoft.com/office/drawing/2014/main" id="{1729F695-B4EC-254F-A090-358154EF8A0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5721" y="2928693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rgbClr val="42424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01" name="Straight Arrow Connector 200">
                <a:extLst>
                  <a:ext uri="{FF2B5EF4-FFF2-40B4-BE49-F238E27FC236}">
                    <a16:creationId xmlns:a16="http://schemas.microsoft.com/office/drawing/2014/main" id="{50FF775A-EA09-3B43-9AD2-F24CD3687CC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8517" y="2651342"/>
                <a:ext cx="0" cy="141397"/>
              </a:xfrm>
              <a:prstGeom prst="straightConnector1">
                <a:avLst/>
              </a:prstGeom>
              <a:noFill/>
              <a:ln w="6350" cap="flat">
                <a:solidFill>
                  <a:srgbClr val="424242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sp>
        <p:nvSpPr>
          <p:cNvPr id="210" name="TextBox 209">
            <a:extLst>
              <a:ext uri="{FF2B5EF4-FFF2-40B4-BE49-F238E27FC236}">
                <a16:creationId xmlns:a16="http://schemas.microsoft.com/office/drawing/2014/main" id="{96602954-2285-CE48-994C-97B67CACD525}"/>
              </a:ext>
            </a:extLst>
          </p:cNvPr>
          <p:cNvSpPr txBox="1"/>
          <p:nvPr/>
        </p:nvSpPr>
        <p:spPr>
          <a:xfrm>
            <a:off x="628381" y="4819895"/>
            <a:ext cx="8062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24242"/>
                </a:solidFill>
                <a:latin typeface="Avenir Next Condensed" panose="020B0506020202020204" pitchFamily="34" charset="0"/>
              </a:rPr>
              <a:t>R. </a:t>
            </a:r>
            <a:r>
              <a:rPr lang="en-US" sz="800" dirty="0" err="1">
                <a:solidFill>
                  <a:srgbClr val="424242"/>
                </a:solidFill>
                <a:latin typeface="Avenir Next Condensed" panose="020B0506020202020204" pitchFamily="34" charset="0"/>
              </a:rPr>
              <a:t>Nobre</a:t>
            </a:r>
            <a:r>
              <a:rPr lang="en-US" sz="800" dirty="0">
                <a:solidFill>
                  <a:srgbClr val="424242"/>
                </a:solidFill>
                <a:latin typeface="Avenir Next Condensed" panose="020B0506020202020204" pitchFamily="34" charset="0"/>
              </a:rPr>
              <a:t>, A. Ilic, S. Santander-Jiménez, L. Sousa, “Exploring the Binary Precision Capabilities of Tensor Cores for Epistasis Detection”, IPDPS (2020)</a:t>
            </a:r>
          </a:p>
          <a:p>
            <a:r>
              <a:rPr lang="en-US" sz="800" dirty="0">
                <a:solidFill>
                  <a:srgbClr val="424242"/>
                </a:solidFill>
                <a:latin typeface="Avenir Next Condensed" panose="020B0506020202020204" pitchFamily="34" charset="0"/>
              </a:rPr>
              <a:t>R. Campos, D. Marques, S. Santander-Jiménez, L. Sousa, A. Ilic, “Heterogeneous CPU+ </a:t>
            </a:r>
            <a:r>
              <a:rPr lang="en-US" sz="800" dirty="0" err="1">
                <a:solidFill>
                  <a:srgbClr val="424242"/>
                </a:solidFill>
                <a:latin typeface="Avenir Next Condensed" panose="020B0506020202020204" pitchFamily="34" charset="0"/>
              </a:rPr>
              <a:t>iGPU</a:t>
            </a:r>
            <a:r>
              <a:rPr lang="en-US" sz="800" dirty="0">
                <a:solidFill>
                  <a:srgbClr val="424242"/>
                </a:solidFill>
                <a:latin typeface="Avenir Next Condensed" panose="020B0506020202020204" pitchFamily="34" charset="0"/>
              </a:rPr>
              <a:t> Processing for Efficient Epistasis Detection”, </a:t>
            </a:r>
            <a:r>
              <a:rPr lang="en-US" sz="800" dirty="0" err="1">
                <a:solidFill>
                  <a:srgbClr val="424242"/>
                </a:solidFill>
                <a:latin typeface="Avenir Next Condensed" panose="020B0506020202020204" pitchFamily="34" charset="0"/>
              </a:rPr>
              <a:t>EuroPar</a:t>
            </a:r>
            <a:r>
              <a:rPr lang="en-US" sz="800" dirty="0">
                <a:solidFill>
                  <a:srgbClr val="424242"/>
                </a:solidFill>
                <a:latin typeface="Avenir Next Condensed" panose="020B0506020202020204" pitchFamily="34" charset="0"/>
              </a:rPr>
              <a:t> (2020)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CF1DEF3F-57E4-F04E-96CB-4613278784D6}"/>
              </a:ext>
            </a:extLst>
          </p:cNvPr>
          <p:cNvSpPr txBox="1"/>
          <p:nvPr/>
        </p:nvSpPr>
        <p:spPr>
          <a:xfrm>
            <a:off x="4312474" y="3564127"/>
            <a:ext cx="1954061" cy="138499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Our dataset: 10 048 SNPs x 104 448 samples</a:t>
            </a:r>
            <a:endParaRPr lang="en-US" sz="900" b="1" dirty="0">
              <a:solidFill>
                <a:srgbClr val="797979"/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7A944F71-409B-A346-8BD4-9AE4368DAE98}"/>
              </a:ext>
            </a:extLst>
          </p:cNvPr>
          <p:cNvSpPr txBox="1"/>
          <p:nvPr/>
        </p:nvSpPr>
        <p:spPr>
          <a:xfrm>
            <a:off x="7086252" y="3558972"/>
            <a:ext cx="1676742" cy="138499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Our dataset: 50 </a:t>
            </a:r>
            <a:r>
              <a:rPr lang="en-US" sz="900" b="1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476 128 </a:t>
            </a:r>
            <a:r>
              <a:rPr lang="en-US" sz="9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combinations</a:t>
            </a:r>
            <a:endParaRPr lang="en-US" sz="900" b="1" dirty="0">
              <a:solidFill>
                <a:srgbClr val="797979"/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585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ctangle 202">
            <a:extLst>
              <a:ext uri="{FF2B5EF4-FFF2-40B4-BE49-F238E27FC236}">
                <a16:creationId xmlns:a16="http://schemas.microsoft.com/office/drawing/2014/main" id="{BFFC0807-ED17-7949-9543-9D091855D464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597D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TextBox 763">
            <a:extLst>
              <a:ext uri="{FF2B5EF4-FFF2-40B4-BE49-F238E27FC236}">
                <a16:creationId xmlns:a16="http://schemas.microsoft.com/office/drawing/2014/main" id="{4847BE80-A83C-0742-9269-9AE146D5F244}"/>
              </a:ext>
            </a:extLst>
          </p:cNvPr>
          <p:cNvSpPr txBox="1"/>
          <p:nvPr/>
        </p:nvSpPr>
        <p:spPr>
          <a:xfrm>
            <a:off x="628381" y="4888611"/>
            <a:ext cx="80623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venir Next Condensed" panose="020B0506020202020204" pitchFamily="34" charset="0"/>
              </a:rPr>
              <a:t>Results obtained with Intel® Advisor | Platform: Intel® UHD Graphics 630 GPU (@1.15 GHz)</a:t>
            </a:r>
          </a:p>
        </p:txBody>
      </p:sp>
      <p:sp>
        <p:nvSpPr>
          <p:cNvPr id="779" name="TextBox 778">
            <a:extLst>
              <a:ext uri="{FF2B5EF4-FFF2-40B4-BE49-F238E27FC236}">
                <a16:creationId xmlns:a16="http://schemas.microsoft.com/office/drawing/2014/main" id="{FC4023B5-36EB-8544-81CC-8F2FA9C87999}"/>
              </a:ext>
            </a:extLst>
          </p:cNvPr>
          <p:cNvSpPr txBox="1"/>
          <p:nvPr/>
        </p:nvSpPr>
        <p:spPr>
          <a:xfrm>
            <a:off x="733964" y="2196142"/>
            <a:ext cx="6125075" cy="49244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Epistasis Detection: GPU Optimization</a:t>
            </a:r>
          </a:p>
        </p:txBody>
      </p:sp>
    </p:spTree>
    <p:extLst>
      <p:ext uri="{BB962C8B-B14F-4D97-AF65-F5344CB8AC3E}">
        <p14:creationId xmlns:p14="http://schemas.microsoft.com/office/powerpoint/2010/main" val="7555867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788F09-C217-F440-BE37-9B936F524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architecture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33A23-E3B5-8345-95C4-29B339A6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26</a:t>
            </a:fld>
            <a:r>
              <a:rPr lang="pt-PT"/>
              <a:t>  </a:t>
            </a:r>
            <a:r>
              <a:rPr lang="pt-PT" b="0"/>
              <a:t>|</a:t>
            </a:r>
            <a:endParaRPr lang="uk-UA" b="0" dirty="0"/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id="{C405ED78-4798-A34F-B1BE-9C739FEC72EE}"/>
              </a:ext>
            </a:extLst>
          </p:cNvPr>
          <p:cNvSpPr/>
          <p:nvPr/>
        </p:nvSpPr>
        <p:spPr>
          <a:xfrm>
            <a:off x="6687350" y="0"/>
            <a:ext cx="2456650" cy="5143500"/>
          </a:xfrm>
          <a:prstGeom prst="rect">
            <a:avLst/>
          </a:prstGeom>
          <a:solidFill>
            <a:srgbClr val="00597D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TextBox 802">
            <a:extLst>
              <a:ext uri="{FF2B5EF4-FFF2-40B4-BE49-F238E27FC236}">
                <a16:creationId xmlns:a16="http://schemas.microsoft.com/office/drawing/2014/main" id="{257E2B0E-9780-F64E-B40A-677D810E614A}"/>
              </a:ext>
            </a:extLst>
          </p:cNvPr>
          <p:cNvSpPr txBox="1"/>
          <p:nvPr/>
        </p:nvSpPr>
        <p:spPr>
          <a:xfrm>
            <a:off x="7211956" y="63125"/>
            <a:ext cx="1410643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GPU Optimization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A59681AC-9787-46E7-8D18-437182F353B3}"/>
              </a:ext>
            </a:extLst>
          </p:cNvPr>
          <p:cNvSpPr txBox="1"/>
          <p:nvPr/>
        </p:nvSpPr>
        <p:spPr>
          <a:xfrm>
            <a:off x="2650412" y="4786266"/>
            <a:ext cx="790575" cy="123111"/>
          </a:xfrm>
          <a:prstGeom prst="rect">
            <a:avLst/>
          </a:prstGeom>
          <a:noFill/>
          <a:ln w="25400" cap="flat">
            <a:noFill/>
            <a:miter lim="400000"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b="1" dirty="0">
                <a:solidFill>
                  <a:schemeClr val="accent6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LLC/DRAM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EB076D-F547-4744-9336-E688D4FB4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20" y="891167"/>
            <a:ext cx="4969735" cy="38489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FDFFB7-324E-43DA-8B0E-032A3DD1EFA0}"/>
              </a:ext>
            </a:extLst>
          </p:cNvPr>
          <p:cNvSpPr txBox="1"/>
          <p:nvPr/>
        </p:nvSpPr>
        <p:spPr>
          <a:xfrm>
            <a:off x="628381" y="4883241"/>
            <a:ext cx="58313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24242"/>
                </a:solidFill>
                <a:latin typeface="Avenir Next Condensed" panose="020B0506020202020204" pitchFamily="34" charset="0"/>
              </a:rPr>
              <a:t>Intel Corporation, “The Compute Architecture of Intel® Processor Graphics Gen9”</a:t>
            </a:r>
          </a:p>
        </p:txBody>
      </p:sp>
    </p:spTree>
    <p:extLst>
      <p:ext uri="{BB962C8B-B14F-4D97-AF65-F5344CB8AC3E}">
        <p14:creationId xmlns:p14="http://schemas.microsoft.com/office/powerpoint/2010/main" val="30084166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788F09-C217-F440-BE37-9B936F524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architecture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33A23-E3B5-8345-95C4-29B339A6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27</a:t>
            </a:fld>
            <a:r>
              <a:rPr lang="pt-PT"/>
              <a:t>  </a:t>
            </a:r>
            <a:r>
              <a:rPr lang="pt-PT" b="0"/>
              <a:t>|</a:t>
            </a:r>
            <a:endParaRPr lang="uk-UA" b="0" dirty="0"/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id="{C405ED78-4798-A34F-B1BE-9C739FEC72EE}"/>
              </a:ext>
            </a:extLst>
          </p:cNvPr>
          <p:cNvSpPr/>
          <p:nvPr/>
        </p:nvSpPr>
        <p:spPr>
          <a:xfrm>
            <a:off x="6687350" y="0"/>
            <a:ext cx="2456650" cy="5143500"/>
          </a:xfrm>
          <a:prstGeom prst="rect">
            <a:avLst/>
          </a:prstGeom>
          <a:solidFill>
            <a:srgbClr val="00597D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TextBox 802">
            <a:extLst>
              <a:ext uri="{FF2B5EF4-FFF2-40B4-BE49-F238E27FC236}">
                <a16:creationId xmlns:a16="http://schemas.microsoft.com/office/drawing/2014/main" id="{257E2B0E-9780-F64E-B40A-677D810E614A}"/>
              </a:ext>
            </a:extLst>
          </p:cNvPr>
          <p:cNvSpPr txBox="1"/>
          <p:nvPr/>
        </p:nvSpPr>
        <p:spPr>
          <a:xfrm>
            <a:off x="7211956" y="63125"/>
            <a:ext cx="1410643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GPU Optimization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A59681AC-9787-46E7-8D18-437182F353B3}"/>
              </a:ext>
            </a:extLst>
          </p:cNvPr>
          <p:cNvSpPr txBox="1"/>
          <p:nvPr/>
        </p:nvSpPr>
        <p:spPr>
          <a:xfrm>
            <a:off x="2650412" y="4786266"/>
            <a:ext cx="790575" cy="123111"/>
          </a:xfrm>
          <a:prstGeom prst="rect">
            <a:avLst/>
          </a:prstGeom>
          <a:noFill/>
          <a:ln w="25400" cap="flat">
            <a:noFill/>
            <a:miter lim="400000"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b="1" dirty="0">
                <a:solidFill>
                  <a:schemeClr val="accent6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LLC/DRAM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EB076D-F547-4744-9336-E688D4FB4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20" y="891167"/>
            <a:ext cx="4969735" cy="38489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24BDD1-67CC-4272-9556-C6C8003785C1}"/>
              </a:ext>
            </a:extLst>
          </p:cNvPr>
          <p:cNvSpPr txBox="1"/>
          <p:nvPr/>
        </p:nvSpPr>
        <p:spPr>
          <a:xfrm>
            <a:off x="282216" y="2167898"/>
            <a:ext cx="790575" cy="276999"/>
          </a:xfrm>
          <a:prstGeom prst="rect">
            <a:avLst/>
          </a:prstGeom>
          <a:noFill/>
          <a:ln w="25400" cap="flat">
            <a:noFill/>
            <a:miter lim="400000"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Execution</a:t>
            </a:r>
          </a:p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Unit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5B406B-DB28-48E2-8766-D001C072D920}"/>
              </a:ext>
            </a:extLst>
          </p:cNvPr>
          <p:cNvSpPr txBox="1"/>
          <p:nvPr/>
        </p:nvSpPr>
        <p:spPr>
          <a:xfrm>
            <a:off x="5858675" y="2754097"/>
            <a:ext cx="790575" cy="138499"/>
          </a:xfrm>
          <a:prstGeom prst="rect">
            <a:avLst/>
          </a:prstGeom>
          <a:noFill/>
          <a:ln w="25400" cap="flat">
            <a:noFill/>
            <a:miter lim="400000"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00" b="1" dirty="0" err="1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Subslice</a:t>
            </a:r>
            <a:endParaRPr lang="en-US" sz="800" b="1" dirty="0">
              <a:solidFill>
                <a:schemeClr val="tx1"/>
              </a:solidFill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80112B-6190-4EF4-9D8A-6CA86E497D89}"/>
              </a:ext>
            </a:extLst>
          </p:cNvPr>
          <p:cNvSpPr/>
          <p:nvPr/>
        </p:nvSpPr>
        <p:spPr>
          <a:xfrm>
            <a:off x="4274127" y="1818409"/>
            <a:ext cx="1485900" cy="2036618"/>
          </a:xfrm>
          <a:prstGeom prst="rect">
            <a:avLst/>
          </a:prstGeom>
          <a:noFill/>
          <a:ln w="508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13C6A-5A5E-415B-8081-731A12C80A64}"/>
              </a:ext>
            </a:extLst>
          </p:cNvPr>
          <p:cNvSpPr/>
          <p:nvPr/>
        </p:nvSpPr>
        <p:spPr>
          <a:xfrm>
            <a:off x="1171439" y="2251364"/>
            <a:ext cx="605406" cy="320386"/>
          </a:xfrm>
          <a:prstGeom prst="rect">
            <a:avLst/>
          </a:prstGeom>
          <a:noFill/>
          <a:ln w="508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87C48A4-0D7B-4922-B06D-C64108BDB129}"/>
              </a:ext>
            </a:extLst>
          </p:cNvPr>
          <p:cNvCxnSpPr>
            <a:cxnSpLocks/>
          </p:cNvCxnSpPr>
          <p:nvPr/>
        </p:nvCxnSpPr>
        <p:spPr>
          <a:xfrm flipV="1">
            <a:off x="5760027" y="2958755"/>
            <a:ext cx="613064" cy="1"/>
          </a:xfrm>
          <a:prstGeom prst="line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C54C978-A0AA-4242-8CA3-C5E0C876B12D}"/>
              </a:ext>
            </a:extLst>
          </p:cNvPr>
          <p:cNvCxnSpPr>
            <a:cxnSpLocks/>
          </p:cNvCxnSpPr>
          <p:nvPr/>
        </p:nvCxnSpPr>
        <p:spPr>
          <a:xfrm flipV="1">
            <a:off x="560833" y="2480254"/>
            <a:ext cx="613064" cy="1"/>
          </a:xfrm>
          <a:prstGeom prst="line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DB24A6B-3BD2-4278-A1E4-8ADDAD849663}"/>
              </a:ext>
            </a:extLst>
          </p:cNvPr>
          <p:cNvSpPr txBox="1"/>
          <p:nvPr/>
        </p:nvSpPr>
        <p:spPr>
          <a:xfrm>
            <a:off x="628381" y="4883241"/>
            <a:ext cx="58313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24242"/>
                </a:solidFill>
                <a:latin typeface="Avenir Next Condensed" panose="020B0506020202020204" pitchFamily="34" charset="0"/>
              </a:rPr>
              <a:t>Intel Corporation, “The Compute Architecture of Intel® Processor Graphics Gen9”</a:t>
            </a:r>
          </a:p>
        </p:txBody>
      </p:sp>
    </p:spTree>
    <p:extLst>
      <p:ext uri="{BB962C8B-B14F-4D97-AF65-F5344CB8AC3E}">
        <p14:creationId xmlns:p14="http://schemas.microsoft.com/office/powerpoint/2010/main" val="38087254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788F09-C217-F440-BE37-9B936F524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OpenCL setup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33A23-E3B5-8345-95C4-29B339A6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28</a:t>
            </a:fld>
            <a:r>
              <a:rPr lang="pt-PT"/>
              <a:t>  </a:t>
            </a:r>
            <a:r>
              <a:rPr lang="pt-PT" b="0"/>
              <a:t>|</a:t>
            </a:r>
            <a:endParaRPr lang="uk-UA" b="0" dirty="0"/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id="{C405ED78-4798-A34F-B1BE-9C739FEC72EE}"/>
              </a:ext>
            </a:extLst>
          </p:cNvPr>
          <p:cNvSpPr/>
          <p:nvPr/>
        </p:nvSpPr>
        <p:spPr>
          <a:xfrm>
            <a:off x="6687350" y="0"/>
            <a:ext cx="2456650" cy="5143500"/>
          </a:xfrm>
          <a:prstGeom prst="rect">
            <a:avLst/>
          </a:prstGeom>
          <a:solidFill>
            <a:srgbClr val="00597D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7F3D38D3-1B49-424F-A840-332FFEF4BD42}"/>
              </a:ext>
            </a:extLst>
          </p:cNvPr>
          <p:cNvSpPr txBox="1"/>
          <p:nvPr/>
        </p:nvSpPr>
        <p:spPr>
          <a:xfrm>
            <a:off x="7175117" y="450944"/>
            <a:ext cx="875240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defTabSz="1828800"/>
            <a:r>
              <a:rPr lang="en-US" sz="10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OpenCL setup</a:t>
            </a:r>
          </a:p>
        </p:txBody>
      </p:sp>
      <p:sp>
        <p:nvSpPr>
          <p:cNvPr id="916" name="Freeform 915">
            <a:extLst>
              <a:ext uri="{FF2B5EF4-FFF2-40B4-BE49-F238E27FC236}">
                <a16:creationId xmlns:a16="http://schemas.microsoft.com/office/drawing/2014/main" id="{68EEE73D-7639-EE4E-A295-EE01482AE812}"/>
              </a:ext>
            </a:extLst>
          </p:cNvPr>
          <p:cNvSpPr>
            <a:spLocks noChangeAspect="1"/>
          </p:cNvSpPr>
          <p:nvPr/>
        </p:nvSpPr>
        <p:spPr>
          <a:xfrm>
            <a:off x="6905969" y="473888"/>
            <a:ext cx="108128" cy="108000"/>
          </a:xfrm>
          <a:custGeom>
            <a:avLst/>
            <a:gdLst>
              <a:gd name="connsiteX0" fmla="*/ 61631 w 61567"/>
              <a:gd name="connsiteY0" fmla="*/ 30747 h 61494"/>
              <a:gd name="connsiteX1" fmla="*/ 30847 w 61567"/>
              <a:gd name="connsiteY1" fmla="*/ 61495 h 61494"/>
              <a:gd name="connsiteX2" fmla="*/ 63 w 61567"/>
              <a:gd name="connsiteY2" fmla="*/ 30747 h 61494"/>
              <a:gd name="connsiteX3" fmla="*/ 30847 w 61567"/>
              <a:gd name="connsiteY3" fmla="*/ 0 h 61494"/>
              <a:gd name="connsiteX4" fmla="*/ 61631 w 61567"/>
              <a:gd name="connsiteY4" fmla="*/ 30747 h 61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67" h="61494">
                <a:moveTo>
                  <a:pt x="61631" y="30747"/>
                </a:moveTo>
                <a:cubicBezTo>
                  <a:pt x="61631" y="47729"/>
                  <a:pt x="47848" y="61495"/>
                  <a:pt x="30847" y="61495"/>
                </a:cubicBezTo>
                <a:cubicBezTo>
                  <a:pt x="13845" y="61495"/>
                  <a:pt x="63" y="47729"/>
                  <a:pt x="63" y="30747"/>
                </a:cubicBezTo>
                <a:cubicBezTo>
                  <a:pt x="63" y="13766"/>
                  <a:pt x="13845" y="0"/>
                  <a:pt x="30847" y="0"/>
                </a:cubicBezTo>
                <a:cubicBezTo>
                  <a:pt x="47848" y="0"/>
                  <a:pt x="61631" y="13766"/>
                  <a:pt x="61631" y="30747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solidFill>
              <a:schemeClr val="bg1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03" name="TextBox 802">
            <a:extLst>
              <a:ext uri="{FF2B5EF4-FFF2-40B4-BE49-F238E27FC236}">
                <a16:creationId xmlns:a16="http://schemas.microsoft.com/office/drawing/2014/main" id="{257E2B0E-9780-F64E-B40A-677D810E614A}"/>
              </a:ext>
            </a:extLst>
          </p:cNvPr>
          <p:cNvSpPr txBox="1"/>
          <p:nvPr/>
        </p:nvSpPr>
        <p:spPr>
          <a:xfrm>
            <a:off x="7211956" y="63125"/>
            <a:ext cx="1410643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GPU Optimization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A59681AC-9787-46E7-8D18-437182F353B3}"/>
              </a:ext>
            </a:extLst>
          </p:cNvPr>
          <p:cNvSpPr txBox="1"/>
          <p:nvPr/>
        </p:nvSpPr>
        <p:spPr>
          <a:xfrm>
            <a:off x="5672534" y="1282035"/>
            <a:ext cx="790575" cy="246221"/>
          </a:xfrm>
          <a:prstGeom prst="rect">
            <a:avLst/>
          </a:prstGeom>
          <a:noFill/>
          <a:ln w="25400" cap="flat">
            <a:noFill/>
            <a:miter lim="400000"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b="1" dirty="0">
                <a:solidFill>
                  <a:schemeClr val="accent6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Create buffers for device data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CE177EDA-C120-4B93-B888-0D2F31378707}"/>
              </a:ext>
            </a:extLst>
          </p:cNvPr>
          <p:cNvSpPr txBox="1"/>
          <p:nvPr/>
        </p:nvSpPr>
        <p:spPr>
          <a:xfrm>
            <a:off x="5672535" y="1772281"/>
            <a:ext cx="790575" cy="369332"/>
          </a:xfrm>
          <a:prstGeom prst="rect">
            <a:avLst/>
          </a:prstGeom>
          <a:noFill/>
          <a:ln w="25400" cap="flat">
            <a:noFill/>
            <a:miter lim="400000"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b="1" dirty="0">
                <a:solidFill>
                  <a:schemeClr val="accent6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Transfer data from host to device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022B0CCF-9D21-402F-AF38-8B840C1317A7}"/>
              </a:ext>
            </a:extLst>
          </p:cNvPr>
          <p:cNvSpPr txBox="1"/>
          <p:nvPr/>
        </p:nvSpPr>
        <p:spPr>
          <a:xfrm>
            <a:off x="5672536" y="2309386"/>
            <a:ext cx="790575" cy="369332"/>
          </a:xfrm>
          <a:prstGeom prst="rect">
            <a:avLst/>
          </a:prstGeom>
          <a:noFill/>
          <a:ln w="25400" cap="flat">
            <a:noFill/>
            <a:miter lim="400000"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b="1" dirty="0">
                <a:solidFill>
                  <a:schemeClr val="accent6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Launch kernel to execute on device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2508A23-E022-4294-85AC-A7C33AE59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666" y="1202274"/>
            <a:ext cx="4941633" cy="1622777"/>
          </a:xfrm>
          <a:prstGeom prst="rect">
            <a:avLst/>
          </a:prstGeom>
        </p:spPr>
      </p:pic>
      <p:sp>
        <p:nvSpPr>
          <p:cNvPr id="225" name="Rectangle 224">
            <a:extLst>
              <a:ext uri="{FF2B5EF4-FFF2-40B4-BE49-F238E27FC236}">
                <a16:creationId xmlns:a16="http://schemas.microsoft.com/office/drawing/2014/main" id="{3A48D295-7195-405A-92DF-ED88D7C78FD1}"/>
              </a:ext>
            </a:extLst>
          </p:cNvPr>
          <p:cNvSpPr>
            <a:spLocks noChangeAspect="1"/>
          </p:cNvSpPr>
          <p:nvPr/>
        </p:nvSpPr>
        <p:spPr>
          <a:xfrm rot="5400000" flipV="1">
            <a:off x="889620" y="2625023"/>
            <a:ext cx="1167659" cy="193356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>
            <a:solidFill>
              <a:schemeClr val="tx2"/>
            </a:solidFill>
            <a:prstDash val="solid"/>
            <a:round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791BA3D3-E2E0-466E-AA3D-54BF02F2C9E7}"/>
              </a:ext>
            </a:extLst>
          </p:cNvPr>
          <p:cNvGrpSpPr/>
          <p:nvPr/>
        </p:nvGrpSpPr>
        <p:grpSpPr>
          <a:xfrm>
            <a:off x="581875" y="3063513"/>
            <a:ext cx="1799532" cy="1044207"/>
            <a:chOff x="6949088" y="1776390"/>
            <a:chExt cx="1799532" cy="1044207"/>
          </a:xfrm>
        </p:grpSpPr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6B54BCDC-6C43-48F6-B9A0-D293D4107F79}"/>
                </a:ext>
              </a:extLst>
            </p:cNvPr>
            <p:cNvSpPr txBox="1"/>
            <p:nvPr/>
          </p:nvSpPr>
          <p:spPr>
            <a:xfrm>
              <a:off x="6949088" y="1776390"/>
              <a:ext cx="182742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(0,1)</a:t>
              </a:r>
              <a:endPara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8AE7F4BD-463B-4513-A165-9EE89A31C3FD}"/>
                </a:ext>
              </a:extLst>
            </p:cNvPr>
            <p:cNvSpPr txBox="1"/>
            <p:nvPr/>
          </p:nvSpPr>
          <p:spPr>
            <a:xfrm>
              <a:off x="7239103" y="1776390"/>
              <a:ext cx="182742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(0,2)</a:t>
              </a:r>
              <a:endPara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EB9E1BC6-7BB6-450B-8B5A-184E77016183}"/>
                </a:ext>
              </a:extLst>
            </p:cNvPr>
            <p:cNvSpPr txBox="1"/>
            <p:nvPr/>
          </p:nvSpPr>
          <p:spPr>
            <a:xfrm>
              <a:off x="7529118" y="1776390"/>
              <a:ext cx="182742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(0,3)</a:t>
              </a:r>
              <a:endPara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5C9B39FF-3710-4770-AA78-AD1903E8C6C5}"/>
                </a:ext>
              </a:extLst>
            </p:cNvPr>
            <p:cNvSpPr txBox="1"/>
            <p:nvPr/>
          </p:nvSpPr>
          <p:spPr>
            <a:xfrm>
              <a:off x="7819133" y="1776390"/>
              <a:ext cx="182742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(0,4)</a:t>
              </a:r>
              <a:endPara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18CB358F-5F23-42AC-A0EC-52ECDA673D76}"/>
                </a:ext>
              </a:extLst>
            </p:cNvPr>
            <p:cNvSpPr txBox="1"/>
            <p:nvPr/>
          </p:nvSpPr>
          <p:spPr>
            <a:xfrm>
              <a:off x="8109148" y="1776390"/>
              <a:ext cx="147476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(…)</a:t>
              </a:r>
              <a:endPara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EF3BF392-2BD9-4EAE-B305-ECC9DB49B183}"/>
                </a:ext>
              </a:extLst>
            </p:cNvPr>
            <p:cNvSpPr txBox="1"/>
            <p:nvPr/>
          </p:nvSpPr>
          <p:spPr>
            <a:xfrm>
              <a:off x="8363899" y="1776390"/>
              <a:ext cx="283732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(0,M-1)</a:t>
              </a:r>
              <a:endPara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53D4828D-B47B-4E1B-9DA5-797E01D6BBC8}"/>
                </a:ext>
              </a:extLst>
            </p:cNvPr>
            <p:cNvSpPr txBox="1"/>
            <p:nvPr/>
          </p:nvSpPr>
          <p:spPr>
            <a:xfrm>
              <a:off x="7239103" y="1960609"/>
              <a:ext cx="182742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(1,2)</a:t>
              </a:r>
              <a:endPara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1B43558E-B066-429B-A3E7-FB76E69A336B}"/>
                </a:ext>
              </a:extLst>
            </p:cNvPr>
            <p:cNvSpPr txBox="1"/>
            <p:nvPr/>
          </p:nvSpPr>
          <p:spPr>
            <a:xfrm>
              <a:off x="7529118" y="1960609"/>
              <a:ext cx="182742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(1,3)</a:t>
              </a:r>
              <a:endPara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C9488996-68CA-4EBC-A350-AC1B2882108B}"/>
                </a:ext>
              </a:extLst>
            </p:cNvPr>
            <p:cNvSpPr txBox="1"/>
            <p:nvPr/>
          </p:nvSpPr>
          <p:spPr>
            <a:xfrm>
              <a:off x="7819133" y="1960609"/>
              <a:ext cx="182742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(1,4)</a:t>
              </a:r>
              <a:endPara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A26C0DD7-0B75-4885-A175-2D73253D1477}"/>
                </a:ext>
              </a:extLst>
            </p:cNvPr>
            <p:cNvSpPr txBox="1"/>
            <p:nvPr/>
          </p:nvSpPr>
          <p:spPr>
            <a:xfrm>
              <a:off x="8109148" y="1960609"/>
              <a:ext cx="147476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(…)</a:t>
              </a:r>
              <a:endPara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FC6812B3-6137-46E1-A68F-3A123CDC4919}"/>
                </a:ext>
              </a:extLst>
            </p:cNvPr>
            <p:cNvSpPr txBox="1"/>
            <p:nvPr/>
          </p:nvSpPr>
          <p:spPr>
            <a:xfrm>
              <a:off x="8363899" y="1960609"/>
              <a:ext cx="283732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(1,M-1)</a:t>
              </a:r>
              <a:endPara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413CB0B5-100B-4DA3-869E-BB969AAFF665}"/>
                </a:ext>
              </a:extLst>
            </p:cNvPr>
            <p:cNvSpPr txBox="1"/>
            <p:nvPr/>
          </p:nvSpPr>
          <p:spPr>
            <a:xfrm>
              <a:off x="7529118" y="2144828"/>
              <a:ext cx="182742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(2,3)</a:t>
              </a:r>
              <a:endPara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C0680FE0-2939-4A73-85A4-89D3DD795893}"/>
                </a:ext>
              </a:extLst>
            </p:cNvPr>
            <p:cNvSpPr txBox="1"/>
            <p:nvPr/>
          </p:nvSpPr>
          <p:spPr>
            <a:xfrm>
              <a:off x="7819133" y="2144828"/>
              <a:ext cx="182742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(2,4)</a:t>
              </a:r>
              <a:endPara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39B363F2-518F-4A07-BA44-CB4921F392C6}"/>
                </a:ext>
              </a:extLst>
            </p:cNvPr>
            <p:cNvSpPr txBox="1"/>
            <p:nvPr/>
          </p:nvSpPr>
          <p:spPr>
            <a:xfrm>
              <a:off x="8109148" y="2144828"/>
              <a:ext cx="147476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(…)</a:t>
              </a:r>
              <a:endPara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FA273565-4380-4568-A8E3-B52879581ABF}"/>
                </a:ext>
              </a:extLst>
            </p:cNvPr>
            <p:cNvSpPr txBox="1"/>
            <p:nvPr/>
          </p:nvSpPr>
          <p:spPr>
            <a:xfrm>
              <a:off x="8363899" y="2144828"/>
              <a:ext cx="283732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(2,M-1)</a:t>
              </a:r>
              <a:endPara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DE576A9E-5BDA-48FF-9F5F-609E421E392D}"/>
                </a:ext>
              </a:extLst>
            </p:cNvPr>
            <p:cNvSpPr txBox="1"/>
            <p:nvPr/>
          </p:nvSpPr>
          <p:spPr>
            <a:xfrm>
              <a:off x="7819133" y="2329047"/>
              <a:ext cx="182742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(3,4)</a:t>
              </a:r>
              <a:endPara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6521EA86-B677-448A-BF52-C20791DCC3A9}"/>
                </a:ext>
              </a:extLst>
            </p:cNvPr>
            <p:cNvSpPr txBox="1"/>
            <p:nvPr/>
          </p:nvSpPr>
          <p:spPr>
            <a:xfrm>
              <a:off x="8109148" y="2329047"/>
              <a:ext cx="147476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(…)</a:t>
              </a:r>
              <a:endPara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33BCD932-5790-4665-A584-BC91433CA7FA}"/>
                </a:ext>
              </a:extLst>
            </p:cNvPr>
            <p:cNvSpPr txBox="1"/>
            <p:nvPr/>
          </p:nvSpPr>
          <p:spPr>
            <a:xfrm>
              <a:off x="8363899" y="2329047"/>
              <a:ext cx="283732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(3,M-1)</a:t>
              </a:r>
              <a:endPara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9C742F6F-059F-46DF-B8EE-A629A40DADC1}"/>
                </a:ext>
              </a:extLst>
            </p:cNvPr>
            <p:cNvSpPr txBox="1"/>
            <p:nvPr/>
          </p:nvSpPr>
          <p:spPr>
            <a:xfrm>
              <a:off x="8109148" y="2513266"/>
              <a:ext cx="147476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(…)</a:t>
              </a:r>
              <a:endPara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5E2E19BA-B02E-4CA9-82A4-970A6A5F5253}"/>
                </a:ext>
              </a:extLst>
            </p:cNvPr>
            <p:cNvSpPr txBox="1"/>
            <p:nvPr/>
          </p:nvSpPr>
          <p:spPr>
            <a:xfrm>
              <a:off x="8109148" y="2697486"/>
              <a:ext cx="147476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(…)</a:t>
              </a:r>
              <a:endPara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C101899B-9F59-451B-B756-2E5D2D26B197}"/>
                </a:ext>
              </a:extLst>
            </p:cNvPr>
            <p:cNvSpPr txBox="1"/>
            <p:nvPr/>
          </p:nvSpPr>
          <p:spPr>
            <a:xfrm>
              <a:off x="8363899" y="2697486"/>
              <a:ext cx="384721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(M-2,M-1)</a:t>
              </a:r>
              <a:endPara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</p:grpSp>
      <p:sp>
        <p:nvSpPr>
          <p:cNvPr id="258" name="TextBox 257">
            <a:extLst>
              <a:ext uri="{FF2B5EF4-FFF2-40B4-BE49-F238E27FC236}">
                <a16:creationId xmlns:a16="http://schemas.microsoft.com/office/drawing/2014/main" id="{26164A21-8B61-41AC-85B0-3121A3830E1E}"/>
              </a:ext>
            </a:extLst>
          </p:cNvPr>
          <p:cNvSpPr txBox="1"/>
          <p:nvPr/>
        </p:nvSpPr>
        <p:spPr>
          <a:xfrm>
            <a:off x="581875" y="3251030"/>
            <a:ext cx="193964" cy="12311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b="1" dirty="0">
                <a:solidFill>
                  <a:schemeClr val="bg1">
                    <a:lumMod val="75000"/>
                  </a:schemeClr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rPr>
              <a:t>(1,1)</a:t>
            </a: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31FAB1FC-EE56-4EBD-AA39-0785513D76A6}"/>
              </a:ext>
            </a:extLst>
          </p:cNvPr>
          <p:cNvSpPr txBox="1"/>
          <p:nvPr/>
        </p:nvSpPr>
        <p:spPr>
          <a:xfrm>
            <a:off x="871890" y="3428802"/>
            <a:ext cx="193964" cy="12311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b="1" dirty="0">
                <a:solidFill>
                  <a:schemeClr val="bg1">
                    <a:lumMod val="75000"/>
                  </a:schemeClr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rPr>
              <a:t>(2,2)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22A40911-5630-47FF-877D-9A0AC47FD5D0}"/>
              </a:ext>
            </a:extLst>
          </p:cNvPr>
          <p:cNvSpPr txBox="1"/>
          <p:nvPr/>
        </p:nvSpPr>
        <p:spPr>
          <a:xfrm>
            <a:off x="1156294" y="3616170"/>
            <a:ext cx="193964" cy="12311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b="1" dirty="0">
                <a:solidFill>
                  <a:schemeClr val="bg1">
                    <a:lumMod val="75000"/>
                  </a:schemeClr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rPr>
              <a:t>(3,3)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9DF78D50-CC4E-4080-A12D-4E455525AE4B}"/>
              </a:ext>
            </a:extLst>
          </p:cNvPr>
          <p:cNvSpPr txBox="1"/>
          <p:nvPr/>
        </p:nvSpPr>
        <p:spPr>
          <a:xfrm>
            <a:off x="1446309" y="3799096"/>
            <a:ext cx="193964" cy="12311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b="1" dirty="0">
                <a:solidFill>
                  <a:schemeClr val="bg1">
                    <a:lumMod val="75000"/>
                  </a:schemeClr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rPr>
              <a:t>(4,4)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628149B3-792E-4111-8F0B-8A3235D09246}"/>
              </a:ext>
            </a:extLst>
          </p:cNvPr>
          <p:cNvSpPr txBox="1"/>
          <p:nvPr/>
        </p:nvSpPr>
        <p:spPr>
          <a:xfrm>
            <a:off x="894332" y="3616170"/>
            <a:ext cx="137858" cy="12311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b="1" dirty="0">
                <a:solidFill>
                  <a:schemeClr val="bg1">
                    <a:lumMod val="75000"/>
                  </a:schemeClr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rPr>
              <a:t>(…)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8354940C-95CF-426B-8D37-C1F7BF553F84}"/>
              </a:ext>
            </a:extLst>
          </p:cNvPr>
          <p:cNvSpPr txBox="1"/>
          <p:nvPr/>
        </p:nvSpPr>
        <p:spPr>
          <a:xfrm>
            <a:off x="1184347" y="3793701"/>
            <a:ext cx="137858" cy="12311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b="1" dirty="0">
                <a:solidFill>
                  <a:schemeClr val="bg1">
                    <a:lumMod val="75000"/>
                  </a:schemeClr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rPr>
              <a:t>(…)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8CBC4FE1-A25F-454A-8F0F-EE59BBA4A56D}"/>
              </a:ext>
            </a:extLst>
          </p:cNvPr>
          <p:cNvSpPr txBox="1"/>
          <p:nvPr/>
        </p:nvSpPr>
        <p:spPr>
          <a:xfrm>
            <a:off x="1473449" y="3984608"/>
            <a:ext cx="137858" cy="12311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b="1" dirty="0">
                <a:solidFill>
                  <a:schemeClr val="bg1">
                    <a:lumMod val="75000"/>
                  </a:schemeClr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rPr>
              <a:t>(…)</a:t>
            </a:r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D08BFCAE-E247-4F0D-8428-7B693F34D09C}"/>
              </a:ext>
            </a:extLst>
          </p:cNvPr>
          <p:cNvSpPr txBox="1"/>
          <p:nvPr/>
        </p:nvSpPr>
        <p:spPr>
          <a:xfrm>
            <a:off x="611466" y="3431951"/>
            <a:ext cx="137858" cy="12311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b="1" dirty="0">
                <a:solidFill>
                  <a:schemeClr val="bg1">
                    <a:lumMod val="75000"/>
                  </a:schemeClr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rPr>
              <a:t>(…)</a:t>
            </a: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42635262-363D-4B2A-974F-FD72732D556B}"/>
              </a:ext>
            </a:extLst>
          </p:cNvPr>
          <p:cNvSpPr txBox="1"/>
          <p:nvPr/>
        </p:nvSpPr>
        <p:spPr>
          <a:xfrm>
            <a:off x="3021819" y="3001510"/>
            <a:ext cx="3024866" cy="49244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The kernel is launched for M*M</a:t>
            </a:r>
          </a:p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work-items</a:t>
            </a: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1E2B5D2D-DB85-496E-8122-7DCC0C67DDF3}"/>
              </a:ext>
            </a:extLst>
          </p:cNvPr>
          <p:cNvSpPr txBox="1"/>
          <p:nvPr/>
        </p:nvSpPr>
        <p:spPr>
          <a:xfrm>
            <a:off x="2593025" y="3591807"/>
            <a:ext cx="3882473" cy="49244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Work-items without a valid combination</a:t>
            </a:r>
          </a:p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will not do work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AC322F3-DC0A-4576-9982-6CEA8566B8FB}"/>
              </a:ext>
            </a:extLst>
          </p:cNvPr>
          <p:cNvSpPr txBox="1"/>
          <p:nvPr/>
        </p:nvSpPr>
        <p:spPr>
          <a:xfrm>
            <a:off x="-180470" y="1002667"/>
            <a:ext cx="2036979" cy="153888"/>
          </a:xfrm>
          <a:prstGeom prst="rect">
            <a:avLst/>
          </a:prstGeom>
          <a:noFill/>
          <a:ln w="25400" cap="flat">
            <a:noFill/>
            <a:miter lim="400000"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i="1" dirty="0">
                <a:solidFill>
                  <a:schemeClr val="accent6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Host code</a:t>
            </a:r>
          </a:p>
        </p:txBody>
      </p:sp>
    </p:spTree>
    <p:extLst>
      <p:ext uri="{BB962C8B-B14F-4D97-AF65-F5344CB8AC3E}">
        <p14:creationId xmlns:p14="http://schemas.microsoft.com/office/powerpoint/2010/main" val="30868754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788F09-C217-F440-BE37-9B936F524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OpenCL setup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33A23-E3B5-8345-95C4-29B339A6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29</a:t>
            </a:fld>
            <a:r>
              <a:rPr lang="pt-PT"/>
              <a:t>  </a:t>
            </a:r>
            <a:r>
              <a:rPr lang="pt-PT" b="0"/>
              <a:t>|</a:t>
            </a:r>
            <a:endParaRPr lang="uk-UA" b="0" dirty="0"/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id="{C405ED78-4798-A34F-B1BE-9C739FEC72EE}"/>
              </a:ext>
            </a:extLst>
          </p:cNvPr>
          <p:cNvSpPr/>
          <p:nvPr/>
        </p:nvSpPr>
        <p:spPr>
          <a:xfrm>
            <a:off x="6687350" y="0"/>
            <a:ext cx="2456650" cy="5143500"/>
          </a:xfrm>
          <a:prstGeom prst="rect">
            <a:avLst/>
          </a:prstGeom>
          <a:solidFill>
            <a:srgbClr val="00597D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7F3D38D3-1B49-424F-A840-332FFEF4BD42}"/>
              </a:ext>
            </a:extLst>
          </p:cNvPr>
          <p:cNvSpPr txBox="1"/>
          <p:nvPr/>
        </p:nvSpPr>
        <p:spPr>
          <a:xfrm>
            <a:off x="7175117" y="450944"/>
            <a:ext cx="875240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defTabSz="1828800"/>
            <a:r>
              <a:rPr lang="en-US" sz="10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OpenCL setup</a:t>
            </a:r>
          </a:p>
        </p:txBody>
      </p:sp>
      <p:sp>
        <p:nvSpPr>
          <p:cNvPr id="916" name="Freeform 915">
            <a:extLst>
              <a:ext uri="{FF2B5EF4-FFF2-40B4-BE49-F238E27FC236}">
                <a16:creationId xmlns:a16="http://schemas.microsoft.com/office/drawing/2014/main" id="{68EEE73D-7639-EE4E-A295-EE01482AE812}"/>
              </a:ext>
            </a:extLst>
          </p:cNvPr>
          <p:cNvSpPr>
            <a:spLocks noChangeAspect="1"/>
          </p:cNvSpPr>
          <p:nvPr/>
        </p:nvSpPr>
        <p:spPr>
          <a:xfrm>
            <a:off x="6905969" y="473888"/>
            <a:ext cx="108128" cy="108000"/>
          </a:xfrm>
          <a:custGeom>
            <a:avLst/>
            <a:gdLst>
              <a:gd name="connsiteX0" fmla="*/ 61631 w 61567"/>
              <a:gd name="connsiteY0" fmla="*/ 30747 h 61494"/>
              <a:gd name="connsiteX1" fmla="*/ 30847 w 61567"/>
              <a:gd name="connsiteY1" fmla="*/ 61495 h 61494"/>
              <a:gd name="connsiteX2" fmla="*/ 63 w 61567"/>
              <a:gd name="connsiteY2" fmla="*/ 30747 h 61494"/>
              <a:gd name="connsiteX3" fmla="*/ 30847 w 61567"/>
              <a:gd name="connsiteY3" fmla="*/ 0 h 61494"/>
              <a:gd name="connsiteX4" fmla="*/ 61631 w 61567"/>
              <a:gd name="connsiteY4" fmla="*/ 30747 h 61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67" h="61494">
                <a:moveTo>
                  <a:pt x="61631" y="30747"/>
                </a:moveTo>
                <a:cubicBezTo>
                  <a:pt x="61631" y="47729"/>
                  <a:pt x="47848" y="61495"/>
                  <a:pt x="30847" y="61495"/>
                </a:cubicBezTo>
                <a:cubicBezTo>
                  <a:pt x="13845" y="61495"/>
                  <a:pt x="63" y="47729"/>
                  <a:pt x="63" y="30747"/>
                </a:cubicBezTo>
                <a:cubicBezTo>
                  <a:pt x="63" y="13766"/>
                  <a:pt x="13845" y="0"/>
                  <a:pt x="30847" y="0"/>
                </a:cubicBezTo>
                <a:cubicBezTo>
                  <a:pt x="47848" y="0"/>
                  <a:pt x="61631" y="13766"/>
                  <a:pt x="61631" y="30747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solidFill>
              <a:schemeClr val="bg1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03" name="TextBox 802">
            <a:extLst>
              <a:ext uri="{FF2B5EF4-FFF2-40B4-BE49-F238E27FC236}">
                <a16:creationId xmlns:a16="http://schemas.microsoft.com/office/drawing/2014/main" id="{257E2B0E-9780-F64E-B40A-677D810E614A}"/>
              </a:ext>
            </a:extLst>
          </p:cNvPr>
          <p:cNvSpPr txBox="1"/>
          <p:nvPr/>
        </p:nvSpPr>
        <p:spPr>
          <a:xfrm>
            <a:off x="7211956" y="63125"/>
            <a:ext cx="1410643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GPU Optimization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A59681AC-9787-46E7-8D18-437182F353B3}"/>
              </a:ext>
            </a:extLst>
          </p:cNvPr>
          <p:cNvSpPr txBox="1"/>
          <p:nvPr/>
        </p:nvSpPr>
        <p:spPr>
          <a:xfrm>
            <a:off x="5651395" y="1464087"/>
            <a:ext cx="790575" cy="369332"/>
          </a:xfrm>
          <a:prstGeom prst="rect">
            <a:avLst/>
          </a:prstGeom>
          <a:noFill/>
          <a:ln w="25400" cap="flat">
            <a:noFill/>
            <a:miter lim="400000"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b="1" dirty="0">
                <a:solidFill>
                  <a:schemeClr val="accent6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Kernel function receives device pointers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CE177EDA-C120-4B93-B888-0D2F31378707}"/>
              </a:ext>
            </a:extLst>
          </p:cNvPr>
          <p:cNvSpPr txBox="1"/>
          <p:nvPr/>
        </p:nvSpPr>
        <p:spPr>
          <a:xfrm>
            <a:off x="5651396" y="1954333"/>
            <a:ext cx="790575" cy="369332"/>
          </a:xfrm>
          <a:prstGeom prst="rect">
            <a:avLst/>
          </a:prstGeom>
          <a:noFill/>
          <a:ln w="25400" cap="flat">
            <a:noFill/>
            <a:miter lim="400000"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b="1" dirty="0">
                <a:solidFill>
                  <a:schemeClr val="accent6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Obtain SNPs from work-item index</a:t>
            </a: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3A48D295-7195-405A-92DF-ED88D7C78FD1}"/>
              </a:ext>
            </a:extLst>
          </p:cNvPr>
          <p:cNvSpPr>
            <a:spLocks noChangeAspect="1"/>
          </p:cNvSpPr>
          <p:nvPr/>
        </p:nvSpPr>
        <p:spPr>
          <a:xfrm rot="5400000" flipV="1">
            <a:off x="889620" y="2625023"/>
            <a:ext cx="1167659" cy="193356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>
            <a:solidFill>
              <a:schemeClr val="tx2"/>
            </a:solidFill>
            <a:prstDash val="solid"/>
            <a:round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791BA3D3-E2E0-466E-AA3D-54BF02F2C9E7}"/>
              </a:ext>
            </a:extLst>
          </p:cNvPr>
          <p:cNvGrpSpPr/>
          <p:nvPr/>
        </p:nvGrpSpPr>
        <p:grpSpPr>
          <a:xfrm>
            <a:off x="581875" y="3063513"/>
            <a:ext cx="1799532" cy="1044207"/>
            <a:chOff x="6949088" y="1776390"/>
            <a:chExt cx="1799532" cy="1044207"/>
          </a:xfrm>
        </p:grpSpPr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6B54BCDC-6C43-48F6-B9A0-D293D4107F79}"/>
                </a:ext>
              </a:extLst>
            </p:cNvPr>
            <p:cNvSpPr txBox="1"/>
            <p:nvPr/>
          </p:nvSpPr>
          <p:spPr>
            <a:xfrm>
              <a:off x="6949088" y="1776390"/>
              <a:ext cx="182742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(0,1)</a:t>
              </a:r>
              <a:endPara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8AE7F4BD-463B-4513-A165-9EE89A31C3FD}"/>
                </a:ext>
              </a:extLst>
            </p:cNvPr>
            <p:cNvSpPr txBox="1"/>
            <p:nvPr/>
          </p:nvSpPr>
          <p:spPr>
            <a:xfrm>
              <a:off x="7239103" y="1776390"/>
              <a:ext cx="182742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(0,2)</a:t>
              </a:r>
              <a:endPara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EB9E1BC6-7BB6-450B-8B5A-184E77016183}"/>
                </a:ext>
              </a:extLst>
            </p:cNvPr>
            <p:cNvSpPr txBox="1"/>
            <p:nvPr/>
          </p:nvSpPr>
          <p:spPr>
            <a:xfrm>
              <a:off x="7529118" y="1776390"/>
              <a:ext cx="182742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(0,3)</a:t>
              </a:r>
              <a:endPara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5C9B39FF-3710-4770-AA78-AD1903E8C6C5}"/>
                </a:ext>
              </a:extLst>
            </p:cNvPr>
            <p:cNvSpPr txBox="1"/>
            <p:nvPr/>
          </p:nvSpPr>
          <p:spPr>
            <a:xfrm>
              <a:off x="7819133" y="1776390"/>
              <a:ext cx="182742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(0,4)</a:t>
              </a:r>
              <a:endPara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18CB358F-5F23-42AC-A0EC-52ECDA673D76}"/>
                </a:ext>
              </a:extLst>
            </p:cNvPr>
            <p:cNvSpPr txBox="1"/>
            <p:nvPr/>
          </p:nvSpPr>
          <p:spPr>
            <a:xfrm>
              <a:off x="8109148" y="1776390"/>
              <a:ext cx="147476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(…)</a:t>
              </a:r>
              <a:endPara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EF3BF392-2BD9-4EAE-B305-ECC9DB49B183}"/>
                </a:ext>
              </a:extLst>
            </p:cNvPr>
            <p:cNvSpPr txBox="1"/>
            <p:nvPr/>
          </p:nvSpPr>
          <p:spPr>
            <a:xfrm>
              <a:off x="8363899" y="1776390"/>
              <a:ext cx="283732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(0,M-1)</a:t>
              </a:r>
              <a:endPara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53D4828D-B47B-4E1B-9DA5-797E01D6BBC8}"/>
                </a:ext>
              </a:extLst>
            </p:cNvPr>
            <p:cNvSpPr txBox="1"/>
            <p:nvPr/>
          </p:nvSpPr>
          <p:spPr>
            <a:xfrm>
              <a:off x="7239103" y="1960609"/>
              <a:ext cx="182742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(1,2)</a:t>
              </a:r>
              <a:endPara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1B43558E-B066-429B-A3E7-FB76E69A336B}"/>
                </a:ext>
              </a:extLst>
            </p:cNvPr>
            <p:cNvSpPr txBox="1"/>
            <p:nvPr/>
          </p:nvSpPr>
          <p:spPr>
            <a:xfrm>
              <a:off x="7529118" y="1960609"/>
              <a:ext cx="182742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(1,3)</a:t>
              </a:r>
              <a:endPara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C9488996-68CA-4EBC-A350-AC1B2882108B}"/>
                </a:ext>
              </a:extLst>
            </p:cNvPr>
            <p:cNvSpPr txBox="1"/>
            <p:nvPr/>
          </p:nvSpPr>
          <p:spPr>
            <a:xfrm>
              <a:off x="7819133" y="1960609"/>
              <a:ext cx="182742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(1,4)</a:t>
              </a:r>
              <a:endPara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A26C0DD7-0B75-4885-A175-2D73253D1477}"/>
                </a:ext>
              </a:extLst>
            </p:cNvPr>
            <p:cNvSpPr txBox="1"/>
            <p:nvPr/>
          </p:nvSpPr>
          <p:spPr>
            <a:xfrm>
              <a:off x="8109148" y="1960609"/>
              <a:ext cx="147476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(…)</a:t>
              </a:r>
              <a:endPara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FC6812B3-6137-46E1-A68F-3A123CDC4919}"/>
                </a:ext>
              </a:extLst>
            </p:cNvPr>
            <p:cNvSpPr txBox="1"/>
            <p:nvPr/>
          </p:nvSpPr>
          <p:spPr>
            <a:xfrm>
              <a:off x="8363899" y="1960609"/>
              <a:ext cx="283732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(1,M-1)</a:t>
              </a:r>
              <a:endPara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413CB0B5-100B-4DA3-869E-BB969AAFF665}"/>
                </a:ext>
              </a:extLst>
            </p:cNvPr>
            <p:cNvSpPr txBox="1"/>
            <p:nvPr/>
          </p:nvSpPr>
          <p:spPr>
            <a:xfrm>
              <a:off x="7529118" y="2144828"/>
              <a:ext cx="182742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(2,3)</a:t>
              </a:r>
              <a:endPara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C0680FE0-2939-4A73-85A4-89D3DD795893}"/>
                </a:ext>
              </a:extLst>
            </p:cNvPr>
            <p:cNvSpPr txBox="1"/>
            <p:nvPr/>
          </p:nvSpPr>
          <p:spPr>
            <a:xfrm>
              <a:off x="7819133" y="2144828"/>
              <a:ext cx="182742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(2,4)</a:t>
              </a:r>
              <a:endPara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39B363F2-518F-4A07-BA44-CB4921F392C6}"/>
                </a:ext>
              </a:extLst>
            </p:cNvPr>
            <p:cNvSpPr txBox="1"/>
            <p:nvPr/>
          </p:nvSpPr>
          <p:spPr>
            <a:xfrm>
              <a:off x="8109148" y="2144828"/>
              <a:ext cx="147476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(…)</a:t>
              </a:r>
              <a:endPara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FA273565-4380-4568-A8E3-B52879581ABF}"/>
                </a:ext>
              </a:extLst>
            </p:cNvPr>
            <p:cNvSpPr txBox="1"/>
            <p:nvPr/>
          </p:nvSpPr>
          <p:spPr>
            <a:xfrm>
              <a:off x="8363899" y="2144828"/>
              <a:ext cx="283732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(2,M-1)</a:t>
              </a:r>
              <a:endPara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DE576A9E-5BDA-48FF-9F5F-609E421E392D}"/>
                </a:ext>
              </a:extLst>
            </p:cNvPr>
            <p:cNvSpPr txBox="1"/>
            <p:nvPr/>
          </p:nvSpPr>
          <p:spPr>
            <a:xfrm>
              <a:off x="7819133" y="2329047"/>
              <a:ext cx="182742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(3,4)</a:t>
              </a:r>
              <a:endPara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6521EA86-B677-448A-BF52-C20791DCC3A9}"/>
                </a:ext>
              </a:extLst>
            </p:cNvPr>
            <p:cNvSpPr txBox="1"/>
            <p:nvPr/>
          </p:nvSpPr>
          <p:spPr>
            <a:xfrm>
              <a:off x="8109148" y="2329047"/>
              <a:ext cx="147476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(…)</a:t>
              </a:r>
              <a:endPara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33BCD932-5790-4665-A584-BC91433CA7FA}"/>
                </a:ext>
              </a:extLst>
            </p:cNvPr>
            <p:cNvSpPr txBox="1"/>
            <p:nvPr/>
          </p:nvSpPr>
          <p:spPr>
            <a:xfrm>
              <a:off x="8363899" y="2329047"/>
              <a:ext cx="283732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(3,M-1)</a:t>
              </a:r>
              <a:endPara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9C742F6F-059F-46DF-B8EE-A629A40DADC1}"/>
                </a:ext>
              </a:extLst>
            </p:cNvPr>
            <p:cNvSpPr txBox="1"/>
            <p:nvPr/>
          </p:nvSpPr>
          <p:spPr>
            <a:xfrm>
              <a:off x="8109148" y="2513266"/>
              <a:ext cx="147476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(…)</a:t>
              </a:r>
              <a:endPara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5E2E19BA-B02E-4CA9-82A4-970A6A5F5253}"/>
                </a:ext>
              </a:extLst>
            </p:cNvPr>
            <p:cNvSpPr txBox="1"/>
            <p:nvPr/>
          </p:nvSpPr>
          <p:spPr>
            <a:xfrm>
              <a:off x="8109148" y="2697486"/>
              <a:ext cx="147476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(…)</a:t>
              </a:r>
              <a:endPara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C101899B-9F59-451B-B756-2E5D2D26B197}"/>
                </a:ext>
              </a:extLst>
            </p:cNvPr>
            <p:cNvSpPr txBox="1"/>
            <p:nvPr/>
          </p:nvSpPr>
          <p:spPr>
            <a:xfrm>
              <a:off x="8363899" y="2697486"/>
              <a:ext cx="384721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(M-2,M-1)</a:t>
              </a:r>
              <a:endPara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</p:grpSp>
      <p:sp>
        <p:nvSpPr>
          <p:cNvPr id="258" name="TextBox 257">
            <a:extLst>
              <a:ext uri="{FF2B5EF4-FFF2-40B4-BE49-F238E27FC236}">
                <a16:creationId xmlns:a16="http://schemas.microsoft.com/office/drawing/2014/main" id="{26164A21-8B61-41AC-85B0-3121A3830E1E}"/>
              </a:ext>
            </a:extLst>
          </p:cNvPr>
          <p:cNvSpPr txBox="1"/>
          <p:nvPr/>
        </p:nvSpPr>
        <p:spPr>
          <a:xfrm>
            <a:off x="581875" y="3251030"/>
            <a:ext cx="193964" cy="12311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b="1" dirty="0">
                <a:solidFill>
                  <a:schemeClr val="bg1">
                    <a:lumMod val="75000"/>
                  </a:schemeClr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rPr>
              <a:t>(1,1)</a:t>
            </a: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31FAB1FC-EE56-4EBD-AA39-0785513D76A6}"/>
              </a:ext>
            </a:extLst>
          </p:cNvPr>
          <p:cNvSpPr txBox="1"/>
          <p:nvPr/>
        </p:nvSpPr>
        <p:spPr>
          <a:xfrm>
            <a:off x="871890" y="3428802"/>
            <a:ext cx="193964" cy="12311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b="1" dirty="0">
                <a:solidFill>
                  <a:schemeClr val="bg1">
                    <a:lumMod val="75000"/>
                  </a:schemeClr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rPr>
              <a:t>(2,2)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22A40911-5630-47FF-877D-9A0AC47FD5D0}"/>
              </a:ext>
            </a:extLst>
          </p:cNvPr>
          <p:cNvSpPr txBox="1"/>
          <p:nvPr/>
        </p:nvSpPr>
        <p:spPr>
          <a:xfrm>
            <a:off x="1156294" y="3616170"/>
            <a:ext cx="193964" cy="12311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b="1" dirty="0">
                <a:solidFill>
                  <a:schemeClr val="bg1">
                    <a:lumMod val="75000"/>
                  </a:schemeClr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rPr>
              <a:t>(3,3)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9DF78D50-CC4E-4080-A12D-4E455525AE4B}"/>
              </a:ext>
            </a:extLst>
          </p:cNvPr>
          <p:cNvSpPr txBox="1"/>
          <p:nvPr/>
        </p:nvSpPr>
        <p:spPr>
          <a:xfrm>
            <a:off x="1446309" y="3799096"/>
            <a:ext cx="193964" cy="12311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b="1" dirty="0">
                <a:solidFill>
                  <a:schemeClr val="bg1">
                    <a:lumMod val="75000"/>
                  </a:schemeClr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rPr>
              <a:t>(4,4)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628149B3-792E-4111-8F0B-8A3235D09246}"/>
              </a:ext>
            </a:extLst>
          </p:cNvPr>
          <p:cNvSpPr txBox="1"/>
          <p:nvPr/>
        </p:nvSpPr>
        <p:spPr>
          <a:xfrm>
            <a:off x="894332" y="3616170"/>
            <a:ext cx="137858" cy="12311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b="1" dirty="0">
                <a:solidFill>
                  <a:schemeClr val="bg1">
                    <a:lumMod val="75000"/>
                  </a:schemeClr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rPr>
              <a:t>(…)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8354940C-95CF-426B-8D37-C1F7BF553F84}"/>
              </a:ext>
            </a:extLst>
          </p:cNvPr>
          <p:cNvSpPr txBox="1"/>
          <p:nvPr/>
        </p:nvSpPr>
        <p:spPr>
          <a:xfrm>
            <a:off x="1184347" y="3793701"/>
            <a:ext cx="137858" cy="12311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b="1" dirty="0">
                <a:solidFill>
                  <a:schemeClr val="bg1">
                    <a:lumMod val="75000"/>
                  </a:schemeClr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rPr>
              <a:t>(…)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8CBC4FE1-A25F-454A-8F0F-EE59BBA4A56D}"/>
              </a:ext>
            </a:extLst>
          </p:cNvPr>
          <p:cNvSpPr txBox="1"/>
          <p:nvPr/>
        </p:nvSpPr>
        <p:spPr>
          <a:xfrm>
            <a:off x="1473449" y="3984608"/>
            <a:ext cx="137858" cy="12311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b="1" dirty="0">
                <a:solidFill>
                  <a:schemeClr val="bg1">
                    <a:lumMod val="75000"/>
                  </a:schemeClr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rPr>
              <a:t>(…)</a:t>
            </a:r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D08BFCAE-E247-4F0D-8428-7B693F34D09C}"/>
              </a:ext>
            </a:extLst>
          </p:cNvPr>
          <p:cNvSpPr txBox="1"/>
          <p:nvPr/>
        </p:nvSpPr>
        <p:spPr>
          <a:xfrm>
            <a:off x="611466" y="3431951"/>
            <a:ext cx="137858" cy="12311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b="1" dirty="0">
                <a:solidFill>
                  <a:schemeClr val="bg1">
                    <a:lumMod val="75000"/>
                  </a:schemeClr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rPr>
              <a:t>(…)</a:t>
            </a: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42635262-363D-4B2A-974F-FD72732D556B}"/>
              </a:ext>
            </a:extLst>
          </p:cNvPr>
          <p:cNvSpPr txBox="1"/>
          <p:nvPr/>
        </p:nvSpPr>
        <p:spPr>
          <a:xfrm>
            <a:off x="3021819" y="3001510"/>
            <a:ext cx="3024866" cy="49244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The kernel is launched for M*M</a:t>
            </a:r>
          </a:p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work-items</a:t>
            </a: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1E2B5D2D-DB85-496E-8122-7DCC0C67DDF3}"/>
              </a:ext>
            </a:extLst>
          </p:cNvPr>
          <p:cNvSpPr txBox="1"/>
          <p:nvPr/>
        </p:nvSpPr>
        <p:spPr>
          <a:xfrm>
            <a:off x="2593018" y="3591807"/>
            <a:ext cx="3882474" cy="49244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Work-items without a valid combination</a:t>
            </a:r>
          </a:p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will not do 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2A242A-0E43-4969-B546-9DC14F23B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89" y="1460487"/>
            <a:ext cx="4902930" cy="1163521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ECF9CB4F-6F34-4310-8056-E95CDDF75401}"/>
              </a:ext>
            </a:extLst>
          </p:cNvPr>
          <p:cNvSpPr txBox="1"/>
          <p:nvPr/>
        </p:nvSpPr>
        <p:spPr>
          <a:xfrm>
            <a:off x="-169840" y="1283593"/>
            <a:ext cx="2036979" cy="153888"/>
          </a:xfrm>
          <a:prstGeom prst="rect">
            <a:avLst/>
          </a:prstGeom>
          <a:noFill/>
          <a:ln w="25400" cap="flat">
            <a:noFill/>
            <a:miter lim="400000"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i="1" dirty="0">
                <a:solidFill>
                  <a:schemeClr val="accent6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Device code</a:t>
            </a:r>
          </a:p>
        </p:txBody>
      </p:sp>
    </p:spTree>
    <p:extLst>
      <p:ext uri="{BB962C8B-B14F-4D97-AF65-F5344CB8AC3E}">
        <p14:creationId xmlns:p14="http://schemas.microsoft.com/office/powerpoint/2010/main" val="310632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FEC5A193-3FDA-6C4F-A9EA-10ADB17B5F47}"/>
              </a:ext>
            </a:extLst>
          </p:cNvPr>
          <p:cNvSpPr/>
          <p:nvPr/>
        </p:nvSpPr>
        <p:spPr>
          <a:xfrm>
            <a:off x="2428548" y="1850339"/>
            <a:ext cx="6151856" cy="144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3E906A84-253F-0744-8E18-FCDE76B77C3D}"/>
              </a:ext>
            </a:extLst>
          </p:cNvPr>
          <p:cNvSpPr/>
          <p:nvPr/>
        </p:nvSpPr>
        <p:spPr>
          <a:xfrm>
            <a:off x="2196746" y="1850339"/>
            <a:ext cx="4140796" cy="144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" cap="flat">
            <a:solidFill>
              <a:srgbClr val="00597D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FEE2F245-1959-BC47-BE35-1708A416BCCF}"/>
              </a:ext>
            </a:extLst>
          </p:cNvPr>
          <p:cNvSpPr/>
          <p:nvPr/>
        </p:nvSpPr>
        <p:spPr>
          <a:xfrm>
            <a:off x="1365189" y="1850339"/>
            <a:ext cx="2160000" cy="1440000"/>
          </a:xfrm>
          <a:prstGeom prst="roundRect">
            <a:avLst/>
          </a:prstGeom>
          <a:solidFill>
            <a:srgbClr val="00285A"/>
          </a:solidFill>
          <a:ln w="6350" cap="flat">
            <a:solidFill>
              <a:srgbClr val="00285A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Picture 2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766BB4B-6FC7-BA44-B68A-85E5693012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9" t="32109" r="41588" b="26234"/>
          <a:stretch/>
        </p:blipFill>
        <p:spPr>
          <a:xfrm>
            <a:off x="4042972" y="2020270"/>
            <a:ext cx="1965766" cy="10800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</p:pic>
      <p:pic>
        <p:nvPicPr>
          <p:cNvPr id="27" name="Picture 2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258394C-3ABE-0F40-837E-7BD7CF5AAE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2" t="16380" r="24982" b="9372"/>
          <a:stretch/>
        </p:blipFill>
        <p:spPr>
          <a:xfrm>
            <a:off x="6498713" y="2020270"/>
            <a:ext cx="1897643" cy="1080000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</p:pic>
      <p:pic>
        <p:nvPicPr>
          <p:cNvPr id="28" name="Picture 2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2C12272-538B-484A-97A2-29283C5E9A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7" t="19119" r="4233" b="70300"/>
          <a:stretch/>
        </p:blipFill>
        <p:spPr>
          <a:xfrm>
            <a:off x="6441398" y="2830134"/>
            <a:ext cx="1663700" cy="342853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</p:pic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54E5F7C-C78D-FF44-92C9-F38799106B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7" t="58360" r="4849" b="31058"/>
          <a:stretch/>
        </p:blipFill>
        <p:spPr>
          <a:xfrm>
            <a:off x="3715527" y="2833659"/>
            <a:ext cx="1635125" cy="342853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4BC22A5-7676-9448-B25C-CA699953B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Boosting Epistasis Detection with oneAPI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7F13C2-9D0B-6A41-9CE2-7035DBA27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9FEAB-8400-094D-858A-77D822ED2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11DDB-3083-FA4D-BE5E-C9D2ECE5C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3</a:t>
            </a:fld>
            <a:r>
              <a:rPr lang="pt-PT"/>
              <a:t>  </a:t>
            </a:r>
            <a:r>
              <a:rPr lang="pt-PT" b="0"/>
              <a:t>|</a:t>
            </a:r>
            <a:endParaRPr lang="uk-UA" b="0" dirty="0"/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213E7C1F-6E57-8F4F-B982-7200FB8B735E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5" t="455" r="967"/>
          <a:stretch/>
        </p:blipFill>
        <p:spPr>
          <a:xfrm>
            <a:off x="2003998" y="1957303"/>
            <a:ext cx="863105" cy="900000"/>
          </a:xfrm>
          <a:prstGeom prst="rect">
            <a:avLst/>
          </a:prstGeom>
          <a:effectLst/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C75430E9-04C2-EA48-ADC4-D36340AE1AEF}"/>
              </a:ext>
            </a:extLst>
          </p:cNvPr>
          <p:cNvGrpSpPr>
            <a:grpSpLocks noChangeAspect="1"/>
          </p:cNvGrpSpPr>
          <p:nvPr/>
        </p:nvGrpSpPr>
        <p:grpSpPr>
          <a:xfrm>
            <a:off x="809199" y="2739916"/>
            <a:ext cx="1080000" cy="1080000"/>
            <a:chOff x="3640346" y="1736785"/>
            <a:chExt cx="1800000" cy="180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44AE5569-D1C9-494C-8C92-2071B780017C}"/>
                </a:ext>
              </a:extLst>
            </p:cNvPr>
            <p:cNvSpPr/>
            <p:nvPr/>
          </p:nvSpPr>
          <p:spPr>
            <a:xfrm>
              <a:off x="3640346" y="1736785"/>
              <a:ext cx="1800000" cy="1800000"/>
            </a:xfrm>
            <a:prstGeom prst="roundRect">
              <a:avLst>
                <a:gd name="adj" fmla="val 7785"/>
              </a:avLst>
            </a:prstGeom>
            <a:solidFill>
              <a:srgbClr val="0071C5"/>
            </a:solidFill>
            <a:ln w="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t">
              <a:sp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" name="Picture 17" descr="A picture containing light&#10;&#10;Description automatically generated">
              <a:extLst>
                <a:ext uri="{FF2B5EF4-FFF2-40B4-BE49-F238E27FC236}">
                  <a16:creationId xmlns:a16="http://schemas.microsoft.com/office/drawing/2014/main" id="{0CFFF264-B686-3940-BCE7-C2C38E2A6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  <a14:imgEffect>
                        <a14:brightnessContrast bright="70000" contrast="-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8294" y="1916785"/>
              <a:ext cx="1364105" cy="1440000"/>
            </a:xfrm>
            <a:prstGeom prst="rect">
              <a:avLst/>
            </a:prstGeom>
            <a:solidFill>
              <a:srgbClr val="0071C5"/>
            </a:solidFill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C32A14D1-A61F-1245-9F90-3220616E2A4B}"/>
              </a:ext>
            </a:extLst>
          </p:cNvPr>
          <p:cNvSpPr txBox="1"/>
          <p:nvPr/>
        </p:nvSpPr>
        <p:spPr>
          <a:xfrm>
            <a:off x="1977222" y="2807976"/>
            <a:ext cx="968533" cy="36933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u="none" strike="noStrike" cap="none" spc="0" normalizeH="0" baseline="0" dirty="0">
                <a:ln>
                  <a:noFill/>
                </a:ln>
                <a:solidFill>
                  <a:srgbClr val="009EEE"/>
                </a:solidFill>
                <a:effectLst/>
                <a:uFillTx/>
                <a:latin typeface="Avenir Next Condensed Demi Bold" panose="020B0506020202020204" pitchFamily="34" charset="0"/>
                <a:sym typeface="Arial"/>
              </a:rPr>
              <a:t>Intel</a:t>
            </a:r>
            <a:r>
              <a:rPr kumimoji="0" lang="en-US" sz="1200" b="1" u="none" strike="noStrike" cap="none" spc="0" normalizeH="0" baseline="30000" dirty="0">
                <a:ln>
                  <a:noFill/>
                </a:ln>
                <a:solidFill>
                  <a:srgbClr val="009EEE"/>
                </a:solidFill>
                <a:effectLst/>
                <a:uFillTx/>
                <a:latin typeface="Avenir Next Condensed Demi Bold" panose="020B0506020202020204" pitchFamily="34" charset="0"/>
                <a:sym typeface="Arial"/>
              </a:rPr>
              <a:t>®</a:t>
            </a:r>
            <a:r>
              <a:rPr kumimoji="0" lang="en-US" sz="1200" b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venir Next Condensed Demi Bold" panose="020B0506020202020204" pitchFamily="34" charset="0"/>
                <a:sym typeface="Arial"/>
              </a:rPr>
              <a:t> </a:t>
            </a:r>
            <a:r>
              <a:rPr kumimoji="0" lang="en-US" sz="1200" b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venir Next Condensed Demi Bold" panose="020B0506020202020204" pitchFamily="34" charset="0"/>
                <a:sym typeface="Arial"/>
              </a:rPr>
              <a:t>Advisor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6289CC9-E66E-6147-A234-DEC3731C0BB9}"/>
              </a:ext>
            </a:extLst>
          </p:cNvPr>
          <p:cNvSpPr txBox="1"/>
          <p:nvPr/>
        </p:nvSpPr>
        <p:spPr>
          <a:xfrm>
            <a:off x="4042972" y="1522803"/>
            <a:ext cx="1586973" cy="276999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u="none" strike="noStrike" cap="none" spc="0" normalizeH="0" baseline="0" dirty="0">
                <a:ln>
                  <a:noFill/>
                </a:ln>
                <a:solidFill>
                  <a:srgbClr val="00597D"/>
                </a:solidFill>
                <a:effectLst/>
                <a:uFillTx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  <a:sym typeface="Arial"/>
              </a:rPr>
              <a:t>GPU Optimization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9F1FF6F-0DA0-AC46-85E7-14AEB93755F3}"/>
              </a:ext>
            </a:extLst>
          </p:cNvPr>
          <p:cNvSpPr txBox="1"/>
          <p:nvPr/>
        </p:nvSpPr>
        <p:spPr>
          <a:xfrm>
            <a:off x="6656452" y="1522804"/>
            <a:ext cx="1582164" cy="276999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C</a:t>
            </a:r>
            <a:r>
              <a:rPr kumimoji="0" lang="en-US" b="1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  <a:sym typeface="Arial"/>
              </a:rPr>
              <a:t>PU Optimization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EE379591-5B47-5E4F-AC83-61E221E36C14}"/>
              </a:ext>
            </a:extLst>
          </p:cNvPr>
          <p:cNvSpPr/>
          <p:nvPr/>
        </p:nvSpPr>
        <p:spPr>
          <a:xfrm>
            <a:off x="6424145" y="1912404"/>
            <a:ext cx="2024162" cy="1306734"/>
          </a:xfrm>
          <a:prstGeom prst="roundRect">
            <a:avLst>
              <a:gd name="adj" fmla="val 2689"/>
            </a:avLst>
          </a:prstGeom>
          <a:solidFill>
            <a:schemeClr val="accent1">
              <a:lumMod val="20000"/>
              <a:lumOff val="80000"/>
              <a:alpha val="20000"/>
            </a:schemeClr>
          </a:solidFill>
          <a:ln w="635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57ED3984-E59E-8848-9BE9-BEB131ABBA93}"/>
              </a:ext>
            </a:extLst>
          </p:cNvPr>
          <p:cNvSpPr/>
          <p:nvPr/>
        </p:nvSpPr>
        <p:spPr>
          <a:xfrm>
            <a:off x="3676604" y="1898388"/>
            <a:ext cx="2404331" cy="1306734"/>
          </a:xfrm>
          <a:prstGeom prst="roundRect">
            <a:avLst>
              <a:gd name="adj" fmla="val 2689"/>
            </a:avLst>
          </a:prstGeom>
          <a:solidFill>
            <a:schemeClr val="accent6">
              <a:lumMod val="20000"/>
              <a:lumOff val="80000"/>
              <a:alpha val="20000"/>
            </a:schemeClr>
          </a:solidFill>
          <a:ln w="635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42155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788F09-C217-F440-BE37-9B936F524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OpenCL implementation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33A23-E3B5-8345-95C4-29B339A6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30</a:t>
            </a:fld>
            <a:r>
              <a:rPr lang="pt-PT"/>
              <a:t>  </a:t>
            </a:r>
            <a:r>
              <a:rPr lang="pt-PT" b="0"/>
              <a:t>|</a:t>
            </a:r>
            <a:endParaRPr lang="uk-UA" b="0" dirty="0"/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id="{C405ED78-4798-A34F-B1BE-9C739FEC72EE}"/>
              </a:ext>
            </a:extLst>
          </p:cNvPr>
          <p:cNvSpPr/>
          <p:nvPr/>
        </p:nvSpPr>
        <p:spPr>
          <a:xfrm>
            <a:off x="6687350" y="0"/>
            <a:ext cx="2456650" cy="5143500"/>
          </a:xfrm>
          <a:prstGeom prst="rect">
            <a:avLst/>
          </a:prstGeom>
          <a:solidFill>
            <a:srgbClr val="00597D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637BB7-9F6F-264C-A270-146DBC9D1EA6}"/>
              </a:ext>
            </a:extLst>
          </p:cNvPr>
          <p:cNvGrpSpPr/>
          <p:nvPr/>
        </p:nvGrpSpPr>
        <p:grpSpPr>
          <a:xfrm>
            <a:off x="6905969" y="450944"/>
            <a:ext cx="1792001" cy="709254"/>
            <a:chOff x="6905969" y="450944"/>
            <a:chExt cx="1792001" cy="709254"/>
          </a:xfrm>
        </p:grpSpPr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7F3D38D3-1B49-424F-A840-332FFEF4BD42}"/>
                </a:ext>
              </a:extLst>
            </p:cNvPr>
            <p:cNvSpPr txBox="1"/>
            <p:nvPr/>
          </p:nvSpPr>
          <p:spPr>
            <a:xfrm>
              <a:off x="7175117" y="450944"/>
              <a:ext cx="1522853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defTabSz="1828800"/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Three Genotypes + Phenotype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712B104-F208-3B4D-880C-CD329D54B6F0}"/>
                </a:ext>
              </a:extLst>
            </p:cNvPr>
            <p:cNvGrpSpPr/>
            <p:nvPr/>
          </p:nvGrpSpPr>
          <p:grpSpPr>
            <a:xfrm>
              <a:off x="7190865" y="679378"/>
              <a:ext cx="470414" cy="480820"/>
              <a:chOff x="7124920" y="365042"/>
              <a:chExt cx="470414" cy="480820"/>
            </a:xfrm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C9F77248-06BF-7146-AE78-4D2C87D5D812}"/>
                  </a:ext>
                </a:extLst>
              </p:cNvPr>
              <p:cNvSpPr/>
              <p:nvPr/>
            </p:nvSpPr>
            <p:spPr>
              <a:xfrm>
                <a:off x="7124920" y="365042"/>
                <a:ext cx="470414" cy="48082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A7D428CB-DB10-BB4C-B8AA-DE7AE05B9872}"/>
                  </a:ext>
                </a:extLst>
              </p:cNvPr>
              <p:cNvGrpSpPr/>
              <p:nvPr/>
            </p:nvGrpSpPr>
            <p:grpSpPr>
              <a:xfrm>
                <a:off x="7177888" y="411290"/>
                <a:ext cx="359728" cy="104455"/>
                <a:chOff x="7177888" y="411290"/>
                <a:chExt cx="359728" cy="104455"/>
              </a:xfrm>
            </p:grpSpPr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8FA9A594-F810-8749-9894-E3F3ED6E25E6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C8AC1865-7A7B-0242-B49B-1605AAF743C5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2EAD230E-8FF9-514A-9ABD-DD3F9478A9B8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72924A39-F1A9-4F47-8D8D-90EC34B74D73}"/>
                  </a:ext>
                </a:extLst>
              </p:cNvPr>
              <p:cNvGrpSpPr/>
              <p:nvPr/>
            </p:nvGrpSpPr>
            <p:grpSpPr>
              <a:xfrm>
                <a:off x="7177888" y="508537"/>
                <a:ext cx="359728" cy="104455"/>
                <a:chOff x="7177888" y="411290"/>
                <a:chExt cx="359728" cy="104455"/>
              </a:xfrm>
            </p:grpSpPr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F46E6D34-9C62-AA49-8BA4-58DD16D209C9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ED189552-1158-064F-851B-256240C34D29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157D36FC-1D8F-2D4A-9030-61A55E9C4760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B6FF3A16-F9B8-BC4F-A51C-E2E8787E6D54}"/>
                  </a:ext>
                </a:extLst>
              </p:cNvPr>
              <p:cNvGrpSpPr/>
              <p:nvPr/>
            </p:nvGrpSpPr>
            <p:grpSpPr>
              <a:xfrm>
                <a:off x="7177888" y="612992"/>
                <a:ext cx="359728" cy="104455"/>
                <a:chOff x="7177888" y="411290"/>
                <a:chExt cx="359728" cy="104455"/>
              </a:xfrm>
            </p:grpSpPr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78CD421A-F950-3E4B-BF32-F4489C9F418C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4CB2CB17-BAE4-B846-B8E6-278AFE7DBE92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03A5BD55-9C8A-4A4E-A741-CCEE470D20AB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03DE9CA7-544D-574E-8062-992A60FEC702}"/>
                  </a:ext>
                </a:extLst>
              </p:cNvPr>
              <p:cNvSpPr/>
              <p:nvPr/>
            </p:nvSpPr>
            <p:spPr>
              <a:xfrm>
                <a:off x="7177888" y="756992"/>
                <a:ext cx="359728" cy="3600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C4E26584-492D-264E-A541-31B3F1699BB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03947" y="679378"/>
              <a:ext cx="468000" cy="446023"/>
              <a:chOff x="2796231" y="2702265"/>
              <a:chExt cx="563080" cy="536639"/>
            </a:xfrm>
          </p:grpSpPr>
          <p:sp>
            <p:nvSpPr>
              <p:cNvPr id="228" name="Rounded Rectangle 227">
                <a:extLst>
                  <a:ext uri="{FF2B5EF4-FFF2-40B4-BE49-F238E27FC236}">
                    <a16:creationId xmlns:a16="http://schemas.microsoft.com/office/drawing/2014/main" id="{099E7CE4-9051-4945-9A9B-FA9252945D6E}"/>
                  </a:ext>
                </a:extLst>
              </p:cNvPr>
              <p:cNvSpPr/>
              <p:nvPr/>
            </p:nvSpPr>
            <p:spPr>
              <a:xfrm>
                <a:off x="314334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and</a:t>
                </a:r>
              </a:p>
            </p:txBody>
          </p:sp>
          <p:cxnSp>
            <p:nvCxnSpPr>
              <p:cNvPr id="229" name="Straight Arrow Connector 228">
                <a:extLst>
                  <a:ext uri="{FF2B5EF4-FFF2-40B4-BE49-F238E27FC236}">
                    <a16:creationId xmlns:a16="http://schemas.microsoft.com/office/drawing/2014/main" id="{F82CFD39-C4B7-0743-9D08-85CDE1E601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98587" y="3126682"/>
                <a:ext cx="77060" cy="104914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34" name="Straight Arrow Connector 233">
                <a:extLst>
                  <a:ext uri="{FF2B5EF4-FFF2-40B4-BE49-F238E27FC236}">
                    <a16:creationId xmlns:a16="http://schemas.microsoft.com/office/drawing/2014/main" id="{14A8715D-C269-B84B-9BF9-5051BC07C2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58839" y="3129022"/>
                <a:ext cx="82660" cy="10988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3" name="Straight Arrow Connector 242">
                <a:extLst>
                  <a:ext uri="{FF2B5EF4-FFF2-40B4-BE49-F238E27FC236}">
                    <a16:creationId xmlns:a16="http://schemas.microsoft.com/office/drawing/2014/main" id="{BB11C006-BAC7-F242-8250-8BD6CE45C2E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53010" y="3071139"/>
                <a:ext cx="91155" cy="1348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44" name="Rounded Rectangle 243">
                <a:extLst>
                  <a:ext uri="{FF2B5EF4-FFF2-40B4-BE49-F238E27FC236}">
                    <a16:creationId xmlns:a16="http://schemas.microsoft.com/office/drawing/2014/main" id="{B935295E-ADF6-574A-B5AD-27C6F21D335E}"/>
                  </a:ext>
                </a:extLst>
              </p:cNvPr>
              <p:cNvSpPr/>
              <p:nvPr/>
            </p:nvSpPr>
            <p:spPr>
              <a:xfrm>
                <a:off x="3089311" y="2798470"/>
                <a:ext cx="270000" cy="126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popcnt</a:t>
                </a:r>
                <a:endParaRPr kumimoji="0" lang="en-US" sz="600" b="1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Next Condensed Demi Bold" panose="020B0506020202020204" pitchFamily="34" charset="0"/>
                  <a:sym typeface="Arial"/>
                </a:endParaRPr>
              </a:p>
            </p:txBody>
          </p:sp>
          <p:cxnSp>
            <p:nvCxnSpPr>
              <p:cNvPr id="245" name="Straight Arrow Connector 244">
                <a:extLst>
                  <a:ext uri="{FF2B5EF4-FFF2-40B4-BE49-F238E27FC236}">
                    <a16:creationId xmlns:a16="http://schemas.microsoft.com/office/drawing/2014/main" id="{64955A48-A605-6E4D-9473-C06B955B3B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5721" y="2928693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6" name="Straight Arrow Connector 245">
                <a:extLst>
                  <a:ext uri="{FF2B5EF4-FFF2-40B4-BE49-F238E27FC236}">
                    <a16:creationId xmlns:a16="http://schemas.microsoft.com/office/drawing/2014/main" id="{26C5208F-75BE-E74B-A7AA-6DBBE1E573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8517" y="2702265"/>
                <a:ext cx="0" cy="9123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47" name="Rounded Rectangle 246">
                <a:extLst>
                  <a:ext uri="{FF2B5EF4-FFF2-40B4-BE49-F238E27FC236}">
                    <a16:creationId xmlns:a16="http://schemas.microsoft.com/office/drawing/2014/main" id="{BDEC93B6-7B22-FD41-942A-15E071638518}"/>
                  </a:ext>
                </a:extLst>
              </p:cNvPr>
              <p:cNvSpPr/>
              <p:nvPr/>
            </p:nvSpPr>
            <p:spPr>
              <a:xfrm>
                <a:off x="288690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not</a:t>
                </a:r>
              </a:p>
            </p:txBody>
          </p:sp>
          <p:cxnSp>
            <p:nvCxnSpPr>
              <p:cNvPr id="248" name="Straight Arrow Connector 247">
                <a:extLst>
                  <a:ext uri="{FF2B5EF4-FFF2-40B4-BE49-F238E27FC236}">
                    <a16:creationId xmlns:a16="http://schemas.microsoft.com/office/drawing/2014/main" id="{B7C6AEFD-AEE1-404C-9477-6BEB5A8AA3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6231" y="3071139"/>
                <a:ext cx="91013" cy="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916" name="Freeform 915">
              <a:extLst>
                <a:ext uri="{FF2B5EF4-FFF2-40B4-BE49-F238E27FC236}">
                  <a16:creationId xmlns:a16="http://schemas.microsoft.com/office/drawing/2014/main" id="{68EEE73D-7639-EE4E-A295-EE01482AE8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5969" y="473888"/>
              <a:ext cx="108128" cy="108000"/>
            </a:xfrm>
            <a:custGeom>
              <a:avLst/>
              <a:gdLst>
                <a:gd name="connsiteX0" fmla="*/ 61631 w 61567"/>
                <a:gd name="connsiteY0" fmla="*/ 30747 h 61494"/>
                <a:gd name="connsiteX1" fmla="*/ 30847 w 61567"/>
                <a:gd name="connsiteY1" fmla="*/ 61495 h 61494"/>
                <a:gd name="connsiteX2" fmla="*/ 63 w 61567"/>
                <a:gd name="connsiteY2" fmla="*/ 30747 h 61494"/>
                <a:gd name="connsiteX3" fmla="*/ 30847 w 61567"/>
                <a:gd name="connsiteY3" fmla="*/ 0 h 61494"/>
                <a:gd name="connsiteX4" fmla="*/ 61631 w 61567"/>
                <a:gd name="connsiteY4" fmla="*/ 30747 h 6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67" h="61494">
                  <a:moveTo>
                    <a:pt x="61631" y="30747"/>
                  </a:moveTo>
                  <a:cubicBezTo>
                    <a:pt x="61631" y="47729"/>
                    <a:pt x="47848" y="61495"/>
                    <a:pt x="30847" y="61495"/>
                  </a:cubicBezTo>
                  <a:cubicBezTo>
                    <a:pt x="13845" y="61495"/>
                    <a:pt x="63" y="47729"/>
                    <a:pt x="63" y="30747"/>
                  </a:cubicBezTo>
                  <a:cubicBezTo>
                    <a:pt x="63" y="13766"/>
                    <a:pt x="13845" y="0"/>
                    <a:pt x="30847" y="0"/>
                  </a:cubicBezTo>
                  <a:cubicBezTo>
                    <a:pt x="47848" y="0"/>
                    <a:pt x="61631" y="13766"/>
                    <a:pt x="61631" y="30747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803" name="TextBox 802">
            <a:extLst>
              <a:ext uri="{FF2B5EF4-FFF2-40B4-BE49-F238E27FC236}">
                <a16:creationId xmlns:a16="http://schemas.microsoft.com/office/drawing/2014/main" id="{257E2B0E-9780-F64E-B40A-677D810E614A}"/>
              </a:ext>
            </a:extLst>
          </p:cNvPr>
          <p:cNvSpPr txBox="1"/>
          <p:nvPr/>
        </p:nvSpPr>
        <p:spPr>
          <a:xfrm>
            <a:off x="7211956" y="63125"/>
            <a:ext cx="1410643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GPU Optimization</a:t>
            </a:r>
          </a:p>
        </p:txBody>
      </p:sp>
      <p:sp>
        <p:nvSpPr>
          <p:cNvPr id="393" name="TextBox 392">
            <a:extLst>
              <a:ext uri="{FF2B5EF4-FFF2-40B4-BE49-F238E27FC236}">
                <a16:creationId xmlns:a16="http://schemas.microsoft.com/office/drawing/2014/main" id="{7C6C6C01-A4F8-434D-8949-317C3C220DF2}"/>
              </a:ext>
            </a:extLst>
          </p:cNvPr>
          <p:cNvSpPr txBox="1"/>
          <p:nvPr/>
        </p:nvSpPr>
        <p:spPr>
          <a:xfrm>
            <a:off x="632123" y="3926018"/>
            <a:ext cx="6025689" cy="49244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The frequency table is filled for SNPs </a:t>
            </a:r>
            <a:r>
              <a:rPr lang="en-US" sz="1600" b="1" dirty="0" err="1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i</a:t>
            </a:r>
            <a:r>
              <a:rPr lang="en-US" sz="16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and j by going through</a:t>
            </a:r>
          </a:p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all samples, disposed in columns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4AABC17D-22FC-4FCF-A9AA-AE22756183C6}"/>
              </a:ext>
            </a:extLst>
          </p:cNvPr>
          <p:cNvSpPr>
            <a:spLocks noChangeAspect="1"/>
          </p:cNvSpPr>
          <p:nvPr/>
        </p:nvSpPr>
        <p:spPr>
          <a:xfrm rot="5400000" flipV="1">
            <a:off x="1126325" y="982511"/>
            <a:ext cx="1697313" cy="274399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>
            <a:solidFill>
              <a:schemeClr val="tx2"/>
            </a:solidFill>
            <a:prstDash val="solid"/>
            <a:round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9DB64471-202F-4F5C-9261-8E4C93B5C5E1}"/>
              </a:ext>
            </a:extLst>
          </p:cNvPr>
          <p:cNvSpPr txBox="1"/>
          <p:nvPr/>
        </p:nvSpPr>
        <p:spPr>
          <a:xfrm>
            <a:off x="752829" y="1273997"/>
            <a:ext cx="2263841" cy="18466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Pair-wise interaction: </a:t>
            </a:r>
            <a:r>
              <a:rPr lang="en-US" sz="12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SNPs (</a:t>
            </a:r>
            <a:r>
              <a:rPr lang="en-US" sz="1200" b="1" dirty="0" err="1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i,j</a:t>
            </a:r>
            <a:r>
              <a:rPr lang="en-US" sz="12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)</a:t>
            </a: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B22EDB3A-165B-4FEA-8B48-F42551563133}"/>
              </a:ext>
            </a:extLst>
          </p:cNvPr>
          <p:cNvGrpSpPr/>
          <p:nvPr/>
        </p:nvGrpSpPr>
        <p:grpSpPr>
          <a:xfrm>
            <a:off x="668539" y="1565583"/>
            <a:ext cx="2514612" cy="1568624"/>
            <a:chOff x="853549" y="1742342"/>
            <a:chExt cx="2656148" cy="1643454"/>
          </a:xfrm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056040AB-626E-47B3-8E86-96C93663121A}"/>
                </a:ext>
              </a:extLst>
            </p:cNvPr>
            <p:cNvSpPr/>
            <p:nvPr/>
          </p:nvSpPr>
          <p:spPr>
            <a:xfrm>
              <a:off x="2867252" y="2185249"/>
              <a:ext cx="180000" cy="180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t">
              <a:no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12C2BFB8-9B4B-4048-B787-BFBA44ED364E}"/>
                </a:ext>
              </a:extLst>
            </p:cNvPr>
            <p:cNvSpPr/>
            <p:nvPr/>
          </p:nvSpPr>
          <p:spPr>
            <a:xfrm>
              <a:off x="1457851" y="2374634"/>
              <a:ext cx="180000" cy="18000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6350" cap="flat">
              <a:solidFill>
                <a:srgbClr val="424242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t">
              <a:no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3A9BB6E6-5DF4-484B-AC26-13F2FE72AB92}"/>
                </a:ext>
              </a:extLst>
            </p:cNvPr>
            <p:cNvSpPr/>
            <p:nvPr/>
          </p:nvSpPr>
          <p:spPr>
            <a:xfrm>
              <a:off x="1631770" y="2374634"/>
              <a:ext cx="180000" cy="18000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6350" cap="flat">
              <a:solidFill>
                <a:srgbClr val="424242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t">
              <a:no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FEA4CD60-29EC-4D02-830E-1C5D482F14F7}"/>
                </a:ext>
              </a:extLst>
            </p:cNvPr>
            <p:cNvSpPr/>
            <p:nvPr/>
          </p:nvSpPr>
          <p:spPr>
            <a:xfrm>
              <a:off x="1809492" y="2374634"/>
              <a:ext cx="180000" cy="18000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6350" cap="flat">
              <a:solidFill>
                <a:srgbClr val="424242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t">
              <a:no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095CA94E-E159-40A4-9BB6-4D9FD37B554B}"/>
                </a:ext>
              </a:extLst>
            </p:cNvPr>
            <p:cNvSpPr/>
            <p:nvPr/>
          </p:nvSpPr>
          <p:spPr>
            <a:xfrm>
              <a:off x="1981401" y="2374634"/>
              <a:ext cx="180000" cy="18000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6350" cap="flat">
              <a:solidFill>
                <a:srgbClr val="424242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t">
              <a:no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1688E0D2-D3C7-4D7E-BC1F-F97FC2460F26}"/>
                </a:ext>
              </a:extLst>
            </p:cNvPr>
            <p:cNvSpPr/>
            <p:nvPr/>
          </p:nvSpPr>
          <p:spPr>
            <a:xfrm>
              <a:off x="2155320" y="2374634"/>
              <a:ext cx="180000" cy="18000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6350" cap="flat">
              <a:solidFill>
                <a:srgbClr val="424242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t">
              <a:no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CEE1283F-AB97-49B0-8011-18F113548A44}"/>
                </a:ext>
              </a:extLst>
            </p:cNvPr>
            <p:cNvSpPr/>
            <p:nvPr/>
          </p:nvSpPr>
          <p:spPr>
            <a:xfrm>
              <a:off x="2333042" y="2374634"/>
              <a:ext cx="180000" cy="18000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6350" cap="flat">
              <a:solidFill>
                <a:srgbClr val="424242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t">
              <a:no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7C58EEFD-3B40-45A8-BFD4-71F669463972}"/>
                </a:ext>
              </a:extLst>
            </p:cNvPr>
            <p:cNvSpPr/>
            <p:nvPr/>
          </p:nvSpPr>
          <p:spPr>
            <a:xfrm>
              <a:off x="2513042" y="2374634"/>
              <a:ext cx="180000" cy="18000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6350" cap="flat">
              <a:solidFill>
                <a:srgbClr val="424242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t">
              <a:no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D5AF2924-CE2A-4CC1-8F0A-999097561406}"/>
                </a:ext>
              </a:extLst>
            </p:cNvPr>
            <p:cNvSpPr/>
            <p:nvPr/>
          </p:nvSpPr>
          <p:spPr>
            <a:xfrm>
              <a:off x="2686961" y="2374634"/>
              <a:ext cx="180000" cy="18000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6350" cap="flat">
              <a:solidFill>
                <a:srgbClr val="424242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t">
              <a:no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4C2F28A5-8D32-4DCD-AE8D-DF30380BDD32}"/>
                </a:ext>
              </a:extLst>
            </p:cNvPr>
            <p:cNvSpPr/>
            <p:nvPr/>
          </p:nvSpPr>
          <p:spPr>
            <a:xfrm>
              <a:off x="2864683" y="2374634"/>
              <a:ext cx="180000" cy="18000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6350" cap="flat">
              <a:solidFill>
                <a:srgbClr val="424242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t">
              <a:no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31EFBBA8-F7F9-4F72-84E4-CD5BEC3FCE5E}"/>
                </a:ext>
              </a:extLst>
            </p:cNvPr>
            <p:cNvSpPr/>
            <p:nvPr/>
          </p:nvSpPr>
          <p:spPr>
            <a:xfrm>
              <a:off x="1457851" y="2554634"/>
              <a:ext cx="180000" cy="18000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6350" cap="flat">
              <a:solidFill>
                <a:srgbClr val="424242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t">
              <a:no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67C9842A-F597-46FE-90A4-B16923D5AAB7}"/>
                </a:ext>
              </a:extLst>
            </p:cNvPr>
            <p:cNvSpPr/>
            <p:nvPr/>
          </p:nvSpPr>
          <p:spPr>
            <a:xfrm>
              <a:off x="1631770" y="2554634"/>
              <a:ext cx="180000" cy="18000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6350" cap="flat">
              <a:solidFill>
                <a:srgbClr val="424242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t">
              <a:no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FF43FF13-9E05-4677-9828-DACBFC0DDBA9}"/>
                </a:ext>
              </a:extLst>
            </p:cNvPr>
            <p:cNvSpPr/>
            <p:nvPr/>
          </p:nvSpPr>
          <p:spPr>
            <a:xfrm>
              <a:off x="1809492" y="2554634"/>
              <a:ext cx="180000" cy="18000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6350" cap="flat">
              <a:solidFill>
                <a:srgbClr val="424242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t">
              <a:no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1E5C7759-8F8E-45D6-8822-B31DBB0C0193}"/>
                </a:ext>
              </a:extLst>
            </p:cNvPr>
            <p:cNvSpPr/>
            <p:nvPr/>
          </p:nvSpPr>
          <p:spPr>
            <a:xfrm>
              <a:off x="1981401" y="2554634"/>
              <a:ext cx="180000" cy="18000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6350" cap="flat">
              <a:solidFill>
                <a:srgbClr val="424242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t">
              <a:no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8332573E-D675-4A64-A352-99F90C89FE82}"/>
                </a:ext>
              </a:extLst>
            </p:cNvPr>
            <p:cNvSpPr/>
            <p:nvPr/>
          </p:nvSpPr>
          <p:spPr>
            <a:xfrm>
              <a:off x="2155320" y="2554634"/>
              <a:ext cx="180000" cy="18000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6350" cap="flat">
              <a:solidFill>
                <a:srgbClr val="424242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t">
              <a:no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8EF399D9-4C93-4B7E-AD0A-62CAC0E4E4BC}"/>
                </a:ext>
              </a:extLst>
            </p:cNvPr>
            <p:cNvSpPr/>
            <p:nvPr/>
          </p:nvSpPr>
          <p:spPr>
            <a:xfrm>
              <a:off x="2333042" y="2554634"/>
              <a:ext cx="180000" cy="18000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6350" cap="flat">
              <a:solidFill>
                <a:srgbClr val="424242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t">
              <a:no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84377777-BA98-45A1-A718-D6B904EA3EA7}"/>
                </a:ext>
              </a:extLst>
            </p:cNvPr>
            <p:cNvSpPr/>
            <p:nvPr/>
          </p:nvSpPr>
          <p:spPr>
            <a:xfrm>
              <a:off x="2513042" y="2554634"/>
              <a:ext cx="180000" cy="18000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6350" cap="flat">
              <a:solidFill>
                <a:srgbClr val="424242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t">
              <a:no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D0C0B342-1FD9-4FF8-A440-AC5C0D16AA2D}"/>
                </a:ext>
              </a:extLst>
            </p:cNvPr>
            <p:cNvSpPr/>
            <p:nvPr/>
          </p:nvSpPr>
          <p:spPr>
            <a:xfrm>
              <a:off x="2686961" y="2554634"/>
              <a:ext cx="180000" cy="18000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6350" cap="flat">
              <a:solidFill>
                <a:srgbClr val="424242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t">
              <a:no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012CAF76-FE79-4F1C-BC08-4C85DB7FD483}"/>
                </a:ext>
              </a:extLst>
            </p:cNvPr>
            <p:cNvSpPr/>
            <p:nvPr/>
          </p:nvSpPr>
          <p:spPr>
            <a:xfrm>
              <a:off x="2864683" y="2554634"/>
              <a:ext cx="180000" cy="18000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6350" cap="flat">
              <a:solidFill>
                <a:srgbClr val="424242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t">
              <a:no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299BB44B-A5D1-4FAF-99DD-4EEE770A0085}"/>
                </a:ext>
              </a:extLst>
            </p:cNvPr>
            <p:cNvSpPr txBox="1"/>
            <p:nvPr/>
          </p:nvSpPr>
          <p:spPr>
            <a:xfrm>
              <a:off x="1483731" y="2207527"/>
              <a:ext cx="12824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00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7A159634-E2B0-4DFB-82D2-F24680E5EC59}"/>
                </a:ext>
              </a:extLst>
            </p:cNvPr>
            <p:cNvSpPr txBox="1"/>
            <p:nvPr/>
          </p:nvSpPr>
          <p:spPr>
            <a:xfrm>
              <a:off x="1657650" y="2207527"/>
              <a:ext cx="12824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01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678ECA02-AF35-475B-8574-5EB9DEED20FF}"/>
                </a:ext>
              </a:extLst>
            </p:cNvPr>
            <p:cNvSpPr txBox="1"/>
            <p:nvPr/>
          </p:nvSpPr>
          <p:spPr>
            <a:xfrm>
              <a:off x="1835372" y="2207527"/>
              <a:ext cx="12824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02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5EC99831-2536-44EF-AED2-FC579C41CDBA}"/>
                </a:ext>
              </a:extLst>
            </p:cNvPr>
            <p:cNvSpPr txBox="1"/>
            <p:nvPr/>
          </p:nvSpPr>
          <p:spPr>
            <a:xfrm>
              <a:off x="2007281" y="2207527"/>
              <a:ext cx="12824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10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86297FCA-C449-46E4-B368-9605D9812937}"/>
                </a:ext>
              </a:extLst>
            </p:cNvPr>
            <p:cNvSpPr txBox="1"/>
            <p:nvPr/>
          </p:nvSpPr>
          <p:spPr>
            <a:xfrm>
              <a:off x="2181200" y="2207527"/>
              <a:ext cx="12824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11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4C4F791B-720F-4124-9AE0-1AC4C6A339C1}"/>
                </a:ext>
              </a:extLst>
            </p:cNvPr>
            <p:cNvSpPr txBox="1"/>
            <p:nvPr/>
          </p:nvSpPr>
          <p:spPr>
            <a:xfrm>
              <a:off x="2358922" y="2207527"/>
              <a:ext cx="12824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12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851E7DA7-0F10-4A15-AD20-F8648D02AE94}"/>
                </a:ext>
              </a:extLst>
            </p:cNvPr>
            <p:cNvSpPr txBox="1"/>
            <p:nvPr/>
          </p:nvSpPr>
          <p:spPr>
            <a:xfrm>
              <a:off x="2538922" y="2207527"/>
              <a:ext cx="12824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20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BD2018C8-3F98-4433-B274-396606E8CCE9}"/>
                </a:ext>
              </a:extLst>
            </p:cNvPr>
            <p:cNvSpPr txBox="1"/>
            <p:nvPr/>
          </p:nvSpPr>
          <p:spPr>
            <a:xfrm>
              <a:off x="2712841" y="2207527"/>
              <a:ext cx="12824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21</a:t>
              </a:r>
              <a:endParaRPr lang="en-US" sz="10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B79B56EC-CC52-4341-A869-CCA37C045ACF}"/>
                </a:ext>
              </a:extLst>
            </p:cNvPr>
            <p:cNvSpPr txBox="1"/>
            <p:nvPr/>
          </p:nvSpPr>
          <p:spPr>
            <a:xfrm>
              <a:off x="2890563" y="2207527"/>
              <a:ext cx="128240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chemeClr val="bg1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22</a:t>
              </a: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CEF38E90-2E74-49D3-8FD2-124BAA02CE21}"/>
                </a:ext>
              </a:extLst>
            </p:cNvPr>
            <p:cNvSpPr txBox="1"/>
            <p:nvPr/>
          </p:nvSpPr>
          <p:spPr>
            <a:xfrm>
              <a:off x="1895820" y="1742342"/>
              <a:ext cx="825547" cy="16927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frequency table</a:t>
              </a:r>
              <a:endParaRPr lang="en-US" sz="11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A0FD17AC-E0F8-4C93-94EB-B6CB813CF864}"/>
                </a:ext>
              </a:extLst>
            </p:cNvPr>
            <p:cNvSpPr txBox="1"/>
            <p:nvPr/>
          </p:nvSpPr>
          <p:spPr>
            <a:xfrm>
              <a:off x="855319" y="2391957"/>
              <a:ext cx="498534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algn="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 err="1">
                  <a:solidFill>
                    <a:srgbClr val="DD8455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ph.type</a:t>
              </a:r>
              <a:r>
                <a:rPr lang="en-US" sz="1000" b="1" dirty="0">
                  <a:solidFill>
                    <a:srgbClr val="DD8455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: 0</a:t>
              </a: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E878B569-540A-4E2E-AA36-32C281DE9D9A}"/>
                </a:ext>
              </a:extLst>
            </p:cNvPr>
            <p:cNvSpPr txBox="1"/>
            <p:nvPr/>
          </p:nvSpPr>
          <p:spPr>
            <a:xfrm>
              <a:off x="853549" y="2580308"/>
              <a:ext cx="498534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algn="r" defTabSz="1828800"/>
              <a:r>
                <a:rPr lang="en-US" sz="1000" b="1" dirty="0" err="1">
                  <a:solidFill>
                    <a:srgbClr val="DD8455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ph.type</a:t>
              </a:r>
              <a:r>
                <a:rPr lang="en-US" sz="1000" b="1" dirty="0">
                  <a:solidFill>
                    <a:srgbClr val="DD8455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: 1</a:t>
              </a: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A427517F-BCE3-4F10-B5F1-ED48E29B5AEA}"/>
                </a:ext>
              </a:extLst>
            </p:cNvPr>
            <p:cNvSpPr txBox="1"/>
            <p:nvPr/>
          </p:nvSpPr>
          <p:spPr>
            <a:xfrm>
              <a:off x="3083298" y="2167527"/>
              <a:ext cx="426399" cy="21544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700" b="1" dirty="0">
                  <a:solidFill>
                    <a:srgbClr val="00B0F0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genotype </a:t>
              </a:r>
            </a:p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700" b="1" dirty="0">
                  <a:solidFill>
                    <a:srgbClr val="00B0F0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combination</a:t>
              </a:r>
            </a:p>
          </p:txBody>
        </p:sp>
        <p:cxnSp>
          <p:nvCxnSpPr>
            <p:cNvPr id="175" name="Straight Arrow Connector 174">
              <a:extLst>
                <a:ext uri="{FF2B5EF4-FFF2-40B4-BE49-F238E27FC236}">
                  <a16:creationId xmlns:a16="http://schemas.microsoft.com/office/drawing/2014/main" id="{5A9D9598-791A-40D5-91D1-D0854A8F9B90}"/>
                </a:ext>
              </a:extLst>
            </p:cNvPr>
            <p:cNvCxnSpPr>
              <a:cxnSpLocks/>
            </p:cNvCxnSpPr>
            <p:nvPr/>
          </p:nvCxnSpPr>
          <p:spPr>
            <a:xfrm>
              <a:off x="2788356" y="2079752"/>
              <a:ext cx="119464" cy="125080"/>
            </a:xfrm>
            <a:prstGeom prst="straightConnector1">
              <a:avLst/>
            </a:prstGeom>
            <a:noFill/>
            <a:ln w="9525" cap="flat">
              <a:solidFill>
                <a:srgbClr val="797979"/>
              </a:solidFill>
              <a:prstDash val="solid"/>
              <a:round/>
              <a:headEnd type="none" w="med" len="med"/>
              <a:tailEnd type="triangle" w="sm" len="sm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76" name="Straight Arrow Connector 175">
              <a:extLst>
                <a:ext uri="{FF2B5EF4-FFF2-40B4-BE49-F238E27FC236}">
                  <a16:creationId xmlns:a16="http://schemas.microsoft.com/office/drawing/2014/main" id="{331E1CCE-0E34-4A17-8CAC-23C975311E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99358" y="2080985"/>
              <a:ext cx="114080" cy="121850"/>
            </a:xfrm>
            <a:prstGeom prst="straightConnector1">
              <a:avLst/>
            </a:prstGeom>
            <a:noFill/>
            <a:ln w="9525" cap="flat">
              <a:solidFill>
                <a:srgbClr val="797979"/>
              </a:solidFill>
              <a:prstDash val="solid"/>
              <a:round/>
              <a:headEnd type="none" w="med" len="med"/>
              <a:tailEnd type="triangle" w="sm" len="sm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6695AAF2-5FAF-4B06-A1EB-37D4DEF3476C}"/>
                </a:ext>
              </a:extLst>
            </p:cNvPr>
            <p:cNvSpPr txBox="1"/>
            <p:nvPr/>
          </p:nvSpPr>
          <p:spPr>
            <a:xfrm>
              <a:off x="2699598" y="1999640"/>
              <a:ext cx="71115" cy="11286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700" b="1" dirty="0">
                  <a:solidFill>
                    <a:schemeClr val="accent1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i2</a:t>
              </a: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AB1E875E-2361-4A71-8A79-5AAAD5528328}"/>
                </a:ext>
              </a:extLst>
            </p:cNvPr>
            <p:cNvSpPr txBox="1"/>
            <p:nvPr/>
          </p:nvSpPr>
          <p:spPr>
            <a:xfrm>
              <a:off x="3116234" y="1997280"/>
              <a:ext cx="71115" cy="11286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700" b="1" dirty="0">
                  <a:solidFill>
                    <a:schemeClr val="accent1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j2</a:t>
              </a:r>
            </a:p>
          </p:txBody>
        </p: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C1136939-D5F6-42AA-9C03-B984FD674ACC}"/>
                </a:ext>
              </a:extLst>
            </p:cNvPr>
            <p:cNvCxnSpPr>
              <a:cxnSpLocks/>
            </p:cNvCxnSpPr>
            <p:nvPr/>
          </p:nvCxnSpPr>
          <p:spPr>
            <a:xfrm>
              <a:off x="2034260" y="2093245"/>
              <a:ext cx="1557" cy="115341"/>
            </a:xfrm>
            <a:prstGeom prst="straightConnector1">
              <a:avLst/>
            </a:prstGeom>
            <a:noFill/>
            <a:ln w="3175" cap="flat">
              <a:solidFill>
                <a:srgbClr val="797979"/>
              </a:solidFill>
              <a:prstDash val="solid"/>
              <a:round/>
              <a:headEnd type="none" w="med" len="med"/>
              <a:tailEnd type="triangle" w="sm" len="sm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0" name="Straight Arrow Connector 179">
              <a:extLst>
                <a:ext uri="{FF2B5EF4-FFF2-40B4-BE49-F238E27FC236}">
                  <a16:creationId xmlns:a16="http://schemas.microsoft.com/office/drawing/2014/main" id="{9E0D4902-FFF4-4543-A959-4730A267AA94}"/>
                </a:ext>
              </a:extLst>
            </p:cNvPr>
            <p:cNvCxnSpPr>
              <a:cxnSpLocks/>
            </p:cNvCxnSpPr>
            <p:nvPr/>
          </p:nvCxnSpPr>
          <p:spPr>
            <a:xfrm>
              <a:off x="2102612" y="2097098"/>
              <a:ext cx="1126" cy="112909"/>
            </a:xfrm>
            <a:prstGeom prst="straightConnector1">
              <a:avLst/>
            </a:prstGeom>
            <a:noFill/>
            <a:ln w="3175" cap="flat">
              <a:solidFill>
                <a:srgbClr val="797979"/>
              </a:solidFill>
              <a:prstDash val="solid"/>
              <a:round/>
              <a:headEnd type="none" w="med" len="med"/>
              <a:tailEnd type="triangle" w="sm" len="sm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8BCAE4EB-0990-4B71-B99D-8D58E3ED4E21}"/>
                </a:ext>
              </a:extLst>
            </p:cNvPr>
            <p:cNvSpPr txBox="1"/>
            <p:nvPr/>
          </p:nvSpPr>
          <p:spPr>
            <a:xfrm>
              <a:off x="1983813" y="1991473"/>
              <a:ext cx="60956" cy="9673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600" b="1" dirty="0">
                  <a:solidFill>
                    <a:srgbClr val="797979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i1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E7D43425-1DA6-4C07-95FA-265D897320CB}"/>
                </a:ext>
              </a:extLst>
            </p:cNvPr>
            <p:cNvSpPr txBox="1"/>
            <p:nvPr/>
          </p:nvSpPr>
          <p:spPr>
            <a:xfrm>
              <a:off x="2075280" y="1992624"/>
              <a:ext cx="60956" cy="9673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600" b="1" dirty="0">
                  <a:solidFill>
                    <a:srgbClr val="00597D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j0</a:t>
              </a:r>
            </a:p>
          </p:txBody>
        </p: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4D1FB03E-BE05-4347-B48C-19EF88E7EA57}"/>
                </a:ext>
              </a:extLst>
            </p:cNvPr>
            <p:cNvGrpSpPr/>
            <p:nvPr/>
          </p:nvGrpSpPr>
          <p:grpSpPr>
            <a:xfrm>
              <a:off x="2368505" y="2460087"/>
              <a:ext cx="1022388" cy="925709"/>
              <a:chOff x="2368505" y="2460087"/>
              <a:chExt cx="1022388" cy="925709"/>
            </a:xfrm>
          </p:grpSpPr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51E85741-2120-4D0A-9174-2CDF44A77249}"/>
                  </a:ext>
                </a:extLst>
              </p:cNvPr>
              <p:cNvSpPr txBox="1"/>
              <p:nvPr/>
            </p:nvSpPr>
            <p:spPr>
              <a:xfrm>
                <a:off x="3004173" y="3256811"/>
                <a:ext cx="81275" cy="12898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800" b="1" dirty="0">
                    <a:solidFill>
                      <a:schemeClr val="accent1"/>
                    </a:solidFill>
                    <a:latin typeface="Avenir Next Condensed Demi Bold" panose="020B0506020202020204" pitchFamily="34" charset="0"/>
                    <a:ea typeface="Helvetica Neue Condensed" panose="02000503000000020004" pitchFamily="2" charset="0"/>
                    <a:cs typeface="Consolas" panose="020B0609020204030204" pitchFamily="49" charset="0"/>
                  </a:rPr>
                  <a:t>i2</a:t>
                </a:r>
              </a:p>
            </p:txBody>
          </p:sp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F43649C4-E084-44F5-91C8-0A530438428D}"/>
                  </a:ext>
                </a:extLst>
              </p:cNvPr>
              <p:cNvSpPr txBox="1"/>
              <p:nvPr/>
            </p:nvSpPr>
            <p:spPr>
              <a:xfrm>
                <a:off x="3309618" y="3256812"/>
                <a:ext cx="81275" cy="12898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800" b="1" dirty="0">
                    <a:solidFill>
                      <a:schemeClr val="accent1"/>
                    </a:solidFill>
                    <a:latin typeface="Avenir Next Condensed Demi Bold" panose="020B0506020202020204" pitchFamily="34" charset="0"/>
                    <a:ea typeface="Helvetica Neue Condensed" panose="02000503000000020004" pitchFamily="2" charset="0"/>
                    <a:cs typeface="Consolas" panose="020B0609020204030204" pitchFamily="49" charset="0"/>
                  </a:rPr>
                  <a:t>j2</a:t>
                </a:r>
              </a:p>
            </p:txBody>
          </p:sp>
          <p:sp>
            <p:nvSpPr>
              <p:cNvPr id="211" name="Rounded Rectangle 224">
                <a:extLst>
                  <a:ext uri="{FF2B5EF4-FFF2-40B4-BE49-F238E27FC236}">
                    <a16:creationId xmlns:a16="http://schemas.microsoft.com/office/drawing/2014/main" id="{3CECA6ED-8E05-43F2-B312-88D6381F30A3}"/>
                  </a:ext>
                </a:extLst>
              </p:cNvPr>
              <p:cNvSpPr/>
              <p:nvPr/>
            </p:nvSpPr>
            <p:spPr>
              <a:xfrm>
                <a:off x="314334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rgbClr val="424242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1" u="none" strike="noStrike" cap="none" spc="0" normalizeH="0" baseline="0" dirty="0">
                    <a:ln>
                      <a:noFill/>
                    </a:ln>
                    <a:solidFill>
                      <a:srgbClr val="424242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and</a:t>
                </a:r>
              </a:p>
            </p:txBody>
          </p:sp>
          <p:cxnSp>
            <p:nvCxnSpPr>
              <p:cNvPr id="212" name="Straight Arrow Connector 211">
                <a:extLst>
                  <a:ext uri="{FF2B5EF4-FFF2-40B4-BE49-F238E27FC236}">
                    <a16:creationId xmlns:a16="http://schemas.microsoft.com/office/drawing/2014/main" id="{3DE2FB25-1CA2-4E95-9F43-1F75D38B981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98587" y="3126682"/>
                <a:ext cx="77060" cy="104914"/>
              </a:xfrm>
              <a:prstGeom prst="straightConnector1">
                <a:avLst/>
              </a:prstGeom>
              <a:noFill/>
              <a:ln w="6350" cap="flat">
                <a:solidFill>
                  <a:srgbClr val="42424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13" name="Straight Arrow Connector 212">
                <a:extLst>
                  <a:ext uri="{FF2B5EF4-FFF2-40B4-BE49-F238E27FC236}">
                    <a16:creationId xmlns:a16="http://schemas.microsoft.com/office/drawing/2014/main" id="{B48F2AD4-03A6-45D8-9DBE-845EB50538A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58839" y="3129022"/>
                <a:ext cx="82660" cy="109882"/>
              </a:xfrm>
              <a:prstGeom prst="straightConnector1">
                <a:avLst/>
              </a:prstGeom>
              <a:noFill/>
              <a:ln w="6350" cap="flat">
                <a:solidFill>
                  <a:srgbClr val="42424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14" name="Straight Arrow Connector 213">
                <a:extLst>
                  <a:ext uri="{FF2B5EF4-FFF2-40B4-BE49-F238E27FC236}">
                    <a16:creationId xmlns:a16="http://schemas.microsoft.com/office/drawing/2014/main" id="{8F7E9462-0516-4357-B5EF-45D1FA524FD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53010" y="3071139"/>
                <a:ext cx="91155" cy="1348"/>
              </a:xfrm>
              <a:prstGeom prst="straightConnector1">
                <a:avLst/>
              </a:prstGeom>
              <a:noFill/>
              <a:ln w="6350" cap="flat">
                <a:solidFill>
                  <a:srgbClr val="42424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15" name="TextBox 214">
                <a:extLst>
                  <a:ext uri="{FF2B5EF4-FFF2-40B4-BE49-F238E27FC236}">
                    <a16:creationId xmlns:a16="http://schemas.microsoft.com/office/drawing/2014/main" id="{D0566C3D-8BF7-4545-B11C-AD4A1468C129}"/>
                  </a:ext>
                </a:extLst>
              </p:cNvPr>
              <p:cNvSpPr txBox="1"/>
              <p:nvPr/>
            </p:nvSpPr>
            <p:spPr>
              <a:xfrm>
                <a:off x="2368505" y="3010258"/>
                <a:ext cx="418384" cy="12311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800" b="1" dirty="0">
                    <a:solidFill>
                      <a:srgbClr val="DD8455"/>
                    </a:solidFill>
                    <a:latin typeface="Avenir Next Condensed Demi Bold" panose="020B0506020202020204" pitchFamily="34" charset="0"/>
                    <a:ea typeface="Helvetica Neue Condensed" panose="02000503000000020004" pitchFamily="2" charset="0"/>
                    <a:cs typeface="Consolas" panose="020B0609020204030204" pitchFamily="49" charset="0"/>
                  </a:rPr>
                  <a:t>phenotype</a:t>
                </a:r>
              </a:p>
            </p:txBody>
          </p:sp>
          <p:sp>
            <p:nvSpPr>
              <p:cNvPr id="216" name="Rounded Rectangle 229">
                <a:extLst>
                  <a:ext uri="{FF2B5EF4-FFF2-40B4-BE49-F238E27FC236}">
                    <a16:creationId xmlns:a16="http://schemas.microsoft.com/office/drawing/2014/main" id="{41FEC999-51C6-4F38-A775-D219E6CC4EFF}"/>
                  </a:ext>
                </a:extLst>
              </p:cNvPr>
              <p:cNvSpPr/>
              <p:nvPr/>
            </p:nvSpPr>
            <p:spPr>
              <a:xfrm>
                <a:off x="3089311" y="2798470"/>
                <a:ext cx="270000" cy="126000"/>
              </a:xfrm>
              <a:prstGeom prst="roundRect">
                <a:avLst/>
              </a:prstGeom>
              <a:noFill/>
              <a:ln w="6350" cap="flat">
                <a:solidFill>
                  <a:srgbClr val="424242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1" u="none" strike="noStrike" cap="none" spc="0" normalizeH="0" baseline="0" dirty="0" err="1">
                    <a:ln>
                      <a:noFill/>
                    </a:ln>
                    <a:solidFill>
                      <a:srgbClr val="424242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popcnt</a:t>
                </a:r>
                <a:endParaRPr kumimoji="0" lang="en-US" sz="700" b="1" u="none" strike="noStrike" cap="none" spc="0" normalizeH="0" baseline="0" dirty="0">
                  <a:ln>
                    <a:noFill/>
                  </a:ln>
                  <a:solidFill>
                    <a:srgbClr val="424242"/>
                  </a:solidFill>
                  <a:effectLst/>
                  <a:uFillTx/>
                  <a:latin typeface="Avenir Next Condensed Demi Bold" panose="020B0506020202020204" pitchFamily="34" charset="0"/>
                  <a:sym typeface="Arial"/>
                </a:endParaRPr>
              </a:p>
            </p:txBody>
          </p:sp>
          <p:cxnSp>
            <p:nvCxnSpPr>
              <p:cNvPr id="217" name="Straight Arrow Connector 216">
                <a:extLst>
                  <a:ext uri="{FF2B5EF4-FFF2-40B4-BE49-F238E27FC236}">
                    <a16:creationId xmlns:a16="http://schemas.microsoft.com/office/drawing/2014/main" id="{91879F88-4F96-4DF8-AC66-446084F840E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5721" y="2928693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rgbClr val="42424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18" name="Straight Arrow Connector 217">
                <a:extLst>
                  <a:ext uri="{FF2B5EF4-FFF2-40B4-BE49-F238E27FC236}">
                    <a16:creationId xmlns:a16="http://schemas.microsoft.com/office/drawing/2014/main" id="{913D7FA0-30B4-4C62-805E-DC4E84B5E4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8517" y="2460087"/>
                <a:ext cx="0" cy="333407"/>
              </a:xfrm>
              <a:prstGeom prst="straightConnector1">
                <a:avLst/>
              </a:prstGeom>
              <a:noFill/>
              <a:ln w="6350" cap="flat">
                <a:solidFill>
                  <a:srgbClr val="42424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19" name="Rounded Rectangle 232">
                <a:extLst>
                  <a:ext uri="{FF2B5EF4-FFF2-40B4-BE49-F238E27FC236}">
                    <a16:creationId xmlns:a16="http://schemas.microsoft.com/office/drawing/2014/main" id="{23210A77-0A0D-4F94-B62A-2A43FDE1FBA5}"/>
                  </a:ext>
                </a:extLst>
              </p:cNvPr>
              <p:cNvSpPr/>
              <p:nvPr/>
            </p:nvSpPr>
            <p:spPr>
              <a:xfrm>
                <a:off x="288690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rgbClr val="424242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1" u="none" strike="noStrike" cap="none" spc="0" normalizeH="0" baseline="0" dirty="0">
                    <a:ln>
                      <a:noFill/>
                    </a:ln>
                    <a:solidFill>
                      <a:srgbClr val="424242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not</a:t>
                </a:r>
              </a:p>
            </p:txBody>
          </p:sp>
          <p:cxnSp>
            <p:nvCxnSpPr>
              <p:cNvPr id="220" name="Straight Arrow Connector 219">
                <a:extLst>
                  <a:ext uri="{FF2B5EF4-FFF2-40B4-BE49-F238E27FC236}">
                    <a16:creationId xmlns:a16="http://schemas.microsoft.com/office/drawing/2014/main" id="{54E4F80F-7CE4-45B5-B0D6-F04DF8DD34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6231" y="3071139"/>
                <a:ext cx="91013" cy="0"/>
              </a:xfrm>
              <a:prstGeom prst="straightConnector1">
                <a:avLst/>
              </a:prstGeom>
              <a:noFill/>
              <a:ln w="6350" cap="flat">
                <a:solidFill>
                  <a:srgbClr val="42424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cxnSp>
          <p:nvCxnSpPr>
            <p:cNvPr id="184" name="Straight Arrow Connector 183">
              <a:extLst>
                <a:ext uri="{FF2B5EF4-FFF2-40B4-BE49-F238E27FC236}">
                  <a16:creationId xmlns:a16="http://schemas.microsoft.com/office/drawing/2014/main" id="{BCBAD8A2-FD41-4CFE-B997-29B7ABC72A4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29632" y="2459624"/>
              <a:ext cx="293279" cy="3625"/>
            </a:xfrm>
            <a:prstGeom prst="straightConnector1">
              <a:avLst/>
            </a:prstGeom>
            <a:noFill/>
            <a:ln w="6350" cap="flat">
              <a:solidFill>
                <a:srgbClr val="424242"/>
              </a:solidFill>
              <a:prstDash val="solid"/>
              <a:round/>
              <a:headEnd type="none" w="med" len="med"/>
              <a:tailEnd type="triangle" w="sm" len="sm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EE7B7B22-4A34-4F7E-8E12-4958E51E606C}"/>
                </a:ext>
              </a:extLst>
            </p:cNvPr>
            <p:cNvGrpSpPr/>
            <p:nvPr/>
          </p:nvGrpSpPr>
          <p:grpSpPr>
            <a:xfrm>
              <a:off x="1457199" y="2650827"/>
              <a:ext cx="771563" cy="734454"/>
              <a:chOff x="2619330" y="2651342"/>
              <a:chExt cx="771563" cy="734454"/>
            </a:xfrm>
          </p:grpSpPr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E920824C-EF2A-41B8-A2AE-C05ECE40D3FD}"/>
                  </a:ext>
                </a:extLst>
              </p:cNvPr>
              <p:cNvSpPr txBox="1"/>
              <p:nvPr/>
            </p:nvSpPr>
            <p:spPr>
              <a:xfrm>
                <a:off x="3004173" y="3256812"/>
                <a:ext cx="81275" cy="12898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800" b="1" dirty="0">
                    <a:solidFill>
                      <a:srgbClr val="797979"/>
                    </a:solidFill>
                    <a:latin typeface="Avenir Next Condensed Demi Bold" panose="020B0506020202020204" pitchFamily="34" charset="0"/>
                    <a:ea typeface="Helvetica Neue Condensed" panose="02000503000000020004" pitchFamily="2" charset="0"/>
                    <a:cs typeface="Consolas" panose="020B0609020204030204" pitchFamily="49" charset="0"/>
                  </a:rPr>
                  <a:t>i1</a:t>
                </a:r>
              </a:p>
            </p:txBody>
          </p:sp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F9C89AB0-6E00-488A-AE05-87D6346492B1}"/>
                  </a:ext>
                </a:extLst>
              </p:cNvPr>
              <p:cNvSpPr txBox="1"/>
              <p:nvPr/>
            </p:nvSpPr>
            <p:spPr>
              <a:xfrm>
                <a:off x="3309618" y="3256812"/>
                <a:ext cx="81275" cy="12898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800" b="1" dirty="0">
                    <a:solidFill>
                      <a:srgbClr val="00597D"/>
                    </a:solidFill>
                    <a:latin typeface="Avenir Next Condensed Demi Bold" panose="020B0506020202020204" pitchFamily="34" charset="0"/>
                    <a:ea typeface="Helvetica Neue Condensed" panose="02000503000000020004" pitchFamily="2" charset="0"/>
                    <a:cs typeface="Consolas" panose="020B0609020204030204" pitchFamily="49" charset="0"/>
                  </a:rPr>
                  <a:t>j0</a:t>
                </a:r>
              </a:p>
            </p:txBody>
          </p:sp>
          <p:sp>
            <p:nvSpPr>
              <p:cNvPr id="188" name="Rounded Rectangle 180">
                <a:extLst>
                  <a:ext uri="{FF2B5EF4-FFF2-40B4-BE49-F238E27FC236}">
                    <a16:creationId xmlns:a16="http://schemas.microsoft.com/office/drawing/2014/main" id="{50A7A9A0-0EFE-46CC-978E-FEA9821B35DF}"/>
                  </a:ext>
                </a:extLst>
              </p:cNvPr>
              <p:cNvSpPr/>
              <p:nvPr/>
            </p:nvSpPr>
            <p:spPr>
              <a:xfrm>
                <a:off x="314334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rgbClr val="424242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1" u="none" strike="noStrike" cap="none" spc="0" normalizeH="0" baseline="0" dirty="0">
                    <a:ln>
                      <a:noFill/>
                    </a:ln>
                    <a:solidFill>
                      <a:srgbClr val="424242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and</a:t>
                </a:r>
              </a:p>
            </p:txBody>
          </p:sp>
          <p:cxnSp>
            <p:nvCxnSpPr>
              <p:cNvPr id="189" name="Straight Arrow Connector 188">
                <a:extLst>
                  <a:ext uri="{FF2B5EF4-FFF2-40B4-BE49-F238E27FC236}">
                    <a16:creationId xmlns:a16="http://schemas.microsoft.com/office/drawing/2014/main" id="{DDD6DD78-1D1E-491F-AFAA-59B572DCBD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98587" y="3126682"/>
                <a:ext cx="77060" cy="104914"/>
              </a:xfrm>
              <a:prstGeom prst="straightConnector1">
                <a:avLst/>
              </a:prstGeom>
              <a:noFill/>
              <a:ln w="6350" cap="flat">
                <a:solidFill>
                  <a:srgbClr val="42424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90" name="Straight Arrow Connector 189">
                <a:extLst>
                  <a:ext uri="{FF2B5EF4-FFF2-40B4-BE49-F238E27FC236}">
                    <a16:creationId xmlns:a16="http://schemas.microsoft.com/office/drawing/2014/main" id="{55B66B05-0D18-4C7B-9D2D-2C9585E2E6C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58839" y="3129022"/>
                <a:ext cx="82660" cy="109882"/>
              </a:xfrm>
              <a:prstGeom prst="straightConnector1">
                <a:avLst/>
              </a:prstGeom>
              <a:noFill/>
              <a:ln w="6350" cap="flat">
                <a:solidFill>
                  <a:srgbClr val="42424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91" name="Straight Arrow Connector 190">
                <a:extLst>
                  <a:ext uri="{FF2B5EF4-FFF2-40B4-BE49-F238E27FC236}">
                    <a16:creationId xmlns:a16="http://schemas.microsoft.com/office/drawing/2014/main" id="{6C625E72-B4BC-4C53-B700-3428C9797CE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53010" y="3071139"/>
                <a:ext cx="91155" cy="1348"/>
              </a:xfrm>
              <a:prstGeom prst="straightConnector1">
                <a:avLst/>
              </a:prstGeom>
              <a:noFill/>
              <a:ln w="6350" cap="flat">
                <a:solidFill>
                  <a:srgbClr val="42424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2F8AEC72-948A-446D-B7AB-54A24E1EED08}"/>
                  </a:ext>
                </a:extLst>
              </p:cNvPr>
              <p:cNvSpPr txBox="1"/>
              <p:nvPr/>
            </p:nvSpPr>
            <p:spPr>
              <a:xfrm>
                <a:off x="2619330" y="3010258"/>
                <a:ext cx="418384" cy="12311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800" b="1" dirty="0">
                    <a:solidFill>
                      <a:srgbClr val="DD8455"/>
                    </a:solidFill>
                    <a:latin typeface="Avenir Next Condensed Demi Bold" panose="020B0506020202020204" pitchFamily="34" charset="0"/>
                    <a:ea typeface="Helvetica Neue Condensed" panose="02000503000000020004" pitchFamily="2" charset="0"/>
                    <a:cs typeface="Consolas" panose="020B0609020204030204" pitchFamily="49" charset="0"/>
                  </a:rPr>
                  <a:t>phenotype</a:t>
                </a:r>
              </a:p>
            </p:txBody>
          </p:sp>
          <p:sp>
            <p:nvSpPr>
              <p:cNvPr id="196" name="Rounded Rectangle 192">
                <a:extLst>
                  <a:ext uri="{FF2B5EF4-FFF2-40B4-BE49-F238E27FC236}">
                    <a16:creationId xmlns:a16="http://schemas.microsoft.com/office/drawing/2014/main" id="{6B6D0DC1-061F-4B05-9AAC-1125D0F83279}"/>
                  </a:ext>
                </a:extLst>
              </p:cNvPr>
              <p:cNvSpPr/>
              <p:nvPr/>
            </p:nvSpPr>
            <p:spPr>
              <a:xfrm>
                <a:off x="3089311" y="2798470"/>
                <a:ext cx="270000" cy="126000"/>
              </a:xfrm>
              <a:prstGeom prst="roundRect">
                <a:avLst/>
              </a:prstGeom>
              <a:noFill/>
              <a:ln w="6350" cap="flat">
                <a:solidFill>
                  <a:srgbClr val="424242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1" u="none" strike="noStrike" cap="none" spc="0" normalizeH="0" baseline="0" dirty="0" err="1">
                    <a:ln>
                      <a:noFill/>
                    </a:ln>
                    <a:solidFill>
                      <a:srgbClr val="424242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popcnt</a:t>
                </a:r>
                <a:endParaRPr kumimoji="0" lang="en-US" sz="700" b="1" u="none" strike="noStrike" cap="none" spc="0" normalizeH="0" baseline="0" dirty="0">
                  <a:ln>
                    <a:noFill/>
                  </a:ln>
                  <a:solidFill>
                    <a:srgbClr val="424242"/>
                  </a:solidFill>
                  <a:effectLst/>
                  <a:uFillTx/>
                  <a:latin typeface="Avenir Next Condensed Demi Bold" panose="020B0506020202020204" pitchFamily="34" charset="0"/>
                  <a:sym typeface="Arial"/>
                </a:endParaRPr>
              </a:p>
            </p:txBody>
          </p:sp>
          <p:cxnSp>
            <p:nvCxnSpPr>
              <p:cNvPr id="201" name="Straight Arrow Connector 200">
                <a:extLst>
                  <a:ext uri="{FF2B5EF4-FFF2-40B4-BE49-F238E27FC236}">
                    <a16:creationId xmlns:a16="http://schemas.microsoft.com/office/drawing/2014/main" id="{1E5A8D20-8DE8-47FC-BD9B-A5908E53848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5721" y="2928693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rgbClr val="42424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08" name="Straight Arrow Connector 207">
                <a:extLst>
                  <a:ext uri="{FF2B5EF4-FFF2-40B4-BE49-F238E27FC236}">
                    <a16:creationId xmlns:a16="http://schemas.microsoft.com/office/drawing/2014/main" id="{F754EA65-92B4-4C99-99B1-A66CD257FF5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8517" y="2651342"/>
                <a:ext cx="0" cy="141397"/>
              </a:xfrm>
              <a:prstGeom prst="straightConnector1">
                <a:avLst/>
              </a:prstGeom>
              <a:noFill/>
              <a:ln w="6350" cap="flat">
                <a:solidFill>
                  <a:srgbClr val="424242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649E421-08E3-440D-808A-4E57DE22E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220" y="910822"/>
            <a:ext cx="2815028" cy="2847898"/>
          </a:xfrm>
          <a:prstGeom prst="rect">
            <a:avLst/>
          </a:prstGeom>
        </p:spPr>
      </p:pic>
      <p:sp>
        <p:nvSpPr>
          <p:cNvPr id="104" name="TextBox 103">
            <a:extLst>
              <a:ext uri="{FF2B5EF4-FFF2-40B4-BE49-F238E27FC236}">
                <a16:creationId xmlns:a16="http://schemas.microsoft.com/office/drawing/2014/main" id="{4F521ADF-B4B7-4DD3-B326-46D754E9C2C4}"/>
              </a:ext>
            </a:extLst>
          </p:cNvPr>
          <p:cNvSpPr txBox="1"/>
          <p:nvPr/>
        </p:nvSpPr>
        <p:spPr>
          <a:xfrm>
            <a:off x="3610220" y="747129"/>
            <a:ext cx="873359" cy="153888"/>
          </a:xfrm>
          <a:prstGeom prst="rect">
            <a:avLst/>
          </a:prstGeom>
          <a:noFill/>
          <a:ln w="25400" cap="flat">
            <a:noFill/>
            <a:miter lim="400000"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i="1" dirty="0">
                <a:solidFill>
                  <a:schemeClr val="accent6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Device code</a:t>
            </a:r>
          </a:p>
        </p:txBody>
      </p:sp>
    </p:spTree>
    <p:extLst>
      <p:ext uri="{BB962C8B-B14F-4D97-AF65-F5344CB8AC3E}">
        <p14:creationId xmlns:p14="http://schemas.microsoft.com/office/powerpoint/2010/main" val="11161070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788F09-C217-F440-BE37-9B936F524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OpenCL implementation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33A23-E3B5-8345-95C4-29B339A6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31</a:t>
            </a:fld>
            <a:r>
              <a:rPr lang="pt-PT"/>
              <a:t>  </a:t>
            </a:r>
            <a:r>
              <a:rPr lang="pt-PT" b="0"/>
              <a:t>|</a:t>
            </a:r>
            <a:endParaRPr lang="uk-UA" b="0" dirty="0"/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id="{C405ED78-4798-A34F-B1BE-9C739FEC72EE}"/>
              </a:ext>
            </a:extLst>
          </p:cNvPr>
          <p:cNvSpPr/>
          <p:nvPr/>
        </p:nvSpPr>
        <p:spPr>
          <a:xfrm>
            <a:off x="6687350" y="0"/>
            <a:ext cx="2456650" cy="5143500"/>
          </a:xfrm>
          <a:prstGeom prst="rect">
            <a:avLst/>
          </a:prstGeom>
          <a:solidFill>
            <a:srgbClr val="00597D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637BB7-9F6F-264C-A270-146DBC9D1EA6}"/>
              </a:ext>
            </a:extLst>
          </p:cNvPr>
          <p:cNvGrpSpPr/>
          <p:nvPr/>
        </p:nvGrpSpPr>
        <p:grpSpPr>
          <a:xfrm>
            <a:off x="6905969" y="450944"/>
            <a:ext cx="1792001" cy="709254"/>
            <a:chOff x="6905969" y="450944"/>
            <a:chExt cx="1792001" cy="709254"/>
          </a:xfrm>
        </p:grpSpPr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7F3D38D3-1B49-424F-A840-332FFEF4BD42}"/>
                </a:ext>
              </a:extLst>
            </p:cNvPr>
            <p:cNvSpPr txBox="1"/>
            <p:nvPr/>
          </p:nvSpPr>
          <p:spPr>
            <a:xfrm>
              <a:off x="7175117" y="450944"/>
              <a:ext cx="1522853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defTabSz="1828800"/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Three Genotypes + Phenotype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712B104-F208-3B4D-880C-CD329D54B6F0}"/>
                </a:ext>
              </a:extLst>
            </p:cNvPr>
            <p:cNvGrpSpPr/>
            <p:nvPr/>
          </p:nvGrpSpPr>
          <p:grpSpPr>
            <a:xfrm>
              <a:off x="7190865" y="679378"/>
              <a:ext cx="470414" cy="480820"/>
              <a:chOff x="7124920" y="365042"/>
              <a:chExt cx="470414" cy="480820"/>
            </a:xfrm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C9F77248-06BF-7146-AE78-4D2C87D5D812}"/>
                  </a:ext>
                </a:extLst>
              </p:cNvPr>
              <p:cNvSpPr/>
              <p:nvPr/>
            </p:nvSpPr>
            <p:spPr>
              <a:xfrm>
                <a:off x="7124920" y="365042"/>
                <a:ext cx="470414" cy="48082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A7D428CB-DB10-BB4C-B8AA-DE7AE05B9872}"/>
                  </a:ext>
                </a:extLst>
              </p:cNvPr>
              <p:cNvGrpSpPr/>
              <p:nvPr/>
            </p:nvGrpSpPr>
            <p:grpSpPr>
              <a:xfrm>
                <a:off x="7177888" y="411290"/>
                <a:ext cx="359728" cy="104455"/>
                <a:chOff x="7177888" y="411290"/>
                <a:chExt cx="359728" cy="104455"/>
              </a:xfrm>
            </p:grpSpPr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8FA9A594-F810-8749-9894-E3F3ED6E25E6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C8AC1865-7A7B-0242-B49B-1605AAF743C5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2EAD230E-8FF9-514A-9ABD-DD3F9478A9B8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72924A39-F1A9-4F47-8D8D-90EC34B74D73}"/>
                  </a:ext>
                </a:extLst>
              </p:cNvPr>
              <p:cNvGrpSpPr/>
              <p:nvPr/>
            </p:nvGrpSpPr>
            <p:grpSpPr>
              <a:xfrm>
                <a:off x="7177888" y="508537"/>
                <a:ext cx="359728" cy="104455"/>
                <a:chOff x="7177888" y="411290"/>
                <a:chExt cx="359728" cy="104455"/>
              </a:xfrm>
            </p:grpSpPr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F46E6D34-9C62-AA49-8BA4-58DD16D209C9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ED189552-1158-064F-851B-256240C34D29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157D36FC-1D8F-2D4A-9030-61A55E9C4760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B6FF3A16-F9B8-BC4F-A51C-E2E8787E6D54}"/>
                  </a:ext>
                </a:extLst>
              </p:cNvPr>
              <p:cNvGrpSpPr/>
              <p:nvPr/>
            </p:nvGrpSpPr>
            <p:grpSpPr>
              <a:xfrm>
                <a:off x="7177888" y="612992"/>
                <a:ext cx="359728" cy="104455"/>
                <a:chOff x="7177888" y="411290"/>
                <a:chExt cx="359728" cy="104455"/>
              </a:xfrm>
            </p:grpSpPr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78CD421A-F950-3E4B-BF32-F4489C9F418C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4CB2CB17-BAE4-B846-B8E6-278AFE7DBE92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03A5BD55-9C8A-4A4E-A741-CCEE470D20AB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03DE9CA7-544D-574E-8062-992A60FEC702}"/>
                  </a:ext>
                </a:extLst>
              </p:cNvPr>
              <p:cNvSpPr/>
              <p:nvPr/>
            </p:nvSpPr>
            <p:spPr>
              <a:xfrm>
                <a:off x="7177888" y="756992"/>
                <a:ext cx="359728" cy="3600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C4E26584-492D-264E-A541-31B3F1699BB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03947" y="679378"/>
              <a:ext cx="468000" cy="446023"/>
              <a:chOff x="2796231" y="2702265"/>
              <a:chExt cx="563080" cy="536639"/>
            </a:xfrm>
          </p:grpSpPr>
          <p:sp>
            <p:nvSpPr>
              <p:cNvPr id="228" name="Rounded Rectangle 227">
                <a:extLst>
                  <a:ext uri="{FF2B5EF4-FFF2-40B4-BE49-F238E27FC236}">
                    <a16:creationId xmlns:a16="http://schemas.microsoft.com/office/drawing/2014/main" id="{099E7CE4-9051-4945-9A9B-FA9252945D6E}"/>
                  </a:ext>
                </a:extLst>
              </p:cNvPr>
              <p:cNvSpPr/>
              <p:nvPr/>
            </p:nvSpPr>
            <p:spPr>
              <a:xfrm>
                <a:off x="314334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and</a:t>
                </a:r>
              </a:p>
            </p:txBody>
          </p:sp>
          <p:cxnSp>
            <p:nvCxnSpPr>
              <p:cNvPr id="229" name="Straight Arrow Connector 228">
                <a:extLst>
                  <a:ext uri="{FF2B5EF4-FFF2-40B4-BE49-F238E27FC236}">
                    <a16:creationId xmlns:a16="http://schemas.microsoft.com/office/drawing/2014/main" id="{F82CFD39-C4B7-0743-9D08-85CDE1E601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98587" y="3126682"/>
                <a:ext cx="77060" cy="104914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34" name="Straight Arrow Connector 233">
                <a:extLst>
                  <a:ext uri="{FF2B5EF4-FFF2-40B4-BE49-F238E27FC236}">
                    <a16:creationId xmlns:a16="http://schemas.microsoft.com/office/drawing/2014/main" id="{14A8715D-C269-B84B-9BF9-5051BC07C2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58839" y="3129022"/>
                <a:ext cx="82660" cy="10988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3" name="Straight Arrow Connector 242">
                <a:extLst>
                  <a:ext uri="{FF2B5EF4-FFF2-40B4-BE49-F238E27FC236}">
                    <a16:creationId xmlns:a16="http://schemas.microsoft.com/office/drawing/2014/main" id="{BB11C006-BAC7-F242-8250-8BD6CE45C2E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53010" y="3071139"/>
                <a:ext cx="91155" cy="1348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44" name="Rounded Rectangle 243">
                <a:extLst>
                  <a:ext uri="{FF2B5EF4-FFF2-40B4-BE49-F238E27FC236}">
                    <a16:creationId xmlns:a16="http://schemas.microsoft.com/office/drawing/2014/main" id="{B935295E-ADF6-574A-B5AD-27C6F21D335E}"/>
                  </a:ext>
                </a:extLst>
              </p:cNvPr>
              <p:cNvSpPr/>
              <p:nvPr/>
            </p:nvSpPr>
            <p:spPr>
              <a:xfrm>
                <a:off x="3089311" y="2798470"/>
                <a:ext cx="270000" cy="126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popcnt</a:t>
                </a:r>
                <a:endParaRPr kumimoji="0" lang="en-US" sz="600" b="1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Next Condensed Demi Bold" panose="020B0506020202020204" pitchFamily="34" charset="0"/>
                  <a:sym typeface="Arial"/>
                </a:endParaRPr>
              </a:p>
            </p:txBody>
          </p:sp>
          <p:cxnSp>
            <p:nvCxnSpPr>
              <p:cNvPr id="245" name="Straight Arrow Connector 244">
                <a:extLst>
                  <a:ext uri="{FF2B5EF4-FFF2-40B4-BE49-F238E27FC236}">
                    <a16:creationId xmlns:a16="http://schemas.microsoft.com/office/drawing/2014/main" id="{64955A48-A605-6E4D-9473-C06B955B3B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5721" y="2928693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6" name="Straight Arrow Connector 245">
                <a:extLst>
                  <a:ext uri="{FF2B5EF4-FFF2-40B4-BE49-F238E27FC236}">
                    <a16:creationId xmlns:a16="http://schemas.microsoft.com/office/drawing/2014/main" id="{26C5208F-75BE-E74B-A7AA-6DBBE1E573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8517" y="2702265"/>
                <a:ext cx="0" cy="9123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47" name="Rounded Rectangle 246">
                <a:extLst>
                  <a:ext uri="{FF2B5EF4-FFF2-40B4-BE49-F238E27FC236}">
                    <a16:creationId xmlns:a16="http://schemas.microsoft.com/office/drawing/2014/main" id="{BDEC93B6-7B22-FD41-942A-15E071638518}"/>
                  </a:ext>
                </a:extLst>
              </p:cNvPr>
              <p:cNvSpPr/>
              <p:nvPr/>
            </p:nvSpPr>
            <p:spPr>
              <a:xfrm>
                <a:off x="288690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not</a:t>
                </a:r>
              </a:p>
            </p:txBody>
          </p:sp>
          <p:cxnSp>
            <p:nvCxnSpPr>
              <p:cNvPr id="248" name="Straight Arrow Connector 247">
                <a:extLst>
                  <a:ext uri="{FF2B5EF4-FFF2-40B4-BE49-F238E27FC236}">
                    <a16:creationId xmlns:a16="http://schemas.microsoft.com/office/drawing/2014/main" id="{B7C6AEFD-AEE1-404C-9477-6BEB5A8AA3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6231" y="3071139"/>
                <a:ext cx="91013" cy="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916" name="Freeform 915">
              <a:extLst>
                <a:ext uri="{FF2B5EF4-FFF2-40B4-BE49-F238E27FC236}">
                  <a16:creationId xmlns:a16="http://schemas.microsoft.com/office/drawing/2014/main" id="{68EEE73D-7639-EE4E-A295-EE01482AE8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5969" y="473888"/>
              <a:ext cx="108128" cy="108000"/>
            </a:xfrm>
            <a:custGeom>
              <a:avLst/>
              <a:gdLst>
                <a:gd name="connsiteX0" fmla="*/ 61631 w 61567"/>
                <a:gd name="connsiteY0" fmla="*/ 30747 h 61494"/>
                <a:gd name="connsiteX1" fmla="*/ 30847 w 61567"/>
                <a:gd name="connsiteY1" fmla="*/ 61495 h 61494"/>
                <a:gd name="connsiteX2" fmla="*/ 63 w 61567"/>
                <a:gd name="connsiteY2" fmla="*/ 30747 h 61494"/>
                <a:gd name="connsiteX3" fmla="*/ 30847 w 61567"/>
                <a:gd name="connsiteY3" fmla="*/ 0 h 61494"/>
                <a:gd name="connsiteX4" fmla="*/ 61631 w 61567"/>
                <a:gd name="connsiteY4" fmla="*/ 30747 h 6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67" h="61494">
                  <a:moveTo>
                    <a:pt x="61631" y="30747"/>
                  </a:moveTo>
                  <a:cubicBezTo>
                    <a:pt x="61631" y="47729"/>
                    <a:pt x="47848" y="61495"/>
                    <a:pt x="30847" y="61495"/>
                  </a:cubicBezTo>
                  <a:cubicBezTo>
                    <a:pt x="13845" y="61495"/>
                    <a:pt x="63" y="47729"/>
                    <a:pt x="63" y="30747"/>
                  </a:cubicBezTo>
                  <a:cubicBezTo>
                    <a:pt x="63" y="13766"/>
                    <a:pt x="13845" y="0"/>
                    <a:pt x="30847" y="0"/>
                  </a:cubicBezTo>
                  <a:cubicBezTo>
                    <a:pt x="47848" y="0"/>
                    <a:pt x="61631" y="13766"/>
                    <a:pt x="61631" y="30747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803" name="TextBox 802">
            <a:extLst>
              <a:ext uri="{FF2B5EF4-FFF2-40B4-BE49-F238E27FC236}">
                <a16:creationId xmlns:a16="http://schemas.microsoft.com/office/drawing/2014/main" id="{257E2B0E-9780-F64E-B40A-677D810E614A}"/>
              </a:ext>
            </a:extLst>
          </p:cNvPr>
          <p:cNvSpPr txBox="1"/>
          <p:nvPr/>
        </p:nvSpPr>
        <p:spPr>
          <a:xfrm>
            <a:off x="7211956" y="63125"/>
            <a:ext cx="1410643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GPU Optimization</a:t>
            </a:r>
          </a:p>
        </p:txBody>
      </p:sp>
      <p:sp>
        <p:nvSpPr>
          <p:cNvPr id="393" name="TextBox 392">
            <a:extLst>
              <a:ext uri="{FF2B5EF4-FFF2-40B4-BE49-F238E27FC236}">
                <a16:creationId xmlns:a16="http://schemas.microsoft.com/office/drawing/2014/main" id="{7C6C6C01-A4F8-434D-8949-317C3C220DF2}"/>
              </a:ext>
            </a:extLst>
          </p:cNvPr>
          <p:cNvSpPr txBox="1"/>
          <p:nvPr/>
        </p:nvSpPr>
        <p:spPr>
          <a:xfrm>
            <a:off x="632123" y="3926018"/>
            <a:ext cx="6025689" cy="49244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The frequency table is filled for SNPs </a:t>
            </a:r>
            <a:r>
              <a:rPr lang="en-US" sz="1600" b="1" dirty="0" err="1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i</a:t>
            </a:r>
            <a:r>
              <a:rPr lang="en-US" sz="16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and j by going through</a:t>
            </a:r>
          </a:p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all samples, disposed in columns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49E421-08E3-440D-808A-4E57DE22E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220" y="910822"/>
            <a:ext cx="2815028" cy="2847898"/>
          </a:xfrm>
          <a:prstGeom prst="rect">
            <a:avLst/>
          </a:prstGeom>
        </p:spPr>
      </p:pic>
      <p:sp>
        <p:nvSpPr>
          <p:cNvPr id="104" name="TextBox 103">
            <a:extLst>
              <a:ext uri="{FF2B5EF4-FFF2-40B4-BE49-F238E27FC236}">
                <a16:creationId xmlns:a16="http://schemas.microsoft.com/office/drawing/2014/main" id="{8E1D6752-983C-4443-8AA7-A43AA8CD3320}"/>
              </a:ext>
            </a:extLst>
          </p:cNvPr>
          <p:cNvSpPr txBox="1"/>
          <p:nvPr/>
        </p:nvSpPr>
        <p:spPr>
          <a:xfrm>
            <a:off x="2380108" y="1205952"/>
            <a:ext cx="1156462" cy="246221"/>
          </a:xfrm>
          <a:prstGeom prst="rect">
            <a:avLst/>
          </a:prstGeom>
          <a:noFill/>
          <a:ln w="25400" cap="flat">
            <a:noFill/>
            <a:miter lim="400000"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b="1" dirty="0">
                <a:solidFill>
                  <a:schemeClr val="accent6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p advances column-wise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A4DF4A6D-F0C7-43B1-B8F9-D0C0105D3820}"/>
              </a:ext>
            </a:extLst>
          </p:cNvPr>
          <p:cNvSpPr txBox="1"/>
          <p:nvPr/>
        </p:nvSpPr>
        <p:spPr>
          <a:xfrm>
            <a:off x="2380108" y="2643988"/>
            <a:ext cx="1163388" cy="369332"/>
          </a:xfrm>
          <a:prstGeom prst="rect">
            <a:avLst/>
          </a:prstGeom>
          <a:noFill/>
          <a:ln w="25400" cap="flat">
            <a:noFill/>
            <a:miter lim="400000"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b="1" dirty="0">
                <a:solidFill>
                  <a:schemeClr val="accent6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The freq. table is filled using 3 genotypes and phenotype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654194B-2AE0-4075-89B1-7576C2D700C0}"/>
              </a:ext>
            </a:extLst>
          </p:cNvPr>
          <p:cNvSpPr txBox="1"/>
          <p:nvPr/>
        </p:nvSpPr>
        <p:spPr>
          <a:xfrm>
            <a:off x="3610220" y="747129"/>
            <a:ext cx="873359" cy="153888"/>
          </a:xfrm>
          <a:prstGeom prst="rect">
            <a:avLst/>
          </a:prstGeom>
          <a:noFill/>
          <a:ln w="25400" cap="flat">
            <a:noFill/>
            <a:miter lim="400000"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i="1" dirty="0">
                <a:solidFill>
                  <a:schemeClr val="accent6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Device code</a:t>
            </a:r>
          </a:p>
        </p:txBody>
      </p:sp>
    </p:spTree>
    <p:extLst>
      <p:ext uri="{BB962C8B-B14F-4D97-AF65-F5344CB8AC3E}">
        <p14:creationId xmlns:p14="http://schemas.microsoft.com/office/powerpoint/2010/main" val="26815073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788F09-C217-F440-BE37-9B936F524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Advisor Result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33A23-E3B5-8345-95C4-29B339A6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32</a:t>
            </a:fld>
            <a:r>
              <a:rPr lang="pt-PT"/>
              <a:t>  </a:t>
            </a:r>
            <a:r>
              <a:rPr lang="pt-PT" b="0"/>
              <a:t>|</a:t>
            </a:r>
            <a:endParaRPr lang="uk-UA" b="0" dirty="0"/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id="{C405ED78-4798-A34F-B1BE-9C739FEC72EE}"/>
              </a:ext>
            </a:extLst>
          </p:cNvPr>
          <p:cNvSpPr/>
          <p:nvPr/>
        </p:nvSpPr>
        <p:spPr>
          <a:xfrm>
            <a:off x="6687350" y="0"/>
            <a:ext cx="2456650" cy="5143500"/>
          </a:xfrm>
          <a:prstGeom prst="rect">
            <a:avLst/>
          </a:prstGeom>
          <a:solidFill>
            <a:srgbClr val="00597D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637BB7-9F6F-264C-A270-146DBC9D1EA6}"/>
              </a:ext>
            </a:extLst>
          </p:cNvPr>
          <p:cNvGrpSpPr/>
          <p:nvPr/>
        </p:nvGrpSpPr>
        <p:grpSpPr>
          <a:xfrm>
            <a:off x="6905969" y="450944"/>
            <a:ext cx="1792001" cy="709254"/>
            <a:chOff x="6905969" y="450944"/>
            <a:chExt cx="1792001" cy="709254"/>
          </a:xfrm>
        </p:grpSpPr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7F3D38D3-1B49-424F-A840-332FFEF4BD42}"/>
                </a:ext>
              </a:extLst>
            </p:cNvPr>
            <p:cNvSpPr txBox="1"/>
            <p:nvPr/>
          </p:nvSpPr>
          <p:spPr>
            <a:xfrm>
              <a:off x="7175117" y="450944"/>
              <a:ext cx="1522853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defTabSz="1828800"/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Three Genotypes + Phenotype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712B104-F208-3B4D-880C-CD329D54B6F0}"/>
                </a:ext>
              </a:extLst>
            </p:cNvPr>
            <p:cNvGrpSpPr/>
            <p:nvPr/>
          </p:nvGrpSpPr>
          <p:grpSpPr>
            <a:xfrm>
              <a:off x="7190865" y="679378"/>
              <a:ext cx="470414" cy="480820"/>
              <a:chOff x="7124920" y="365042"/>
              <a:chExt cx="470414" cy="480820"/>
            </a:xfrm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C9F77248-06BF-7146-AE78-4D2C87D5D812}"/>
                  </a:ext>
                </a:extLst>
              </p:cNvPr>
              <p:cNvSpPr/>
              <p:nvPr/>
            </p:nvSpPr>
            <p:spPr>
              <a:xfrm>
                <a:off x="7124920" y="365042"/>
                <a:ext cx="470414" cy="48082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A7D428CB-DB10-BB4C-B8AA-DE7AE05B9872}"/>
                  </a:ext>
                </a:extLst>
              </p:cNvPr>
              <p:cNvGrpSpPr/>
              <p:nvPr/>
            </p:nvGrpSpPr>
            <p:grpSpPr>
              <a:xfrm>
                <a:off x="7177888" y="411290"/>
                <a:ext cx="359728" cy="104455"/>
                <a:chOff x="7177888" y="411290"/>
                <a:chExt cx="359728" cy="104455"/>
              </a:xfrm>
            </p:grpSpPr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8FA9A594-F810-8749-9894-E3F3ED6E25E6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C8AC1865-7A7B-0242-B49B-1605AAF743C5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2EAD230E-8FF9-514A-9ABD-DD3F9478A9B8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72924A39-F1A9-4F47-8D8D-90EC34B74D73}"/>
                  </a:ext>
                </a:extLst>
              </p:cNvPr>
              <p:cNvGrpSpPr/>
              <p:nvPr/>
            </p:nvGrpSpPr>
            <p:grpSpPr>
              <a:xfrm>
                <a:off x="7177888" y="508537"/>
                <a:ext cx="359728" cy="104455"/>
                <a:chOff x="7177888" y="411290"/>
                <a:chExt cx="359728" cy="104455"/>
              </a:xfrm>
            </p:grpSpPr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F46E6D34-9C62-AA49-8BA4-58DD16D209C9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ED189552-1158-064F-851B-256240C34D29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157D36FC-1D8F-2D4A-9030-61A55E9C4760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B6FF3A16-F9B8-BC4F-A51C-E2E8787E6D54}"/>
                  </a:ext>
                </a:extLst>
              </p:cNvPr>
              <p:cNvGrpSpPr/>
              <p:nvPr/>
            </p:nvGrpSpPr>
            <p:grpSpPr>
              <a:xfrm>
                <a:off x="7177888" y="612992"/>
                <a:ext cx="359728" cy="104455"/>
                <a:chOff x="7177888" y="411290"/>
                <a:chExt cx="359728" cy="104455"/>
              </a:xfrm>
            </p:grpSpPr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78CD421A-F950-3E4B-BF32-F4489C9F418C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4CB2CB17-BAE4-B846-B8E6-278AFE7DBE92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03A5BD55-9C8A-4A4E-A741-CCEE470D20AB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03DE9CA7-544D-574E-8062-992A60FEC702}"/>
                  </a:ext>
                </a:extLst>
              </p:cNvPr>
              <p:cNvSpPr/>
              <p:nvPr/>
            </p:nvSpPr>
            <p:spPr>
              <a:xfrm>
                <a:off x="7177888" y="756992"/>
                <a:ext cx="359728" cy="3600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C4E26584-492D-264E-A541-31B3F1699BB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03947" y="679378"/>
              <a:ext cx="468000" cy="446023"/>
              <a:chOff x="2796231" y="2702265"/>
              <a:chExt cx="563080" cy="536639"/>
            </a:xfrm>
          </p:grpSpPr>
          <p:sp>
            <p:nvSpPr>
              <p:cNvPr id="228" name="Rounded Rectangle 227">
                <a:extLst>
                  <a:ext uri="{FF2B5EF4-FFF2-40B4-BE49-F238E27FC236}">
                    <a16:creationId xmlns:a16="http://schemas.microsoft.com/office/drawing/2014/main" id="{099E7CE4-9051-4945-9A9B-FA9252945D6E}"/>
                  </a:ext>
                </a:extLst>
              </p:cNvPr>
              <p:cNvSpPr/>
              <p:nvPr/>
            </p:nvSpPr>
            <p:spPr>
              <a:xfrm>
                <a:off x="314334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and</a:t>
                </a:r>
              </a:p>
            </p:txBody>
          </p:sp>
          <p:cxnSp>
            <p:nvCxnSpPr>
              <p:cNvPr id="229" name="Straight Arrow Connector 228">
                <a:extLst>
                  <a:ext uri="{FF2B5EF4-FFF2-40B4-BE49-F238E27FC236}">
                    <a16:creationId xmlns:a16="http://schemas.microsoft.com/office/drawing/2014/main" id="{F82CFD39-C4B7-0743-9D08-85CDE1E601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98587" y="3126682"/>
                <a:ext cx="77060" cy="104914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34" name="Straight Arrow Connector 233">
                <a:extLst>
                  <a:ext uri="{FF2B5EF4-FFF2-40B4-BE49-F238E27FC236}">
                    <a16:creationId xmlns:a16="http://schemas.microsoft.com/office/drawing/2014/main" id="{14A8715D-C269-B84B-9BF9-5051BC07C2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58839" y="3129022"/>
                <a:ext cx="82660" cy="10988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3" name="Straight Arrow Connector 242">
                <a:extLst>
                  <a:ext uri="{FF2B5EF4-FFF2-40B4-BE49-F238E27FC236}">
                    <a16:creationId xmlns:a16="http://schemas.microsoft.com/office/drawing/2014/main" id="{BB11C006-BAC7-F242-8250-8BD6CE45C2E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53010" y="3071139"/>
                <a:ext cx="91155" cy="1348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44" name="Rounded Rectangle 243">
                <a:extLst>
                  <a:ext uri="{FF2B5EF4-FFF2-40B4-BE49-F238E27FC236}">
                    <a16:creationId xmlns:a16="http://schemas.microsoft.com/office/drawing/2014/main" id="{B935295E-ADF6-574A-B5AD-27C6F21D335E}"/>
                  </a:ext>
                </a:extLst>
              </p:cNvPr>
              <p:cNvSpPr/>
              <p:nvPr/>
            </p:nvSpPr>
            <p:spPr>
              <a:xfrm>
                <a:off x="3089311" y="2798470"/>
                <a:ext cx="270000" cy="126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popcnt</a:t>
                </a:r>
                <a:endParaRPr kumimoji="0" lang="en-US" sz="600" b="1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Next Condensed Demi Bold" panose="020B0506020202020204" pitchFamily="34" charset="0"/>
                  <a:sym typeface="Arial"/>
                </a:endParaRPr>
              </a:p>
            </p:txBody>
          </p:sp>
          <p:cxnSp>
            <p:nvCxnSpPr>
              <p:cNvPr id="245" name="Straight Arrow Connector 244">
                <a:extLst>
                  <a:ext uri="{FF2B5EF4-FFF2-40B4-BE49-F238E27FC236}">
                    <a16:creationId xmlns:a16="http://schemas.microsoft.com/office/drawing/2014/main" id="{64955A48-A605-6E4D-9473-C06B955B3B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5721" y="2928693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6" name="Straight Arrow Connector 245">
                <a:extLst>
                  <a:ext uri="{FF2B5EF4-FFF2-40B4-BE49-F238E27FC236}">
                    <a16:creationId xmlns:a16="http://schemas.microsoft.com/office/drawing/2014/main" id="{26C5208F-75BE-E74B-A7AA-6DBBE1E573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8517" y="2702265"/>
                <a:ext cx="0" cy="9123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47" name="Rounded Rectangle 246">
                <a:extLst>
                  <a:ext uri="{FF2B5EF4-FFF2-40B4-BE49-F238E27FC236}">
                    <a16:creationId xmlns:a16="http://schemas.microsoft.com/office/drawing/2014/main" id="{BDEC93B6-7B22-FD41-942A-15E071638518}"/>
                  </a:ext>
                </a:extLst>
              </p:cNvPr>
              <p:cNvSpPr/>
              <p:nvPr/>
            </p:nvSpPr>
            <p:spPr>
              <a:xfrm>
                <a:off x="288690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not</a:t>
                </a:r>
              </a:p>
            </p:txBody>
          </p:sp>
          <p:cxnSp>
            <p:nvCxnSpPr>
              <p:cNvPr id="248" name="Straight Arrow Connector 247">
                <a:extLst>
                  <a:ext uri="{FF2B5EF4-FFF2-40B4-BE49-F238E27FC236}">
                    <a16:creationId xmlns:a16="http://schemas.microsoft.com/office/drawing/2014/main" id="{B7C6AEFD-AEE1-404C-9477-6BEB5A8AA3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6231" y="3071139"/>
                <a:ext cx="91013" cy="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916" name="Freeform 915">
              <a:extLst>
                <a:ext uri="{FF2B5EF4-FFF2-40B4-BE49-F238E27FC236}">
                  <a16:creationId xmlns:a16="http://schemas.microsoft.com/office/drawing/2014/main" id="{68EEE73D-7639-EE4E-A295-EE01482AE8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5969" y="473888"/>
              <a:ext cx="108128" cy="108000"/>
            </a:xfrm>
            <a:custGeom>
              <a:avLst/>
              <a:gdLst>
                <a:gd name="connsiteX0" fmla="*/ 61631 w 61567"/>
                <a:gd name="connsiteY0" fmla="*/ 30747 h 61494"/>
                <a:gd name="connsiteX1" fmla="*/ 30847 w 61567"/>
                <a:gd name="connsiteY1" fmla="*/ 61495 h 61494"/>
                <a:gd name="connsiteX2" fmla="*/ 63 w 61567"/>
                <a:gd name="connsiteY2" fmla="*/ 30747 h 61494"/>
                <a:gd name="connsiteX3" fmla="*/ 30847 w 61567"/>
                <a:gd name="connsiteY3" fmla="*/ 0 h 61494"/>
                <a:gd name="connsiteX4" fmla="*/ 61631 w 61567"/>
                <a:gd name="connsiteY4" fmla="*/ 30747 h 6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67" h="61494">
                  <a:moveTo>
                    <a:pt x="61631" y="30747"/>
                  </a:moveTo>
                  <a:cubicBezTo>
                    <a:pt x="61631" y="47729"/>
                    <a:pt x="47848" y="61495"/>
                    <a:pt x="30847" y="61495"/>
                  </a:cubicBezTo>
                  <a:cubicBezTo>
                    <a:pt x="13845" y="61495"/>
                    <a:pt x="63" y="47729"/>
                    <a:pt x="63" y="30747"/>
                  </a:cubicBezTo>
                  <a:cubicBezTo>
                    <a:pt x="63" y="13766"/>
                    <a:pt x="13845" y="0"/>
                    <a:pt x="30847" y="0"/>
                  </a:cubicBezTo>
                  <a:cubicBezTo>
                    <a:pt x="47848" y="0"/>
                    <a:pt x="61631" y="13766"/>
                    <a:pt x="61631" y="30747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803" name="TextBox 802">
            <a:extLst>
              <a:ext uri="{FF2B5EF4-FFF2-40B4-BE49-F238E27FC236}">
                <a16:creationId xmlns:a16="http://schemas.microsoft.com/office/drawing/2014/main" id="{257E2B0E-9780-F64E-B40A-677D810E614A}"/>
              </a:ext>
            </a:extLst>
          </p:cNvPr>
          <p:cNvSpPr txBox="1"/>
          <p:nvPr/>
        </p:nvSpPr>
        <p:spPr>
          <a:xfrm>
            <a:off x="7211956" y="63125"/>
            <a:ext cx="1410643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GPU Optimization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971A17D-63C7-489C-8BE7-BDF4308A29AE}"/>
              </a:ext>
            </a:extLst>
          </p:cNvPr>
          <p:cNvGrpSpPr/>
          <p:nvPr/>
        </p:nvGrpSpPr>
        <p:grpSpPr>
          <a:xfrm>
            <a:off x="640198" y="995782"/>
            <a:ext cx="5660203" cy="3568509"/>
            <a:chOff x="640198" y="1472868"/>
            <a:chExt cx="5660203" cy="356850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6E3AC27-788E-40C9-AF43-EB6D5786E4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49"/>
            <a:stretch/>
          </p:blipFill>
          <p:spPr>
            <a:xfrm>
              <a:off x="732013" y="1472868"/>
              <a:ext cx="5568388" cy="2978481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F437917-DCA3-48B3-86B4-3585BAB51BC6}"/>
                </a:ext>
              </a:extLst>
            </p:cNvPr>
            <p:cNvSpPr/>
            <p:nvPr/>
          </p:nvSpPr>
          <p:spPr>
            <a:xfrm>
              <a:off x="765770" y="3222989"/>
              <a:ext cx="209818" cy="160667"/>
            </a:xfrm>
            <a:prstGeom prst="rect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t">
              <a:sp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753C344-DE68-4209-AE4C-2A3F91E3A78D}"/>
                </a:ext>
              </a:extLst>
            </p:cNvPr>
            <p:cNvSpPr txBox="1"/>
            <p:nvPr/>
          </p:nvSpPr>
          <p:spPr>
            <a:xfrm>
              <a:off x="1613008" y="3513722"/>
              <a:ext cx="1277594" cy="2462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FF0000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Open Project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BEEBE2E-E884-47D2-85D9-AACF594B0B44}"/>
                </a:ext>
              </a:extLst>
            </p:cNvPr>
            <p:cNvCxnSpPr>
              <a:cxnSpLocks/>
            </p:cNvCxnSpPr>
            <p:nvPr/>
          </p:nvCxnSpPr>
          <p:spPr>
            <a:xfrm>
              <a:off x="1050979" y="3365397"/>
              <a:ext cx="525828" cy="211241"/>
            </a:xfrm>
            <a:prstGeom prst="straightConnector1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0DF267B-3AA7-444C-B98F-8EBB594BA229}"/>
                </a:ext>
              </a:extLst>
            </p:cNvPr>
            <p:cNvSpPr/>
            <p:nvPr/>
          </p:nvSpPr>
          <p:spPr>
            <a:xfrm>
              <a:off x="1639845" y="3030007"/>
              <a:ext cx="1214556" cy="160667"/>
            </a:xfrm>
            <a:prstGeom prst="rect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t">
              <a:sp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066A8A8A-61B5-47EC-84A3-91BE3D4D4D06}"/>
                </a:ext>
              </a:extLst>
            </p:cNvPr>
            <p:cNvCxnSpPr>
              <a:cxnSpLocks/>
            </p:cNvCxnSpPr>
            <p:nvPr/>
          </p:nvCxnSpPr>
          <p:spPr>
            <a:xfrm>
              <a:off x="2178536" y="3217073"/>
              <a:ext cx="0" cy="296649"/>
            </a:xfrm>
            <a:prstGeom prst="straightConnector1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236D1F2-398E-4EEC-B6CF-2F381C98EC56}"/>
                </a:ext>
              </a:extLst>
            </p:cNvPr>
            <p:cNvSpPr/>
            <p:nvPr/>
          </p:nvSpPr>
          <p:spPr>
            <a:xfrm>
              <a:off x="640198" y="4759301"/>
              <a:ext cx="4518541" cy="282076"/>
            </a:xfrm>
            <a:prstGeom prst="rect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t">
              <a:sp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3324CC0E-3657-4872-830A-E03F36CBAAF2}"/>
              </a:ext>
            </a:extLst>
          </p:cNvPr>
          <p:cNvSpPr txBox="1"/>
          <p:nvPr/>
        </p:nvSpPr>
        <p:spPr>
          <a:xfrm>
            <a:off x="1273975" y="3620959"/>
            <a:ext cx="3233257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Alternative: File &gt; Open &gt; Project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1931DD5-2814-467C-ACD7-85AF4DD8C6E1}"/>
              </a:ext>
            </a:extLst>
          </p:cNvPr>
          <p:cNvSpPr txBox="1"/>
          <p:nvPr/>
        </p:nvSpPr>
        <p:spPr>
          <a:xfrm>
            <a:off x="961387" y="4286298"/>
            <a:ext cx="3858429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Open the file in traces/v1/v1.advixeproj</a:t>
            </a:r>
          </a:p>
        </p:txBody>
      </p:sp>
    </p:spTree>
    <p:extLst>
      <p:ext uri="{BB962C8B-B14F-4D97-AF65-F5344CB8AC3E}">
        <p14:creationId xmlns:p14="http://schemas.microsoft.com/office/powerpoint/2010/main" val="41947162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788F09-C217-F440-BE37-9B936F524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Advisor Result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33A23-E3B5-8345-95C4-29B339A6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33</a:t>
            </a:fld>
            <a:r>
              <a:rPr lang="pt-PT"/>
              <a:t>  </a:t>
            </a:r>
            <a:r>
              <a:rPr lang="pt-PT" b="0"/>
              <a:t>|</a:t>
            </a:r>
            <a:endParaRPr lang="uk-UA" b="0" dirty="0"/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id="{C405ED78-4798-A34F-B1BE-9C739FEC72EE}"/>
              </a:ext>
            </a:extLst>
          </p:cNvPr>
          <p:cNvSpPr/>
          <p:nvPr/>
        </p:nvSpPr>
        <p:spPr>
          <a:xfrm>
            <a:off x="6687350" y="0"/>
            <a:ext cx="2456650" cy="5143500"/>
          </a:xfrm>
          <a:prstGeom prst="rect">
            <a:avLst/>
          </a:prstGeom>
          <a:solidFill>
            <a:srgbClr val="00597D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637BB7-9F6F-264C-A270-146DBC9D1EA6}"/>
              </a:ext>
            </a:extLst>
          </p:cNvPr>
          <p:cNvGrpSpPr/>
          <p:nvPr/>
        </p:nvGrpSpPr>
        <p:grpSpPr>
          <a:xfrm>
            <a:off x="6905969" y="450944"/>
            <a:ext cx="1792001" cy="709254"/>
            <a:chOff x="6905969" y="450944"/>
            <a:chExt cx="1792001" cy="709254"/>
          </a:xfrm>
        </p:grpSpPr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7F3D38D3-1B49-424F-A840-332FFEF4BD42}"/>
                </a:ext>
              </a:extLst>
            </p:cNvPr>
            <p:cNvSpPr txBox="1"/>
            <p:nvPr/>
          </p:nvSpPr>
          <p:spPr>
            <a:xfrm>
              <a:off x="7175117" y="450944"/>
              <a:ext cx="1522853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defTabSz="1828800"/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Three Genotypes + Phenotype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712B104-F208-3B4D-880C-CD329D54B6F0}"/>
                </a:ext>
              </a:extLst>
            </p:cNvPr>
            <p:cNvGrpSpPr/>
            <p:nvPr/>
          </p:nvGrpSpPr>
          <p:grpSpPr>
            <a:xfrm>
              <a:off x="7190865" y="679378"/>
              <a:ext cx="470414" cy="480820"/>
              <a:chOff x="7124920" y="365042"/>
              <a:chExt cx="470414" cy="480820"/>
            </a:xfrm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C9F77248-06BF-7146-AE78-4D2C87D5D812}"/>
                  </a:ext>
                </a:extLst>
              </p:cNvPr>
              <p:cNvSpPr/>
              <p:nvPr/>
            </p:nvSpPr>
            <p:spPr>
              <a:xfrm>
                <a:off x="7124920" y="365042"/>
                <a:ext cx="470414" cy="48082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A7D428CB-DB10-BB4C-B8AA-DE7AE05B9872}"/>
                  </a:ext>
                </a:extLst>
              </p:cNvPr>
              <p:cNvGrpSpPr/>
              <p:nvPr/>
            </p:nvGrpSpPr>
            <p:grpSpPr>
              <a:xfrm>
                <a:off x="7177888" y="411290"/>
                <a:ext cx="359728" cy="104455"/>
                <a:chOff x="7177888" y="411290"/>
                <a:chExt cx="359728" cy="104455"/>
              </a:xfrm>
            </p:grpSpPr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8FA9A594-F810-8749-9894-E3F3ED6E25E6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C8AC1865-7A7B-0242-B49B-1605AAF743C5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2EAD230E-8FF9-514A-9ABD-DD3F9478A9B8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72924A39-F1A9-4F47-8D8D-90EC34B74D73}"/>
                  </a:ext>
                </a:extLst>
              </p:cNvPr>
              <p:cNvGrpSpPr/>
              <p:nvPr/>
            </p:nvGrpSpPr>
            <p:grpSpPr>
              <a:xfrm>
                <a:off x="7177888" y="508537"/>
                <a:ext cx="359728" cy="104455"/>
                <a:chOff x="7177888" y="411290"/>
                <a:chExt cx="359728" cy="104455"/>
              </a:xfrm>
            </p:grpSpPr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F46E6D34-9C62-AA49-8BA4-58DD16D209C9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ED189552-1158-064F-851B-256240C34D29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157D36FC-1D8F-2D4A-9030-61A55E9C4760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B6FF3A16-F9B8-BC4F-A51C-E2E8787E6D54}"/>
                  </a:ext>
                </a:extLst>
              </p:cNvPr>
              <p:cNvGrpSpPr/>
              <p:nvPr/>
            </p:nvGrpSpPr>
            <p:grpSpPr>
              <a:xfrm>
                <a:off x="7177888" y="612992"/>
                <a:ext cx="359728" cy="104455"/>
                <a:chOff x="7177888" y="411290"/>
                <a:chExt cx="359728" cy="104455"/>
              </a:xfrm>
            </p:grpSpPr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78CD421A-F950-3E4B-BF32-F4489C9F418C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4CB2CB17-BAE4-B846-B8E6-278AFE7DBE92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03A5BD55-9C8A-4A4E-A741-CCEE470D20AB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03DE9CA7-544D-574E-8062-992A60FEC702}"/>
                  </a:ext>
                </a:extLst>
              </p:cNvPr>
              <p:cNvSpPr/>
              <p:nvPr/>
            </p:nvSpPr>
            <p:spPr>
              <a:xfrm>
                <a:off x="7177888" y="756992"/>
                <a:ext cx="359728" cy="3600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C4E26584-492D-264E-A541-31B3F1699BB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03947" y="679378"/>
              <a:ext cx="468000" cy="446023"/>
              <a:chOff x="2796231" y="2702265"/>
              <a:chExt cx="563080" cy="536639"/>
            </a:xfrm>
          </p:grpSpPr>
          <p:sp>
            <p:nvSpPr>
              <p:cNvPr id="228" name="Rounded Rectangle 227">
                <a:extLst>
                  <a:ext uri="{FF2B5EF4-FFF2-40B4-BE49-F238E27FC236}">
                    <a16:creationId xmlns:a16="http://schemas.microsoft.com/office/drawing/2014/main" id="{099E7CE4-9051-4945-9A9B-FA9252945D6E}"/>
                  </a:ext>
                </a:extLst>
              </p:cNvPr>
              <p:cNvSpPr/>
              <p:nvPr/>
            </p:nvSpPr>
            <p:spPr>
              <a:xfrm>
                <a:off x="314334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and</a:t>
                </a:r>
              </a:p>
            </p:txBody>
          </p:sp>
          <p:cxnSp>
            <p:nvCxnSpPr>
              <p:cNvPr id="229" name="Straight Arrow Connector 228">
                <a:extLst>
                  <a:ext uri="{FF2B5EF4-FFF2-40B4-BE49-F238E27FC236}">
                    <a16:creationId xmlns:a16="http://schemas.microsoft.com/office/drawing/2014/main" id="{F82CFD39-C4B7-0743-9D08-85CDE1E601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98587" y="3126682"/>
                <a:ext cx="77060" cy="104914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34" name="Straight Arrow Connector 233">
                <a:extLst>
                  <a:ext uri="{FF2B5EF4-FFF2-40B4-BE49-F238E27FC236}">
                    <a16:creationId xmlns:a16="http://schemas.microsoft.com/office/drawing/2014/main" id="{14A8715D-C269-B84B-9BF9-5051BC07C2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58839" y="3129022"/>
                <a:ext cx="82660" cy="10988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3" name="Straight Arrow Connector 242">
                <a:extLst>
                  <a:ext uri="{FF2B5EF4-FFF2-40B4-BE49-F238E27FC236}">
                    <a16:creationId xmlns:a16="http://schemas.microsoft.com/office/drawing/2014/main" id="{BB11C006-BAC7-F242-8250-8BD6CE45C2E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53010" y="3071139"/>
                <a:ext cx="91155" cy="1348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44" name="Rounded Rectangle 243">
                <a:extLst>
                  <a:ext uri="{FF2B5EF4-FFF2-40B4-BE49-F238E27FC236}">
                    <a16:creationId xmlns:a16="http://schemas.microsoft.com/office/drawing/2014/main" id="{B935295E-ADF6-574A-B5AD-27C6F21D335E}"/>
                  </a:ext>
                </a:extLst>
              </p:cNvPr>
              <p:cNvSpPr/>
              <p:nvPr/>
            </p:nvSpPr>
            <p:spPr>
              <a:xfrm>
                <a:off x="3089311" y="2798470"/>
                <a:ext cx="270000" cy="126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popcnt</a:t>
                </a:r>
                <a:endParaRPr kumimoji="0" lang="en-US" sz="600" b="1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Next Condensed Demi Bold" panose="020B0506020202020204" pitchFamily="34" charset="0"/>
                  <a:sym typeface="Arial"/>
                </a:endParaRPr>
              </a:p>
            </p:txBody>
          </p:sp>
          <p:cxnSp>
            <p:nvCxnSpPr>
              <p:cNvPr id="245" name="Straight Arrow Connector 244">
                <a:extLst>
                  <a:ext uri="{FF2B5EF4-FFF2-40B4-BE49-F238E27FC236}">
                    <a16:creationId xmlns:a16="http://schemas.microsoft.com/office/drawing/2014/main" id="{64955A48-A605-6E4D-9473-C06B955B3B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5721" y="2928693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6" name="Straight Arrow Connector 245">
                <a:extLst>
                  <a:ext uri="{FF2B5EF4-FFF2-40B4-BE49-F238E27FC236}">
                    <a16:creationId xmlns:a16="http://schemas.microsoft.com/office/drawing/2014/main" id="{26C5208F-75BE-E74B-A7AA-6DBBE1E573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8517" y="2702265"/>
                <a:ext cx="0" cy="9123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47" name="Rounded Rectangle 246">
                <a:extLst>
                  <a:ext uri="{FF2B5EF4-FFF2-40B4-BE49-F238E27FC236}">
                    <a16:creationId xmlns:a16="http://schemas.microsoft.com/office/drawing/2014/main" id="{BDEC93B6-7B22-FD41-942A-15E071638518}"/>
                  </a:ext>
                </a:extLst>
              </p:cNvPr>
              <p:cNvSpPr/>
              <p:nvPr/>
            </p:nvSpPr>
            <p:spPr>
              <a:xfrm>
                <a:off x="288690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not</a:t>
                </a:r>
              </a:p>
            </p:txBody>
          </p:sp>
          <p:cxnSp>
            <p:nvCxnSpPr>
              <p:cNvPr id="248" name="Straight Arrow Connector 247">
                <a:extLst>
                  <a:ext uri="{FF2B5EF4-FFF2-40B4-BE49-F238E27FC236}">
                    <a16:creationId xmlns:a16="http://schemas.microsoft.com/office/drawing/2014/main" id="{B7C6AEFD-AEE1-404C-9477-6BEB5A8AA3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6231" y="3071139"/>
                <a:ext cx="91013" cy="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916" name="Freeform 915">
              <a:extLst>
                <a:ext uri="{FF2B5EF4-FFF2-40B4-BE49-F238E27FC236}">
                  <a16:creationId xmlns:a16="http://schemas.microsoft.com/office/drawing/2014/main" id="{68EEE73D-7639-EE4E-A295-EE01482AE8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5969" y="473888"/>
              <a:ext cx="108128" cy="108000"/>
            </a:xfrm>
            <a:custGeom>
              <a:avLst/>
              <a:gdLst>
                <a:gd name="connsiteX0" fmla="*/ 61631 w 61567"/>
                <a:gd name="connsiteY0" fmla="*/ 30747 h 61494"/>
                <a:gd name="connsiteX1" fmla="*/ 30847 w 61567"/>
                <a:gd name="connsiteY1" fmla="*/ 61495 h 61494"/>
                <a:gd name="connsiteX2" fmla="*/ 63 w 61567"/>
                <a:gd name="connsiteY2" fmla="*/ 30747 h 61494"/>
                <a:gd name="connsiteX3" fmla="*/ 30847 w 61567"/>
                <a:gd name="connsiteY3" fmla="*/ 0 h 61494"/>
                <a:gd name="connsiteX4" fmla="*/ 61631 w 61567"/>
                <a:gd name="connsiteY4" fmla="*/ 30747 h 6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67" h="61494">
                  <a:moveTo>
                    <a:pt x="61631" y="30747"/>
                  </a:moveTo>
                  <a:cubicBezTo>
                    <a:pt x="61631" y="47729"/>
                    <a:pt x="47848" y="61495"/>
                    <a:pt x="30847" y="61495"/>
                  </a:cubicBezTo>
                  <a:cubicBezTo>
                    <a:pt x="13845" y="61495"/>
                    <a:pt x="63" y="47729"/>
                    <a:pt x="63" y="30747"/>
                  </a:cubicBezTo>
                  <a:cubicBezTo>
                    <a:pt x="63" y="13766"/>
                    <a:pt x="13845" y="0"/>
                    <a:pt x="30847" y="0"/>
                  </a:cubicBezTo>
                  <a:cubicBezTo>
                    <a:pt x="47848" y="0"/>
                    <a:pt x="61631" y="13766"/>
                    <a:pt x="61631" y="30747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803" name="TextBox 802">
            <a:extLst>
              <a:ext uri="{FF2B5EF4-FFF2-40B4-BE49-F238E27FC236}">
                <a16:creationId xmlns:a16="http://schemas.microsoft.com/office/drawing/2014/main" id="{257E2B0E-9780-F64E-B40A-677D810E614A}"/>
              </a:ext>
            </a:extLst>
          </p:cNvPr>
          <p:cNvSpPr txBox="1"/>
          <p:nvPr/>
        </p:nvSpPr>
        <p:spPr>
          <a:xfrm>
            <a:off x="7211956" y="63125"/>
            <a:ext cx="1410643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GPU Optimization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6E3AC27-788E-40C9-AF43-EB6D5786E4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" r="124"/>
          <a:stretch/>
        </p:blipFill>
        <p:spPr>
          <a:xfrm>
            <a:off x="732013" y="995782"/>
            <a:ext cx="5568388" cy="2978481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B04DA3CD-144B-497E-8AB5-D1A666761C10}"/>
              </a:ext>
            </a:extLst>
          </p:cNvPr>
          <p:cNvSpPr/>
          <p:nvPr/>
        </p:nvSpPr>
        <p:spPr>
          <a:xfrm>
            <a:off x="765547" y="1724029"/>
            <a:ext cx="259605" cy="148946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B5EF05A-4B6E-4692-AB6F-D82EECE34C2F}"/>
              </a:ext>
            </a:extLst>
          </p:cNvPr>
          <p:cNvSpPr txBox="1"/>
          <p:nvPr/>
        </p:nvSpPr>
        <p:spPr>
          <a:xfrm>
            <a:off x="1936750" y="1318916"/>
            <a:ext cx="2018180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FF000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Perspective Selector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44CF572-2186-4284-A609-34A15946B07F}"/>
              </a:ext>
            </a:extLst>
          </p:cNvPr>
          <p:cNvCxnSpPr>
            <a:cxnSpLocks/>
          </p:cNvCxnSpPr>
          <p:nvPr/>
        </p:nvCxnSpPr>
        <p:spPr>
          <a:xfrm flipV="1">
            <a:off x="1066800" y="1481138"/>
            <a:ext cx="869950" cy="254003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8175634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788F09-C217-F440-BE37-9B936F524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Advisor Result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33A23-E3B5-8345-95C4-29B339A6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34</a:t>
            </a:fld>
            <a:r>
              <a:rPr lang="pt-PT"/>
              <a:t>  </a:t>
            </a:r>
            <a:r>
              <a:rPr lang="pt-PT" b="0"/>
              <a:t>|</a:t>
            </a:r>
            <a:endParaRPr lang="uk-UA" b="0" dirty="0"/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id="{C405ED78-4798-A34F-B1BE-9C739FEC72EE}"/>
              </a:ext>
            </a:extLst>
          </p:cNvPr>
          <p:cNvSpPr/>
          <p:nvPr/>
        </p:nvSpPr>
        <p:spPr>
          <a:xfrm>
            <a:off x="6687350" y="0"/>
            <a:ext cx="2456650" cy="5143500"/>
          </a:xfrm>
          <a:prstGeom prst="rect">
            <a:avLst/>
          </a:prstGeom>
          <a:solidFill>
            <a:srgbClr val="00597D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637BB7-9F6F-264C-A270-146DBC9D1EA6}"/>
              </a:ext>
            </a:extLst>
          </p:cNvPr>
          <p:cNvGrpSpPr/>
          <p:nvPr/>
        </p:nvGrpSpPr>
        <p:grpSpPr>
          <a:xfrm>
            <a:off x="6905969" y="450944"/>
            <a:ext cx="1792001" cy="709254"/>
            <a:chOff x="6905969" y="450944"/>
            <a:chExt cx="1792001" cy="709254"/>
          </a:xfrm>
        </p:grpSpPr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7F3D38D3-1B49-424F-A840-332FFEF4BD42}"/>
                </a:ext>
              </a:extLst>
            </p:cNvPr>
            <p:cNvSpPr txBox="1"/>
            <p:nvPr/>
          </p:nvSpPr>
          <p:spPr>
            <a:xfrm>
              <a:off x="7175117" y="450944"/>
              <a:ext cx="1522853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defTabSz="1828800"/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Three Genotypes + Phenotype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712B104-F208-3B4D-880C-CD329D54B6F0}"/>
                </a:ext>
              </a:extLst>
            </p:cNvPr>
            <p:cNvGrpSpPr/>
            <p:nvPr/>
          </p:nvGrpSpPr>
          <p:grpSpPr>
            <a:xfrm>
              <a:off x="7190865" y="679378"/>
              <a:ext cx="470414" cy="480820"/>
              <a:chOff x="7124920" y="365042"/>
              <a:chExt cx="470414" cy="480820"/>
            </a:xfrm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C9F77248-06BF-7146-AE78-4D2C87D5D812}"/>
                  </a:ext>
                </a:extLst>
              </p:cNvPr>
              <p:cNvSpPr/>
              <p:nvPr/>
            </p:nvSpPr>
            <p:spPr>
              <a:xfrm>
                <a:off x="7124920" y="365042"/>
                <a:ext cx="470414" cy="48082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A7D428CB-DB10-BB4C-B8AA-DE7AE05B9872}"/>
                  </a:ext>
                </a:extLst>
              </p:cNvPr>
              <p:cNvGrpSpPr/>
              <p:nvPr/>
            </p:nvGrpSpPr>
            <p:grpSpPr>
              <a:xfrm>
                <a:off x="7177888" y="411290"/>
                <a:ext cx="359728" cy="104455"/>
                <a:chOff x="7177888" y="411290"/>
                <a:chExt cx="359728" cy="104455"/>
              </a:xfrm>
            </p:grpSpPr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8FA9A594-F810-8749-9894-E3F3ED6E25E6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C8AC1865-7A7B-0242-B49B-1605AAF743C5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2EAD230E-8FF9-514A-9ABD-DD3F9478A9B8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72924A39-F1A9-4F47-8D8D-90EC34B74D73}"/>
                  </a:ext>
                </a:extLst>
              </p:cNvPr>
              <p:cNvGrpSpPr/>
              <p:nvPr/>
            </p:nvGrpSpPr>
            <p:grpSpPr>
              <a:xfrm>
                <a:off x="7177888" y="508537"/>
                <a:ext cx="359728" cy="104455"/>
                <a:chOff x="7177888" y="411290"/>
                <a:chExt cx="359728" cy="104455"/>
              </a:xfrm>
            </p:grpSpPr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F46E6D34-9C62-AA49-8BA4-58DD16D209C9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ED189552-1158-064F-851B-256240C34D29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157D36FC-1D8F-2D4A-9030-61A55E9C4760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B6FF3A16-F9B8-BC4F-A51C-E2E8787E6D54}"/>
                  </a:ext>
                </a:extLst>
              </p:cNvPr>
              <p:cNvGrpSpPr/>
              <p:nvPr/>
            </p:nvGrpSpPr>
            <p:grpSpPr>
              <a:xfrm>
                <a:off x="7177888" y="612992"/>
                <a:ext cx="359728" cy="104455"/>
                <a:chOff x="7177888" y="411290"/>
                <a:chExt cx="359728" cy="104455"/>
              </a:xfrm>
            </p:grpSpPr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78CD421A-F950-3E4B-BF32-F4489C9F418C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4CB2CB17-BAE4-B846-B8E6-278AFE7DBE92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03A5BD55-9C8A-4A4E-A741-CCEE470D20AB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03DE9CA7-544D-574E-8062-992A60FEC702}"/>
                  </a:ext>
                </a:extLst>
              </p:cNvPr>
              <p:cNvSpPr/>
              <p:nvPr/>
            </p:nvSpPr>
            <p:spPr>
              <a:xfrm>
                <a:off x="7177888" y="756992"/>
                <a:ext cx="359728" cy="3600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C4E26584-492D-264E-A541-31B3F1699BB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03947" y="679378"/>
              <a:ext cx="468000" cy="446023"/>
              <a:chOff x="2796231" y="2702265"/>
              <a:chExt cx="563080" cy="536639"/>
            </a:xfrm>
          </p:grpSpPr>
          <p:sp>
            <p:nvSpPr>
              <p:cNvPr id="228" name="Rounded Rectangle 227">
                <a:extLst>
                  <a:ext uri="{FF2B5EF4-FFF2-40B4-BE49-F238E27FC236}">
                    <a16:creationId xmlns:a16="http://schemas.microsoft.com/office/drawing/2014/main" id="{099E7CE4-9051-4945-9A9B-FA9252945D6E}"/>
                  </a:ext>
                </a:extLst>
              </p:cNvPr>
              <p:cNvSpPr/>
              <p:nvPr/>
            </p:nvSpPr>
            <p:spPr>
              <a:xfrm>
                <a:off x="314334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and</a:t>
                </a:r>
              </a:p>
            </p:txBody>
          </p:sp>
          <p:cxnSp>
            <p:nvCxnSpPr>
              <p:cNvPr id="229" name="Straight Arrow Connector 228">
                <a:extLst>
                  <a:ext uri="{FF2B5EF4-FFF2-40B4-BE49-F238E27FC236}">
                    <a16:creationId xmlns:a16="http://schemas.microsoft.com/office/drawing/2014/main" id="{F82CFD39-C4B7-0743-9D08-85CDE1E601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98587" y="3126682"/>
                <a:ext cx="77060" cy="104914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34" name="Straight Arrow Connector 233">
                <a:extLst>
                  <a:ext uri="{FF2B5EF4-FFF2-40B4-BE49-F238E27FC236}">
                    <a16:creationId xmlns:a16="http://schemas.microsoft.com/office/drawing/2014/main" id="{14A8715D-C269-B84B-9BF9-5051BC07C2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58839" y="3129022"/>
                <a:ext cx="82660" cy="10988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3" name="Straight Arrow Connector 242">
                <a:extLst>
                  <a:ext uri="{FF2B5EF4-FFF2-40B4-BE49-F238E27FC236}">
                    <a16:creationId xmlns:a16="http://schemas.microsoft.com/office/drawing/2014/main" id="{BB11C006-BAC7-F242-8250-8BD6CE45C2E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53010" y="3071139"/>
                <a:ext cx="91155" cy="1348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44" name="Rounded Rectangle 243">
                <a:extLst>
                  <a:ext uri="{FF2B5EF4-FFF2-40B4-BE49-F238E27FC236}">
                    <a16:creationId xmlns:a16="http://schemas.microsoft.com/office/drawing/2014/main" id="{B935295E-ADF6-574A-B5AD-27C6F21D335E}"/>
                  </a:ext>
                </a:extLst>
              </p:cNvPr>
              <p:cNvSpPr/>
              <p:nvPr/>
            </p:nvSpPr>
            <p:spPr>
              <a:xfrm>
                <a:off x="3089311" y="2798470"/>
                <a:ext cx="270000" cy="126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popcnt</a:t>
                </a:r>
                <a:endParaRPr kumimoji="0" lang="en-US" sz="600" b="1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Next Condensed Demi Bold" panose="020B0506020202020204" pitchFamily="34" charset="0"/>
                  <a:sym typeface="Arial"/>
                </a:endParaRPr>
              </a:p>
            </p:txBody>
          </p:sp>
          <p:cxnSp>
            <p:nvCxnSpPr>
              <p:cNvPr id="245" name="Straight Arrow Connector 244">
                <a:extLst>
                  <a:ext uri="{FF2B5EF4-FFF2-40B4-BE49-F238E27FC236}">
                    <a16:creationId xmlns:a16="http://schemas.microsoft.com/office/drawing/2014/main" id="{64955A48-A605-6E4D-9473-C06B955B3B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5721" y="2928693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6" name="Straight Arrow Connector 245">
                <a:extLst>
                  <a:ext uri="{FF2B5EF4-FFF2-40B4-BE49-F238E27FC236}">
                    <a16:creationId xmlns:a16="http://schemas.microsoft.com/office/drawing/2014/main" id="{26C5208F-75BE-E74B-A7AA-6DBBE1E573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8517" y="2702265"/>
                <a:ext cx="0" cy="9123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47" name="Rounded Rectangle 246">
                <a:extLst>
                  <a:ext uri="{FF2B5EF4-FFF2-40B4-BE49-F238E27FC236}">
                    <a16:creationId xmlns:a16="http://schemas.microsoft.com/office/drawing/2014/main" id="{BDEC93B6-7B22-FD41-942A-15E071638518}"/>
                  </a:ext>
                </a:extLst>
              </p:cNvPr>
              <p:cNvSpPr/>
              <p:nvPr/>
            </p:nvSpPr>
            <p:spPr>
              <a:xfrm>
                <a:off x="288690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not</a:t>
                </a:r>
              </a:p>
            </p:txBody>
          </p:sp>
          <p:cxnSp>
            <p:nvCxnSpPr>
              <p:cNvPr id="248" name="Straight Arrow Connector 247">
                <a:extLst>
                  <a:ext uri="{FF2B5EF4-FFF2-40B4-BE49-F238E27FC236}">
                    <a16:creationId xmlns:a16="http://schemas.microsoft.com/office/drawing/2014/main" id="{B7C6AEFD-AEE1-404C-9477-6BEB5A8AA3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6231" y="3071139"/>
                <a:ext cx="91013" cy="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916" name="Freeform 915">
              <a:extLst>
                <a:ext uri="{FF2B5EF4-FFF2-40B4-BE49-F238E27FC236}">
                  <a16:creationId xmlns:a16="http://schemas.microsoft.com/office/drawing/2014/main" id="{68EEE73D-7639-EE4E-A295-EE01482AE8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5969" y="473888"/>
              <a:ext cx="108128" cy="108000"/>
            </a:xfrm>
            <a:custGeom>
              <a:avLst/>
              <a:gdLst>
                <a:gd name="connsiteX0" fmla="*/ 61631 w 61567"/>
                <a:gd name="connsiteY0" fmla="*/ 30747 h 61494"/>
                <a:gd name="connsiteX1" fmla="*/ 30847 w 61567"/>
                <a:gd name="connsiteY1" fmla="*/ 61495 h 61494"/>
                <a:gd name="connsiteX2" fmla="*/ 63 w 61567"/>
                <a:gd name="connsiteY2" fmla="*/ 30747 h 61494"/>
                <a:gd name="connsiteX3" fmla="*/ 30847 w 61567"/>
                <a:gd name="connsiteY3" fmla="*/ 0 h 61494"/>
                <a:gd name="connsiteX4" fmla="*/ 61631 w 61567"/>
                <a:gd name="connsiteY4" fmla="*/ 30747 h 6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67" h="61494">
                  <a:moveTo>
                    <a:pt x="61631" y="30747"/>
                  </a:moveTo>
                  <a:cubicBezTo>
                    <a:pt x="61631" y="47729"/>
                    <a:pt x="47848" y="61495"/>
                    <a:pt x="30847" y="61495"/>
                  </a:cubicBezTo>
                  <a:cubicBezTo>
                    <a:pt x="13845" y="61495"/>
                    <a:pt x="63" y="47729"/>
                    <a:pt x="63" y="30747"/>
                  </a:cubicBezTo>
                  <a:cubicBezTo>
                    <a:pt x="63" y="13766"/>
                    <a:pt x="13845" y="0"/>
                    <a:pt x="30847" y="0"/>
                  </a:cubicBezTo>
                  <a:cubicBezTo>
                    <a:pt x="47848" y="0"/>
                    <a:pt x="61631" y="13766"/>
                    <a:pt x="61631" y="30747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803" name="TextBox 802">
            <a:extLst>
              <a:ext uri="{FF2B5EF4-FFF2-40B4-BE49-F238E27FC236}">
                <a16:creationId xmlns:a16="http://schemas.microsoft.com/office/drawing/2014/main" id="{257E2B0E-9780-F64E-B40A-677D810E614A}"/>
              </a:ext>
            </a:extLst>
          </p:cNvPr>
          <p:cNvSpPr txBox="1"/>
          <p:nvPr/>
        </p:nvSpPr>
        <p:spPr>
          <a:xfrm>
            <a:off x="7211956" y="63125"/>
            <a:ext cx="1410643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GPU Optimization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6E3AC27-788E-40C9-AF43-EB6D5786E4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" r="156"/>
          <a:stretch/>
        </p:blipFill>
        <p:spPr>
          <a:xfrm>
            <a:off x="732013" y="995782"/>
            <a:ext cx="5568388" cy="2978481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2BF6092F-C33F-4E59-B45B-200AD18163A3}"/>
              </a:ext>
            </a:extLst>
          </p:cNvPr>
          <p:cNvSpPr/>
          <p:nvPr/>
        </p:nvSpPr>
        <p:spPr>
          <a:xfrm>
            <a:off x="2985982" y="2279650"/>
            <a:ext cx="1372658" cy="448310"/>
          </a:xfrm>
          <a:prstGeom prst="rect">
            <a:avLst/>
          </a:prstGeom>
          <a:noFill/>
          <a:ln w="508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7685B84-9BE7-43C3-A42C-5F29B5F1C969}"/>
              </a:ext>
            </a:extLst>
          </p:cNvPr>
          <p:cNvSpPr txBox="1"/>
          <p:nvPr/>
        </p:nvSpPr>
        <p:spPr>
          <a:xfrm>
            <a:off x="2241559" y="688589"/>
            <a:ext cx="2975173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FF000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Choose GPU Roofline Insights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360D7CD-140A-412A-BC55-62449EA171D9}"/>
              </a:ext>
            </a:extLst>
          </p:cNvPr>
          <p:cNvCxnSpPr>
            <a:cxnSpLocks/>
          </p:cNvCxnSpPr>
          <p:nvPr/>
        </p:nvCxnSpPr>
        <p:spPr>
          <a:xfrm flipV="1">
            <a:off x="4459570" y="2275758"/>
            <a:ext cx="583931" cy="130894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19361A69-41F9-4CFE-9237-BB5516304BEA}"/>
              </a:ext>
            </a:extLst>
          </p:cNvPr>
          <p:cNvSpPr txBox="1"/>
          <p:nvPr/>
        </p:nvSpPr>
        <p:spPr>
          <a:xfrm>
            <a:off x="5058074" y="2160431"/>
            <a:ext cx="1242327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FF000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Double Click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344BCE2-554C-48C7-BAD1-3D74008433B4}"/>
              </a:ext>
            </a:extLst>
          </p:cNvPr>
          <p:cNvCxnSpPr>
            <a:cxnSpLocks/>
          </p:cNvCxnSpPr>
          <p:nvPr/>
        </p:nvCxnSpPr>
        <p:spPr>
          <a:xfrm>
            <a:off x="4459570" y="2594625"/>
            <a:ext cx="650740" cy="256607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1084FA64-0C50-4E35-8664-5D7D76EE5D50}"/>
              </a:ext>
            </a:extLst>
          </p:cNvPr>
          <p:cNvSpPr/>
          <p:nvPr/>
        </p:nvSpPr>
        <p:spPr>
          <a:xfrm>
            <a:off x="5234940" y="2901950"/>
            <a:ext cx="640080" cy="256607"/>
          </a:xfrm>
          <a:prstGeom prst="rect">
            <a:avLst/>
          </a:prstGeom>
          <a:noFill/>
          <a:ln w="508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46438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788F09-C217-F440-BE37-9B936F524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Roofline in Advisor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33A23-E3B5-8345-95C4-29B339A6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35</a:t>
            </a:fld>
            <a:r>
              <a:rPr lang="pt-PT"/>
              <a:t>  </a:t>
            </a:r>
            <a:r>
              <a:rPr lang="pt-PT" b="0"/>
              <a:t>|</a:t>
            </a:r>
            <a:endParaRPr lang="uk-UA" b="0" dirty="0"/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id="{C405ED78-4798-A34F-B1BE-9C739FEC72EE}"/>
              </a:ext>
            </a:extLst>
          </p:cNvPr>
          <p:cNvSpPr/>
          <p:nvPr/>
        </p:nvSpPr>
        <p:spPr>
          <a:xfrm>
            <a:off x="6687350" y="0"/>
            <a:ext cx="2456650" cy="5143500"/>
          </a:xfrm>
          <a:prstGeom prst="rect">
            <a:avLst/>
          </a:prstGeom>
          <a:solidFill>
            <a:srgbClr val="00597D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637BB7-9F6F-264C-A270-146DBC9D1EA6}"/>
              </a:ext>
            </a:extLst>
          </p:cNvPr>
          <p:cNvGrpSpPr/>
          <p:nvPr/>
        </p:nvGrpSpPr>
        <p:grpSpPr>
          <a:xfrm>
            <a:off x="6905969" y="450944"/>
            <a:ext cx="1792001" cy="709254"/>
            <a:chOff x="6905969" y="450944"/>
            <a:chExt cx="1792001" cy="709254"/>
          </a:xfrm>
        </p:grpSpPr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7F3D38D3-1B49-424F-A840-332FFEF4BD42}"/>
                </a:ext>
              </a:extLst>
            </p:cNvPr>
            <p:cNvSpPr txBox="1"/>
            <p:nvPr/>
          </p:nvSpPr>
          <p:spPr>
            <a:xfrm>
              <a:off x="7175117" y="450944"/>
              <a:ext cx="1522853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defTabSz="1828800"/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Three Genotypes + Phenotype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712B104-F208-3B4D-880C-CD329D54B6F0}"/>
                </a:ext>
              </a:extLst>
            </p:cNvPr>
            <p:cNvGrpSpPr/>
            <p:nvPr/>
          </p:nvGrpSpPr>
          <p:grpSpPr>
            <a:xfrm>
              <a:off x="7190865" y="679378"/>
              <a:ext cx="470414" cy="480820"/>
              <a:chOff x="7124920" y="365042"/>
              <a:chExt cx="470414" cy="480820"/>
            </a:xfrm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C9F77248-06BF-7146-AE78-4D2C87D5D812}"/>
                  </a:ext>
                </a:extLst>
              </p:cNvPr>
              <p:cNvSpPr/>
              <p:nvPr/>
            </p:nvSpPr>
            <p:spPr>
              <a:xfrm>
                <a:off x="7124920" y="365042"/>
                <a:ext cx="470414" cy="48082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A7D428CB-DB10-BB4C-B8AA-DE7AE05B9872}"/>
                  </a:ext>
                </a:extLst>
              </p:cNvPr>
              <p:cNvGrpSpPr/>
              <p:nvPr/>
            </p:nvGrpSpPr>
            <p:grpSpPr>
              <a:xfrm>
                <a:off x="7177888" y="411290"/>
                <a:ext cx="359728" cy="104455"/>
                <a:chOff x="7177888" y="411290"/>
                <a:chExt cx="359728" cy="104455"/>
              </a:xfrm>
            </p:grpSpPr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8FA9A594-F810-8749-9894-E3F3ED6E25E6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C8AC1865-7A7B-0242-B49B-1605AAF743C5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2EAD230E-8FF9-514A-9ABD-DD3F9478A9B8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72924A39-F1A9-4F47-8D8D-90EC34B74D73}"/>
                  </a:ext>
                </a:extLst>
              </p:cNvPr>
              <p:cNvGrpSpPr/>
              <p:nvPr/>
            </p:nvGrpSpPr>
            <p:grpSpPr>
              <a:xfrm>
                <a:off x="7177888" y="508537"/>
                <a:ext cx="359728" cy="104455"/>
                <a:chOff x="7177888" y="411290"/>
                <a:chExt cx="359728" cy="104455"/>
              </a:xfrm>
            </p:grpSpPr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F46E6D34-9C62-AA49-8BA4-58DD16D209C9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ED189552-1158-064F-851B-256240C34D29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157D36FC-1D8F-2D4A-9030-61A55E9C4760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B6FF3A16-F9B8-BC4F-A51C-E2E8787E6D54}"/>
                  </a:ext>
                </a:extLst>
              </p:cNvPr>
              <p:cNvGrpSpPr/>
              <p:nvPr/>
            </p:nvGrpSpPr>
            <p:grpSpPr>
              <a:xfrm>
                <a:off x="7177888" y="612992"/>
                <a:ext cx="359728" cy="104455"/>
                <a:chOff x="7177888" y="411290"/>
                <a:chExt cx="359728" cy="104455"/>
              </a:xfrm>
            </p:grpSpPr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78CD421A-F950-3E4B-BF32-F4489C9F418C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4CB2CB17-BAE4-B846-B8E6-278AFE7DBE92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03A5BD55-9C8A-4A4E-A741-CCEE470D20AB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03DE9CA7-544D-574E-8062-992A60FEC702}"/>
                  </a:ext>
                </a:extLst>
              </p:cNvPr>
              <p:cNvSpPr/>
              <p:nvPr/>
            </p:nvSpPr>
            <p:spPr>
              <a:xfrm>
                <a:off x="7177888" y="756992"/>
                <a:ext cx="359728" cy="3600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C4E26584-492D-264E-A541-31B3F1699BB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03947" y="679378"/>
              <a:ext cx="468000" cy="446023"/>
              <a:chOff x="2796231" y="2702265"/>
              <a:chExt cx="563080" cy="536639"/>
            </a:xfrm>
          </p:grpSpPr>
          <p:sp>
            <p:nvSpPr>
              <p:cNvPr id="228" name="Rounded Rectangle 227">
                <a:extLst>
                  <a:ext uri="{FF2B5EF4-FFF2-40B4-BE49-F238E27FC236}">
                    <a16:creationId xmlns:a16="http://schemas.microsoft.com/office/drawing/2014/main" id="{099E7CE4-9051-4945-9A9B-FA9252945D6E}"/>
                  </a:ext>
                </a:extLst>
              </p:cNvPr>
              <p:cNvSpPr/>
              <p:nvPr/>
            </p:nvSpPr>
            <p:spPr>
              <a:xfrm>
                <a:off x="314334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and</a:t>
                </a:r>
              </a:p>
            </p:txBody>
          </p:sp>
          <p:cxnSp>
            <p:nvCxnSpPr>
              <p:cNvPr id="229" name="Straight Arrow Connector 228">
                <a:extLst>
                  <a:ext uri="{FF2B5EF4-FFF2-40B4-BE49-F238E27FC236}">
                    <a16:creationId xmlns:a16="http://schemas.microsoft.com/office/drawing/2014/main" id="{F82CFD39-C4B7-0743-9D08-85CDE1E601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98587" y="3126682"/>
                <a:ext cx="77060" cy="104914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34" name="Straight Arrow Connector 233">
                <a:extLst>
                  <a:ext uri="{FF2B5EF4-FFF2-40B4-BE49-F238E27FC236}">
                    <a16:creationId xmlns:a16="http://schemas.microsoft.com/office/drawing/2014/main" id="{14A8715D-C269-B84B-9BF9-5051BC07C2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58839" y="3129022"/>
                <a:ext cx="82660" cy="10988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3" name="Straight Arrow Connector 242">
                <a:extLst>
                  <a:ext uri="{FF2B5EF4-FFF2-40B4-BE49-F238E27FC236}">
                    <a16:creationId xmlns:a16="http://schemas.microsoft.com/office/drawing/2014/main" id="{BB11C006-BAC7-F242-8250-8BD6CE45C2E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53010" y="3071139"/>
                <a:ext cx="91155" cy="1348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44" name="Rounded Rectangle 243">
                <a:extLst>
                  <a:ext uri="{FF2B5EF4-FFF2-40B4-BE49-F238E27FC236}">
                    <a16:creationId xmlns:a16="http://schemas.microsoft.com/office/drawing/2014/main" id="{B935295E-ADF6-574A-B5AD-27C6F21D335E}"/>
                  </a:ext>
                </a:extLst>
              </p:cNvPr>
              <p:cNvSpPr/>
              <p:nvPr/>
            </p:nvSpPr>
            <p:spPr>
              <a:xfrm>
                <a:off x="3089311" y="2798470"/>
                <a:ext cx="270000" cy="126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popcnt</a:t>
                </a:r>
                <a:endParaRPr kumimoji="0" lang="en-US" sz="600" b="1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Next Condensed Demi Bold" panose="020B0506020202020204" pitchFamily="34" charset="0"/>
                  <a:sym typeface="Arial"/>
                </a:endParaRPr>
              </a:p>
            </p:txBody>
          </p:sp>
          <p:cxnSp>
            <p:nvCxnSpPr>
              <p:cNvPr id="245" name="Straight Arrow Connector 244">
                <a:extLst>
                  <a:ext uri="{FF2B5EF4-FFF2-40B4-BE49-F238E27FC236}">
                    <a16:creationId xmlns:a16="http://schemas.microsoft.com/office/drawing/2014/main" id="{64955A48-A605-6E4D-9473-C06B955B3B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5721" y="2928693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6" name="Straight Arrow Connector 245">
                <a:extLst>
                  <a:ext uri="{FF2B5EF4-FFF2-40B4-BE49-F238E27FC236}">
                    <a16:creationId xmlns:a16="http://schemas.microsoft.com/office/drawing/2014/main" id="{26C5208F-75BE-E74B-A7AA-6DBBE1E573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8517" y="2702265"/>
                <a:ext cx="0" cy="9123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47" name="Rounded Rectangle 246">
                <a:extLst>
                  <a:ext uri="{FF2B5EF4-FFF2-40B4-BE49-F238E27FC236}">
                    <a16:creationId xmlns:a16="http://schemas.microsoft.com/office/drawing/2014/main" id="{BDEC93B6-7B22-FD41-942A-15E071638518}"/>
                  </a:ext>
                </a:extLst>
              </p:cNvPr>
              <p:cNvSpPr/>
              <p:nvPr/>
            </p:nvSpPr>
            <p:spPr>
              <a:xfrm>
                <a:off x="288690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not</a:t>
                </a:r>
              </a:p>
            </p:txBody>
          </p:sp>
          <p:cxnSp>
            <p:nvCxnSpPr>
              <p:cNvPr id="248" name="Straight Arrow Connector 247">
                <a:extLst>
                  <a:ext uri="{FF2B5EF4-FFF2-40B4-BE49-F238E27FC236}">
                    <a16:creationId xmlns:a16="http://schemas.microsoft.com/office/drawing/2014/main" id="{B7C6AEFD-AEE1-404C-9477-6BEB5A8AA3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6231" y="3071139"/>
                <a:ext cx="91013" cy="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916" name="Freeform 915">
              <a:extLst>
                <a:ext uri="{FF2B5EF4-FFF2-40B4-BE49-F238E27FC236}">
                  <a16:creationId xmlns:a16="http://schemas.microsoft.com/office/drawing/2014/main" id="{68EEE73D-7639-EE4E-A295-EE01482AE8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5969" y="473888"/>
              <a:ext cx="108128" cy="108000"/>
            </a:xfrm>
            <a:custGeom>
              <a:avLst/>
              <a:gdLst>
                <a:gd name="connsiteX0" fmla="*/ 61631 w 61567"/>
                <a:gd name="connsiteY0" fmla="*/ 30747 h 61494"/>
                <a:gd name="connsiteX1" fmla="*/ 30847 w 61567"/>
                <a:gd name="connsiteY1" fmla="*/ 61495 h 61494"/>
                <a:gd name="connsiteX2" fmla="*/ 63 w 61567"/>
                <a:gd name="connsiteY2" fmla="*/ 30747 h 61494"/>
                <a:gd name="connsiteX3" fmla="*/ 30847 w 61567"/>
                <a:gd name="connsiteY3" fmla="*/ 0 h 61494"/>
                <a:gd name="connsiteX4" fmla="*/ 61631 w 61567"/>
                <a:gd name="connsiteY4" fmla="*/ 30747 h 6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67" h="61494">
                  <a:moveTo>
                    <a:pt x="61631" y="30747"/>
                  </a:moveTo>
                  <a:cubicBezTo>
                    <a:pt x="61631" y="47729"/>
                    <a:pt x="47848" y="61495"/>
                    <a:pt x="30847" y="61495"/>
                  </a:cubicBezTo>
                  <a:cubicBezTo>
                    <a:pt x="13845" y="61495"/>
                    <a:pt x="63" y="47729"/>
                    <a:pt x="63" y="30747"/>
                  </a:cubicBezTo>
                  <a:cubicBezTo>
                    <a:pt x="63" y="13766"/>
                    <a:pt x="13845" y="0"/>
                    <a:pt x="30847" y="0"/>
                  </a:cubicBezTo>
                  <a:cubicBezTo>
                    <a:pt x="47848" y="0"/>
                    <a:pt x="61631" y="13766"/>
                    <a:pt x="61631" y="30747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803" name="TextBox 802">
            <a:extLst>
              <a:ext uri="{FF2B5EF4-FFF2-40B4-BE49-F238E27FC236}">
                <a16:creationId xmlns:a16="http://schemas.microsoft.com/office/drawing/2014/main" id="{257E2B0E-9780-F64E-B40A-677D810E614A}"/>
              </a:ext>
            </a:extLst>
          </p:cNvPr>
          <p:cNvSpPr txBox="1"/>
          <p:nvPr/>
        </p:nvSpPr>
        <p:spPr>
          <a:xfrm>
            <a:off x="7211956" y="63125"/>
            <a:ext cx="1410643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GPU Optimization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D1FF9A-1391-4ECD-8ADB-E1BABF0189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326" y="1012892"/>
            <a:ext cx="6417880" cy="3888174"/>
          </a:xfrm>
          <a:prstGeom prst="rect">
            <a:avLst/>
          </a:prstGeom>
        </p:spPr>
      </p:pic>
      <p:sp>
        <p:nvSpPr>
          <p:cNvPr id="139" name="TextBox 138">
            <a:extLst>
              <a:ext uri="{FF2B5EF4-FFF2-40B4-BE49-F238E27FC236}">
                <a16:creationId xmlns:a16="http://schemas.microsoft.com/office/drawing/2014/main" id="{D9CBEA16-B3F1-4AD4-94F8-FC7938E0A42D}"/>
              </a:ext>
            </a:extLst>
          </p:cNvPr>
          <p:cNvSpPr txBox="1"/>
          <p:nvPr/>
        </p:nvSpPr>
        <p:spPr>
          <a:xfrm>
            <a:off x="331119" y="748361"/>
            <a:ext cx="1460336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Summary View: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FA68B76-94A0-45AE-A666-CF244683F44D}"/>
              </a:ext>
            </a:extLst>
          </p:cNvPr>
          <p:cNvSpPr/>
          <p:nvPr/>
        </p:nvSpPr>
        <p:spPr>
          <a:xfrm>
            <a:off x="1623060" y="2571750"/>
            <a:ext cx="2621280" cy="1558858"/>
          </a:xfrm>
          <a:prstGeom prst="rect">
            <a:avLst/>
          </a:prstGeom>
          <a:noFill/>
          <a:ln w="508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4B6F2D1-0EB6-44FF-8B22-6CF26BF397D5}"/>
              </a:ext>
            </a:extLst>
          </p:cNvPr>
          <p:cNvSpPr/>
          <p:nvPr/>
        </p:nvSpPr>
        <p:spPr>
          <a:xfrm>
            <a:off x="4313484" y="2571750"/>
            <a:ext cx="2186376" cy="1558858"/>
          </a:xfrm>
          <a:prstGeom prst="rect">
            <a:avLst/>
          </a:prstGeom>
          <a:noFill/>
          <a:ln w="50800" cap="flat">
            <a:solidFill>
              <a:srgbClr val="00285A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3C2597B-60B6-42AF-8570-FAFDCBBE856A}"/>
              </a:ext>
            </a:extLst>
          </p:cNvPr>
          <p:cNvSpPr txBox="1"/>
          <p:nvPr/>
        </p:nvSpPr>
        <p:spPr>
          <a:xfrm>
            <a:off x="2250320" y="2722153"/>
            <a:ext cx="1460337" cy="18466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rgbClr val="00B05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GPU Roofline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E422698-EFAC-4BFF-A621-B7D8AD4B136F}"/>
              </a:ext>
            </a:extLst>
          </p:cNvPr>
          <p:cNvSpPr txBox="1"/>
          <p:nvPr/>
        </p:nvSpPr>
        <p:spPr>
          <a:xfrm>
            <a:off x="4772579" y="2722153"/>
            <a:ext cx="1460337" cy="18466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rgbClr val="00206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CPU Roofline</a:t>
            </a:r>
          </a:p>
        </p:txBody>
      </p:sp>
    </p:spTree>
    <p:extLst>
      <p:ext uri="{BB962C8B-B14F-4D97-AF65-F5344CB8AC3E}">
        <p14:creationId xmlns:p14="http://schemas.microsoft.com/office/powerpoint/2010/main" val="13815174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788F09-C217-F440-BE37-9B936F524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Roofline in Advisor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33A23-E3B5-8345-95C4-29B339A6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36</a:t>
            </a:fld>
            <a:r>
              <a:rPr lang="pt-PT"/>
              <a:t>  </a:t>
            </a:r>
            <a:r>
              <a:rPr lang="pt-PT" b="0"/>
              <a:t>|</a:t>
            </a:r>
            <a:endParaRPr lang="uk-UA" b="0" dirty="0"/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id="{C405ED78-4798-A34F-B1BE-9C739FEC72EE}"/>
              </a:ext>
            </a:extLst>
          </p:cNvPr>
          <p:cNvSpPr/>
          <p:nvPr/>
        </p:nvSpPr>
        <p:spPr>
          <a:xfrm>
            <a:off x="6687350" y="0"/>
            <a:ext cx="2456650" cy="5143500"/>
          </a:xfrm>
          <a:prstGeom prst="rect">
            <a:avLst/>
          </a:prstGeom>
          <a:solidFill>
            <a:srgbClr val="00597D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637BB7-9F6F-264C-A270-146DBC9D1EA6}"/>
              </a:ext>
            </a:extLst>
          </p:cNvPr>
          <p:cNvGrpSpPr/>
          <p:nvPr/>
        </p:nvGrpSpPr>
        <p:grpSpPr>
          <a:xfrm>
            <a:off x="6905969" y="450944"/>
            <a:ext cx="1792001" cy="709254"/>
            <a:chOff x="6905969" y="450944"/>
            <a:chExt cx="1792001" cy="709254"/>
          </a:xfrm>
        </p:grpSpPr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7F3D38D3-1B49-424F-A840-332FFEF4BD42}"/>
                </a:ext>
              </a:extLst>
            </p:cNvPr>
            <p:cNvSpPr txBox="1"/>
            <p:nvPr/>
          </p:nvSpPr>
          <p:spPr>
            <a:xfrm>
              <a:off x="7175117" y="450944"/>
              <a:ext cx="1522853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defTabSz="1828800"/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Three Genotypes + Phenotype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712B104-F208-3B4D-880C-CD329D54B6F0}"/>
                </a:ext>
              </a:extLst>
            </p:cNvPr>
            <p:cNvGrpSpPr/>
            <p:nvPr/>
          </p:nvGrpSpPr>
          <p:grpSpPr>
            <a:xfrm>
              <a:off x="7190865" y="679378"/>
              <a:ext cx="470414" cy="480820"/>
              <a:chOff x="7124920" y="365042"/>
              <a:chExt cx="470414" cy="480820"/>
            </a:xfrm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C9F77248-06BF-7146-AE78-4D2C87D5D812}"/>
                  </a:ext>
                </a:extLst>
              </p:cNvPr>
              <p:cNvSpPr/>
              <p:nvPr/>
            </p:nvSpPr>
            <p:spPr>
              <a:xfrm>
                <a:off x="7124920" y="365042"/>
                <a:ext cx="470414" cy="48082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A7D428CB-DB10-BB4C-B8AA-DE7AE05B9872}"/>
                  </a:ext>
                </a:extLst>
              </p:cNvPr>
              <p:cNvGrpSpPr/>
              <p:nvPr/>
            </p:nvGrpSpPr>
            <p:grpSpPr>
              <a:xfrm>
                <a:off x="7177888" y="411290"/>
                <a:ext cx="359728" cy="104455"/>
                <a:chOff x="7177888" y="411290"/>
                <a:chExt cx="359728" cy="104455"/>
              </a:xfrm>
            </p:grpSpPr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8FA9A594-F810-8749-9894-E3F3ED6E25E6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C8AC1865-7A7B-0242-B49B-1605AAF743C5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2EAD230E-8FF9-514A-9ABD-DD3F9478A9B8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72924A39-F1A9-4F47-8D8D-90EC34B74D73}"/>
                  </a:ext>
                </a:extLst>
              </p:cNvPr>
              <p:cNvGrpSpPr/>
              <p:nvPr/>
            </p:nvGrpSpPr>
            <p:grpSpPr>
              <a:xfrm>
                <a:off x="7177888" y="508537"/>
                <a:ext cx="359728" cy="104455"/>
                <a:chOff x="7177888" y="411290"/>
                <a:chExt cx="359728" cy="104455"/>
              </a:xfrm>
            </p:grpSpPr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F46E6D34-9C62-AA49-8BA4-58DD16D209C9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ED189552-1158-064F-851B-256240C34D29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157D36FC-1D8F-2D4A-9030-61A55E9C4760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B6FF3A16-F9B8-BC4F-A51C-E2E8787E6D54}"/>
                  </a:ext>
                </a:extLst>
              </p:cNvPr>
              <p:cNvGrpSpPr/>
              <p:nvPr/>
            </p:nvGrpSpPr>
            <p:grpSpPr>
              <a:xfrm>
                <a:off x="7177888" y="612992"/>
                <a:ext cx="359728" cy="104455"/>
                <a:chOff x="7177888" y="411290"/>
                <a:chExt cx="359728" cy="104455"/>
              </a:xfrm>
            </p:grpSpPr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78CD421A-F950-3E4B-BF32-F4489C9F418C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4CB2CB17-BAE4-B846-B8E6-278AFE7DBE92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03A5BD55-9C8A-4A4E-A741-CCEE470D20AB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03DE9CA7-544D-574E-8062-992A60FEC702}"/>
                  </a:ext>
                </a:extLst>
              </p:cNvPr>
              <p:cNvSpPr/>
              <p:nvPr/>
            </p:nvSpPr>
            <p:spPr>
              <a:xfrm>
                <a:off x="7177888" y="756992"/>
                <a:ext cx="359728" cy="3600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C4E26584-492D-264E-A541-31B3F1699BB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03947" y="679378"/>
              <a:ext cx="468000" cy="446023"/>
              <a:chOff x="2796231" y="2702265"/>
              <a:chExt cx="563080" cy="536639"/>
            </a:xfrm>
          </p:grpSpPr>
          <p:sp>
            <p:nvSpPr>
              <p:cNvPr id="228" name="Rounded Rectangle 227">
                <a:extLst>
                  <a:ext uri="{FF2B5EF4-FFF2-40B4-BE49-F238E27FC236}">
                    <a16:creationId xmlns:a16="http://schemas.microsoft.com/office/drawing/2014/main" id="{099E7CE4-9051-4945-9A9B-FA9252945D6E}"/>
                  </a:ext>
                </a:extLst>
              </p:cNvPr>
              <p:cNvSpPr/>
              <p:nvPr/>
            </p:nvSpPr>
            <p:spPr>
              <a:xfrm>
                <a:off x="314334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and</a:t>
                </a:r>
              </a:p>
            </p:txBody>
          </p:sp>
          <p:cxnSp>
            <p:nvCxnSpPr>
              <p:cNvPr id="229" name="Straight Arrow Connector 228">
                <a:extLst>
                  <a:ext uri="{FF2B5EF4-FFF2-40B4-BE49-F238E27FC236}">
                    <a16:creationId xmlns:a16="http://schemas.microsoft.com/office/drawing/2014/main" id="{F82CFD39-C4B7-0743-9D08-85CDE1E601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98587" y="3126682"/>
                <a:ext cx="77060" cy="104914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34" name="Straight Arrow Connector 233">
                <a:extLst>
                  <a:ext uri="{FF2B5EF4-FFF2-40B4-BE49-F238E27FC236}">
                    <a16:creationId xmlns:a16="http://schemas.microsoft.com/office/drawing/2014/main" id="{14A8715D-C269-B84B-9BF9-5051BC07C2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58839" y="3129022"/>
                <a:ext cx="82660" cy="10988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3" name="Straight Arrow Connector 242">
                <a:extLst>
                  <a:ext uri="{FF2B5EF4-FFF2-40B4-BE49-F238E27FC236}">
                    <a16:creationId xmlns:a16="http://schemas.microsoft.com/office/drawing/2014/main" id="{BB11C006-BAC7-F242-8250-8BD6CE45C2E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53010" y="3071139"/>
                <a:ext cx="91155" cy="1348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44" name="Rounded Rectangle 243">
                <a:extLst>
                  <a:ext uri="{FF2B5EF4-FFF2-40B4-BE49-F238E27FC236}">
                    <a16:creationId xmlns:a16="http://schemas.microsoft.com/office/drawing/2014/main" id="{B935295E-ADF6-574A-B5AD-27C6F21D335E}"/>
                  </a:ext>
                </a:extLst>
              </p:cNvPr>
              <p:cNvSpPr/>
              <p:nvPr/>
            </p:nvSpPr>
            <p:spPr>
              <a:xfrm>
                <a:off x="3089311" y="2798470"/>
                <a:ext cx="270000" cy="126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popcnt</a:t>
                </a:r>
                <a:endParaRPr kumimoji="0" lang="en-US" sz="600" b="1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Next Condensed Demi Bold" panose="020B0506020202020204" pitchFamily="34" charset="0"/>
                  <a:sym typeface="Arial"/>
                </a:endParaRPr>
              </a:p>
            </p:txBody>
          </p:sp>
          <p:cxnSp>
            <p:nvCxnSpPr>
              <p:cNvPr id="245" name="Straight Arrow Connector 244">
                <a:extLst>
                  <a:ext uri="{FF2B5EF4-FFF2-40B4-BE49-F238E27FC236}">
                    <a16:creationId xmlns:a16="http://schemas.microsoft.com/office/drawing/2014/main" id="{64955A48-A605-6E4D-9473-C06B955B3B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5721" y="2928693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6" name="Straight Arrow Connector 245">
                <a:extLst>
                  <a:ext uri="{FF2B5EF4-FFF2-40B4-BE49-F238E27FC236}">
                    <a16:creationId xmlns:a16="http://schemas.microsoft.com/office/drawing/2014/main" id="{26C5208F-75BE-E74B-A7AA-6DBBE1E573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8517" y="2702265"/>
                <a:ext cx="0" cy="9123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47" name="Rounded Rectangle 246">
                <a:extLst>
                  <a:ext uri="{FF2B5EF4-FFF2-40B4-BE49-F238E27FC236}">
                    <a16:creationId xmlns:a16="http://schemas.microsoft.com/office/drawing/2014/main" id="{BDEC93B6-7B22-FD41-942A-15E071638518}"/>
                  </a:ext>
                </a:extLst>
              </p:cNvPr>
              <p:cNvSpPr/>
              <p:nvPr/>
            </p:nvSpPr>
            <p:spPr>
              <a:xfrm>
                <a:off x="288690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not</a:t>
                </a:r>
              </a:p>
            </p:txBody>
          </p:sp>
          <p:cxnSp>
            <p:nvCxnSpPr>
              <p:cNvPr id="248" name="Straight Arrow Connector 247">
                <a:extLst>
                  <a:ext uri="{FF2B5EF4-FFF2-40B4-BE49-F238E27FC236}">
                    <a16:creationId xmlns:a16="http://schemas.microsoft.com/office/drawing/2014/main" id="{B7C6AEFD-AEE1-404C-9477-6BEB5A8AA3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6231" y="3071139"/>
                <a:ext cx="91013" cy="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916" name="Freeform 915">
              <a:extLst>
                <a:ext uri="{FF2B5EF4-FFF2-40B4-BE49-F238E27FC236}">
                  <a16:creationId xmlns:a16="http://schemas.microsoft.com/office/drawing/2014/main" id="{68EEE73D-7639-EE4E-A295-EE01482AE8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5969" y="473888"/>
              <a:ext cx="108128" cy="108000"/>
            </a:xfrm>
            <a:custGeom>
              <a:avLst/>
              <a:gdLst>
                <a:gd name="connsiteX0" fmla="*/ 61631 w 61567"/>
                <a:gd name="connsiteY0" fmla="*/ 30747 h 61494"/>
                <a:gd name="connsiteX1" fmla="*/ 30847 w 61567"/>
                <a:gd name="connsiteY1" fmla="*/ 61495 h 61494"/>
                <a:gd name="connsiteX2" fmla="*/ 63 w 61567"/>
                <a:gd name="connsiteY2" fmla="*/ 30747 h 61494"/>
                <a:gd name="connsiteX3" fmla="*/ 30847 w 61567"/>
                <a:gd name="connsiteY3" fmla="*/ 0 h 61494"/>
                <a:gd name="connsiteX4" fmla="*/ 61631 w 61567"/>
                <a:gd name="connsiteY4" fmla="*/ 30747 h 6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67" h="61494">
                  <a:moveTo>
                    <a:pt x="61631" y="30747"/>
                  </a:moveTo>
                  <a:cubicBezTo>
                    <a:pt x="61631" y="47729"/>
                    <a:pt x="47848" y="61495"/>
                    <a:pt x="30847" y="61495"/>
                  </a:cubicBezTo>
                  <a:cubicBezTo>
                    <a:pt x="13845" y="61495"/>
                    <a:pt x="63" y="47729"/>
                    <a:pt x="63" y="30747"/>
                  </a:cubicBezTo>
                  <a:cubicBezTo>
                    <a:pt x="63" y="13766"/>
                    <a:pt x="13845" y="0"/>
                    <a:pt x="30847" y="0"/>
                  </a:cubicBezTo>
                  <a:cubicBezTo>
                    <a:pt x="47848" y="0"/>
                    <a:pt x="61631" y="13766"/>
                    <a:pt x="61631" y="30747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803" name="TextBox 802">
            <a:extLst>
              <a:ext uri="{FF2B5EF4-FFF2-40B4-BE49-F238E27FC236}">
                <a16:creationId xmlns:a16="http://schemas.microsoft.com/office/drawing/2014/main" id="{257E2B0E-9780-F64E-B40A-677D810E614A}"/>
              </a:ext>
            </a:extLst>
          </p:cNvPr>
          <p:cNvSpPr txBox="1"/>
          <p:nvPr/>
        </p:nvSpPr>
        <p:spPr>
          <a:xfrm>
            <a:off x="7211956" y="63125"/>
            <a:ext cx="1410643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GPU Optimization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D1FF9A-1391-4ECD-8ADB-E1BABF0189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326" y="1012892"/>
            <a:ext cx="6417880" cy="3888174"/>
          </a:xfrm>
          <a:prstGeom prst="rect">
            <a:avLst/>
          </a:prstGeom>
        </p:spPr>
      </p:pic>
      <p:sp>
        <p:nvSpPr>
          <p:cNvPr id="139" name="TextBox 138">
            <a:extLst>
              <a:ext uri="{FF2B5EF4-FFF2-40B4-BE49-F238E27FC236}">
                <a16:creationId xmlns:a16="http://schemas.microsoft.com/office/drawing/2014/main" id="{D9CBEA16-B3F1-4AD4-94F8-FC7938E0A42D}"/>
              </a:ext>
            </a:extLst>
          </p:cNvPr>
          <p:cNvSpPr txBox="1"/>
          <p:nvPr/>
        </p:nvSpPr>
        <p:spPr>
          <a:xfrm>
            <a:off x="331119" y="748361"/>
            <a:ext cx="1460336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Summary View: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FA68B76-94A0-45AE-A666-CF244683F44D}"/>
              </a:ext>
            </a:extLst>
          </p:cNvPr>
          <p:cNvSpPr/>
          <p:nvPr/>
        </p:nvSpPr>
        <p:spPr>
          <a:xfrm>
            <a:off x="1623060" y="2571750"/>
            <a:ext cx="2621280" cy="1558858"/>
          </a:xfrm>
          <a:prstGeom prst="rect">
            <a:avLst/>
          </a:prstGeom>
          <a:noFill/>
          <a:ln w="508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4B6F2D1-0EB6-44FF-8B22-6CF26BF397D5}"/>
              </a:ext>
            </a:extLst>
          </p:cNvPr>
          <p:cNvSpPr/>
          <p:nvPr/>
        </p:nvSpPr>
        <p:spPr>
          <a:xfrm>
            <a:off x="4313484" y="2571750"/>
            <a:ext cx="2186376" cy="1558858"/>
          </a:xfrm>
          <a:prstGeom prst="rect">
            <a:avLst/>
          </a:prstGeom>
          <a:noFill/>
          <a:ln w="50800" cap="flat">
            <a:solidFill>
              <a:srgbClr val="00285A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3C2597B-60B6-42AF-8570-FAFDCBBE856A}"/>
              </a:ext>
            </a:extLst>
          </p:cNvPr>
          <p:cNvSpPr txBox="1"/>
          <p:nvPr/>
        </p:nvSpPr>
        <p:spPr>
          <a:xfrm>
            <a:off x="2250320" y="2722153"/>
            <a:ext cx="1460337" cy="18466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rgbClr val="00B05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GPU Roofline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E422698-EFAC-4BFF-A621-B7D8AD4B136F}"/>
              </a:ext>
            </a:extLst>
          </p:cNvPr>
          <p:cNvSpPr txBox="1"/>
          <p:nvPr/>
        </p:nvSpPr>
        <p:spPr>
          <a:xfrm>
            <a:off x="4772579" y="2722153"/>
            <a:ext cx="1460337" cy="18466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rgbClr val="00206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CPU Roofline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EF6FB02-AA07-49D6-87B9-9BE139715683}"/>
              </a:ext>
            </a:extLst>
          </p:cNvPr>
          <p:cNvSpPr/>
          <p:nvPr/>
        </p:nvSpPr>
        <p:spPr>
          <a:xfrm>
            <a:off x="1607830" y="1382320"/>
            <a:ext cx="4892030" cy="1171119"/>
          </a:xfrm>
          <a:prstGeom prst="rect">
            <a:avLst/>
          </a:prstGeom>
          <a:noFill/>
          <a:ln w="508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9EB65B2-6E50-4719-98F1-8C4EA4F6ECA0}"/>
              </a:ext>
            </a:extLst>
          </p:cNvPr>
          <p:cNvSpPr txBox="1"/>
          <p:nvPr/>
        </p:nvSpPr>
        <p:spPr>
          <a:xfrm>
            <a:off x="3103861" y="1089328"/>
            <a:ext cx="1542090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FF000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General Metrics</a:t>
            </a:r>
          </a:p>
        </p:txBody>
      </p:sp>
    </p:spTree>
    <p:extLst>
      <p:ext uri="{BB962C8B-B14F-4D97-AF65-F5344CB8AC3E}">
        <p14:creationId xmlns:p14="http://schemas.microsoft.com/office/powerpoint/2010/main" val="25119927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788F09-C217-F440-BE37-9B936F524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Roofline in Advisor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33A23-E3B5-8345-95C4-29B339A6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37</a:t>
            </a:fld>
            <a:r>
              <a:rPr lang="pt-PT"/>
              <a:t>  </a:t>
            </a:r>
            <a:r>
              <a:rPr lang="pt-PT" b="0"/>
              <a:t>|</a:t>
            </a:r>
            <a:endParaRPr lang="uk-UA" b="0" dirty="0"/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id="{C405ED78-4798-A34F-B1BE-9C739FEC72EE}"/>
              </a:ext>
            </a:extLst>
          </p:cNvPr>
          <p:cNvSpPr/>
          <p:nvPr/>
        </p:nvSpPr>
        <p:spPr>
          <a:xfrm>
            <a:off x="6687350" y="0"/>
            <a:ext cx="2456650" cy="5143500"/>
          </a:xfrm>
          <a:prstGeom prst="rect">
            <a:avLst/>
          </a:prstGeom>
          <a:solidFill>
            <a:srgbClr val="00597D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637BB7-9F6F-264C-A270-146DBC9D1EA6}"/>
              </a:ext>
            </a:extLst>
          </p:cNvPr>
          <p:cNvGrpSpPr/>
          <p:nvPr/>
        </p:nvGrpSpPr>
        <p:grpSpPr>
          <a:xfrm>
            <a:off x="6905969" y="450944"/>
            <a:ext cx="1792001" cy="709254"/>
            <a:chOff x="6905969" y="450944"/>
            <a:chExt cx="1792001" cy="709254"/>
          </a:xfrm>
        </p:grpSpPr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7F3D38D3-1B49-424F-A840-332FFEF4BD42}"/>
                </a:ext>
              </a:extLst>
            </p:cNvPr>
            <p:cNvSpPr txBox="1"/>
            <p:nvPr/>
          </p:nvSpPr>
          <p:spPr>
            <a:xfrm>
              <a:off x="7175117" y="450944"/>
              <a:ext cx="1522853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defTabSz="1828800"/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Three Genotypes + Phenotype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712B104-F208-3B4D-880C-CD329D54B6F0}"/>
                </a:ext>
              </a:extLst>
            </p:cNvPr>
            <p:cNvGrpSpPr/>
            <p:nvPr/>
          </p:nvGrpSpPr>
          <p:grpSpPr>
            <a:xfrm>
              <a:off x="7190865" y="679378"/>
              <a:ext cx="470414" cy="480820"/>
              <a:chOff x="7124920" y="365042"/>
              <a:chExt cx="470414" cy="480820"/>
            </a:xfrm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C9F77248-06BF-7146-AE78-4D2C87D5D812}"/>
                  </a:ext>
                </a:extLst>
              </p:cNvPr>
              <p:cNvSpPr/>
              <p:nvPr/>
            </p:nvSpPr>
            <p:spPr>
              <a:xfrm>
                <a:off x="7124920" y="365042"/>
                <a:ext cx="470414" cy="48082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A7D428CB-DB10-BB4C-B8AA-DE7AE05B9872}"/>
                  </a:ext>
                </a:extLst>
              </p:cNvPr>
              <p:cNvGrpSpPr/>
              <p:nvPr/>
            </p:nvGrpSpPr>
            <p:grpSpPr>
              <a:xfrm>
                <a:off x="7177888" y="411290"/>
                <a:ext cx="359728" cy="104455"/>
                <a:chOff x="7177888" y="411290"/>
                <a:chExt cx="359728" cy="104455"/>
              </a:xfrm>
            </p:grpSpPr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8FA9A594-F810-8749-9894-E3F3ED6E25E6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C8AC1865-7A7B-0242-B49B-1605AAF743C5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2EAD230E-8FF9-514A-9ABD-DD3F9478A9B8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72924A39-F1A9-4F47-8D8D-90EC34B74D73}"/>
                  </a:ext>
                </a:extLst>
              </p:cNvPr>
              <p:cNvGrpSpPr/>
              <p:nvPr/>
            </p:nvGrpSpPr>
            <p:grpSpPr>
              <a:xfrm>
                <a:off x="7177888" y="508537"/>
                <a:ext cx="359728" cy="104455"/>
                <a:chOff x="7177888" y="411290"/>
                <a:chExt cx="359728" cy="104455"/>
              </a:xfrm>
            </p:grpSpPr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F46E6D34-9C62-AA49-8BA4-58DD16D209C9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ED189552-1158-064F-851B-256240C34D29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157D36FC-1D8F-2D4A-9030-61A55E9C4760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B6FF3A16-F9B8-BC4F-A51C-E2E8787E6D54}"/>
                  </a:ext>
                </a:extLst>
              </p:cNvPr>
              <p:cNvGrpSpPr/>
              <p:nvPr/>
            </p:nvGrpSpPr>
            <p:grpSpPr>
              <a:xfrm>
                <a:off x="7177888" y="612992"/>
                <a:ext cx="359728" cy="104455"/>
                <a:chOff x="7177888" y="411290"/>
                <a:chExt cx="359728" cy="104455"/>
              </a:xfrm>
            </p:grpSpPr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78CD421A-F950-3E4B-BF32-F4489C9F418C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4CB2CB17-BAE4-B846-B8E6-278AFE7DBE92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03A5BD55-9C8A-4A4E-A741-CCEE470D20AB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03DE9CA7-544D-574E-8062-992A60FEC702}"/>
                  </a:ext>
                </a:extLst>
              </p:cNvPr>
              <p:cNvSpPr/>
              <p:nvPr/>
            </p:nvSpPr>
            <p:spPr>
              <a:xfrm>
                <a:off x="7177888" y="756992"/>
                <a:ext cx="359728" cy="3600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C4E26584-492D-264E-A541-31B3F1699BB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03947" y="679378"/>
              <a:ext cx="468000" cy="446023"/>
              <a:chOff x="2796231" y="2702265"/>
              <a:chExt cx="563080" cy="536639"/>
            </a:xfrm>
          </p:grpSpPr>
          <p:sp>
            <p:nvSpPr>
              <p:cNvPr id="228" name="Rounded Rectangle 227">
                <a:extLst>
                  <a:ext uri="{FF2B5EF4-FFF2-40B4-BE49-F238E27FC236}">
                    <a16:creationId xmlns:a16="http://schemas.microsoft.com/office/drawing/2014/main" id="{099E7CE4-9051-4945-9A9B-FA9252945D6E}"/>
                  </a:ext>
                </a:extLst>
              </p:cNvPr>
              <p:cNvSpPr/>
              <p:nvPr/>
            </p:nvSpPr>
            <p:spPr>
              <a:xfrm>
                <a:off x="314334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and</a:t>
                </a:r>
              </a:p>
            </p:txBody>
          </p:sp>
          <p:cxnSp>
            <p:nvCxnSpPr>
              <p:cNvPr id="229" name="Straight Arrow Connector 228">
                <a:extLst>
                  <a:ext uri="{FF2B5EF4-FFF2-40B4-BE49-F238E27FC236}">
                    <a16:creationId xmlns:a16="http://schemas.microsoft.com/office/drawing/2014/main" id="{F82CFD39-C4B7-0743-9D08-85CDE1E601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98587" y="3126682"/>
                <a:ext cx="77060" cy="104914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34" name="Straight Arrow Connector 233">
                <a:extLst>
                  <a:ext uri="{FF2B5EF4-FFF2-40B4-BE49-F238E27FC236}">
                    <a16:creationId xmlns:a16="http://schemas.microsoft.com/office/drawing/2014/main" id="{14A8715D-C269-B84B-9BF9-5051BC07C2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58839" y="3129022"/>
                <a:ext cx="82660" cy="10988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3" name="Straight Arrow Connector 242">
                <a:extLst>
                  <a:ext uri="{FF2B5EF4-FFF2-40B4-BE49-F238E27FC236}">
                    <a16:creationId xmlns:a16="http://schemas.microsoft.com/office/drawing/2014/main" id="{BB11C006-BAC7-F242-8250-8BD6CE45C2E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53010" y="3071139"/>
                <a:ext cx="91155" cy="1348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44" name="Rounded Rectangle 243">
                <a:extLst>
                  <a:ext uri="{FF2B5EF4-FFF2-40B4-BE49-F238E27FC236}">
                    <a16:creationId xmlns:a16="http://schemas.microsoft.com/office/drawing/2014/main" id="{B935295E-ADF6-574A-B5AD-27C6F21D335E}"/>
                  </a:ext>
                </a:extLst>
              </p:cNvPr>
              <p:cNvSpPr/>
              <p:nvPr/>
            </p:nvSpPr>
            <p:spPr>
              <a:xfrm>
                <a:off x="3089311" y="2798470"/>
                <a:ext cx="270000" cy="126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popcnt</a:t>
                </a:r>
                <a:endParaRPr kumimoji="0" lang="en-US" sz="600" b="1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Next Condensed Demi Bold" panose="020B0506020202020204" pitchFamily="34" charset="0"/>
                  <a:sym typeface="Arial"/>
                </a:endParaRPr>
              </a:p>
            </p:txBody>
          </p:sp>
          <p:cxnSp>
            <p:nvCxnSpPr>
              <p:cNvPr id="245" name="Straight Arrow Connector 244">
                <a:extLst>
                  <a:ext uri="{FF2B5EF4-FFF2-40B4-BE49-F238E27FC236}">
                    <a16:creationId xmlns:a16="http://schemas.microsoft.com/office/drawing/2014/main" id="{64955A48-A605-6E4D-9473-C06B955B3B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5721" y="2928693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6" name="Straight Arrow Connector 245">
                <a:extLst>
                  <a:ext uri="{FF2B5EF4-FFF2-40B4-BE49-F238E27FC236}">
                    <a16:creationId xmlns:a16="http://schemas.microsoft.com/office/drawing/2014/main" id="{26C5208F-75BE-E74B-A7AA-6DBBE1E573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8517" y="2702265"/>
                <a:ext cx="0" cy="9123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47" name="Rounded Rectangle 246">
                <a:extLst>
                  <a:ext uri="{FF2B5EF4-FFF2-40B4-BE49-F238E27FC236}">
                    <a16:creationId xmlns:a16="http://schemas.microsoft.com/office/drawing/2014/main" id="{BDEC93B6-7B22-FD41-942A-15E071638518}"/>
                  </a:ext>
                </a:extLst>
              </p:cNvPr>
              <p:cNvSpPr/>
              <p:nvPr/>
            </p:nvSpPr>
            <p:spPr>
              <a:xfrm>
                <a:off x="288690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not</a:t>
                </a:r>
              </a:p>
            </p:txBody>
          </p:sp>
          <p:cxnSp>
            <p:nvCxnSpPr>
              <p:cNvPr id="248" name="Straight Arrow Connector 247">
                <a:extLst>
                  <a:ext uri="{FF2B5EF4-FFF2-40B4-BE49-F238E27FC236}">
                    <a16:creationId xmlns:a16="http://schemas.microsoft.com/office/drawing/2014/main" id="{B7C6AEFD-AEE1-404C-9477-6BEB5A8AA3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6231" y="3071139"/>
                <a:ext cx="91013" cy="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916" name="Freeform 915">
              <a:extLst>
                <a:ext uri="{FF2B5EF4-FFF2-40B4-BE49-F238E27FC236}">
                  <a16:creationId xmlns:a16="http://schemas.microsoft.com/office/drawing/2014/main" id="{68EEE73D-7639-EE4E-A295-EE01482AE8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5969" y="473888"/>
              <a:ext cx="108128" cy="108000"/>
            </a:xfrm>
            <a:custGeom>
              <a:avLst/>
              <a:gdLst>
                <a:gd name="connsiteX0" fmla="*/ 61631 w 61567"/>
                <a:gd name="connsiteY0" fmla="*/ 30747 h 61494"/>
                <a:gd name="connsiteX1" fmla="*/ 30847 w 61567"/>
                <a:gd name="connsiteY1" fmla="*/ 61495 h 61494"/>
                <a:gd name="connsiteX2" fmla="*/ 63 w 61567"/>
                <a:gd name="connsiteY2" fmla="*/ 30747 h 61494"/>
                <a:gd name="connsiteX3" fmla="*/ 30847 w 61567"/>
                <a:gd name="connsiteY3" fmla="*/ 0 h 61494"/>
                <a:gd name="connsiteX4" fmla="*/ 61631 w 61567"/>
                <a:gd name="connsiteY4" fmla="*/ 30747 h 6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67" h="61494">
                  <a:moveTo>
                    <a:pt x="61631" y="30747"/>
                  </a:moveTo>
                  <a:cubicBezTo>
                    <a:pt x="61631" y="47729"/>
                    <a:pt x="47848" y="61495"/>
                    <a:pt x="30847" y="61495"/>
                  </a:cubicBezTo>
                  <a:cubicBezTo>
                    <a:pt x="13845" y="61495"/>
                    <a:pt x="63" y="47729"/>
                    <a:pt x="63" y="30747"/>
                  </a:cubicBezTo>
                  <a:cubicBezTo>
                    <a:pt x="63" y="13766"/>
                    <a:pt x="13845" y="0"/>
                    <a:pt x="30847" y="0"/>
                  </a:cubicBezTo>
                  <a:cubicBezTo>
                    <a:pt x="47848" y="0"/>
                    <a:pt x="61631" y="13766"/>
                    <a:pt x="61631" y="30747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803" name="TextBox 802">
            <a:extLst>
              <a:ext uri="{FF2B5EF4-FFF2-40B4-BE49-F238E27FC236}">
                <a16:creationId xmlns:a16="http://schemas.microsoft.com/office/drawing/2014/main" id="{257E2B0E-9780-F64E-B40A-677D810E614A}"/>
              </a:ext>
            </a:extLst>
          </p:cNvPr>
          <p:cNvSpPr txBox="1"/>
          <p:nvPr/>
        </p:nvSpPr>
        <p:spPr>
          <a:xfrm>
            <a:off x="7211956" y="63125"/>
            <a:ext cx="1410643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GPU Optimization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D1FF9A-1391-4ECD-8ADB-E1BABF0189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326" y="1012892"/>
            <a:ext cx="6417880" cy="3888174"/>
          </a:xfrm>
          <a:prstGeom prst="rect">
            <a:avLst/>
          </a:prstGeom>
        </p:spPr>
      </p:pic>
      <p:sp>
        <p:nvSpPr>
          <p:cNvPr id="139" name="TextBox 138">
            <a:extLst>
              <a:ext uri="{FF2B5EF4-FFF2-40B4-BE49-F238E27FC236}">
                <a16:creationId xmlns:a16="http://schemas.microsoft.com/office/drawing/2014/main" id="{D9CBEA16-B3F1-4AD4-94F8-FC7938E0A42D}"/>
              </a:ext>
            </a:extLst>
          </p:cNvPr>
          <p:cNvSpPr txBox="1"/>
          <p:nvPr/>
        </p:nvSpPr>
        <p:spPr>
          <a:xfrm>
            <a:off x="331119" y="748361"/>
            <a:ext cx="1460336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Summary View: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FA68B76-94A0-45AE-A666-CF244683F44D}"/>
              </a:ext>
            </a:extLst>
          </p:cNvPr>
          <p:cNvSpPr/>
          <p:nvPr/>
        </p:nvSpPr>
        <p:spPr>
          <a:xfrm>
            <a:off x="1623060" y="2571750"/>
            <a:ext cx="2621280" cy="1558858"/>
          </a:xfrm>
          <a:prstGeom prst="rect">
            <a:avLst/>
          </a:prstGeom>
          <a:noFill/>
          <a:ln w="508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4B6F2D1-0EB6-44FF-8B22-6CF26BF397D5}"/>
              </a:ext>
            </a:extLst>
          </p:cNvPr>
          <p:cNvSpPr/>
          <p:nvPr/>
        </p:nvSpPr>
        <p:spPr>
          <a:xfrm>
            <a:off x="4313484" y="2571750"/>
            <a:ext cx="2186376" cy="1558858"/>
          </a:xfrm>
          <a:prstGeom prst="rect">
            <a:avLst/>
          </a:prstGeom>
          <a:noFill/>
          <a:ln w="50800" cap="flat">
            <a:solidFill>
              <a:srgbClr val="00285A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3C2597B-60B6-42AF-8570-FAFDCBBE856A}"/>
              </a:ext>
            </a:extLst>
          </p:cNvPr>
          <p:cNvSpPr txBox="1"/>
          <p:nvPr/>
        </p:nvSpPr>
        <p:spPr>
          <a:xfrm>
            <a:off x="2250320" y="2722153"/>
            <a:ext cx="1460337" cy="18466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rgbClr val="00B05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GPU Roofline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E422698-EFAC-4BFF-A621-B7D8AD4B136F}"/>
              </a:ext>
            </a:extLst>
          </p:cNvPr>
          <p:cNvSpPr txBox="1"/>
          <p:nvPr/>
        </p:nvSpPr>
        <p:spPr>
          <a:xfrm>
            <a:off x="4772579" y="2722153"/>
            <a:ext cx="1460337" cy="18466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rgbClr val="00206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CPU Roofline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EF6FB02-AA07-49D6-87B9-9BE139715683}"/>
              </a:ext>
            </a:extLst>
          </p:cNvPr>
          <p:cNvSpPr/>
          <p:nvPr/>
        </p:nvSpPr>
        <p:spPr>
          <a:xfrm>
            <a:off x="1607830" y="1382320"/>
            <a:ext cx="4892030" cy="1171119"/>
          </a:xfrm>
          <a:prstGeom prst="rect">
            <a:avLst/>
          </a:prstGeom>
          <a:noFill/>
          <a:ln w="508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9EB65B2-6E50-4719-98F1-8C4EA4F6ECA0}"/>
              </a:ext>
            </a:extLst>
          </p:cNvPr>
          <p:cNvSpPr txBox="1"/>
          <p:nvPr/>
        </p:nvSpPr>
        <p:spPr>
          <a:xfrm>
            <a:off x="3103861" y="1089328"/>
            <a:ext cx="1542090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FF000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General Metrics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A206930-7436-4B7C-BFF2-BDB9B3E16620}"/>
              </a:ext>
            </a:extLst>
          </p:cNvPr>
          <p:cNvSpPr/>
          <p:nvPr/>
        </p:nvSpPr>
        <p:spPr>
          <a:xfrm>
            <a:off x="1623060" y="4148919"/>
            <a:ext cx="4892030" cy="770457"/>
          </a:xfrm>
          <a:prstGeom prst="rect">
            <a:avLst/>
          </a:prstGeom>
          <a:noFill/>
          <a:ln w="508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BE692B8-8E64-4F6A-B9D5-F4F4CD3E2185}"/>
              </a:ext>
            </a:extLst>
          </p:cNvPr>
          <p:cNvSpPr txBox="1"/>
          <p:nvPr/>
        </p:nvSpPr>
        <p:spPr>
          <a:xfrm>
            <a:off x="2396941" y="4157900"/>
            <a:ext cx="1413849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FF000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Main Hotspots</a:t>
            </a:r>
          </a:p>
        </p:txBody>
      </p:sp>
    </p:spTree>
    <p:extLst>
      <p:ext uri="{BB962C8B-B14F-4D97-AF65-F5344CB8AC3E}">
        <p14:creationId xmlns:p14="http://schemas.microsoft.com/office/powerpoint/2010/main" val="16260643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788F09-C217-F440-BE37-9B936F524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Roofline in Advisor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33A23-E3B5-8345-95C4-29B339A6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38</a:t>
            </a:fld>
            <a:r>
              <a:rPr lang="pt-PT"/>
              <a:t>  </a:t>
            </a:r>
            <a:r>
              <a:rPr lang="pt-PT" b="0"/>
              <a:t>|</a:t>
            </a:r>
            <a:endParaRPr lang="uk-UA" b="0" dirty="0"/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id="{C405ED78-4798-A34F-B1BE-9C739FEC72EE}"/>
              </a:ext>
            </a:extLst>
          </p:cNvPr>
          <p:cNvSpPr/>
          <p:nvPr/>
        </p:nvSpPr>
        <p:spPr>
          <a:xfrm>
            <a:off x="6687350" y="0"/>
            <a:ext cx="2456650" cy="5143500"/>
          </a:xfrm>
          <a:prstGeom prst="rect">
            <a:avLst/>
          </a:prstGeom>
          <a:solidFill>
            <a:srgbClr val="00597D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637BB7-9F6F-264C-A270-146DBC9D1EA6}"/>
              </a:ext>
            </a:extLst>
          </p:cNvPr>
          <p:cNvGrpSpPr/>
          <p:nvPr/>
        </p:nvGrpSpPr>
        <p:grpSpPr>
          <a:xfrm>
            <a:off x="6905969" y="450944"/>
            <a:ext cx="1792001" cy="709254"/>
            <a:chOff x="6905969" y="450944"/>
            <a:chExt cx="1792001" cy="709254"/>
          </a:xfrm>
        </p:grpSpPr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7F3D38D3-1B49-424F-A840-332FFEF4BD42}"/>
                </a:ext>
              </a:extLst>
            </p:cNvPr>
            <p:cNvSpPr txBox="1"/>
            <p:nvPr/>
          </p:nvSpPr>
          <p:spPr>
            <a:xfrm>
              <a:off x="7175117" y="450944"/>
              <a:ext cx="1522853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defTabSz="1828800"/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Three Genotypes + Phenotype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712B104-F208-3B4D-880C-CD329D54B6F0}"/>
                </a:ext>
              </a:extLst>
            </p:cNvPr>
            <p:cNvGrpSpPr/>
            <p:nvPr/>
          </p:nvGrpSpPr>
          <p:grpSpPr>
            <a:xfrm>
              <a:off x="7190865" y="679378"/>
              <a:ext cx="470414" cy="480820"/>
              <a:chOff x="7124920" y="365042"/>
              <a:chExt cx="470414" cy="480820"/>
            </a:xfrm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C9F77248-06BF-7146-AE78-4D2C87D5D812}"/>
                  </a:ext>
                </a:extLst>
              </p:cNvPr>
              <p:cNvSpPr/>
              <p:nvPr/>
            </p:nvSpPr>
            <p:spPr>
              <a:xfrm>
                <a:off x="7124920" y="365042"/>
                <a:ext cx="470414" cy="48082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A7D428CB-DB10-BB4C-B8AA-DE7AE05B9872}"/>
                  </a:ext>
                </a:extLst>
              </p:cNvPr>
              <p:cNvGrpSpPr/>
              <p:nvPr/>
            </p:nvGrpSpPr>
            <p:grpSpPr>
              <a:xfrm>
                <a:off x="7177888" y="411290"/>
                <a:ext cx="359728" cy="104455"/>
                <a:chOff x="7177888" y="411290"/>
                <a:chExt cx="359728" cy="104455"/>
              </a:xfrm>
            </p:grpSpPr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8FA9A594-F810-8749-9894-E3F3ED6E25E6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C8AC1865-7A7B-0242-B49B-1605AAF743C5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2EAD230E-8FF9-514A-9ABD-DD3F9478A9B8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72924A39-F1A9-4F47-8D8D-90EC34B74D73}"/>
                  </a:ext>
                </a:extLst>
              </p:cNvPr>
              <p:cNvGrpSpPr/>
              <p:nvPr/>
            </p:nvGrpSpPr>
            <p:grpSpPr>
              <a:xfrm>
                <a:off x="7177888" y="508537"/>
                <a:ext cx="359728" cy="104455"/>
                <a:chOff x="7177888" y="411290"/>
                <a:chExt cx="359728" cy="104455"/>
              </a:xfrm>
            </p:grpSpPr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F46E6D34-9C62-AA49-8BA4-58DD16D209C9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ED189552-1158-064F-851B-256240C34D29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157D36FC-1D8F-2D4A-9030-61A55E9C4760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B6FF3A16-F9B8-BC4F-A51C-E2E8787E6D54}"/>
                  </a:ext>
                </a:extLst>
              </p:cNvPr>
              <p:cNvGrpSpPr/>
              <p:nvPr/>
            </p:nvGrpSpPr>
            <p:grpSpPr>
              <a:xfrm>
                <a:off x="7177888" y="612992"/>
                <a:ext cx="359728" cy="104455"/>
                <a:chOff x="7177888" y="411290"/>
                <a:chExt cx="359728" cy="104455"/>
              </a:xfrm>
            </p:grpSpPr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78CD421A-F950-3E4B-BF32-F4489C9F418C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4CB2CB17-BAE4-B846-B8E6-278AFE7DBE92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03A5BD55-9C8A-4A4E-A741-CCEE470D20AB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03DE9CA7-544D-574E-8062-992A60FEC702}"/>
                  </a:ext>
                </a:extLst>
              </p:cNvPr>
              <p:cNvSpPr/>
              <p:nvPr/>
            </p:nvSpPr>
            <p:spPr>
              <a:xfrm>
                <a:off x="7177888" y="756992"/>
                <a:ext cx="359728" cy="3600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C4E26584-492D-264E-A541-31B3F1699BB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03947" y="679378"/>
              <a:ext cx="468000" cy="446023"/>
              <a:chOff x="2796231" y="2702265"/>
              <a:chExt cx="563080" cy="536639"/>
            </a:xfrm>
          </p:grpSpPr>
          <p:sp>
            <p:nvSpPr>
              <p:cNvPr id="228" name="Rounded Rectangle 227">
                <a:extLst>
                  <a:ext uri="{FF2B5EF4-FFF2-40B4-BE49-F238E27FC236}">
                    <a16:creationId xmlns:a16="http://schemas.microsoft.com/office/drawing/2014/main" id="{099E7CE4-9051-4945-9A9B-FA9252945D6E}"/>
                  </a:ext>
                </a:extLst>
              </p:cNvPr>
              <p:cNvSpPr/>
              <p:nvPr/>
            </p:nvSpPr>
            <p:spPr>
              <a:xfrm>
                <a:off x="314334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and</a:t>
                </a:r>
              </a:p>
            </p:txBody>
          </p:sp>
          <p:cxnSp>
            <p:nvCxnSpPr>
              <p:cNvPr id="229" name="Straight Arrow Connector 228">
                <a:extLst>
                  <a:ext uri="{FF2B5EF4-FFF2-40B4-BE49-F238E27FC236}">
                    <a16:creationId xmlns:a16="http://schemas.microsoft.com/office/drawing/2014/main" id="{F82CFD39-C4B7-0743-9D08-85CDE1E601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98587" y="3126682"/>
                <a:ext cx="77060" cy="104914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34" name="Straight Arrow Connector 233">
                <a:extLst>
                  <a:ext uri="{FF2B5EF4-FFF2-40B4-BE49-F238E27FC236}">
                    <a16:creationId xmlns:a16="http://schemas.microsoft.com/office/drawing/2014/main" id="{14A8715D-C269-B84B-9BF9-5051BC07C2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58839" y="3129022"/>
                <a:ext cx="82660" cy="10988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3" name="Straight Arrow Connector 242">
                <a:extLst>
                  <a:ext uri="{FF2B5EF4-FFF2-40B4-BE49-F238E27FC236}">
                    <a16:creationId xmlns:a16="http://schemas.microsoft.com/office/drawing/2014/main" id="{BB11C006-BAC7-F242-8250-8BD6CE45C2E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53010" y="3071139"/>
                <a:ext cx="91155" cy="1348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44" name="Rounded Rectangle 243">
                <a:extLst>
                  <a:ext uri="{FF2B5EF4-FFF2-40B4-BE49-F238E27FC236}">
                    <a16:creationId xmlns:a16="http://schemas.microsoft.com/office/drawing/2014/main" id="{B935295E-ADF6-574A-B5AD-27C6F21D335E}"/>
                  </a:ext>
                </a:extLst>
              </p:cNvPr>
              <p:cNvSpPr/>
              <p:nvPr/>
            </p:nvSpPr>
            <p:spPr>
              <a:xfrm>
                <a:off x="3089311" y="2798470"/>
                <a:ext cx="270000" cy="126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popcnt</a:t>
                </a:r>
                <a:endParaRPr kumimoji="0" lang="en-US" sz="600" b="1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Next Condensed Demi Bold" panose="020B0506020202020204" pitchFamily="34" charset="0"/>
                  <a:sym typeface="Arial"/>
                </a:endParaRPr>
              </a:p>
            </p:txBody>
          </p:sp>
          <p:cxnSp>
            <p:nvCxnSpPr>
              <p:cNvPr id="245" name="Straight Arrow Connector 244">
                <a:extLst>
                  <a:ext uri="{FF2B5EF4-FFF2-40B4-BE49-F238E27FC236}">
                    <a16:creationId xmlns:a16="http://schemas.microsoft.com/office/drawing/2014/main" id="{64955A48-A605-6E4D-9473-C06B955B3B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5721" y="2928693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6" name="Straight Arrow Connector 245">
                <a:extLst>
                  <a:ext uri="{FF2B5EF4-FFF2-40B4-BE49-F238E27FC236}">
                    <a16:creationId xmlns:a16="http://schemas.microsoft.com/office/drawing/2014/main" id="{26C5208F-75BE-E74B-A7AA-6DBBE1E573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8517" y="2702265"/>
                <a:ext cx="0" cy="9123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47" name="Rounded Rectangle 246">
                <a:extLst>
                  <a:ext uri="{FF2B5EF4-FFF2-40B4-BE49-F238E27FC236}">
                    <a16:creationId xmlns:a16="http://schemas.microsoft.com/office/drawing/2014/main" id="{BDEC93B6-7B22-FD41-942A-15E071638518}"/>
                  </a:ext>
                </a:extLst>
              </p:cNvPr>
              <p:cNvSpPr/>
              <p:nvPr/>
            </p:nvSpPr>
            <p:spPr>
              <a:xfrm>
                <a:off x="288690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not</a:t>
                </a:r>
              </a:p>
            </p:txBody>
          </p:sp>
          <p:cxnSp>
            <p:nvCxnSpPr>
              <p:cNvPr id="248" name="Straight Arrow Connector 247">
                <a:extLst>
                  <a:ext uri="{FF2B5EF4-FFF2-40B4-BE49-F238E27FC236}">
                    <a16:creationId xmlns:a16="http://schemas.microsoft.com/office/drawing/2014/main" id="{B7C6AEFD-AEE1-404C-9477-6BEB5A8AA3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6231" y="3071139"/>
                <a:ext cx="91013" cy="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916" name="Freeform 915">
              <a:extLst>
                <a:ext uri="{FF2B5EF4-FFF2-40B4-BE49-F238E27FC236}">
                  <a16:creationId xmlns:a16="http://schemas.microsoft.com/office/drawing/2014/main" id="{68EEE73D-7639-EE4E-A295-EE01482AE8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5969" y="473888"/>
              <a:ext cx="108128" cy="108000"/>
            </a:xfrm>
            <a:custGeom>
              <a:avLst/>
              <a:gdLst>
                <a:gd name="connsiteX0" fmla="*/ 61631 w 61567"/>
                <a:gd name="connsiteY0" fmla="*/ 30747 h 61494"/>
                <a:gd name="connsiteX1" fmla="*/ 30847 w 61567"/>
                <a:gd name="connsiteY1" fmla="*/ 61495 h 61494"/>
                <a:gd name="connsiteX2" fmla="*/ 63 w 61567"/>
                <a:gd name="connsiteY2" fmla="*/ 30747 h 61494"/>
                <a:gd name="connsiteX3" fmla="*/ 30847 w 61567"/>
                <a:gd name="connsiteY3" fmla="*/ 0 h 61494"/>
                <a:gd name="connsiteX4" fmla="*/ 61631 w 61567"/>
                <a:gd name="connsiteY4" fmla="*/ 30747 h 6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67" h="61494">
                  <a:moveTo>
                    <a:pt x="61631" y="30747"/>
                  </a:moveTo>
                  <a:cubicBezTo>
                    <a:pt x="61631" y="47729"/>
                    <a:pt x="47848" y="61495"/>
                    <a:pt x="30847" y="61495"/>
                  </a:cubicBezTo>
                  <a:cubicBezTo>
                    <a:pt x="13845" y="61495"/>
                    <a:pt x="63" y="47729"/>
                    <a:pt x="63" y="30747"/>
                  </a:cubicBezTo>
                  <a:cubicBezTo>
                    <a:pt x="63" y="13766"/>
                    <a:pt x="13845" y="0"/>
                    <a:pt x="30847" y="0"/>
                  </a:cubicBezTo>
                  <a:cubicBezTo>
                    <a:pt x="47848" y="0"/>
                    <a:pt x="61631" y="13766"/>
                    <a:pt x="61631" y="30747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803" name="TextBox 802">
            <a:extLst>
              <a:ext uri="{FF2B5EF4-FFF2-40B4-BE49-F238E27FC236}">
                <a16:creationId xmlns:a16="http://schemas.microsoft.com/office/drawing/2014/main" id="{257E2B0E-9780-F64E-B40A-677D810E614A}"/>
              </a:ext>
            </a:extLst>
          </p:cNvPr>
          <p:cNvSpPr txBox="1"/>
          <p:nvPr/>
        </p:nvSpPr>
        <p:spPr>
          <a:xfrm>
            <a:off x="7211956" y="63125"/>
            <a:ext cx="1410643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GPU Optimization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D1FF9A-1391-4ECD-8ADB-E1BABF0189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326" y="1012892"/>
            <a:ext cx="6417880" cy="3888174"/>
          </a:xfrm>
          <a:prstGeom prst="rect">
            <a:avLst/>
          </a:prstGeom>
        </p:spPr>
      </p:pic>
      <p:sp>
        <p:nvSpPr>
          <p:cNvPr id="139" name="TextBox 138">
            <a:extLst>
              <a:ext uri="{FF2B5EF4-FFF2-40B4-BE49-F238E27FC236}">
                <a16:creationId xmlns:a16="http://schemas.microsoft.com/office/drawing/2014/main" id="{D9CBEA16-B3F1-4AD4-94F8-FC7938E0A42D}"/>
              </a:ext>
            </a:extLst>
          </p:cNvPr>
          <p:cNvSpPr txBox="1"/>
          <p:nvPr/>
        </p:nvSpPr>
        <p:spPr>
          <a:xfrm>
            <a:off x="331119" y="748361"/>
            <a:ext cx="1460336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Summary View: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D829A52-7758-4F07-97F8-75557ECD5A7B}"/>
              </a:ext>
            </a:extLst>
          </p:cNvPr>
          <p:cNvCxnSpPr>
            <a:cxnSpLocks/>
          </p:cNvCxnSpPr>
          <p:nvPr/>
        </p:nvCxnSpPr>
        <p:spPr>
          <a:xfrm flipV="1">
            <a:off x="1528541" y="909328"/>
            <a:ext cx="627919" cy="237375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FB622A49-64B0-4292-A370-FE5B66ACF571}"/>
              </a:ext>
            </a:extLst>
          </p:cNvPr>
          <p:cNvSpPr txBox="1"/>
          <p:nvPr/>
        </p:nvSpPr>
        <p:spPr>
          <a:xfrm>
            <a:off x="1948929" y="824500"/>
            <a:ext cx="1460337" cy="18466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rgbClr val="FF000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Close this tab</a:t>
            </a:r>
          </a:p>
        </p:txBody>
      </p:sp>
    </p:spTree>
    <p:extLst>
      <p:ext uri="{BB962C8B-B14F-4D97-AF65-F5344CB8AC3E}">
        <p14:creationId xmlns:p14="http://schemas.microsoft.com/office/powerpoint/2010/main" val="23931795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788F09-C217-F440-BE37-9B936F524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Roofline in Advisor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33A23-E3B5-8345-95C4-29B339A6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39</a:t>
            </a:fld>
            <a:r>
              <a:rPr lang="pt-PT"/>
              <a:t>  </a:t>
            </a:r>
            <a:r>
              <a:rPr lang="pt-PT" b="0"/>
              <a:t>|</a:t>
            </a:r>
            <a:endParaRPr lang="uk-UA" b="0" dirty="0"/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id="{C405ED78-4798-A34F-B1BE-9C739FEC72EE}"/>
              </a:ext>
            </a:extLst>
          </p:cNvPr>
          <p:cNvSpPr/>
          <p:nvPr/>
        </p:nvSpPr>
        <p:spPr>
          <a:xfrm>
            <a:off x="6687350" y="0"/>
            <a:ext cx="2456650" cy="5143500"/>
          </a:xfrm>
          <a:prstGeom prst="rect">
            <a:avLst/>
          </a:prstGeom>
          <a:solidFill>
            <a:srgbClr val="00597D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637BB7-9F6F-264C-A270-146DBC9D1EA6}"/>
              </a:ext>
            </a:extLst>
          </p:cNvPr>
          <p:cNvGrpSpPr/>
          <p:nvPr/>
        </p:nvGrpSpPr>
        <p:grpSpPr>
          <a:xfrm>
            <a:off x="6905969" y="450944"/>
            <a:ext cx="1792001" cy="709254"/>
            <a:chOff x="6905969" y="450944"/>
            <a:chExt cx="1792001" cy="709254"/>
          </a:xfrm>
        </p:grpSpPr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7F3D38D3-1B49-424F-A840-332FFEF4BD42}"/>
                </a:ext>
              </a:extLst>
            </p:cNvPr>
            <p:cNvSpPr txBox="1"/>
            <p:nvPr/>
          </p:nvSpPr>
          <p:spPr>
            <a:xfrm>
              <a:off x="7175117" y="450944"/>
              <a:ext cx="1522853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defTabSz="1828800"/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Three Genotypes + Phenotype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712B104-F208-3B4D-880C-CD329D54B6F0}"/>
                </a:ext>
              </a:extLst>
            </p:cNvPr>
            <p:cNvGrpSpPr/>
            <p:nvPr/>
          </p:nvGrpSpPr>
          <p:grpSpPr>
            <a:xfrm>
              <a:off x="7190865" y="679378"/>
              <a:ext cx="470414" cy="480820"/>
              <a:chOff x="7124920" y="365042"/>
              <a:chExt cx="470414" cy="480820"/>
            </a:xfrm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C9F77248-06BF-7146-AE78-4D2C87D5D812}"/>
                  </a:ext>
                </a:extLst>
              </p:cNvPr>
              <p:cNvSpPr/>
              <p:nvPr/>
            </p:nvSpPr>
            <p:spPr>
              <a:xfrm>
                <a:off x="7124920" y="365042"/>
                <a:ext cx="470414" cy="48082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A7D428CB-DB10-BB4C-B8AA-DE7AE05B9872}"/>
                  </a:ext>
                </a:extLst>
              </p:cNvPr>
              <p:cNvGrpSpPr/>
              <p:nvPr/>
            </p:nvGrpSpPr>
            <p:grpSpPr>
              <a:xfrm>
                <a:off x="7177888" y="411290"/>
                <a:ext cx="359728" cy="104455"/>
                <a:chOff x="7177888" y="411290"/>
                <a:chExt cx="359728" cy="104455"/>
              </a:xfrm>
            </p:grpSpPr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8FA9A594-F810-8749-9894-E3F3ED6E25E6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C8AC1865-7A7B-0242-B49B-1605AAF743C5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2EAD230E-8FF9-514A-9ABD-DD3F9478A9B8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72924A39-F1A9-4F47-8D8D-90EC34B74D73}"/>
                  </a:ext>
                </a:extLst>
              </p:cNvPr>
              <p:cNvGrpSpPr/>
              <p:nvPr/>
            </p:nvGrpSpPr>
            <p:grpSpPr>
              <a:xfrm>
                <a:off x="7177888" y="508537"/>
                <a:ext cx="359728" cy="104455"/>
                <a:chOff x="7177888" y="411290"/>
                <a:chExt cx="359728" cy="104455"/>
              </a:xfrm>
            </p:grpSpPr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F46E6D34-9C62-AA49-8BA4-58DD16D209C9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ED189552-1158-064F-851B-256240C34D29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157D36FC-1D8F-2D4A-9030-61A55E9C4760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B6FF3A16-F9B8-BC4F-A51C-E2E8787E6D54}"/>
                  </a:ext>
                </a:extLst>
              </p:cNvPr>
              <p:cNvGrpSpPr/>
              <p:nvPr/>
            </p:nvGrpSpPr>
            <p:grpSpPr>
              <a:xfrm>
                <a:off x="7177888" y="612992"/>
                <a:ext cx="359728" cy="104455"/>
                <a:chOff x="7177888" y="411290"/>
                <a:chExt cx="359728" cy="104455"/>
              </a:xfrm>
            </p:grpSpPr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78CD421A-F950-3E4B-BF32-F4489C9F418C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4CB2CB17-BAE4-B846-B8E6-278AFE7DBE92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03A5BD55-9C8A-4A4E-A741-CCEE470D20AB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03DE9CA7-544D-574E-8062-992A60FEC702}"/>
                  </a:ext>
                </a:extLst>
              </p:cNvPr>
              <p:cNvSpPr/>
              <p:nvPr/>
            </p:nvSpPr>
            <p:spPr>
              <a:xfrm>
                <a:off x="7177888" y="756992"/>
                <a:ext cx="359728" cy="3600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C4E26584-492D-264E-A541-31B3F1699BB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03947" y="679378"/>
              <a:ext cx="468000" cy="446023"/>
              <a:chOff x="2796231" y="2702265"/>
              <a:chExt cx="563080" cy="536639"/>
            </a:xfrm>
          </p:grpSpPr>
          <p:sp>
            <p:nvSpPr>
              <p:cNvPr id="228" name="Rounded Rectangle 227">
                <a:extLst>
                  <a:ext uri="{FF2B5EF4-FFF2-40B4-BE49-F238E27FC236}">
                    <a16:creationId xmlns:a16="http://schemas.microsoft.com/office/drawing/2014/main" id="{099E7CE4-9051-4945-9A9B-FA9252945D6E}"/>
                  </a:ext>
                </a:extLst>
              </p:cNvPr>
              <p:cNvSpPr/>
              <p:nvPr/>
            </p:nvSpPr>
            <p:spPr>
              <a:xfrm>
                <a:off x="314334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and</a:t>
                </a:r>
              </a:p>
            </p:txBody>
          </p:sp>
          <p:cxnSp>
            <p:nvCxnSpPr>
              <p:cNvPr id="229" name="Straight Arrow Connector 228">
                <a:extLst>
                  <a:ext uri="{FF2B5EF4-FFF2-40B4-BE49-F238E27FC236}">
                    <a16:creationId xmlns:a16="http://schemas.microsoft.com/office/drawing/2014/main" id="{F82CFD39-C4B7-0743-9D08-85CDE1E601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98587" y="3126682"/>
                <a:ext cx="77060" cy="104914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34" name="Straight Arrow Connector 233">
                <a:extLst>
                  <a:ext uri="{FF2B5EF4-FFF2-40B4-BE49-F238E27FC236}">
                    <a16:creationId xmlns:a16="http://schemas.microsoft.com/office/drawing/2014/main" id="{14A8715D-C269-B84B-9BF9-5051BC07C2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58839" y="3129022"/>
                <a:ext cx="82660" cy="10988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3" name="Straight Arrow Connector 242">
                <a:extLst>
                  <a:ext uri="{FF2B5EF4-FFF2-40B4-BE49-F238E27FC236}">
                    <a16:creationId xmlns:a16="http://schemas.microsoft.com/office/drawing/2014/main" id="{BB11C006-BAC7-F242-8250-8BD6CE45C2E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53010" y="3071139"/>
                <a:ext cx="91155" cy="1348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44" name="Rounded Rectangle 243">
                <a:extLst>
                  <a:ext uri="{FF2B5EF4-FFF2-40B4-BE49-F238E27FC236}">
                    <a16:creationId xmlns:a16="http://schemas.microsoft.com/office/drawing/2014/main" id="{B935295E-ADF6-574A-B5AD-27C6F21D335E}"/>
                  </a:ext>
                </a:extLst>
              </p:cNvPr>
              <p:cNvSpPr/>
              <p:nvPr/>
            </p:nvSpPr>
            <p:spPr>
              <a:xfrm>
                <a:off x="3089311" y="2798470"/>
                <a:ext cx="270000" cy="126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popcnt</a:t>
                </a:r>
                <a:endParaRPr kumimoji="0" lang="en-US" sz="600" b="1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Next Condensed Demi Bold" panose="020B0506020202020204" pitchFamily="34" charset="0"/>
                  <a:sym typeface="Arial"/>
                </a:endParaRPr>
              </a:p>
            </p:txBody>
          </p:sp>
          <p:cxnSp>
            <p:nvCxnSpPr>
              <p:cNvPr id="245" name="Straight Arrow Connector 244">
                <a:extLst>
                  <a:ext uri="{FF2B5EF4-FFF2-40B4-BE49-F238E27FC236}">
                    <a16:creationId xmlns:a16="http://schemas.microsoft.com/office/drawing/2014/main" id="{64955A48-A605-6E4D-9473-C06B955B3B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5721" y="2928693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6" name="Straight Arrow Connector 245">
                <a:extLst>
                  <a:ext uri="{FF2B5EF4-FFF2-40B4-BE49-F238E27FC236}">
                    <a16:creationId xmlns:a16="http://schemas.microsoft.com/office/drawing/2014/main" id="{26C5208F-75BE-E74B-A7AA-6DBBE1E573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8517" y="2702265"/>
                <a:ext cx="0" cy="9123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47" name="Rounded Rectangle 246">
                <a:extLst>
                  <a:ext uri="{FF2B5EF4-FFF2-40B4-BE49-F238E27FC236}">
                    <a16:creationId xmlns:a16="http://schemas.microsoft.com/office/drawing/2014/main" id="{BDEC93B6-7B22-FD41-942A-15E071638518}"/>
                  </a:ext>
                </a:extLst>
              </p:cNvPr>
              <p:cNvSpPr/>
              <p:nvPr/>
            </p:nvSpPr>
            <p:spPr>
              <a:xfrm>
                <a:off x="288690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not</a:t>
                </a:r>
              </a:p>
            </p:txBody>
          </p:sp>
          <p:cxnSp>
            <p:nvCxnSpPr>
              <p:cNvPr id="248" name="Straight Arrow Connector 247">
                <a:extLst>
                  <a:ext uri="{FF2B5EF4-FFF2-40B4-BE49-F238E27FC236}">
                    <a16:creationId xmlns:a16="http://schemas.microsoft.com/office/drawing/2014/main" id="{B7C6AEFD-AEE1-404C-9477-6BEB5A8AA3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6231" y="3071139"/>
                <a:ext cx="91013" cy="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916" name="Freeform 915">
              <a:extLst>
                <a:ext uri="{FF2B5EF4-FFF2-40B4-BE49-F238E27FC236}">
                  <a16:creationId xmlns:a16="http://schemas.microsoft.com/office/drawing/2014/main" id="{68EEE73D-7639-EE4E-A295-EE01482AE8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5969" y="473888"/>
              <a:ext cx="108128" cy="108000"/>
            </a:xfrm>
            <a:custGeom>
              <a:avLst/>
              <a:gdLst>
                <a:gd name="connsiteX0" fmla="*/ 61631 w 61567"/>
                <a:gd name="connsiteY0" fmla="*/ 30747 h 61494"/>
                <a:gd name="connsiteX1" fmla="*/ 30847 w 61567"/>
                <a:gd name="connsiteY1" fmla="*/ 61495 h 61494"/>
                <a:gd name="connsiteX2" fmla="*/ 63 w 61567"/>
                <a:gd name="connsiteY2" fmla="*/ 30747 h 61494"/>
                <a:gd name="connsiteX3" fmla="*/ 30847 w 61567"/>
                <a:gd name="connsiteY3" fmla="*/ 0 h 61494"/>
                <a:gd name="connsiteX4" fmla="*/ 61631 w 61567"/>
                <a:gd name="connsiteY4" fmla="*/ 30747 h 6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67" h="61494">
                  <a:moveTo>
                    <a:pt x="61631" y="30747"/>
                  </a:moveTo>
                  <a:cubicBezTo>
                    <a:pt x="61631" y="47729"/>
                    <a:pt x="47848" y="61495"/>
                    <a:pt x="30847" y="61495"/>
                  </a:cubicBezTo>
                  <a:cubicBezTo>
                    <a:pt x="13845" y="61495"/>
                    <a:pt x="63" y="47729"/>
                    <a:pt x="63" y="30747"/>
                  </a:cubicBezTo>
                  <a:cubicBezTo>
                    <a:pt x="63" y="13766"/>
                    <a:pt x="13845" y="0"/>
                    <a:pt x="30847" y="0"/>
                  </a:cubicBezTo>
                  <a:cubicBezTo>
                    <a:pt x="47848" y="0"/>
                    <a:pt x="61631" y="13766"/>
                    <a:pt x="61631" y="30747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803" name="TextBox 802">
            <a:extLst>
              <a:ext uri="{FF2B5EF4-FFF2-40B4-BE49-F238E27FC236}">
                <a16:creationId xmlns:a16="http://schemas.microsoft.com/office/drawing/2014/main" id="{257E2B0E-9780-F64E-B40A-677D810E614A}"/>
              </a:ext>
            </a:extLst>
          </p:cNvPr>
          <p:cNvSpPr txBox="1"/>
          <p:nvPr/>
        </p:nvSpPr>
        <p:spPr>
          <a:xfrm>
            <a:off x="7211956" y="63125"/>
            <a:ext cx="1410643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GPU Optimization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D1FF9A-1391-4ECD-8ADB-E1BABF0189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326" y="1012892"/>
            <a:ext cx="6417880" cy="3888174"/>
          </a:xfrm>
          <a:prstGeom prst="rect">
            <a:avLst/>
          </a:prstGeom>
        </p:spPr>
      </p:pic>
      <p:sp>
        <p:nvSpPr>
          <p:cNvPr id="139" name="TextBox 138">
            <a:extLst>
              <a:ext uri="{FF2B5EF4-FFF2-40B4-BE49-F238E27FC236}">
                <a16:creationId xmlns:a16="http://schemas.microsoft.com/office/drawing/2014/main" id="{D9CBEA16-B3F1-4AD4-94F8-FC7938E0A42D}"/>
              </a:ext>
            </a:extLst>
          </p:cNvPr>
          <p:cNvSpPr txBox="1"/>
          <p:nvPr/>
        </p:nvSpPr>
        <p:spPr>
          <a:xfrm>
            <a:off x="331119" y="748361"/>
            <a:ext cx="1460336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Summary View: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EAD0E1E-AF50-4A9C-ABB9-1C8A29491EB5}"/>
              </a:ext>
            </a:extLst>
          </p:cNvPr>
          <p:cNvSpPr/>
          <p:nvPr/>
        </p:nvSpPr>
        <p:spPr>
          <a:xfrm>
            <a:off x="5562609" y="1146703"/>
            <a:ext cx="1003295" cy="303465"/>
          </a:xfrm>
          <a:prstGeom prst="rect">
            <a:avLst/>
          </a:prstGeom>
          <a:noFill/>
          <a:ln w="50800" cap="flat">
            <a:solidFill>
              <a:srgbClr val="7030A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A975879-593E-4C91-91FF-93EA3BBB27C6}"/>
              </a:ext>
            </a:extLst>
          </p:cNvPr>
          <p:cNvSpPr txBox="1"/>
          <p:nvPr/>
        </p:nvSpPr>
        <p:spPr>
          <a:xfrm>
            <a:off x="4595341" y="664979"/>
            <a:ext cx="2060108" cy="36933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rgbClr val="7030A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Click to open main GPU roofline View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D829A52-7758-4F07-97F8-75557ECD5A7B}"/>
              </a:ext>
            </a:extLst>
          </p:cNvPr>
          <p:cNvCxnSpPr>
            <a:cxnSpLocks/>
          </p:cNvCxnSpPr>
          <p:nvPr/>
        </p:nvCxnSpPr>
        <p:spPr>
          <a:xfrm flipV="1">
            <a:off x="1528541" y="909328"/>
            <a:ext cx="627919" cy="237375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FB622A49-64B0-4292-A370-FE5B66ACF571}"/>
              </a:ext>
            </a:extLst>
          </p:cNvPr>
          <p:cNvSpPr txBox="1"/>
          <p:nvPr/>
        </p:nvSpPr>
        <p:spPr>
          <a:xfrm>
            <a:off x="1948929" y="824500"/>
            <a:ext cx="1460337" cy="18466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rgbClr val="FF000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Close this tab</a:t>
            </a:r>
          </a:p>
        </p:txBody>
      </p:sp>
    </p:spTree>
    <p:extLst>
      <p:ext uri="{BB962C8B-B14F-4D97-AF65-F5344CB8AC3E}">
        <p14:creationId xmlns:p14="http://schemas.microsoft.com/office/powerpoint/2010/main" val="1586903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29246F53-B566-9440-84AC-4B07857D5D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6356" y="1159708"/>
            <a:ext cx="900000" cy="900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76805F1-C516-6047-8F2A-7D02A0A75A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07474" y="1159708"/>
            <a:ext cx="900000" cy="900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CA27BAC-723A-DA4F-A7EC-8B3406538E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38592" y="1159708"/>
            <a:ext cx="900000" cy="900000"/>
          </a:xfrm>
          <a:prstGeom prst="rect">
            <a:avLst/>
          </a:prstGeom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3A555B23-15C1-0F43-9B01-4A984BEE540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876356" y="2683019"/>
            <a:ext cx="7664395" cy="1314702"/>
          </a:xfrm>
        </p:spPr>
        <p:txBody>
          <a:bodyPr>
            <a:normAutofit/>
          </a:bodyPr>
          <a:lstStyle/>
          <a:p>
            <a:r>
              <a:rPr lang="en-US" sz="3200" dirty="0"/>
              <a:t>Outline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36C43B6-8725-6D46-A307-D2013F75E32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69710" y="1159708"/>
            <a:ext cx="900000" cy="900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B3929C4-5FD3-5747-9667-241AE29E58F9}"/>
              </a:ext>
            </a:extLst>
          </p:cNvPr>
          <p:cNvSpPr/>
          <p:nvPr/>
        </p:nvSpPr>
        <p:spPr>
          <a:xfrm>
            <a:off x="995335" y="2059708"/>
            <a:ext cx="69410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1828800"/>
            <a:r>
              <a:rPr lang="en-US" sz="9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PERFORMANCE</a:t>
            </a:r>
            <a:endParaRPr lang="en-US" sz="900" b="1" baseline="30000" dirty="0">
              <a:solidFill>
                <a:schemeClr val="bg1"/>
              </a:solidFill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27F49E-E3EB-8D41-89C4-BF44108E0621}"/>
              </a:ext>
            </a:extLst>
          </p:cNvPr>
          <p:cNvSpPr/>
          <p:nvPr/>
        </p:nvSpPr>
        <p:spPr>
          <a:xfrm>
            <a:off x="2391563" y="2089948"/>
            <a:ext cx="331822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1828800"/>
            <a:r>
              <a:rPr lang="en-US" sz="9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POWER</a:t>
            </a:r>
            <a:endParaRPr lang="en-US" sz="900" b="1" baseline="30000" dirty="0">
              <a:solidFill>
                <a:schemeClr val="bg1"/>
              </a:solidFill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AE02F8-7586-4A47-8450-E9F6CFC0C893}"/>
              </a:ext>
            </a:extLst>
          </p:cNvPr>
          <p:cNvSpPr/>
          <p:nvPr/>
        </p:nvSpPr>
        <p:spPr>
          <a:xfrm>
            <a:off x="3319717" y="2089948"/>
            <a:ext cx="937757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1828800"/>
            <a:r>
              <a:rPr lang="en-US" sz="9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ENERGY-EFFICIENCY</a:t>
            </a:r>
            <a:endParaRPr lang="en-US" sz="900" b="1" baseline="30000" dirty="0">
              <a:solidFill>
                <a:schemeClr val="bg1"/>
              </a:solidFill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52B9C7-1F23-5441-9A6E-A28119757565}"/>
              </a:ext>
            </a:extLst>
          </p:cNvPr>
          <p:cNvSpPr/>
          <p:nvPr/>
        </p:nvSpPr>
        <p:spPr>
          <a:xfrm>
            <a:off x="4725560" y="2089947"/>
            <a:ext cx="58830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1828800"/>
            <a:r>
              <a:rPr lang="en-US" sz="9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CASE-STUDY</a:t>
            </a:r>
            <a:endParaRPr lang="en-US" sz="900" b="1" baseline="30000" dirty="0">
              <a:solidFill>
                <a:schemeClr val="bg1"/>
              </a:solidFill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884655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788F09-C217-F440-BE37-9B936F524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Advisor in action…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33A23-E3B5-8345-95C4-29B339A6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40</a:t>
            </a:fld>
            <a:r>
              <a:rPr lang="pt-PT"/>
              <a:t>  </a:t>
            </a:r>
            <a:r>
              <a:rPr lang="pt-PT" b="0"/>
              <a:t>|</a:t>
            </a:r>
            <a:endParaRPr lang="uk-UA" b="0" dirty="0"/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id="{C405ED78-4798-A34F-B1BE-9C739FEC72EE}"/>
              </a:ext>
            </a:extLst>
          </p:cNvPr>
          <p:cNvSpPr/>
          <p:nvPr/>
        </p:nvSpPr>
        <p:spPr>
          <a:xfrm>
            <a:off x="6687350" y="0"/>
            <a:ext cx="2456650" cy="5143500"/>
          </a:xfrm>
          <a:prstGeom prst="rect">
            <a:avLst/>
          </a:prstGeom>
          <a:solidFill>
            <a:srgbClr val="00597D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637BB7-9F6F-264C-A270-146DBC9D1EA6}"/>
              </a:ext>
            </a:extLst>
          </p:cNvPr>
          <p:cNvGrpSpPr/>
          <p:nvPr/>
        </p:nvGrpSpPr>
        <p:grpSpPr>
          <a:xfrm>
            <a:off x="6905969" y="450944"/>
            <a:ext cx="1792001" cy="709254"/>
            <a:chOff x="6905969" y="450944"/>
            <a:chExt cx="1792001" cy="709254"/>
          </a:xfrm>
        </p:grpSpPr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7F3D38D3-1B49-424F-A840-332FFEF4BD42}"/>
                </a:ext>
              </a:extLst>
            </p:cNvPr>
            <p:cNvSpPr txBox="1"/>
            <p:nvPr/>
          </p:nvSpPr>
          <p:spPr>
            <a:xfrm>
              <a:off x="7175117" y="450944"/>
              <a:ext cx="1522853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defTabSz="1828800"/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Three Genotypes + Phenotype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712B104-F208-3B4D-880C-CD329D54B6F0}"/>
                </a:ext>
              </a:extLst>
            </p:cNvPr>
            <p:cNvGrpSpPr/>
            <p:nvPr/>
          </p:nvGrpSpPr>
          <p:grpSpPr>
            <a:xfrm>
              <a:off x="7190865" y="679378"/>
              <a:ext cx="470414" cy="480820"/>
              <a:chOff x="7124920" y="365042"/>
              <a:chExt cx="470414" cy="480820"/>
            </a:xfrm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C9F77248-06BF-7146-AE78-4D2C87D5D812}"/>
                  </a:ext>
                </a:extLst>
              </p:cNvPr>
              <p:cNvSpPr/>
              <p:nvPr/>
            </p:nvSpPr>
            <p:spPr>
              <a:xfrm>
                <a:off x="7124920" y="365042"/>
                <a:ext cx="470414" cy="48082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A7D428CB-DB10-BB4C-B8AA-DE7AE05B9872}"/>
                  </a:ext>
                </a:extLst>
              </p:cNvPr>
              <p:cNvGrpSpPr/>
              <p:nvPr/>
            </p:nvGrpSpPr>
            <p:grpSpPr>
              <a:xfrm>
                <a:off x="7177888" y="411290"/>
                <a:ext cx="359728" cy="104455"/>
                <a:chOff x="7177888" y="411290"/>
                <a:chExt cx="359728" cy="104455"/>
              </a:xfrm>
            </p:grpSpPr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8FA9A594-F810-8749-9894-E3F3ED6E25E6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C8AC1865-7A7B-0242-B49B-1605AAF743C5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2EAD230E-8FF9-514A-9ABD-DD3F9478A9B8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72924A39-F1A9-4F47-8D8D-90EC34B74D73}"/>
                  </a:ext>
                </a:extLst>
              </p:cNvPr>
              <p:cNvGrpSpPr/>
              <p:nvPr/>
            </p:nvGrpSpPr>
            <p:grpSpPr>
              <a:xfrm>
                <a:off x="7177888" y="508537"/>
                <a:ext cx="359728" cy="104455"/>
                <a:chOff x="7177888" y="411290"/>
                <a:chExt cx="359728" cy="104455"/>
              </a:xfrm>
            </p:grpSpPr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F46E6D34-9C62-AA49-8BA4-58DD16D209C9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ED189552-1158-064F-851B-256240C34D29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157D36FC-1D8F-2D4A-9030-61A55E9C4760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B6FF3A16-F9B8-BC4F-A51C-E2E8787E6D54}"/>
                  </a:ext>
                </a:extLst>
              </p:cNvPr>
              <p:cNvGrpSpPr/>
              <p:nvPr/>
            </p:nvGrpSpPr>
            <p:grpSpPr>
              <a:xfrm>
                <a:off x="7177888" y="612992"/>
                <a:ext cx="359728" cy="104455"/>
                <a:chOff x="7177888" y="411290"/>
                <a:chExt cx="359728" cy="104455"/>
              </a:xfrm>
            </p:grpSpPr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78CD421A-F950-3E4B-BF32-F4489C9F418C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4CB2CB17-BAE4-B846-B8E6-278AFE7DBE92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03A5BD55-9C8A-4A4E-A741-CCEE470D20AB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03DE9CA7-544D-574E-8062-992A60FEC702}"/>
                  </a:ext>
                </a:extLst>
              </p:cNvPr>
              <p:cNvSpPr/>
              <p:nvPr/>
            </p:nvSpPr>
            <p:spPr>
              <a:xfrm>
                <a:off x="7177888" y="756992"/>
                <a:ext cx="359728" cy="3600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C4E26584-492D-264E-A541-31B3F1699BB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03947" y="679378"/>
              <a:ext cx="468000" cy="446023"/>
              <a:chOff x="2796231" y="2702265"/>
              <a:chExt cx="563080" cy="536639"/>
            </a:xfrm>
          </p:grpSpPr>
          <p:sp>
            <p:nvSpPr>
              <p:cNvPr id="228" name="Rounded Rectangle 227">
                <a:extLst>
                  <a:ext uri="{FF2B5EF4-FFF2-40B4-BE49-F238E27FC236}">
                    <a16:creationId xmlns:a16="http://schemas.microsoft.com/office/drawing/2014/main" id="{099E7CE4-9051-4945-9A9B-FA9252945D6E}"/>
                  </a:ext>
                </a:extLst>
              </p:cNvPr>
              <p:cNvSpPr/>
              <p:nvPr/>
            </p:nvSpPr>
            <p:spPr>
              <a:xfrm>
                <a:off x="314334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and</a:t>
                </a:r>
              </a:p>
            </p:txBody>
          </p:sp>
          <p:cxnSp>
            <p:nvCxnSpPr>
              <p:cNvPr id="229" name="Straight Arrow Connector 228">
                <a:extLst>
                  <a:ext uri="{FF2B5EF4-FFF2-40B4-BE49-F238E27FC236}">
                    <a16:creationId xmlns:a16="http://schemas.microsoft.com/office/drawing/2014/main" id="{F82CFD39-C4B7-0743-9D08-85CDE1E601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98587" y="3126682"/>
                <a:ext cx="77060" cy="104914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34" name="Straight Arrow Connector 233">
                <a:extLst>
                  <a:ext uri="{FF2B5EF4-FFF2-40B4-BE49-F238E27FC236}">
                    <a16:creationId xmlns:a16="http://schemas.microsoft.com/office/drawing/2014/main" id="{14A8715D-C269-B84B-9BF9-5051BC07C2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58839" y="3129022"/>
                <a:ext cx="82660" cy="10988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3" name="Straight Arrow Connector 242">
                <a:extLst>
                  <a:ext uri="{FF2B5EF4-FFF2-40B4-BE49-F238E27FC236}">
                    <a16:creationId xmlns:a16="http://schemas.microsoft.com/office/drawing/2014/main" id="{BB11C006-BAC7-F242-8250-8BD6CE45C2E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53010" y="3071139"/>
                <a:ext cx="91155" cy="1348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44" name="Rounded Rectangle 243">
                <a:extLst>
                  <a:ext uri="{FF2B5EF4-FFF2-40B4-BE49-F238E27FC236}">
                    <a16:creationId xmlns:a16="http://schemas.microsoft.com/office/drawing/2014/main" id="{B935295E-ADF6-574A-B5AD-27C6F21D335E}"/>
                  </a:ext>
                </a:extLst>
              </p:cNvPr>
              <p:cNvSpPr/>
              <p:nvPr/>
            </p:nvSpPr>
            <p:spPr>
              <a:xfrm>
                <a:off x="3089311" y="2798470"/>
                <a:ext cx="270000" cy="126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popcnt</a:t>
                </a:r>
                <a:endParaRPr kumimoji="0" lang="en-US" sz="600" b="1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Next Condensed Demi Bold" panose="020B0506020202020204" pitchFamily="34" charset="0"/>
                  <a:sym typeface="Arial"/>
                </a:endParaRPr>
              </a:p>
            </p:txBody>
          </p:sp>
          <p:cxnSp>
            <p:nvCxnSpPr>
              <p:cNvPr id="245" name="Straight Arrow Connector 244">
                <a:extLst>
                  <a:ext uri="{FF2B5EF4-FFF2-40B4-BE49-F238E27FC236}">
                    <a16:creationId xmlns:a16="http://schemas.microsoft.com/office/drawing/2014/main" id="{64955A48-A605-6E4D-9473-C06B955B3B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5721" y="2928693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6" name="Straight Arrow Connector 245">
                <a:extLst>
                  <a:ext uri="{FF2B5EF4-FFF2-40B4-BE49-F238E27FC236}">
                    <a16:creationId xmlns:a16="http://schemas.microsoft.com/office/drawing/2014/main" id="{26C5208F-75BE-E74B-A7AA-6DBBE1E573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8517" y="2702265"/>
                <a:ext cx="0" cy="9123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47" name="Rounded Rectangle 246">
                <a:extLst>
                  <a:ext uri="{FF2B5EF4-FFF2-40B4-BE49-F238E27FC236}">
                    <a16:creationId xmlns:a16="http://schemas.microsoft.com/office/drawing/2014/main" id="{BDEC93B6-7B22-FD41-942A-15E071638518}"/>
                  </a:ext>
                </a:extLst>
              </p:cNvPr>
              <p:cNvSpPr/>
              <p:nvPr/>
            </p:nvSpPr>
            <p:spPr>
              <a:xfrm>
                <a:off x="288690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not</a:t>
                </a:r>
              </a:p>
            </p:txBody>
          </p:sp>
          <p:cxnSp>
            <p:nvCxnSpPr>
              <p:cNvPr id="248" name="Straight Arrow Connector 247">
                <a:extLst>
                  <a:ext uri="{FF2B5EF4-FFF2-40B4-BE49-F238E27FC236}">
                    <a16:creationId xmlns:a16="http://schemas.microsoft.com/office/drawing/2014/main" id="{B7C6AEFD-AEE1-404C-9477-6BEB5A8AA3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6231" y="3071139"/>
                <a:ext cx="91013" cy="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916" name="Freeform 915">
              <a:extLst>
                <a:ext uri="{FF2B5EF4-FFF2-40B4-BE49-F238E27FC236}">
                  <a16:creationId xmlns:a16="http://schemas.microsoft.com/office/drawing/2014/main" id="{68EEE73D-7639-EE4E-A295-EE01482AE8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5969" y="473888"/>
              <a:ext cx="108128" cy="108000"/>
            </a:xfrm>
            <a:custGeom>
              <a:avLst/>
              <a:gdLst>
                <a:gd name="connsiteX0" fmla="*/ 61631 w 61567"/>
                <a:gd name="connsiteY0" fmla="*/ 30747 h 61494"/>
                <a:gd name="connsiteX1" fmla="*/ 30847 w 61567"/>
                <a:gd name="connsiteY1" fmla="*/ 61495 h 61494"/>
                <a:gd name="connsiteX2" fmla="*/ 63 w 61567"/>
                <a:gd name="connsiteY2" fmla="*/ 30747 h 61494"/>
                <a:gd name="connsiteX3" fmla="*/ 30847 w 61567"/>
                <a:gd name="connsiteY3" fmla="*/ 0 h 61494"/>
                <a:gd name="connsiteX4" fmla="*/ 61631 w 61567"/>
                <a:gd name="connsiteY4" fmla="*/ 30747 h 6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67" h="61494">
                  <a:moveTo>
                    <a:pt x="61631" y="30747"/>
                  </a:moveTo>
                  <a:cubicBezTo>
                    <a:pt x="61631" y="47729"/>
                    <a:pt x="47848" y="61495"/>
                    <a:pt x="30847" y="61495"/>
                  </a:cubicBezTo>
                  <a:cubicBezTo>
                    <a:pt x="13845" y="61495"/>
                    <a:pt x="63" y="47729"/>
                    <a:pt x="63" y="30747"/>
                  </a:cubicBezTo>
                  <a:cubicBezTo>
                    <a:pt x="63" y="13766"/>
                    <a:pt x="13845" y="0"/>
                    <a:pt x="30847" y="0"/>
                  </a:cubicBezTo>
                  <a:cubicBezTo>
                    <a:pt x="47848" y="0"/>
                    <a:pt x="61631" y="13766"/>
                    <a:pt x="61631" y="30747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803" name="TextBox 802">
            <a:extLst>
              <a:ext uri="{FF2B5EF4-FFF2-40B4-BE49-F238E27FC236}">
                <a16:creationId xmlns:a16="http://schemas.microsoft.com/office/drawing/2014/main" id="{257E2B0E-9780-F64E-B40A-677D810E614A}"/>
              </a:ext>
            </a:extLst>
          </p:cNvPr>
          <p:cNvSpPr txBox="1"/>
          <p:nvPr/>
        </p:nvSpPr>
        <p:spPr>
          <a:xfrm>
            <a:off x="7211956" y="63125"/>
            <a:ext cx="1410643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GPU Optimization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BF82EB-49ED-4696-AB3D-89C2B165C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460" y="838280"/>
            <a:ext cx="6321032" cy="3817442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7CE33350-8B08-4BBB-A287-8DE6C67AAB32}"/>
              </a:ext>
            </a:extLst>
          </p:cNvPr>
          <p:cNvSpPr/>
          <p:nvPr/>
        </p:nvSpPr>
        <p:spPr>
          <a:xfrm>
            <a:off x="544830" y="1251638"/>
            <a:ext cx="4194810" cy="2294202"/>
          </a:xfrm>
          <a:prstGeom prst="rect">
            <a:avLst/>
          </a:prstGeom>
          <a:noFill/>
          <a:ln w="508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4FE0A00-8A6F-4029-A36F-013866EA8269}"/>
              </a:ext>
            </a:extLst>
          </p:cNvPr>
          <p:cNvSpPr txBox="1"/>
          <p:nvPr/>
        </p:nvSpPr>
        <p:spPr>
          <a:xfrm>
            <a:off x="840187" y="1597310"/>
            <a:ext cx="1414514" cy="18466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rgbClr val="00B05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GPU Roofline</a:t>
            </a:r>
          </a:p>
        </p:txBody>
      </p:sp>
    </p:spTree>
    <p:extLst>
      <p:ext uri="{BB962C8B-B14F-4D97-AF65-F5344CB8AC3E}">
        <p14:creationId xmlns:p14="http://schemas.microsoft.com/office/powerpoint/2010/main" val="42875191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788F09-C217-F440-BE37-9B936F524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Advisor in action…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33A23-E3B5-8345-95C4-29B339A6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41</a:t>
            </a:fld>
            <a:r>
              <a:rPr lang="pt-PT"/>
              <a:t>  </a:t>
            </a:r>
            <a:r>
              <a:rPr lang="pt-PT" b="0"/>
              <a:t>|</a:t>
            </a:r>
            <a:endParaRPr lang="uk-UA" b="0" dirty="0"/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id="{C405ED78-4798-A34F-B1BE-9C739FEC72EE}"/>
              </a:ext>
            </a:extLst>
          </p:cNvPr>
          <p:cNvSpPr/>
          <p:nvPr/>
        </p:nvSpPr>
        <p:spPr>
          <a:xfrm>
            <a:off x="6687350" y="0"/>
            <a:ext cx="2456650" cy="5143500"/>
          </a:xfrm>
          <a:prstGeom prst="rect">
            <a:avLst/>
          </a:prstGeom>
          <a:solidFill>
            <a:srgbClr val="00597D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637BB7-9F6F-264C-A270-146DBC9D1EA6}"/>
              </a:ext>
            </a:extLst>
          </p:cNvPr>
          <p:cNvGrpSpPr/>
          <p:nvPr/>
        </p:nvGrpSpPr>
        <p:grpSpPr>
          <a:xfrm>
            <a:off x="6905969" y="450944"/>
            <a:ext cx="1792001" cy="709254"/>
            <a:chOff x="6905969" y="450944"/>
            <a:chExt cx="1792001" cy="709254"/>
          </a:xfrm>
        </p:grpSpPr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7F3D38D3-1B49-424F-A840-332FFEF4BD42}"/>
                </a:ext>
              </a:extLst>
            </p:cNvPr>
            <p:cNvSpPr txBox="1"/>
            <p:nvPr/>
          </p:nvSpPr>
          <p:spPr>
            <a:xfrm>
              <a:off x="7175117" y="450944"/>
              <a:ext cx="1522853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defTabSz="1828800"/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Three Genotypes + Phenotype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712B104-F208-3B4D-880C-CD329D54B6F0}"/>
                </a:ext>
              </a:extLst>
            </p:cNvPr>
            <p:cNvGrpSpPr/>
            <p:nvPr/>
          </p:nvGrpSpPr>
          <p:grpSpPr>
            <a:xfrm>
              <a:off x="7190865" y="679378"/>
              <a:ext cx="470414" cy="480820"/>
              <a:chOff x="7124920" y="365042"/>
              <a:chExt cx="470414" cy="480820"/>
            </a:xfrm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C9F77248-06BF-7146-AE78-4D2C87D5D812}"/>
                  </a:ext>
                </a:extLst>
              </p:cNvPr>
              <p:cNvSpPr/>
              <p:nvPr/>
            </p:nvSpPr>
            <p:spPr>
              <a:xfrm>
                <a:off x="7124920" y="365042"/>
                <a:ext cx="470414" cy="48082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A7D428CB-DB10-BB4C-B8AA-DE7AE05B9872}"/>
                  </a:ext>
                </a:extLst>
              </p:cNvPr>
              <p:cNvGrpSpPr/>
              <p:nvPr/>
            </p:nvGrpSpPr>
            <p:grpSpPr>
              <a:xfrm>
                <a:off x="7177888" y="411290"/>
                <a:ext cx="359728" cy="104455"/>
                <a:chOff x="7177888" y="411290"/>
                <a:chExt cx="359728" cy="104455"/>
              </a:xfrm>
            </p:grpSpPr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8FA9A594-F810-8749-9894-E3F3ED6E25E6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C8AC1865-7A7B-0242-B49B-1605AAF743C5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2EAD230E-8FF9-514A-9ABD-DD3F9478A9B8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72924A39-F1A9-4F47-8D8D-90EC34B74D73}"/>
                  </a:ext>
                </a:extLst>
              </p:cNvPr>
              <p:cNvGrpSpPr/>
              <p:nvPr/>
            </p:nvGrpSpPr>
            <p:grpSpPr>
              <a:xfrm>
                <a:off x="7177888" y="508537"/>
                <a:ext cx="359728" cy="104455"/>
                <a:chOff x="7177888" y="411290"/>
                <a:chExt cx="359728" cy="104455"/>
              </a:xfrm>
            </p:grpSpPr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F46E6D34-9C62-AA49-8BA4-58DD16D209C9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ED189552-1158-064F-851B-256240C34D29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157D36FC-1D8F-2D4A-9030-61A55E9C4760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B6FF3A16-F9B8-BC4F-A51C-E2E8787E6D54}"/>
                  </a:ext>
                </a:extLst>
              </p:cNvPr>
              <p:cNvGrpSpPr/>
              <p:nvPr/>
            </p:nvGrpSpPr>
            <p:grpSpPr>
              <a:xfrm>
                <a:off x="7177888" y="612992"/>
                <a:ext cx="359728" cy="104455"/>
                <a:chOff x="7177888" y="411290"/>
                <a:chExt cx="359728" cy="104455"/>
              </a:xfrm>
            </p:grpSpPr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78CD421A-F950-3E4B-BF32-F4489C9F418C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4CB2CB17-BAE4-B846-B8E6-278AFE7DBE92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03A5BD55-9C8A-4A4E-A741-CCEE470D20AB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03DE9CA7-544D-574E-8062-992A60FEC702}"/>
                  </a:ext>
                </a:extLst>
              </p:cNvPr>
              <p:cNvSpPr/>
              <p:nvPr/>
            </p:nvSpPr>
            <p:spPr>
              <a:xfrm>
                <a:off x="7177888" y="756992"/>
                <a:ext cx="359728" cy="3600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C4E26584-492D-264E-A541-31B3F1699BB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03947" y="679378"/>
              <a:ext cx="468000" cy="446023"/>
              <a:chOff x="2796231" y="2702265"/>
              <a:chExt cx="563080" cy="536639"/>
            </a:xfrm>
          </p:grpSpPr>
          <p:sp>
            <p:nvSpPr>
              <p:cNvPr id="228" name="Rounded Rectangle 227">
                <a:extLst>
                  <a:ext uri="{FF2B5EF4-FFF2-40B4-BE49-F238E27FC236}">
                    <a16:creationId xmlns:a16="http://schemas.microsoft.com/office/drawing/2014/main" id="{099E7CE4-9051-4945-9A9B-FA9252945D6E}"/>
                  </a:ext>
                </a:extLst>
              </p:cNvPr>
              <p:cNvSpPr/>
              <p:nvPr/>
            </p:nvSpPr>
            <p:spPr>
              <a:xfrm>
                <a:off x="314334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and</a:t>
                </a:r>
              </a:p>
            </p:txBody>
          </p:sp>
          <p:cxnSp>
            <p:nvCxnSpPr>
              <p:cNvPr id="229" name="Straight Arrow Connector 228">
                <a:extLst>
                  <a:ext uri="{FF2B5EF4-FFF2-40B4-BE49-F238E27FC236}">
                    <a16:creationId xmlns:a16="http://schemas.microsoft.com/office/drawing/2014/main" id="{F82CFD39-C4B7-0743-9D08-85CDE1E601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98587" y="3126682"/>
                <a:ext cx="77060" cy="104914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34" name="Straight Arrow Connector 233">
                <a:extLst>
                  <a:ext uri="{FF2B5EF4-FFF2-40B4-BE49-F238E27FC236}">
                    <a16:creationId xmlns:a16="http://schemas.microsoft.com/office/drawing/2014/main" id="{14A8715D-C269-B84B-9BF9-5051BC07C2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58839" y="3129022"/>
                <a:ext cx="82660" cy="10988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3" name="Straight Arrow Connector 242">
                <a:extLst>
                  <a:ext uri="{FF2B5EF4-FFF2-40B4-BE49-F238E27FC236}">
                    <a16:creationId xmlns:a16="http://schemas.microsoft.com/office/drawing/2014/main" id="{BB11C006-BAC7-F242-8250-8BD6CE45C2E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53010" y="3071139"/>
                <a:ext cx="91155" cy="1348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44" name="Rounded Rectangle 243">
                <a:extLst>
                  <a:ext uri="{FF2B5EF4-FFF2-40B4-BE49-F238E27FC236}">
                    <a16:creationId xmlns:a16="http://schemas.microsoft.com/office/drawing/2014/main" id="{B935295E-ADF6-574A-B5AD-27C6F21D335E}"/>
                  </a:ext>
                </a:extLst>
              </p:cNvPr>
              <p:cNvSpPr/>
              <p:nvPr/>
            </p:nvSpPr>
            <p:spPr>
              <a:xfrm>
                <a:off x="3089311" y="2798470"/>
                <a:ext cx="270000" cy="126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popcnt</a:t>
                </a:r>
                <a:endParaRPr kumimoji="0" lang="en-US" sz="600" b="1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Next Condensed Demi Bold" panose="020B0506020202020204" pitchFamily="34" charset="0"/>
                  <a:sym typeface="Arial"/>
                </a:endParaRPr>
              </a:p>
            </p:txBody>
          </p:sp>
          <p:cxnSp>
            <p:nvCxnSpPr>
              <p:cNvPr id="245" name="Straight Arrow Connector 244">
                <a:extLst>
                  <a:ext uri="{FF2B5EF4-FFF2-40B4-BE49-F238E27FC236}">
                    <a16:creationId xmlns:a16="http://schemas.microsoft.com/office/drawing/2014/main" id="{64955A48-A605-6E4D-9473-C06B955B3B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5721" y="2928693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6" name="Straight Arrow Connector 245">
                <a:extLst>
                  <a:ext uri="{FF2B5EF4-FFF2-40B4-BE49-F238E27FC236}">
                    <a16:creationId xmlns:a16="http://schemas.microsoft.com/office/drawing/2014/main" id="{26C5208F-75BE-E74B-A7AA-6DBBE1E573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8517" y="2702265"/>
                <a:ext cx="0" cy="9123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47" name="Rounded Rectangle 246">
                <a:extLst>
                  <a:ext uri="{FF2B5EF4-FFF2-40B4-BE49-F238E27FC236}">
                    <a16:creationId xmlns:a16="http://schemas.microsoft.com/office/drawing/2014/main" id="{BDEC93B6-7B22-FD41-942A-15E071638518}"/>
                  </a:ext>
                </a:extLst>
              </p:cNvPr>
              <p:cNvSpPr/>
              <p:nvPr/>
            </p:nvSpPr>
            <p:spPr>
              <a:xfrm>
                <a:off x="288690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not</a:t>
                </a:r>
              </a:p>
            </p:txBody>
          </p:sp>
          <p:cxnSp>
            <p:nvCxnSpPr>
              <p:cNvPr id="248" name="Straight Arrow Connector 247">
                <a:extLst>
                  <a:ext uri="{FF2B5EF4-FFF2-40B4-BE49-F238E27FC236}">
                    <a16:creationId xmlns:a16="http://schemas.microsoft.com/office/drawing/2014/main" id="{B7C6AEFD-AEE1-404C-9477-6BEB5A8AA3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6231" y="3071139"/>
                <a:ext cx="91013" cy="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916" name="Freeform 915">
              <a:extLst>
                <a:ext uri="{FF2B5EF4-FFF2-40B4-BE49-F238E27FC236}">
                  <a16:creationId xmlns:a16="http://schemas.microsoft.com/office/drawing/2014/main" id="{68EEE73D-7639-EE4E-A295-EE01482AE8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5969" y="473888"/>
              <a:ext cx="108128" cy="108000"/>
            </a:xfrm>
            <a:custGeom>
              <a:avLst/>
              <a:gdLst>
                <a:gd name="connsiteX0" fmla="*/ 61631 w 61567"/>
                <a:gd name="connsiteY0" fmla="*/ 30747 h 61494"/>
                <a:gd name="connsiteX1" fmla="*/ 30847 w 61567"/>
                <a:gd name="connsiteY1" fmla="*/ 61495 h 61494"/>
                <a:gd name="connsiteX2" fmla="*/ 63 w 61567"/>
                <a:gd name="connsiteY2" fmla="*/ 30747 h 61494"/>
                <a:gd name="connsiteX3" fmla="*/ 30847 w 61567"/>
                <a:gd name="connsiteY3" fmla="*/ 0 h 61494"/>
                <a:gd name="connsiteX4" fmla="*/ 61631 w 61567"/>
                <a:gd name="connsiteY4" fmla="*/ 30747 h 6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67" h="61494">
                  <a:moveTo>
                    <a:pt x="61631" y="30747"/>
                  </a:moveTo>
                  <a:cubicBezTo>
                    <a:pt x="61631" y="47729"/>
                    <a:pt x="47848" y="61495"/>
                    <a:pt x="30847" y="61495"/>
                  </a:cubicBezTo>
                  <a:cubicBezTo>
                    <a:pt x="13845" y="61495"/>
                    <a:pt x="63" y="47729"/>
                    <a:pt x="63" y="30747"/>
                  </a:cubicBezTo>
                  <a:cubicBezTo>
                    <a:pt x="63" y="13766"/>
                    <a:pt x="13845" y="0"/>
                    <a:pt x="30847" y="0"/>
                  </a:cubicBezTo>
                  <a:cubicBezTo>
                    <a:pt x="47848" y="0"/>
                    <a:pt x="61631" y="13766"/>
                    <a:pt x="61631" y="30747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803" name="TextBox 802">
            <a:extLst>
              <a:ext uri="{FF2B5EF4-FFF2-40B4-BE49-F238E27FC236}">
                <a16:creationId xmlns:a16="http://schemas.microsoft.com/office/drawing/2014/main" id="{257E2B0E-9780-F64E-B40A-677D810E614A}"/>
              </a:ext>
            </a:extLst>
          </p:cNvPr>
          <p:cNvSpPr txBox="1"/>
          <p:nvPr/>
        </p:nvSpPr>
        <p:spPr>
          <a:xfrm>
            <a:off x="7211956" y="63125"/>
            <a:ext cx="1410643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GPU Optimization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BF82EB-49ED-4696-AB3D-89C2B165C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460" y="838280"/>
            <a:ext cx="6321032" cy="3817442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26DB7B2C-807F-4FD6-81F3-9C0246B4E61A}"/>
              </a:ext>
            </a:extLst>
          </p:cNvPr>
          <p:cNvSpPr/>
          <p:nvPr/>
        </p:nvSpPr>
        <p:spPr>
          <a:xfrm>
            <a:off x="3564608" y="2288013"/>
            <a:ext cx="292100" cy="469900"/>
          </a:xfrm>
          <a:prstGeom prst="rect">
            <a:avLst/>
          </a:prstGeom>
          <a:noFill/>
          <a:ln w="508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4EA8798-9994-4B19-89EC-DCF7ACDEABFE}"/>
              </a:ext>
            </a:extLst>
          </p:cNvPr>
          <p:cNvSpPr txBox="1"/>
          <p:nvPr/>
        </p:nvSpPr>
        <p:spPr>
          <a:xfrm>
            <a:off x="2980489" y="2810726"/>
            <a:ext cx="1460337" cy="18466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rgbClr val="FF000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Click on dot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CE33350-8B08-4BBB-A287-8DE6C67AAB32}"/>
              </a:ext>
            </a:extLst>
          </p:cNvPr>
          <p:cNvSpPr/>
          <p:nvPr/>
        </p:nvSpPr>
        <p:spPr>
          <a:xfrm>
            <a:off x="544830" y="1251638"/>
            <a:ext cx="4194810" cy="2294202"/>
          </a:xfrm>
          <a:prstGeom prst="rect">
            <a:avLst/>
          </a:prstGeom>
          <a:noFill/>
          <a:ln w="508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4FE0A00-8A6F-4029-A36F-013866EA8269}"/>
              </a:ext>
            </a:extLst>
          </p:cNvPr>
          <p:cNvSpPr txBox="1"/>
          <p:nvPr/>
        </p:nvSpPr>
        <p:spPr>
          <a:xfrm>
            <a:off x="840187" y="1597310"/>
            <a:ext cx="1414514" cy="18466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rgbClr val="00B05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GPU Roofline</a:t>
            </a:r>
          </a:p>
        </p:txBody>
      </p:sp>
    </p:spTree>
    <p:extLst>
      <p:ext uri="{BB962C8B-B14F-4D97-AF65-F5344CB8AC3E}">
        <p14:creationId xmlns:p14="http://schemas.microsoft.com/office/powerpoint/2010/main" val="20936941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788F09-C217-F440-BE37-9B936F524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Advisor in action…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33A23-E3B5-8345-95C4-29B339A6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42</a:t>
            </a:fld>
            <a:r>
              <a:rPr lang="pt-PT"/>
              <a:t>  </a:t>
            </a:r>
            <a:r>
              <a:rPr lang="pt-PT" b="0"/>
              <a:t>|</a:t>
            </a:r>
            <a:endParaRPr lang="uk-UA" b="0" dirty="0"/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id="{C405ED78-4798-A34F-B1BE-9C739FEC72EE}"/>
              </a:ext>
            </a:extLst>
          </p:cNvPr>
          <p:cNvSpPr/>
          <p:nvPr/>
        </p:nvSpPr>
        <p:spPr>
          <a:xfrm>
            <a:off x="6687350" y="0"/>
            <a:ext cx="2456650" cy="5143500"/>
          </a:xfrm>
          <a:prstGeom prst="rect">
            <a:avLst/>
          </a:prstGeom>
          <a:solidFill>
            <a:srgbClr val="00597D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637BB7-9F6F-264C-A270-146DBC9D1EA6}"/>
              </a:ext>
            </a:extLst>
          </p:cNvPr>
          <p:cNvGrpSpPr/>
          <p:nvPr/>
        </p:nvGrpSpPr>
        <p:grpSpPr>
          <a:xfrm>
            <a:off x="6905969" y="450944"/>
            <a:ext cx="1792001" cy="709254"/>
            <a:chOff x="6905969" y="450944"/>
            <a:chExt cx="1792001" cy="709254"/>
          </a:xfrm>
        </p:grpSpPr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7F3D38D3-1B49-424F-A840-332FFEF4BD42}"/>
                </a:ext>
              </a:extLst>
            </p:cNvPr>
            <p:cNvSpPr txBox="1"/>
            <p:nvPr/>
          </p:nvSpPr>
          <p:spPr>
            <a:xfrm>
              <a:off x="7175117" y="450944"/>
              <a:ext cx="1522853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defTabSz="1828800"/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Three Genotypes + Phenotype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712B104-F208-3B4D-880C-CD329D54B6F0}"/>
                </a:ext>
              </a:extLst>
            </p:cNvPr>
            <p:cNvGrpSpPr/>
            <p:nvPr/>
          </p:nvGrpSpPr>
          <p:grpSpPr>
            <a:xfrm>
              <a:off x="7190865" y="679378"/>
              <a:ext cx="470414" cy="480820"/>
              <a:chOff x="7124920" y="365042"/>
              <a:chExt cx="470414" cy="480820"/>
            </a:xfrm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C9F77248-06BF-7146-AE78-4D2C87D5D812}"/>
                  </a:ext>
                </a:extLst>
              </p:cNvPr>
              <p:cNvSpPr/>
              <p:nvPr/>
            </p:nvSpPr>
            <p:spPr>
              <a:xfrm>
                <a:off x="7124920" y="365042"/>
                <a:ext cx="470414" cy="48082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A7D428CB-DB10-BB4C-B8AA-DE7AE05B9872}"/>
                  </a:ext>
                </a:extLst>
              </p:cNvPr>
              <p:cNvGrpSpPr/>
              <p:nvPr/>
            </p:nvGrpSpPr>
            <p:grpSpPr>
              <a:xfrm>
                <a:off x="7177888" y="411290"/>
                <a:ext cx="359728" cy="104455"/>
                <a:chOff x="7177888" y="411290"/>
                <a:chExt cx="359728" cy="104455"/>
              </a:xfrm>
            </p:grpSpPr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8FA9A594-F810-8749-9894-E3F3ED6E25E6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C8AC1865-7A7B-0242-B49B-1605AAF743C5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2EAD230E-8FF9-514A-9ABD-DD3F9478A9B8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72924A39-F1A9-4F47-8D8D-90EC34B74D73}"/>
                  </a:ext>
                </a:extLst>
              </p:cNvPr>
              <p:cNvGrpSpPr/>
              <p:nvPr/>
            </p:nvGrpSpPr>
            <p:grpSpPr>
              <a:xfrm>
                <a:off x="7177888" y="508537"/>
                <a:ext cx="359728" cy="104455"/>
                <a:chOff x="7177888" y="411290"/>
                <a:chExt cx="359728" cy="104455"/>
              </a:xfrm>
            </p:grpSpPr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F46E6D34-9C62-AA49-8BA4-58DD16D209C9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ED189552-1158-064F-851B-256240C34D29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157D36FC-1D8F-2D4A-9030-61A55E9C4760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B6FF3A16-F9B8-BC4F-A51C-E2E8787E6D54}"/>
                  </a:ext>
                </a:extLst>
              </p:cNvPr>
              <p:cNvGrpSpPr/>
              <p:nvPr/>
            </p:nvGrpSpPr>
            <p:grpSpPr>
              <a:xfrm>
                <a:off x="7177888" y="612992"/>
                <a:ext cx="359728" cy="104455"/>
                <a:chOff x="7177888" y="411290"/>
                <a:chExt cx="359728" cy="104455"/>
              </a:xfrm>
            </p:grpSpPr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78CD421A-F950-3E4B-BF32-F4489C9F418C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4CB2CB17-BAE4-B846-B8E6-278AFE7DBE92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03A5BD55-9C8A-4A4E-A741-CCEE470D20AB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03DE9CA7-544D-574E-8062-992A60FEC702}"/>
                  </a:ext>
                </a:extLst>
              </p:cNvPr>
              <p:cNvSpPr/>
              <p:nvPr/>
            </p:nvSpPr>
            <p:spPr>
              <a:xfrm>
                <a:off x="7177888" y="756992"/>
                <a:ext cx="359728" cy="3600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C4E26584-492D-264E-A541-31B3F1699BB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03947" y="679378"/>
              <a:ext cx="468000" cy="446023"/>
              <a:chOff x="2796231" y="2702265"/>
              <a:chExt cx="563080" cy="536639"/>
            </a:xfrm>
          </p:grpSpPr>
          <p:sp>
            <p:nvSpPr>
              <p:cNvPr id="228" name="Rounded Rectangle 227">
                <a:extLst>
                  <a:ext uri="{FF2B5EF4-FFF2-40B4-BE49-F238E27FC236}">
                    <a16:creationId xmlns:a16="http://schemas.microsoft.com/office/drawing/2014/main" id="{099E7CE4-9051-4945-9A9B-FA9252945D6E}"/>
                  </a:ext>
                </a:extLst>
              </p:cNvPr>
              <p:cNvSpPr/>
              <p:nvPr/>
            </p:nvSpPr>
            <p:spPr>
              <a:xfrm>
                <a:off x="314334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and</a:t>
                </a:r>
              </a:p>
            </p:txBody>
          </p:sp>
          <p:cxnSp>
            <p:nvCxnSpPr>
              <p:cNvPr id="229" name="Straight Arrow Connector 228">
                <a:extLst>
                  <a:ext uri="{FF2B5EF4-FFF2-40B4-BE49-F238E27FC236}">
                    <a16:creationId xmlns:a16="http://schemas.microsoft.com/office/drawing/2014/main" id="{F82CFD39-C4B7-0743-9D08-85CDE1E601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98587" y="3126682"/>
                <a:ext cx="77060" cy="104914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34" name="Straight Arrow Connector 233">
                <a:extLst>
                  <a:ext uri="{FF2B5EF4-FFF2-40B4-BE49-F238E27FC236}">
                    <a16:creationId xmlns:a16="http://schemas.microsoft.com/office/drawing/2014/main" id="{14A8715D-C269-B84B-9BF9-5051BC07C2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58839" y="3129022"/>
                <a:ext cx="82660" cy="10988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3" name="Straight Arrow Connector 242">
                <a:extLst>
                  <a:ext uri="{FF2B5EF4-FFF2-40B4-BE49-F238E27FC236}">
                    <a16:creationId xmlns:a16="http://schemas.microsoft.com/office/drawing/2014/main" id="{BB11C006-BAC7-F242-8250-8BD6CE45C2E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53010" y="3071139"/>
                <a:ext cx="91155" cy="1348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44" name="Rounded Rectangle 243">
                <a:extLst>
                  <a:ext uri="{FF2B5EF4-FFF2-40B4-BE49-F238E27FC236}">
                    <a16:creationId xmlns:a16="http://schemas.microsoft.com/office/drawing/2014/main" id="{B935295E-ADF6-574A-B5AD-27C6F21D335E}"/>
                  </a:ext>
                </a:extLst>
              </p:cNvPr>
              <p:cNvSpPr/>
              <p:nvPr/>
            </p:nvSpPr>
            <p:spPr>
              <a:xfrm>
                <a:off x="3089311" y="2798470"/>
                <a:ext cx="270000" cy="126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popcnt</a:t>
                </a:r>
                <a:endParaRPr kumimoji="0" lang="en-US" sz="600" b="1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Next Condensed Demi Bold" panose="020B0506020202020204" pitchFamily="34" charset="0"/>
                  <a:sym typeface="Arial"/>
                </a:endParaRPr>
              </a:p>
            </p:txBody>
          </p:sp>
          <p:cxnSp>
            <p:nvCxnSpPr>
              <p:cNvPr id="245" name="Straight Arrow Connector 244">
                <a:extLst>
                  <a:ext uri="{FF2B5EF4-FFF2-40B4-BE49-F238E27FC236}">
                    <a16:creationId xmlns:a16="http://schemas.microsoft.com/office/drawing/2014/main" id="{64955A48-A605-6E4D-9473-C06B955B3B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5721" y="2928693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6" name="Straight Arrow Connector 245">
                <a:extLst>
                  <a:ext uri="{FF2B5EF4-FFF2-40B4-BE49-F238E27FC236}">
                    <a16:creationId xmlns:a16="http://schemas.microsoft.com/office/drawing/2014/main" id="{26C5208F-75BE-E74B-A7AA-6DBBE1E573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8517" y="2702265"/>
                <a:ext cx="0" cy="9123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47" name="Rounded Rectangle 246">
                <a:extLst>
                  <a:ext uri="{FF2B5EF4-FFF2-40B4-BE49-F238E27FC236}">
                    <a16:creationId xmlns:a16="http://schemas.microsoft.com/office/drawing/2014/main" id="{BDEC93B6-7B22-FD41-942A-15E071638518}"/>
                  </a:ext>
                </a:extLst>
              </p:cNvPr>
              <p:cNvSpPr/>
              <p:nvPr/>
            </p:nvSpPr>
            <p:spPr>
              <a:xfrm>
                <a:off x="288690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not</a:t>
                </a:r>
              </a:p>
            </p:txBody>
          </p:sp>
          <p:cxnSp>
            <p:nvCxnSpPr>
              <p:cNvPr id="248" name="Straight Arrow Connector 247">
                <a:extLst>
                  <a:ext uri="{FF2B5EF4-FFF2-40B4-BE49-F238E27FC236}">
                    <a16:creationId xmlns:a16="http://schemas.microsoft.com/office/drawing/2014/main" id="{B7C6AEFD-AEE1-404C-9477-6BEB5A8AA3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6231" y="3071139"/>
                <a:ext cx="91013" cy="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916" name="Freeform 915">
              <a:extLst>
                <a:ext uri="{FF2B5EF4-FFF2-40B4-BE49-F238E27FC236}">
                  <a16:creationId xmlns:a16="http://schemas.microsoft.com/office/drawing/2014/main" id="{68EEE73D-7639-EE4E-A295-EE01482AE8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5969" y="473888"/>
              <a:ext cx="108128" cy="108000"/>
            </a:xfrm>
            <a:custGeom>
              <a:avLst/>
              <a:gdLst>
                <a:gd name="connsiteX0" fmla="*/ 61631 w 61567"/>
                <a:gd name="connsiteY0" fmla="*/ 30747 h 61494"/>
                <a:gd name="connsiteX1" fmla="*/ 30847 w 61567"/>
                <a:gd name="connsiteY1" fmla="*/ 61495 h 61494"/>
                <a:gd name="connsiteX2" fmla="*/ 63 w 61567"/>
                <a:gd name="connsiteY2" fmla="*/ 30747 h 61494"/>
                <a:gd name="connsiteX3" fmla="*/ 30847 w 61567"/>
                <a:gd name="connsiteY3" fmla="*/ 0 h 61494"/>
                <a:gd name="connsiteX4" fmla="*/ 61631 w 61567"/>
                <a:gd name="connsiteY4" fmla="*/ 30747 h 6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67" h="61494">
                  <a:moveTo>
                    <a:pt x="61631" y="30747"/>
                  </a:moveTo>
                  <a:cubicBezTo>
                    <a:pt x="61631" y="47729"/>
                    <a:pt x="47848" y="61495"/>
                    <a:pt x="30847" y="61495"/>
                  </a:cubicBezTo>
                  <a:cubicBezTo>
                    <a:pt x="13845" y="61495"/>
                    <a:pt x="63" y="47729"/>
                    <a:pt x="63" y="30747"/>
                  </a:cubicBezTo>
                  <a:cubicBezTo>
                    <a:pt x="63" y="13766"/>
                    <a:pt x="13845" y="0"/>
                    <a:pt x="30847" y="0"/>
                  </a:cubicBezTo>
                  <a:cubicBezTo>
                    <a:pt x="47848" y="0"/>
                    <a:pt x="61631" y="13766"/>
                    <a:pt x="61631" y="30747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803" name="TextBox 802">
            <a:extLst>
              <a:ext uri="{FF2B5EF4-FFF2-40B4-BE49-F238E27FC236}">
                <a16:creationId xmlns:a16="http://schemas.microsoft.com/office/drawing/2014/main" id="{257E2B0E-9780-F64E-B40A-677D810E614A}"/>
              </a:ext>
            </a:extLst>
          </p:cNvPr>
          <p:cNvSpPr txBox="1"/>
          <p:nvPr/>
        </p:nvSpPr>
        <p:spPr>
          <a:xfrm>
            <a:off x="7211956" y="63125"/>
            <a:ext cx="1410643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GPU Optimization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BF82EB-49ED-4696-AB3D-89C2B165C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460" y="840828"/>
            <a:ext cx="6321032" cy="3812345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7990AD38-FE56-4B97-A10E-A5E529FA59C8}"/>
              </a:ext>
            </a:extLst>
          </p:cNvPr>
          <p:cNvSpPr/>
          <p:nvPr/>
        </p:nvSpPr>
        <p:spPr>
          <a:xfrm>
            <a:off x="4782631" y="1203136"/>
            <a:ext cx="1789861" cy="2379799"/>
          </a:xfrm>
          <a:prstGeom prst="rect">
            <a:avLst/>
          </a:prstGeom>
          <a:noFill/>
          <a:ln w="50800" cap="flat">
            <a:solidFill>
              <a:srgbClr val="0070C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F9AA41F-ABE6-4FEC-B32C-F4430316DE4D}"/>
              </a:ext>
            </a:extLst>
          </p:cNvPr>
          <p:cNvSpPr txBox="1"/>
          <p:nvPr/>
        </p:nvSpPr>
        <p:spPr>
          <a:xfrm>
            <a:off x="4782631" y="972089"/>
            <a:ext cx="1460337" cy="18466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chemeClr val="accent2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Kernel Details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710E853-0EAE-41E9-B61B-11F9FD2A1894}"/>
              </a:ext>
            </a:extLst>
          </p:cNvPr>
          <p:cNvSpPr/>
          <p:nvPr/>
        </p:nvSpPr>
        <p:spPr>
          <a:xfrm>
            <a:off x="4791239" y="1249518"/>
            <a:ext cx="344642" cy="167802"/>
          </a:xfrm>
          <a:prstGeom prst="rect">
            <a:avLst/>
          </a:prstGeom>
          <a:noFill/>
          <a:ln w="508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5D3836C-B83C-4B41-8C20-67E85B3A9295}"/>
              </a:ext>
            </a:extLst>
          </p:cNvPr>
          <p:cNvSpPr/>
          <p:nvPr/>
        </p:nvSpPr>
        <p:spPr>
          <a:xfrm>
            <a:off x="544830" y="1251638"/>
            <a:ext cx="4194810" cy="2294202"/>
          </a:xfrm>
          <a:prstGeom prst="rect">
            <a:avLst/>
          </a:prstGeom>
          <a:noFill/>
          <a:ln w="508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D61F2C2-F658-4059-A80B-FF6233C8A5FF}"/>
              </a:ext>
            </a:extLst>
          </p:cNvPr>
          <p:cNvSpPr txBox="1"/>
          <p:nvPr/>
        </p:nvSpPr>
        <p:spPr>
          <a:xfrm>
            <a:off x="840187" y="1597310"/>
            <a:ext cx="1414514" cy="18466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rgbClr val="00B05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GPU Roofline</a:t>
            </a:r>
          </a:p>
        </p:txBody>
      </p:sp>
    </p:spTree>
    <p:extLst>
      <p:ext uri="{BB962C8B-B14F-4D97-AF65-F5344CB8AC3E}">
        <p14:creationId xmlns:p14="http://schemas.microsoft.com/office/powerpoint/2010/main" val="16156676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788F09-C217-F440-BE37-9B936F524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Advisor in action…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33A23-E3B5-8345-95C4-29B339A6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43</a:t>
            </a:fld>
            <a:r>
              <a:rPr lang="pt-PT"/>
              <a:t>  </a:t>
            </a:r>
            <a:r>
              <a:rPr lang="pt-PT" b="0"/>
              <a:t>|</a:t>
            </a:r>
            <a:endParaRPr lang="uk-UA" b="0" dirty="0"/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id="{C405ED78-4798-A34F-B1BE-9C739FEC72EE}"/>
              </a:ext>
            </a:extLst>
          </p:cNvPr>
          <p:cNvSpPr/>
          <p:nvPr/>
        </p:nvSpPr>
        <p:spPr>
          <a:xfrm>
            <a:off x="6687350" y="0"/>
            <a:ext cx="2456650" cy="5143500"/>
          </a:xfrm>
          <a:prstGeom prst="rect">
            <a:avLst/>
          </a:prstGeom>
          <a:solidFill>
            <a:srgbClr val="00597D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637BB7-9F6F-264C-A270-146DBC9D1EA6}"/>
              </a:ext>
            </a:extLst>
          </p:cNvPr>
          <p:cNvGrpSpPr/>
          <p:nvPr/>
        </p:nvGrpSpPr>
        <p:grpSpPr>
          <a:xfrm>
            <a:off x="6905969" y="450944"/>
            <a:ext cx="1792001" cy="709254"/>
            <a:chOff x="6905969" y="450944"/>
            <a:chExt cx="1792001" cy="709254"/>
          </a:xfrm>
        </p:grpSpPr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7F3D38D3-1B49-424F-A840-332FFEF4BD42}"/>
                </a:ext>
              </a:extLst>
            </p:cNvPr>
            <p:cNvSpPr txBox="1"/>
            <p:nvPr/>
          </p:nvSpPr>
          <p:spPr>
            <a:xfrm>
              <a:off x="7175117" y="450944"/>
              <a:ext cx="1522853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defTabSz="1828800"/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Three Genotypes + Phenotype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712B104-F208-3B4D-880C-CD329D54B6F0}"/>
                </a:ext>
              </a:extLst>
            </p:cNvPr>
            <p:cNvGrpSpPr/>
            <p:nvPr/>
          </p:nvGrpSpPr>
          <p:grpSpPr>
            <a:xfrm>
              <a:off x="7190865" y="679378"/>
              <a:ext cx="470414" cy="480820"/>
              <a:chOff x="7124920" y="365042"/>
              <a:chExt cx="470414" cy="480820"/>
            </a:xfrm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C9F77248-06BF-7146-AE78-4D2C87D5D812}"/>
                  </a:ext>
                </a:extLst>
              </p:cNvPr>
              <p:cNvSpPr/>
              <p:nvPr/>
            </p:nvSpPr>
            <p:spPr>
              <a:xfrm>
                <a:off x="7124920" y="365042"/>
                <a:ext cx="470414" cy="48082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A7D428CB-DB10-BB4C-B8AA-DE7AE05B9872}"/>
                  </a:ext>
                </a:extLst>
              </p:cNvPr>
              <p:cNvGrpSpPr/>
              <p:nvPr/>
            </p:nvGrpSpPr>
            <p:grpSpPr>
              <a:xfrm>
                <a:off x="7177888" y="411290"/>
                <a:ext cx="359728" cy="104455"/>
                <a:chOff x="7177888" y="411290"/>
                <a:chExt cx="359728" cy="104455"/>
              </a:xfrm>
            </p:grpSpPr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8FA9A594-F810-8749-9894-E3F3ED6E25E6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C8AC1865-7A7B-0242-B49B-1605AAF743C5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2EAD230E-8FF9-514A-9ABD-DD3F9478A9B8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72924A39-F1A9-4F47-8D8D-90EC34B74D73}"/>
                  </a:ext>
                </a:extLst>
              </p:cNvPr>
              <p:cNvGrpSpPr/>
              <p:nvPr/>
            </p:nvGrpSpPr>
            <p:grpSpPr>
              <a:xfrm>
                <a:off x="7177888" y="508537"/>
                <a:ext cx="359728" cy="104455"/>
                <a:chOff x="7177888" y="411290"/>
                <a:chExt cx="359728" cy="104455"/>
              </a:xfrm>
            </p:grpSpPr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F46E6D34-9C62-AA49-8BA4-58DD16D209C9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ED189552-1158-064F-851B-256240C34D29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157D36FC-1D8F-2D4A-9030-61A55E9C4760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B6FF3A16-F9B8-BC4F-A51C-E2E8787E6D54}"/>
                  </a:ext>
                </a:extLst>
              </p:cNvPr>
              <p:cNvGrpSpPr/>
              <p:nvPr/>
            </p:nvGrpSpPr>
            <p:grpSpPr>
              <a:xfrm>
                <a:off x="7177888" y="612992"/>
                <a:ext cx="359728" cy="104455"/>
                <a:chOff x="7177888" y="411290"/>
                <a:chExt cx="359728" cy="104455"/>
              </a:xfrm>
            </p:grpSpPr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78CD421A-F950-3E4B-BF32-F4489C9F418C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4CB2CB17-BAE4-B846-B8E6-278AFE7DBE92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03A5BD55-9C8A-4A4E-A741-CCEE470D20AB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03DE9CA7-544D-574E-8062-992A60FEC702}"/>
                  </a:ext>
                </a:extLst>
              </p:cNvPr>
              <p:cNvSpPr/>
              <p:nvPr/>
            </p:nvSpPr>
            <p:spPr>
              <a:xfrm>
                <a:off x="7177888" y="756992"/>
                <a:ext cx="359728" cy="3600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C4E26584-492D-264E-A541-31B3F1699BB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03947" y="679378"/>
              <a:ext cx="468000" cy="446023"/>
              <a:chOff x="2796231" y="2702265"/>
              <a:chExt cx="563080" cy="536639"/>
            </a:xfrm>
          </p:grpSpPr>
          <p:sp>
            <p:nvSpPr>
              <p:cNvPr id="228" name="Rounded Rectangle 227">
                <a:extLst>
                  <a:ext uri="{FF2B5EF4-FFF2-40B4-BE49-F238E27FC236}">
                    <a16:creationId xmlns:a16="http://schemas.microsoft.com/office/drawing/2014/main" id="{099E7CE4-9051-4945-9A9B-FA9252945D6E}"/>
                  </a:ext>
                </a:extLst>
              </p:cNvPr>
              <p:cNvSpPr/>
              <p:nvPr/>
            </p:nvSpPr>
            <p:spPr>
              <a:xfrm>
                <a:off x="314334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and</a:t>
                </a:r>
              </a:p>
            </p:txBody>
          </p:sp>
          <p:cxnSp>
            <p:nvCxnSpPr>
              <p:cNvPr id="229" name="Straight Arrow Connector 228">
                <a:extLst>
                  <a:ext uri="{FF2B5EF4-FFF2-40B4-BE49-F238E27FC236}">
                    <a16:creationId xmlns:a16="http://schemas.microsoft.com/office/drawing/2014/main" id="{F82CFD39-C4B7-0743-9D08-85CDE1E601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98587" y="3126682"/>
                <a:ext cx="77060" cy="104914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34" name="Straight Arrow Connector 233">
                <a:extLst>
                  <a:ext uri="{FF2B5EF4-FFF2-40B4-BE49-F238E27FC236}">
                    <a16:creationId xmlns:a16="http://schemas.microsoft.com/office/drawing/2014/main" id="{14A8715D-C269-B84B-9BF9-5051BC07C2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58839" y="3129022"/>
                <a:ext cx="82660" cy="10988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3" name="Straight Arrow Connector 242">
                <a:extLst>
                  <a:ext uri="{FF2B5EF4-FFF2-40B4-BE49-F238E27FC236}">
                    <a16:creationId xmlns:a16="http://schemas.microsoft.com/office/drawing/2014/main" id="{BB11C006-BAC7-F242-8250-8BD6CE45C2E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53010" y="3071139"/>
                <a:ext cx="91155" cy="1348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44" name="Rounded Rectangle 243">
                <a:extLst>
                  <a:ext uri="{FF2B5EF4-FFF2-40B4-BE49-F238E27FC236}">
                    <a16:creationId xmlns:a16="http://schemas.microsoft.com/office/drawing/2014/main" id="{B935295E-ADF6-574A-B5AD-27C6F21D335E}"/>
                  </a:ext>
                </a:extLst>
              </p:cNvPr>
              <p:cNvSpPr/>
              <p:nvPr/>
            </p:nvSpPr>
            <p:spPr>
              <a:xfrm>
                <a:off x="3089311" y="2798470"/>
                <a:ext cx="270000" cy="126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popcnt</a:t>
                </a:r>
                <a:endParaRPr kumimoji="0" lang="en-US" sz="600" b="1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Next Condensed Demi Bold" panose="020B0506020202020204" pitchFamily="34" charset="0"/>
                  <a:sym typeface="Arial"/>
                </a:endParaRPr>
              </a:p>
            </p:txBody>
          </p:sp>
          <p:cxnSp>
            <p:nvCxnSpPr>
              <p:cNvPr id="245" name="Straight Arrow Connector 244">
                <a:extLst>
                  <a:ext uri="{FF2B5EF4-FFF2-40B4-BE49-F238E27FC236}">
                    <a16:creationId xmlns:a16="http://schemas.microsoft.com/office/drawing/2014/main" id="{64955A48-A605-6E4D-9473-C06B955B3B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5721" y="2928693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6" name="Straight Arrow Connector 245">
                <a:extLst>
                  <a:ext uri="{FF2B5EF4-FFF2-40B4-BE49-F238E27FC236}">
                    <a16:creationId xmlns:a16="http://schemas.microsoft.com/office/drawing/2014/main" id="{26C5208F-75BE-E74B-A7AA-6DBBE1E573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8517" y="2702265"/>
                <a:ext cx="0" cy="9123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47" name="Rounded Rectangle 246">
                <a:extLst>
                  <a:ext uri="{FF2B5EF4-FFF2-40B4-BE49-F238E27FC236}">
                    <a16:creationId xmlns:a16="http://schemas.microsoft.com/office/drawing/2014/main" id="{BDEC93B6-7B22-FD41-942A-15E071638518}"/>
                  </a:ext>
                </a:extLst>
              </p:cNvPr>
              <p:cNvSpPr/>
              <p:nvPr/>
            </p:nvSpPr>
            <p:spPr>
              <a:xfrm>
                <a:off x="288690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not</a:t>
                </a:r>
              </a:p>
            </p:txBody>
          </p:sp>
          <p:cxnSp>
            <p:nvCxnSpPr>
              <p:cNvPr id="248" name="Straight Arrow Connector 247">
                <a:extLst>
                  <a:ext uri="{FF2B5EF4-FFF2-40B4-BE49-F238E27FC236}">
                    <a16:creationId xmlns:a16="http://schemas.microsoft.com/office/drawing/2014/main" id="{B7C6AEFD-AEE1-404C-9477-6BEB5A8AA3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6231" y="3071139"/>
                <a:ext cx="91013" cy="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916" name="Freeform 915">
              <a:extLst>
                <a:ext uri="{FF2B5EF4-FFF2-40B4-BE49-F238E27FC236}">
                  <a16:creationId xmlns:a16="http://schemas.microsoft.com/office/drawing/2014/main" id="{68EEE73D-7639-EE4E-A295-EE01482AE8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5969" y="473888"/>
              <a:ext cx="108128" cy="108000"/>
            </a:xfrm>
            <a:custGeom>
              <a:avLst/>
              <a:gdLst>
                <a:gd name="connsiteX0" fmla="*/ 61631 w 61567"/>
                <a:gd name="connsiteY0" fmla="*/ 30747 h 61494"/>
                <a:gd name="connsiteX1" fmla="*/ 30847 w 61567"/>
                <a:gd name="connsiteY1" fmla="*/ 61495 h 61494"/>
                <a:gd name="connsiteX2" fmla="*/ 63 w 61567"/>
                <a:gd name="connsiteY2" fmla="*/ 30747 h 61494"/>
                <a:gd name="connsiteX3" fmla="*/ 30847 w 61567"/>
                <a:gd name="connsiteY3" fmla="*/ 0 h 61494"/>
                <a:gd name="connsiteX4" fmla="*/ 61631 w 61567"/>
                <a:gd name="connsiteY4" fmla="*/ 30747 h 6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67" h="61494">
                  <a:moveTo>
                    <a:pt x="61631" y="30747"/>
                  </a:moveTo>
                  <a:cubicBezTo>
                    <a:pt x="61631" y="47729"/>
                    <a:pt x="47848" y="61495"/>
                    <a:pt x="30847" y="61495"/>
                  </a:cubicBezTo>
                  <a:cubicBezTo>
                    <a:pt x="13845" y="61495"/>
                    <a:pt x="63" y="47729"/>
                    <a:pt x="63" y="30747"/>
                  </a:cubicBezTo>
                  <a:cubicBezTo>
                    <a:pt x="63" y="13766"/>
                    <a:pt x="13845" y="0"/>
                    <a:pt x="30847" y="0"/>
                  </a:cubicBezTo>
                  <a:cubicBezTo>
                    <a:pt x="47848" y="0"/>
                    <a:pt x="61631" y="13766"/>
                    <a:pt x="61631" y="30747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803" name="TextBox 802">
            <a:extLst>
              <a:ext uri="{FF2B5EF4-FFF2-40B4-BE49-F238E27FC236}">
                <a16:creationId xmlns:a16="http://schemas.microsoft.com/office/drawing/2014/main" id="{257E2B0E-9780-F64E-B40A-677D810E614A}"/>
              </a:ext>
            </a:extLst>
          </p:cNvPr>
          <p:cNvSpPr txBox="1"/>
          <p:nvPr/>
        </p:nvSpPr>
        <p:spPr>
          <a:xfrm>
            <a:off x="7211956" y="63125"/>
            <a:ext cx="1410643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GPU Optimization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BF82EB-49ED-4696-AB3D-89C2B165C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460" y="852407"/>
            <a:ext cx="6321032" cy="3789186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7990AD38-FE56-4B97-A10E-A5E529FA59C8}"/>
              </a:ext>
            </a:extLst>
          </p:cNvPr>
          <p:cNvSpPr/>
          <p:nvPr/>
        </p:nvSpPr>
        <p:spPr>
          <a:xfrm>
            <a:off x="4782631" y="1203136"/>
            <a:ext cx="1789861" cy="2379799"/>
          </a:xfrm>
          <a:prstGeom prst="rect">
            <a:avLst/>
          </a:prstGeom>
          <a:noFill/>
          <a:ln w="50800" cap="flat">
            <a:solidFill>
              <a:srgbClr val="0070C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F9AA41F-ABE6-4FEC-B32C-F4430316DE4D}"/>
              </a:ext>
            </a:extLst>
          </p:cNvPr>
          <p:cNvSpPr txBox="1"/>
          <p:nvPr/>
        </p:nvSpPr>
        <p:spPr>
          <a:xfrm>
            <a:off x="4782631" y="972089"/>
            <a:ext cx="1460337" cy="18466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chemeClr val="accent2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Kernel Source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710E853-0EAE-41E9-B61B-11F9FD2A1894}"/>
              </a:ext>
            </a:extLst>
          </p:cNvPr>
          <p:cNvSpPr/>
          <p:nvPr/>
        </p:nvSpPr>
        <p:spPr>
          <a:xfrm>
            <a:off x="5160984" y="1249518"/>
            <a:ext cx="477815" cy="167802"/>
          </a:xfrm>
          <a:prstGeom prst="rect">
            <a:avLst/>
          </a:prstGeom>
          <a:noFill/>
          <a:ln w="508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A052DA2-9ABF-42FC-9B99-FC2342A7CE04}"/>
              </a:ext>
            </a:extLst>
          </p:cNvPr>
          <p:cNvSpPr/>
          <p:nvPr/>
        </p:nvSpPr>
        <p:spPr>
          <a:xfrm>
            <a:off x="544830" y="1251638"/>
            <a:ext cx="4194810" cy="2294202"/>
          </a:xfrm>
          <a:prstGeom prst="rect">
            <a:avLst/>
          </a:prstGeom>
          <a:noFill/>
          <a:ln w="508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DAA16D9-D6EA-41DA-82C5-460D010150E6}"/>
              </a:ext>
            </a:extLst>
          </p:cNvPr>
          <p:cNvSpPr txBox="1"/>
          <p:nvPr/>
        </p:nvSpPr>
        <p:spPr>
          <a:xfrm>
            <a:off x="840187" y="1597310"/>
            <a:ext cx="1414514" cy="18466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rgbClr val="00B05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GPU Roofline</a:t>
            </a:r>
          </a:p>
        </p:txBody>
      </p:sp>
    </p:spTree>
    <p:extLst>
      <p:ext uri="{BB962C8B-B14F-4D97-AF65-F5344CB8AC3E}">
        <p14:creationId xmlns:p14="http://schemas.microsoft.com/office/powerpoint/2010/main" val="24271533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788F09-C217-F440-BE37-9B936F524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Advisor in action…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33A23-E3B5-8345-95C4-29B339A6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44</a:t>
            </a:fld>
            <a:r>
              <a:rPr lang="pt-PT"/>
              <a:t>  </a:t>
            </a:r>
            <a:r>
              <a:rPr lang="pt-PT" b="0"/>
              <a:t>|</a:t>
            </a:r>
            <a:endParaRPr lang="uk-UA" b="0" dirty="0"/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id="{C405ED78-4798-A34F-B1BE-9C739FEC72EE}"/>
              </a:ext>
            </a:extLst>
          </p:cNvPr>
          <p:cNvSpPr/>
          <p:nvPr/>
        </p:nvSpPr>
        <p:spPr>
          <a:xfrm>
            <a:off x="6687350" y="0"/>
            <a:ext cx="2456650" cy="5143500"/>
          </a:xfrm>
          <a:prstGeom prst="rect">
            <a:avLst/>
          </a:prstGeom>
          <a:solidFill>
            <a:srgbClr val="00597D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637BB7-9F6F-264C-A270-146DBC9D1EA6}"/>
              </a:ext>
            </a:extLst>
          </p:cNvPr>
          <p:cNvGrpSpPr/>
          <p:nvPr/>
        </p:nvGrpSpPr>
        <p:grpSpPr>
          <a:xfrm>
            <a:off x="6905969" y="450944"/>
            <a:ext cx="1792001" cy="709254"/>
            <a:chOff x="6905969" y="450944"/>
            <a:chExt cx="1792001" cy="709254"/>
          </a:xfrm>
        </p:grpSpPr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7F3D38D3-1B49-424F-A840-332FFEF4BD42}"/>
                </a:ext>
              </a:extLst>
            </p:cNvPr>
            <p:cNvSpPr txBox="1"/>
            <p:nvPr/>
          </p:nvSpPr>
          <p:spPr>
            <a:xfrm>
              <a:off x="7175117" y="450944"/>
              <a:ext cx="1522853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defTabSz="1828800"/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Three Genotypes + Phenotype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712B104-F208-3B4D-880C-CD329D54B6F0}"/>
                </a:ext>
              </a:extLst>
            </p:cNvPr>
            <p:cNvGrpSpPr/>
            <p:nvPr/>
          </p:nvGrpSpPr>
          <p:grpSpPr>
            <a:xfrm>
              <a:off x="7190865" y="679378"/>
              <a:ext cx="470414" cy="480820"/>
              <a:chOff x="7124920" y="365042"/>
              <a:chExt cx="470414" cy="480820"/>
            </a:xfrm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C9F77248-06BF-7146-AE78-4D2C87D5D812}"/>
                  </a:ext>
                </a:extLst>
              </p:cNvPr>
              <p:cNvSpPr/>
              <p:nvPr/>
            </p:nvSpPr>
            <p:spPr>
              <a:xfrm>
                <a:off x="7124920" y="365042"/>
                <a:ext cx="470414" cy="48082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A7D428CB-DB10-BB4C-B8AA-DE7AE05B9872}"/>
                  </a:ext>
                </a:extLst>
              </p:cNvPr>
              <p:cNvGrpSpPr/>
              <p:nvPr/>
            </p:nvGrpSpPr>
            <p:grpSpPr>
              <a:xfrm>
                <a:off x="7177888" y="411290"/>
                <a:ext cx="359728" cy="104455"/>
                <a:chOff x="7177888" y="411290"/>
                <a:chExt cx="359728" cy="104455"/>
              </a:xfrm>
            </p:grpSpPr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8FA9A594-F810-8749-9894-E3F3ED6E25E6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C8AC1865-7A7B-0242-B49B-1605AAF743C5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2EAD230E-8FF9-514A-9ABD-DD3F9478A9B8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72924A39-F1A9-4F47-8D8D-90EC34B74D73}"/>
                  </a:ext>
                </a:extLst>
              </p:cNvPr>
              <p:cNvGrpSpPr/>
              <p:nvPr/>
            </p:nvGrpSpPr>
            <p:grpSpPr>
              <a:xfrm>
                <a:off x="7177888" y="508537"/>
                <a:ext cx="359728" cy="104455"/>
                <a:chOff x="7177888" y="411290"/>
                <a:chExt cx="359728" cy="104455"/>
              </a:xfrm>
            </p:grpSpPr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F46E6D34-9C62-AA49-8BA4-58DD16D209C9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ED189552-1158-064F-851B-256240C34D29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157D36FC-1D8F-2D4A-9030-61A55E9C4760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B6FF3A16-F9B8-BC4F-A51C-E2E8787E6D54}"/>
                  </a:ext>
                </a:extLst>
              </p:cNvPr>
              <p:cNvGrpSpPr/>
              <p:nvPr/>
            </p:nvGrpSpPr>
            <p:grpSpPr>
              <a:xfrm>
                <a:off x="7177888" y="612992"/>
                <a:ext cx="359728" cy="104455"/>
                <a:chOff x="7177888" y="411290"/>
                <a:chExt cx="359728" cy="104455"/>
              </a:xfrm>
            </p:grpSpPr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78CD421A-F950-3E4B-BF32-F4489C9F418C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4CB2CB17-BAE4-B846-B8E6-278AFE7DBE92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03A5BD55-9C8A-4A4E-A741-CCEE470D20AB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03DE9CA7-544D-574E-8062-992A60FEC702}"/>
                  </a:ext>
                </a:extLst>
              </p:cNvPr>
              <p:cNvSpPr/>
              <p:nvPr/>
            </p:nvSpPr>
            <p:spPr>
              <a:xfrm>
                <a:off x="7177888" y="756992"/>
                <a:ext cx="359728" cy="3600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C4E26584-492D-264E-A541-31B3F1699BB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03947" y="679378"/>
              <a:ext cx="468000" cy="446023"/>
              <a:chOff x="2796231" y="2702265"/>
              <a:chExt cx="563080" cy="536639"/>
            </a:xfrm>
          </p:grpSpPr>
          <p:sp>
            <p:nvSpPr>
              <p:cNvPr id="228" name="Rounded Rectangle 227">
                <a:extLst>
                  <a:ext uri="{FF2B5EF4-FFF2-40B4-BE49-F238E27FC236}">
                    <a16:creationId xmlns:a16="http://schemas.microsoft.com/office/drawing/2014/main" id="{099E7CE4-9051-4945-9A9B-FA9252945D6E}"/>
                  </a:ext>
                </a:extLst>
              </p:cNvPr>
              <p:cNvSpPr/>
              <p:nvPr/>
            </p:nvSpPr>
            <p:spPr>
              <a:xfrm>
                <a:off x="314334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and</a:t>
                </a:r>
              </a:p>
            </p:txBody>
          </p:sp>
          <p:cxnSp>
            <p:nvCxnSpPr>
              <p:cNvPr id="229" name="Straight Arrow Connector 228">
                <a:extLst>
                  <a:ext uri="{FF2B5EF4-FFF2-40B4-BE49-F238E27FC236}">
                    <a16:creationId xmlns:a16="http://schemas.microsoft.com/office/drawing/2014/main" id="{F82CFD39-C4B7-0743-9D08-85CDE1E601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98587" y="3126682"/>
                <a:ext cx="77060" cy="104914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34" name="Straight Arrow Connector 233">
                <a:extLst>
                  <a:ext uri="{FF2B5EF4-FFF2-40B4-BE49-F238E27FC236}">
                    <a16:creationId xmlns:a16="http://schemas.microsoft.com/office/drawing/2014/main" id="{14A8715D-C269-B84B-9BF9-5051BC07C2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58839" y="3129022"/>
                <a:ext cx="82660" cy="10988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3" name="Straight Arrow Connector 242">
                <a:extLst>
                  <a:ext uri="{FF2B5EF4-FFF2-40B4-BE49-F238E27FC236}">
                    <a16:creationId xmlns:a16="http://schemas.microsoft.com/office/drawing/2014/main" id="{BB11C006-BAC7-F242-8250-8BD6CE45C2E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53010" y="3071139"/>
                <a:ext cx="91155" cy="1348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44" name="Rounded Rectangle 243">
                <a:extLst>
                  <a:ext uri="{FF2B5EF4-FFF2-40B4-BE49-F238E27FC236}">
                    <a16:creationId xmlns:a16="http://schemas.microsoft.com/office/drawing/2014/main" id="{B935295E-ADF6-574A-B5AD-27C6F21D335E}"/>
                  </a:ext>
                </a:extLst>
              </p:cNvPr>
              <p:cNvSpPr/>
              <p:nvPr/>
            </p:nvSpPr>
            <p:spPr>
              <a:xfrm>
                <a:off x="3089311" y="2798470"/>
                <a:ext cx="270000" cy="126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popcnt</a:t>
                </a:r>
                <a:endParaRPr kumimoji="0" lang="en-US" sz="600" b="1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Next Condensed Demi Bold" panose="020B0506020202020204" pitchFamily="34" charset="0"/>
                  <a:sym typeface="Arial"/>
                </a:endParaRPr>
              </a:p>
            </p:txBody>
          </p:sp>
          <p:cxnSp>
            <p:nvCxnSpPr>
              <p:cNvPr id="245" name="Straight Arrow Connector 244">
                <a:extLst>
                  <a:ext uri="{FF2B5EF4-FFF2-40B4-BE49-F238E27FC236}">
                    <a16:creationId xmlns:a16="http://schemas.microsoft.com/office/drawing/2014/main" id="{64955A48-A605-6E4D-9473-C06B955B3B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5721" y="2928693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6" name="Straight Arrow Connector 245">
                <a:extLst>
                  <a:ext uri="{FF2B5EF4-FFF2-40B4-BE49-F238E27FC236}">
                    <a16:creationId xmlns:a16="http://schemas.microsoft.com/office/drawing/2014/main" id="{26C5208F-75BE-E74B-A7AA-6DBBE1E573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8517" y="2702265"/>
                <a:ext cx="0" cy="9123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47" name="Rounded Rectangle 246">
                <a:extLst>
                  <a:ext uri="{FF2B5EF4-FFF2-40B4-BE49-F238E27FC236}">
                    <a16:creationId xmlns:a16="http://schemas.microsoft.com/office/drawing/2014/main" id="{BDEC93B6-7B22-FD41-942A-15E071638518}"/>
                  </a:ext>
                </a:extLst>
              </p:cNvPr>
              <p:cNvSpPr/>
              <p:nvPr/>
            </p:nvSpPr>
            <p:spPr>
              <a:xfrm>
                <a:off x="288690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not</a:t>
                </a:r>
              </a:p>
            </p:txBody>
          </p:sp>
          <p:cxnSp>
            <p:nvCxnSpPr>
              <p:cNvPr id="248" name="Straight Arrow Connector 247">
                <a:extLst>
                  <a:ext uri="{FF2B5EF4-FFF2-40B4-BE49-F238E27FC236}">
                    <a16:creationId xmlns:a16="http://schemas.microsoft.com/office/drawing/2014/main" id="{B7C6AEFD-AEE1-404C-9477-6BEB5A8AA3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6231" y="3071139"/>
                <a:ext cx="91013" cy="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916" name="Freeform 915">
              <a:extLst>
                <a:ext uri="{FF2B5EF4-FFF2-40B4-BE49-F238E27FC236}">
                  <a16:creationId xmlns:a16="http://schemas.microsoft.com/office/drawing/2014/main" id="{68EEE73D-7639-EE4E-A295-EE01482AE8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5969" y="473888"/>
              <a:ext cx="108128" cy="108000"/>
            </a:xfrm>
            <a:custGeom>
              <a:avLst/>
              <a:gdLst>
                <a:gd name="connsiteX0" fmla="*/ 61631 w 61567"/>
                <a:gd name="connsiteY0" fmla="*/ 30747 h 61494"/>
                <a:gd name="connsiteX1" fmla="*/ 30847 w 61567"/>
                <a:gd name="connsiteY1" fmla="*/ 61495 h 61494"/>
                <a:gd name="connsiteX2" fmla="*/ 63 w 61567"/>
                <a:gd name="connsiteY2" fmla="*/ 30747 h 61494"/>
                <a:gd name="connsiteX3" fmla="*/ 30847 w 61567"/>
                <a:gd name="connsiteY3" fmla="*/ 0 h 61494"/>
                <a:gd name="connsiteX4" fmla="*/ 61631 w 61567"/>
                <a:gd name="connsiteY4" fmla="*/ 30747 h 6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67" h="61494">
                  <a:moveTo>
                    <a:pt x="61631" y="30747"/>
                  </a:moveTo>
                  <a:cubicBezTo>
                    <a:pt x="61631" y="47729"/>
                    <a:pt x="47848" y="61495"/>
                    <a:pt x="30847" y="61495"/>
                  </a:cubicBezTo>
                  <a:cubicBezTo>
                    <a:pt x="13845" y="61495"/>
                    <a:pt x="63" y="47729"/>
                    <a:pt x="63" y="30747"/>
                  </a:cubicBezTo>
                  <a:cubicBezTo>
                    <a:pt x="63" y="13766"/>
                    <a:pt x="13845" y="0"/>
                    <a:pt x="30847" y="0"/>
                  </a:cubicBezTo>
                  <a:cubicBezTo>
                    <a:pt x="47848" y="0"/>
                    <a:pt x="61631" y="13766"/>
                    <a:pt x="61631" y="30747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803" name="TextBox 802">
            <a:extLst>
              <a:ext uri="{FF2B5EF4-FFF2-40B4-BE49-F238E27FC236}">
                <a16:creationId xmlns:a16="http://schemas.microsoft.com/office/drawing/2014/main" id="{257E2B0E-9780-F64E-B40A-677D810E614A}"/>
              </a:ext>
            </a:extLst>
          </p:cNvPr>
          <p:cNvSpPr txBox="1"/>
          <p:nvPr/>
        </p:nvSpPr>
        <p:spPr>
          <a:xfrm>
            <a:off x="7211956" y="63125"/>
            <a:ext cx="1410643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GPU Optimization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BF82EB-49ED-4696-AB3D-89C2B165C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9256" y="852407"/>
            <a:ext cx="6285439" cy="3789186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7990AD38-FE56-4B97-A10E-A5E529FA59C8}"/>
              </a:ext>
            </a:extLst>
          </p:cNvPr>
          <p:cNvSpPr/>
          <p:nvPr/>
        </p:nvSpPr>
        <p:spPr>
          <a:xfrm>
            <a:off x="4782631" y="1203136"/>
            <a:ext cx="1789861" cy="2379799"/>
          </a:xfrm>
          <a:prstGeom prst="rect">
            <a:avLst/>
          </a:prstGeom>
          <a:noFill/>
          <a:ln w="50800" cap="flat">
            <a:solidFill>
              <a:srgbClr val="0070C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F9AA41F-ABE6-4FEC-B32C-F4430316DE4D}"/>
              </a:ext>
            </a:extLst>
          </p:cNvPr>
          <p:cNvSpPr txBox="1"/>
          <p:nvPr/>
        </p:nvSpPr>
        <p:spPr>
          <a:xfrm>
            <a:off x="4782631" y="972089"/>
            <a:ext cx="1460337" cy="18466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chemeClr val="accent2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Kernel Assembly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710E853-0EAE-41E9-B61B-11F9FD2A1894}"/>
              </a:ext>
            </a:extLst>
          </p:cNvPr>
          <p:cNvSpPr/>
          <p:nvPr/>
        </p:nvSpPr>
        <p:spPr>
          <a:xfrm>
            <a:off x="5638799" y="1249518"/>
            <a:ext cx="477815" cy="167802"/>
          </a:xfrm>
          <a:prstGeom prst="rect">
            <a:avLst/>
          </a:prstGeom>
          <a:noFill/>
          <a:ln w="508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0CEE059-217A-4429-A17E-34041729B43B}"/>
              </a:ext>
            </a:extLst>
          </p:cNvPr>
          <p:cNvSpPr/>
          <p:nvPr/>
        </p:nvSpPr>
        <p:spPr>
          <a:xfrm>
            <a:off x="544830" y="1251638"/>
            <a:ext cx="4194810" cy="2294202"/>
          </a:xfrm>
          <a:prstGeom prst="rect">
            <a:avLst/>
          </a:prstGeom>
          <a:noFill/>
          <a:ln w="508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145B832-33FD-4364-A93D-B8F38EF96617}"/>
              </a:ext>
            </a:extLst>
          </p:cNvPr>
          <p:cNvSpPr txBox="1"/>
          <p:nvPr/>
        </p:nvSpPr>
        <p:spPr>
          <a:xfrm>
            <a:off x="840187" y="1597310"/>
            <a:ext cx="1414514" cy="18466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rgbClr val="00B05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GPU Roofline</a:t>
            </a:r>
          </a:p>
        </p:txBody>
      </p:sp>
    </p:spTree>
    <p:extLst>
      <p:ext uri="{BB962C8B-B14F-4D97-AF65-F5344CB8AC3E}">
        <p14:creationId xmlns:p14="http://schemas.microsoft.com/office/powerpoint/2010/main" val="27181066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788F09-C217-F440-BE37-9B936F524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Advisor in action…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33A23-E3B5-8345-95C4-29B339A6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45</a:t>
            </a:fld>
            <a:r>
              <a:rPr lang="pt-PT"/>
              <a:t>  </a:t>
            </a:r>
            <a:r>
              <a:rPr lang="pt-PT" b="0"/>
              <a:t>|</a:t>
            </a:r>
            <a:endParaRPr lang="uk-UA" b="0" dirty="0"/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id="{C405ED78-4798-A34F-B1BE-9C739FEC72EE}"/>
              </a:ext>
            </a:extLst>
          </p:cNvPr>
          <p:cNvSpPr/>
          <p:nvPr/>
        </p:nvSpPr>
        <p:spPr>
          <a:xfrm>
            <a:off x="6687350" y="0"/>
            <a:ext cx="2456650" cy="5143500"/>
          </a:xfrm>
          <a:prstGeom prst="rect">
            <a:avLst/>
          </a:prstGeom>
          <a:solidFill>
            <a:srgbClr val="00597D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637BB7-9F6F-264C-A270-146DBC9D1EA6}"/>
              </a:ext>
            </a:extLst>
          </p:cNvPr>
          <p:cNvGrpSpPr/>
          <p:nvPr/>
        </p:nvGrpSpPr>
        <p:grpSpPr>
          <a:xfrm>
            <a:off x="6905969" y="450944"/>
            <a:ext cx="1792001" cy="709254"/>
            <a:chOff x="6905969" y="450944"/>
            <a:chExt cx="1792001" cy="709254"/>
          </a:xfrm>
        </p:grpSpPr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7F3D38D3-1B49-424F-A840-332FFEF4BD42}"/>
                </a:ext>
              </a:extLst>
            </p:cNvPr>
            <p:cNvSpPr txBox="1"/>
            <p:nvPr/>
          </p:nvSpPr>
          <p:spPr>
            <a:xfrm>
              <a:off x="7175117" y="450944"/>
              <a:ext cx="1522853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defTabSz="1828800"/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Three Genotypes + Phenotype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712B104-F208-3B4D-880C-CD329D54B6F0}"/>
                </a:ext>
              </a:extLst>
            </p:cNvPr>
            <p:cNvGrpSpPr/>
            <p:nvPr/>
          </p:nvGrpSpPr>
          <p:grpSpPr>
            <a:xfrm>
              <a:off x="7190865" y="679378"/>
              <a:ext cx="470414" cy="480820"/>
              <a:chOff x="7124920" y="365042"/>
              <a:chExt cx="470414" cy="480820"/>
            </a:xfrm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C9F77248-06BF-7146-AE78-4D2C87D5D812}"/>
                  </a:ext>
                </a:extLst>
              </p:cNvPr>
              <p:cNvSpPr/>
              <p:nvPr/>
            </p:nvSpPr>
            <p:spPr>
              <a:xfrm>
                <a:off x="7124920" y="365042"/>
                <a:ext cx="470414" cy="48082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A7D428CB-DB10-BB4C-B8AA-DE7AE05B9872}"/>
                  </a:ext>
                </a:extLst>
              </p:cNvPr>
              <p:cNvGrpSpPr/>
              <p:nvPr/>
            </p:nvGrpSpPr>
            <p:grpSpPr>
              <a:xfrm>
                <a:off x="7177888" y="411290"/>
                <a:ext cx="359728" cy="104455"/>
                <a:chOff x="7177888" y="411290"/>
                <a:chExt cx="359728" cy="104455"/>
              </a:xfrm>
            </p:grpSpPr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8FA9A594-F810-8749-9894-E3F3ED6E25E6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C8AC1865-7A7B-0242-B49B-1605AAF743C5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2EAD230E-8FF9-514A-9ABD-DD3F9478A9B8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72924A39-F1A9-4F47-8D8D-90EC34B74D73}"/>
                  </a:ext>
                </a:extLst>
              </p:cNvPr>
              <p:cNvGrpSpPr/>
              <p:nvPr/>
            </p:nvGrpSpPr>
            <p:grpSpPr>
              <a:xfrm>
                <a:off x="7177888" y="508537"/>
                <a:ext cx="359728" cy="104455"/>
                <a:chOff x="7177888" y="411290"/>
                <a:chExt cx="359728" cy="104455"/>
              </a:xfrm>
            </p:grpSpPr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F46E6D34-9C62-AA49-8BA4-58DD16D209C9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ED189552-1158-064F-851B-256240C34D29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157D36FC-1D8F-2D4A-9030-61A55E9C4760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B6FF3A16-F9B8-BC4F-A51C-E2E8787E6D54}"/>
                  </a:ext>
                </a:extLst>
              </p:cNvPr>
              <p:cNvGrpSpPr/>
              <p:nvPr/>
            </p:nvGrpSpPr>
            <p:grpSpPr>
              <a:xfrm>
                <a:off x="7177888" y="612992"/>
                <a:ext cx="359728" cy="104455"/>
                <a:chOff x="7177888" y="411290"/>
                <a:chExt cx="359728" cy="104455"/>
              </a:xfrm>
            </p:grpSpPr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78CD421A-F950-3E4B-BF32-F4489C9F418C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4CB2CB17-BAE4-B846-B8E6-278AFE7DBE92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03A5BD55-9C8A-4A4E-A741-CCEE470D20AB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03DE9CA7-544D-574E-8062-992A60FEC702}"/>
                  </a:ext>
                </a:extLst>
              </p:cNvPr>
              <p:cNvSpPr/>
              <p:nvPr/>
            </p:nvSpPr>
            <p:spPr>
              <a:xfrm>
                <a:off x="7177888" y="756992"/>
                <a:ext cx="359728" cy="3600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C4E26584-492D-264E-A541-31B3F1699BB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03947" y="679378"/>
              <a:ext cx="468000" cy="446023"/>
              <a:chOff x="2796231" y="2702265"/>
              <a:chExt cx="563080" cy="536639"/>
            </a:xfrm>
          </p:grpSpPr>
          <p:sp>
            <p:nvSpPr>
              <p:cNvPr id="228" name="Rounded Rectangle 227">
                <a:extLst>
                  <a:ext uri="{FF2B5EF4-FFF2-40B4-BE49-F238E27FC236}">
                    <a16:creationId xmlns:a16="http://schemas.microsoft.com/office/drawing/2014/main" id="{099E7CE4-9051-4945-9A9B-FA9252945D6E}"/>
                  </a:ext>
                </a:extLst>
              </p:cNvPr>
              <p:cNvSpPr/>
              <p:nvPr/>
            </p:nvSpPr>
            <p:spPr>
              <a:xfrm>
                <a:off x="314334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and</a:t>
                </a:r>
              </a:p>
            </p:txBody>
          </p:sp>
          <p:cxnSp>
            <p:nvCxnSpPr>
              <p:cNvPr id="229" name="Straight Arrow Connector 228">
                <a:extLst>
                  <a:ext uri="{FF2B5EF4-FFF2-40B4-BE49-F238E27FC236}">
                    <a16:creationId xmlns:a16="http://schemas.microsoft.com/office/drawing/2014/main" id="{F82CFD39-C4B7-0743-9D08-85CDE1E601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98587" y="3126682"/>
                <a:ext cx="77060" cy="104914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34" name="Straight Arrow Connector 233">
                <a:extLst>
                  <a:ext uri="{FF2B5EF4-FFF2-40B4-BE49-F238E27FC236}">
                    <a16:creationId xmlns:a16="http://schemas.microsoft.com/office/drawing/2014/main" id="{14A8715D-C269-B84B-9BF9-5051BC07C2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58839" y="3129022"/>
                <a:ext cx="82660" cy="10988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3" name="Straight Arrow Connector 242">
                <a:extLst>
                  <a:ext uri="{FF2B5EF4-FFF2-40B4-BE49-F238E27FC236}">
                    <a16:creationId xmlns:a16="http://schemas.microsoft.com/office/drawing/2014/main" id="{BB11C006-BAC7-F242-8250-8BD6CE45C2E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53010" y="3071139"/>
                <a:ext cx="91155" cy="1348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44" name="Rounded Rectangle 243">
                <a:extLst>
                  <a:ext uri="{FF2B5EF4-FFF2-40B4-BE49-F238E27FC236}">
                    <a16:creationId xmlns:a16="http://schemas.microsoft.com/office/drawing/2014/main" id="{B935295E-ADF6-574A-B5AD-27C6F21D335E}"/>
                  </a:ext>
                </a:extLst>
              </p:cNvPr>
              <p:cNvSpPr/>
              <p:nvPr/>
            </p:nvSpPr>
            <p:spPr>
              <a:xfrm>
                <a:off x="3089311" y="2798470"/>
                <a:ext cx="270000" cy="126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popcnt</a:t>
                </a:r>
                <a:endParaRPr kumimoji="0" lang="en-US" sz="600" b="1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Next Condensed Demi Bold" panose="020B0506020202020204" pitchFamily="34" charset="0"/>
                  <a:sym typeface="Arial"/>
                </a:endParaRPr>
              </a:p>
            </p:txBody>
          </p:sp>
          <p:cxnSp>
            <p:nvCxnSpPr>
              <p:cNvPr id="245" name="Straight Arrow Connector 244">
                <a:extLst>
                  <a:ext uri="{FF2B5EF4-FFF2-40B4-BE49-F238E27FC236}">
                    <a16:creationId xmlns:a16="http://schemas.microsoft.com/office/drawing/2014/main" id="{64955A48-A605-6E4D-9473-C06B955B3B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5721" y="2928693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6" name="Straight Arrow Connector 245">
                <a:extLst>
                  <a:ext uri="{FF2B5EF4-FFF2-40B4-BE49-F238E27FC236}">
                    <a16:creationId xmlns:a16="http://schemas.microsoft.com/office/drawing/2014/main" id="{26C5208F-75BE-E74B-A7AA-6DBBE1E573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8517" y="2702265"/>
                <a:ext cx="0" cy="9123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47" name="Rounded Rectangle 246">
                <a:extLst>
                  <a:ext uri="{FF2B5EF4-FFF2-40B4-BE49-F238E27FC236}">
                    <a16:creationId xmlns:a16="http://schemas.microsoft.com/office/drawing/2014/main" id="{BDEC93B6-7B22-FD41-942A-15E071638518}"/>
                  </a:ext>
                </a:extLst>
              </p:cNvPr>
              <p:cNvSpPr/>
              <p:nvPr/>
            </p:nvSpPr>
            <p:spPr>
              <a:xfrm>
                <a:off x="288690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not</a:t>
                </a:r>
              </a:p>
            </p:txBody>
          </p:sp>
          <p:cxnSp>
            <p:nvCxnSpPr>
              <p:cNvPr id="248" name="Straight Arrow Connector 247">
                <a:extLst>
                  <a:ext uri="{FF2B5EF4-FFF2-40B4-BE49-F238E27FC236}">
                    <a16:creationId xmlns:a16="http://schemas.microsoft.com/office/drawing/2014/main" id="{B7C6AEFD-AEE1-404C-9477-6BEB5A8AA3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6231" y="3071139"/>
                <a:ext cx="91013" cy="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916" name="Freeform 915">
              <a:extLst>
                <a:ext uri="{FF2B5EF4-FFF2-40B4-BE49-F238E27FC236}">
                  <a16:creationId xmlns:a16="http://schemas.microsoft.com/office/drawing/2014/main" id="{68EEE73D-7639-EE4E-A295-EE01482AE8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5969" y="473888"/>
              <a:ext cx="108128" cy="108000"/>
            </a:xfrm>
            <a:custGeom>
              <a:avLst/>
              <a:gdLst>
                <a:gd name="connsiteX0" fmla="*/ 61631 w 61567"/>
                <a:gd name="connsiteY0" fmla="*/ 30747 h 61494"/>
                <a:gd name="connsiteX1" fmla="*/ 30847 w 61567"/>
                <a:gd name="connsiteY1" fmla="*/ 61495 h 61494"/>
                <a:gd name="connsiteX2" fmla="*/ 63 w 61567"/>
                <a:gd name="connsiteY2" fmla="*/ 30747 h 61494"/>
                <a:gd name="connsiteX3" fmla="*/ 30847 w 61567"/>
                <a:gd name="connsiteY3" fmla="*/ 0 h 61494"/>
                <a:gd name="connsiteX4" fmla="*/ 61631 w 61567"/>
                <a:gd name="connsiteY4" fmla="*/ 30747 h 6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67" h="61494">
                  <a:moveTo>
                    <a:pt x="61631" y="30747"/>
                  </a:moveTo>
                  <a:cubicBezTo>
                    <a:pt x="61631" y="47729"/>
                    <a:pt x="47848" y="61495"/>
                    <a:pt x="30847" y="61495"/>
                  </a:cubicBezTo>
                  <a:cubicBezTo>
                    <a:pt x="13845" y="61495"/>
                    <a:pt x="63" y="47729"/>
                    <a:pt x="63" y="30747"/>
                  </a:cubicBezTo>
                  <a:cubicBezTo>
                    <a:pt x="63" y="13766"/>
                    <a:pt x="13845" y="0"/>
                    <a:pt x="30847" y="0"/>
                  </a:cubicBezTo>
                  <a:cubicBezTo>
                    <a:pt x="47848" y="0"/>
                    <a:pt x="61631" y="13766"/>
                    <a:pt x="61631" y="30747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803" name="TextBox 802">
            <a:extLst>
              <a:ext uri="{FF2B5EF4-FFF2-40B4-BE49-F238E27FC236}">
                <a16:creationId xmlns:a16="http://schemas.microsoft.com/office/drawing/2014/main" id="{257E2B0E-9780-F64E-B40A-677D810E614A}"/>
              </a:ext>
            </a:extLst>
          </p:cNvPr>
          <p:cNvSpPr txBox="1"/>
          <p:nvPr/>
        </p:nvSpPr>
        <p:spPr>
          <a:xfrm>
            <a:off x="7211956" y="63125"/>
            <a:ext cx="1410643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GPU Optimization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BF82EB-49ED-4696-AB3D-89C2B165C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9256" y="852407"/>
            <a:ext cx="6285439" cy="3789186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7990AD38-FE56-4B97-A10E-A5E529FA59C8}"/>
              </a:ext>
            </a:extLst>
          </p:cNvPr>
          <p:cNvSpPr/>
          <p:nvPr/>
        </p:nvSpPr>
        <p:spPr>
          <a:xfrm>
            <a:off x="4782631" y="1203136"/>
            <a:ext cx="1789861" cy="2379799"/>
          </a:xfrm>
          <a:prstGeom prst="rect">
            <a:avLst/>
          </a:prstGeom>
          <a:noFill/>
          <a:ln w="50800" cap="flat">
            <a:solidFill>
              <a:srgbClr val="0070C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F9AA41F-ABE6-4FEC-B32C-F4430316DE4D}"/>
              </a:ext>
            </a:extLst>
          </p:cNvPr>
          <p:cNvSpPr txBox="1"/>
          <p:nvPr/>
        </p:nvSpPr>
        <p:spPr>
          <a:xfrm>
            <a:off x="4782631" y="972089"/>
            <a:ext cx="1460337" cy="18466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chemeClr val="accent2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Kernel Assembly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710E853-0EAE-41E9-B61B-11F9FD2A1894}"/>
              </a:ext>
            </a:extLst>
          </p:cNvPr>
          <p:cNvSpPr/>
          <p:nvPr/>
        </p:nvSpPr>
        <p:spPr>
          <a:xfrm>
            <a:off x="5638799" y="1249518"/>
            <a:ext cx="477815" cy="167802"/>
          </a:xfrm>
          <a:prstGeom prst="rect">
            <a:avLst/>
          </a:prstGeom>
          <a:noFill/>
          <a:ln w="508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0CEE059-217A-4429-A17E-34041729B43B}"/>
              </a:ext>
            </a:extLst>
          </p:cNvPr>
          <p:cNvSpPr/>
          <p:nvPr/>
        </p:nvSpPr>
        <p:spPr>
          <a:xfrm>
            <a:off x="544830" y="1251638"/>
            <a:ext cx="4194810" cy="2294202"/>
          </a:xfrm>
          <a:prstGeom prst="rect">
            <a:avLst/>
          </a:prstGeom>
          <a:noFill/>
          <a:ln w="508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145B832-33FD-4364-A93D-B8F38EF96617}"/>
              </a:ext>
            </a:extLst>
          </p:cNvPr>
          <p:cNvSpPr txBox="1"/>
          <p:nvPr/>
        </p:nvSpPr>
        <p:spPr>
          <a:xfrm>
            <a:off x="840187" y="1597310"/>
            <a:ext cx="1414514" cy="18466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rgbClr val="00B05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GPU Roofline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390BC71-6F6E-4946-AA7B-7E57870D8FE2}"/>
              </a:ext>
            </a:extLst>
          </p:cNvPr>
          <p:cNvSpPr/>
          <p:nvPr/>
        </p:nvSpPr>
        <p:spPr>
          <a:xfrm>
            <a:off x="544830" y="3594878"/>
            <a:ext cx="6009865" cy="774576"/>
          </a:xfrm>
          <a:prstGeom prst="rect">
            <a:avLst/>
          </a:prstGeom>
          <a:noFill/>
          <a:ln w="508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37C530D-5554-44FE-85A9-784AF5D2537C}"/>
              </a:ext>
            </a:extLst>
          </p:cNvPr>
          <p:cNvSpPr txBox="1"/>
          <p:nvPr/>
        </p:nvSpPr>
        <p:spPr>
          <a:xfrm>
            <a:off x="2853137" y="4442575"/>
            <a:ext cx="1420098" cy="55399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rgbClr val="FF000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All GPU Kernels detailed information</a:t>
            </a:r>
          </a:p>
        </p:txBody>
      </p:sp>
    </p:spTree>
    <p:extLst>
      <p:ext uri="{BB962C8B-B14F-4D97-AF65-F5344CB8AC3E}">
        <p14:creationId xmlns:p14="http://schemas.microsoft.com/office/powerpoint/2010/main" val="31286828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788F09-C217-F440-BE37-9B936F524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Advisor in action…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33A23-E3B5-8345-95C4-29B339A6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46</a:t>
            </a:fld>
            <a:r>
              <a:rPr lang="pt-PT"/>
              <a:t>  </a:t>
            </a:r>
            <a:r>
              <a:rPr lang="pt-PT" b="0"/>
              <a:t>|</a:t>
            </a:r>
            <a:endParaRPr lang="uk-UA" b="0" dirty="0"/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id="{C405ED78-4798-A34F-B1BE-9C739FEC72EE}"/>
              </a:ext>
            </a:extLst>
          </p:cNvPr>
          <p:cNvSpPr/>
          <p:nvPr/>
        </p:nvSpPr>
        <p:spPr>
          <a:xfrm>
            <a:off x="6687350" y="0"/>
            <a:ext cx="2456650" cy="5143500"/>
          </a:xfrm>
          <a:prstGeom prst="rect">
            <a:avLst/>
          </a:prstGeom>
          <a:solidFill>
            <a:srgbClr val="00597D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637BB7-9F6F-264C-A270-146DBC9D1EA6}"/>
              </a:ext>
            </a:extLst>
          </p:cNvPr>
          <p:cNvGrpSpPr/>
          <p:nvPr/>
        </p:nvGrpSpPr>
        <p:grpSpPr>
          <a:xfrm>
            <a:off x="6905969" y="450944"/>
            <a:ext cx="1792001" cy="709254"/>
            <a:chOff x="6905969" y="450944"/>
            <a:chExt cx="1792001" cy="709254"/>
          </a:xfrm>
        </p:grpSpPr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7F3D38D3-1B49-424F-A840-332FFEF4BD42}"/>
                </a:ext>
              </a:extLst>
            </p:cNvPr>
            <p:cNvSpPr txBox="1"/>
            <p:nvPr/>
          </p:nvSpPr>
          <p:spPr>
            <a:xfrm>
              <a:off x="7175117" y="450944"/>
              <a:ext cx="1522853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defTabSz="1828800"/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Three Genotypes + Phenotype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712B104-F208-3B4D-880C-CD329D54B6F0}"/>
                </a:ext>
              </a:extLst>
            </p:cNvPr>
            <p:cNvGrpSpPr/>
            <p:nvPr/>
          </p:nvGrpSpPr>
          <p:grpSpPr>
            <a:xfrm>
              <a:off x="7190865" y="679378"/>
              <a:ext cx="470414" cy="480820"/>
              <a:chOff x="7124920" y="365042"/>
              <a:chExt cx="470414" cy="480820"/>
            </a:xfrm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C9F77248-06BF-7146-AE78-4D2C87D5D812}"/>
                  </a:ext>
                </a:extLst>
              </p:cNvPr>
              <p:cNvSpPr/>
              <p:nvPr/>
            </p:nvSpPr>
            <p:spPr>
              <a:xfrm>
                <a:off x="7124920" y="365042"/>
                <a:ext cx="470414" cy="48082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A7D428CB-DB10-BB4C-B8AA-DE7AE05B9872}"/>
                  </a:ext>
                </a:extLst>
              </p:cNvPr>
              <p:cNvGrpSpPr/>
              <p:nvPr/>
            </p:nvGrpSpPr>
            <p:grpSpPr>
              <a:xfrm>
                <a:off x="7177888" y="411290"/>
                <a:ext cx="359728" cy="104455"/>
                <a:chOff x="7177888" y="411290"/>
                <a:chExt cx="359728" cy="104455"/>
              </a:xfrm>
            </p:grpSpPr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8FA9A594-F810-8749-9894-E3F3ED6E25E6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C8AC1865-7A7B-0242-B49B-1605AAF743C5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2EAD230E-8FF9-514A-9ABD-DD3F9478A9B8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72924A39-F1A9-4F47-8D8D-90EC34B74D73}"/>
                  </a:ext>
                </a:extLst>
              </p:cNvPr>
              <p:cNvGrpSpPr/>
              <p:nvPr/>
            </p:nvGrpSpPr>
            <p:grpSpPr>
              <a:xfrm>
                <a:off x="7177888" y="508537"/>
                <a:ext cx="359728" cy="104455"/>
                <a:chOff x="7177888" y="411290"/>
                <a:chExt cx="359728" cy="104455"/>
              </a:xfrm>
            </p:grpSpPr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F46E6D34-9C62-AA49-8BA4-58DD16D209C9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ED189552-1158-064F-851B-256240C34D29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157D36FC-1D8F-2D4A-9030-61A55E9C4760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B6FF3A16-F9B8-BC4F-A51C-E2E8787E6D54}"/>
                  </a:ext>
                </a:extLst>
              </p:cNvPr>
              <p:cNvGrpSpPr/>
              <p:nvPr/>
            </p:nvGrpSpPr>
            <p:grpSpPr>
              <a:xfrm>
                <a:off x="7177888" y="612992"/>
                <a:ext cx="359728" cy="104455"/>
                <a:chOff x="7177888" y="411290"/>
                <a:chExt cx="359728" cy="104455"/>
              </a:xfrm>
            </p:grpSpPr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78CD421A-F950-3E4B-BF32-F4489C9F418C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4CB2CB17-BAE4-B846-B8E6-278AFE7DBE92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03A5BD55-9C8A-4A4E-A741-CCEE470D20AB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03DE9CA7-544D-574E-8062-992A60FEC702}"/>
                  </a:ext>
                </a:extLst>
              </p:cNvPr>
              <p:cNvSpPr/>
              <p:nvPr/>
            </p:nvSpPr>
            <p:spPr>
              <a:xfrm>
                <a:off x="7177888" y="756992"/>
                <a:ext cx="359728" cy="3600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C4E26584-492D-264E-A541-31B3F1699BB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03947" y="679378"/>
              <a:ext cx="468000" cy="446023"/>
              <a:chOff x="2796231" y="2702265"/>
              <a:chExt cx="563080" cy="536639"/>
            </a:xfrm>
          </p:grpSpPr>
          <p:sp>
            <p:nvSpPr>
              <p:cNvPr id="228" name="Rounded Rectangle 227">
                <a:extLst>
                  <a:ext uri="{FF2B5EF4-FFF2-40B4-BE49-F238E27FC236}">
                    <a16:creationId xmlns:a16="http://schemas.microsoft.com/office/drawing/2014/main" id="{099E7CE4-9051-4945-9A9B-FA9252945D6E}"/>
                  </a:ext>
                </a:extLst>
              </p:cNvPr>
              <p:cNvSpPr/>
              <p:nvPr/>
            </p:nvSpPr>
            <p:spPr>
              <a:xfrm>
                <a:off x="314334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and</a:t>
                </a:r>
              </a:p>
            </p:txBody>
          </p:sp>
          <p:cxnSp>
            <p:nvCxnSpPr>
              <p:cNvPr id="229" name="Straight Arrow Connector 228">
                <a:extLst>
                  <a:ext uri="{FF2B5EF4-FFF2-40B4-BE49-F238E27FC236}">
                    <a16:creationId xmlns:a16="http://schemas.microsoft.com/office/drawing/2014/main" id="{F82CFD39-C4B7-0743-9D08-85CDE1E601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98587" y="3126682"/>
                <a:ext cx="77060" cy="104914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34" name="Straight Arrow Connector 233">
                <a:extLst>
                  <a:ext uri="{FF2B5EF4-FFF2-40B4-BE49-F238E27FC236}">
                    <a16:creationId xmlns:a16="http://schemas.microsoft.com/office/drawing/2014/main" id="{14A8715D-C269-B84B-9BF9-5051BC07C2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58839" y="3129022"/>
                <a:ext cx="82660" cy="10988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3" name="Straight Arrow Connector 242">
                <a:extLst>
                  <a:ext uri="{FF2B5EF4-FFF2-40B4-BE49-F238E27FC236}">
                    <a16:creationId xmlns:a16="http://schemas.microsoft.com/office/drawing/2014/main" id="{BB11C006-BAC7-F242-8250-8BD6CE45C2E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53010" y="3071139"/>
                <a:ext cx="91155" cy="1348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44" name="Rounded Rectangle 243">
                <a:extLst>
                  <a:ext uri="{FF2B5EF4-FFF2-40B4-BE49-F238E27FC236}">
                    <a16:creationId xmlns:a16="http://schemas.microsoft.com/office/drawing/2014/main" id="{B935295E-ADF6-574A-B5AD-27C6F21D335E}"/>
                  </a:ext>
                </a:extLst>
              </p:cNvPr>
              <p:cNvSpPr/>
              <p:nvPr/>
            </p:nvSpPr>
            <p:spPr>
              <a:xfrm>
                <a:off x="3089311" y="2798470"/>
                <a:ext cx="270000" cy="126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popcnt</a:t>
                </a:r>
                <a:endParaRPr kumimoji="0" lang="en-US" sz="600" b="1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Next Condensed Demi Bold" panose="020B0506020202020204" pitchFamily="34" charset="0"/>
                  <a:sym typeface="Arial"/>
                </a:endParaRPr>
              </a:p>
            </p:txBody>
          </p:sp>
          <p:cxnSp>
            <p:nvCxnSpPr>
              <p:cNvPr id="245" name="Straight Arrow Connector 244">
                <a:extLst>
                  <a:ext uri="{FF2B5EF4-FFF2-40B4-BE49-F238E27FC236}">
                    <a16:creationId xmlns:a16="http://schemas.microsoft.com/office/drawing/2014/main" id="{64955A48-A605-6E4D-9473-C06B955B3B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5721" y="2928693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6" name="Straight Arrow Connector 245">
                <a:extLst>
                  <a:ext uri="{FF2B5EF4-FFF2-40B4-BE49-F238E27FC236}">
                    <a16:creationId xmlns:a16="http://schemas.microsoft.com/office/drawing/2014/main" id="{26C5208F-75BE-E74B-A7AA-6DBBE1E573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8517" y="2702265"/>
                <a:ext cx="0" cy="9123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47" name="Rounded Rectangle 246">
                <a:extLst>
                  <a:ext uri="{FF2B5EF4-FFF2-40B4-BE49-F238E27FC236}">
                    <a16:creationId xmlns:a16="http://schemas.microsoft.com/office/drawing/2014/main" id="{BDEC93B6-7B22-FD41-942A-15E071638518}"/>
                  </a:ext>
                </a:extLst>
              </p:cNvPr>
              <p:cNvSpPr/>
              <p:nvPr/>
            </p:nvSpPr>
            <p:spPr>
              <a:xfrm>
                <a:off x="288690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not</a:t>
                </a:r>
              </a:p>
            </p:txBody>
          </p:sp>
          <p:cxnSp>
            <p:nvCxnSpPr>
              <p:cNvPr id="248" name="Straight Arrow Connector 247">
                <a:extLst>
                  <a:ext uri="{FF2B5EF4-FFF2-40B4-BE49-F238E27FC236}">
                    <a16:creationId xmlns:a16="http://schemas.microsoft.com/office/drawing/2014/main" id="{B7C6AEFD-AEE1-404C-9477-6BEB5A8AA3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6231" y="3071139"/>
                <a:ext cx="91013" cy="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916" name="Freeform 915">
              <a:extLst>
                <a:ext uri="{FF2B5EF4-FFF2-40B4-BE49-F238E27FC236}">
                  <a16:creationId xmlns:a16="http://schemas.microsoft.com/office/drawing/2014/main" id="{68EEE73D-7639-EE4E-A295-EE01482AE8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5969" y="473888"/>
              <a:ext cx="108128" cy="108000"/>
            </a:xfrm>
            <a:custGeom>
              <a:avLst/>
              <a:gdLst>
                <a:gd name="connsiteX0" fmla="*/ 61631 w 61567"/>
                <a:gd name="connsiteY0" fmla="*/ 30747 h 61494"/>
                <a:gd name="connsiteX1" fmla="*/ 30847 w 61567"/>
                <a:gd name="connsiteY1" fmla="*/ 61495 h 61494"/>
                <a:gd name="connsiteX2" fmla="*/ 63 w 61567"/>
                <a:gd name="connsiteY2" fmla="*/ 30747 h 61494"/>
                <a:gd name="connsiteX3" fmla="*/ 30847 w 61567"/>
                <a:gd name="connsiteY3" fmla="*/ 0 h 61494"/>
                <a:gd name="connsiteX4" fmla="*/ 61631 w 61567"/>
                <a:gd name="connsiteY4" fmla="*/ 30747 h 6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67" h="61494">
                  <a:moveTo>
                    <a:pt x="61631" y="30747"/>
                  </a:moveTo>
                  <a:cubicBezTo>
                    <a:pt x="61631" y="47729"/>
                    <a:pt x="47848" y="61495"/>
                    <a:pt x="30847" y="61495"/>
                  </a:cubicBezTo>
                  <a:cubicBezTo>
                    <a:pt x="13845" y="61495"/>
                    <a:pt x="63" y="47729"/>
                    <a:pt x="63" y="30747"/>
                  </a:cubicBezTo>
                  <a:cubicBezTo>
                    <a:pt x="63" y="13766"/>
                    <a:pt x="13845" y="0"/>
                    <a:pt x="30847" y="0"/>
                  </a:cubicBezTo>
                  <a:cubicBezTo>
                    <a:pt x="47848" y="0"/>
                    <a:pt x="61631" y="13766"/>
                    <a:pt x="61631" y="30747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803" name="TextBox 802">
            <a:extLst>
              <a:ext uri="{FF2B5EF4-FFF2-40B4-BE49-F238E27FC236}">
                <a16:creationId xmlns:a16="http://schemas.microsoft.com/office/drawing/2014/main" id="{257E2B0E-9780-F64E-B40A-677D810E614A}"/>
              </a:ext>
            </a:extLst>
          </p:cNvPr>
          <p:cNvSpPr txBox="1"/>
          <p:nvPr/>
        </p:nvSpPr>
        <p:spPr>
          <a:xfrm>
            <a:off x="7211956" y="63125"/>
            <a:ext cx="1410643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GPU Optimization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BF82EB-49ED-4696-AB3D-89C2B165C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9256" y="852407"/>
            <a:ext cx="6285439" cy="3789186"/>
          </a:xfrm>
          <a:prstGeom prst="rect">
            <a:avLst/>
          </a:prstGeom>
        </p:spPr>
      </p:pic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7E65A3E-A4EB-4EA6-AEDA-AB87816AC474}"/>
              </a:ext>
            </a:extLst>
          </p:cNvPr>
          <p:cNvCxnSpPr>
            <a:cxnSpLocks/>
          </p:cNvCxnSpPr>
          <p:nvPr/>
        </p:nvCxnSpPr>
        <p:spPr>
          <a:xfrm flipH="1" flipV="1">
            <a:off x="5417820" y="1031406"/>
            <a:ext cx="942498" cy="331715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7AE86EA1-9BF8-4B60-A8E9-FB308FE65123}"/>
              </a:ext>
            </a:extLst>
          </p:cNvPr>
          <p:cNvSpPr txBox="1"/>
          <p:nvPr/>
        </p:nvSpPr>
        <p:spPr>
          <a:xfrm>
            <a:off x="4767041" y="4456927"/>
            <a:ext cx="1460337" cy="18466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rgbClr val="FF000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Close this tab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4A57F79-4C39-44F8-B26D-BB246E97470C}"/>
              </a:ext>
            </a:extLst>
          </p:cNvPr>
          <p:cNvCxnSpPr>
            <a:cxnSpLocks/>
          </p:cNvCxnSpPr>
          <p:nvPr/>
        </p:nvCxnSpPr>
        <p:spPr>
          <a:xfrm flipH="1">
            <a:off x="6134100" y="3841871"/>
            <a:ext cx="378617" cy="767456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125515F3-4AAE-469F-9399-A4DE9CFFFADB}"/>
              </a:ext>
            </a:extLst>
          </p:cNvPr>
          <p:cNvSpPr txBox="1"/>
          <p:nvPr/>
        </p:nvSpPr>
        <p:spPr>
          <a:xfrm>
            <a:off x="4181262" y="812889"/>
            <a:ext cx="1460337" cy="18466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rgbClr val="FF000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Close this tab</a:t>
            </a:r>
          </a:p>
        </p:txBody>
      </p:sp>
    </p:spTree>
    <p:extLst>
      <p:ext uri="{BB962C8B-B14F-4D97-AF65-F5344CB8AC3E}">
        <p14:creationId xmlns:p14="http://schemas.microsoft.com/office/powerpoint/2010/main" val="34025434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788F09-C217-F440-BE37-9B936F524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Advisor in action…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33A23-E3B5-8345-95C4-29B339A6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47</a:t>
            </a:fld>
            <a:r>
              <a:rPr lang="pt-PT"/>
              <a:t>  </a:t>
            </a:r>
            <a:r>
              <a:rPr lang="pt-PT" b="0"/>
              <a:t>|</a:t>
            </a:r>
            <a:endParaRPr lang="uk-UA" b="0" dirty="0"/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id="{C405ED78-4798-A34F-B1BE-9C739FEC72EE}"/>
              </a:ext>
            </a:extLst>
          </p:cNvPr>
          <p:cNvSpPr/>
          <p:nvPr/>
        </p:nvSpPr>
        <p:spPr>
          <a:xfrm>
            <a:off x="6687350" y="0"/>
            <a:ext cx="2456650" cy="5143500"/>
          </a:xfrm>
          <a:prstGeom prst="rect">
            <a:avLst/>
          </a:prstGeom>
          <a:solidFill>
            <a:srgbClr val="00597D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637BB7-9F6F-264C-A270-146DBC9D1EA6}"/>
              </a:ext>
            </a:extLst>
          </p:cNvPr>
          <p:cNvGrpSpPr/>
          <p:nvPr/>
        </p:nvGrpSpPr>
        <p:grpSpPr>
          <a:xfrm>
            <a:off x="6905969" y="450944"/>
            <a:ext cx="1792001" cy="709254"/>
            <a:chOff x="6905969" y="450944"/>
            <a:chExt cx="1792001" cy="709254"/>
          </a:xfrm>
        </p:grpSpPr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7F3D38D3-1B49-424F-A840-332FFEF4BD42}"/>
                </a:ext>
              </a:extLst>
            </p:cNvPr>
            <p:cNvSpPr txBox="1"/>
            <p:nvPr/>
          </p:nvSpPr>
          <p:spPr>
            <a:xfrm>
              <a:off x="7175117" y="450944"/>
              <a:ext cx="1522853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defTabSz="1828800"/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Three Genotypes + Phenotype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712B104-F208-3B4D-880C-CD329D54B6F0}"/>
                </a:ext>
              </a:extLst>
            </p:cNvPr>
            <p:cNvGrpSpPr/>
            <p:nvPr/>
          </p:nvGrpSpPr>
          <p:grpSpPr>
            <a:xfrm>
              <a:off x="7190865" y="679378"/>
              <a:ext cx="470414" cy="480820"/>
              <a:chOff x="7124920" y="365042"/>
              <a:chExt cx="470414" cy="480820"/>
            </a:xfrm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C9F77248-06BF-7146-AE78-4D2C87D5D812}"/>
                  </a:ext>
                </a:extLst>
              </p:cNvPr>
              <p:cNvSpPr/>
              <p:nvPr/>
            </p:nvSpPr>
            <p:spPr>
              <a:xfrm>
                <a:off x="7124920" y="365042"/>
                <a:ext cx="470414" cy="48082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A7D428CB-DB10-BB4C-B8AA-DE7AE05B9872}"/>
                  </a:ext>
                </a:extLst>
              </p:cNvPr>
              <p:cNvGrpSpPr/>
              <p:nvPr/>
            </p:nvGrpSpPr>
            <p:grpSpPr>
              <a:xfrm>
                <a:off x="7177888" y="411290"/>
                <a:ext cx="359728" cy="104455"/>
                <a:chOff x="7177888" y="411290"/>
                <a:chExt cx="359728" cy="104455"/>
              </a:xfrm>
            </p:grpSpPr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8FA9A594-F810-8749-9894-E3F3ED6E25E6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C8AC1865-7A7B-0242-B49B-1605AAF743C5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2EAD230E-8FF9-514A-9ABD-DD3F9478A9B8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72924A39-F1A9-4F47-8D8D-90EC34B74D73}"/>
                  </a:ext>
                </a:extLst>
              </p:cNvPr>
              <p:cNvGrpSpPr/>
              <p:nvPr/>
            </p:nvGrpSpPr>
            <p:grpSpPr>
              <a:xfrm>
                <a:off x="7177888" y="508537"/>
                <a:ext cx="359728" cy="104455"/>
                <a:chOff x="7177888" y="411290"/>
                <a:chExt cx="359728" cy="104455"/>
              </a:xfrm>
            </p:grpSpPr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F46E6D34-9C62-AA49-8BA4-58DD16D209C9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ED189552-1158-064F-851B-256240C34D29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157D36FC-1D8F-2D4A-9030-61A55E9C4760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B6FF3A16-F9B8-BC4F-A51C-E2E8787E6D54}"/>
                  </a:ext>
                </a:extLst>
              </p:cNvPr>
              <p:cNvGrpSpPr/>
              <p:nvPr/>
            </p:nvGrpSpPr>
            <p:grpSpPr>
              <a:xfrm>
                <a:off x="7177888" y="612992"/>
                <a:ext cx="359728" cy="104455"/>
                <a:chOff x="7177888" y="411290"/>
                <a:chExt cx="359728" cy="104455"/>
              </a:xfrm>
            </p:grpSpPr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78CD421A-F950-3E4B-BF32-F4489C9F418C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4CB2CB17-BAE4-B846-B8E6-278AFE7DBE92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03A5BD55-9C8A-4A4E-A741-CCEE470D20AB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03DE9CA7-544D-574E-8062-992A60FEC702}"/>
                  </a:ext>
                </a:extLst>
              </p:cNvPr>
              <p:cNvSpPr/>
              <p:nvPr/>
            </p:nvSpPr>
            <p:spPr>
              <a:xfrm>
                <a:off x="7177888" y="756992"/>
                <a:ext cx="359728" cy="3600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C4E26584-492D-264E-A541-31B3F1699BB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03947" y="679378"/>
              <a:ext cx="468000" cy="446023"/>
              <a:chOff x="2796231" y="2702265"/>
              <a:chExt cx="563080" cy="536639"/>
            </a:xfrm>
          </p:grpSpPr>
          <p:sp>
            <p:nvSpPr>
              <p:cNvPr id="228" name="Rounded Rectangle 227">
                <a:extLst>
                  <a:ext uri="{FF2B5EF4-FFF2-40B4-BE49-F238E27FC236}">
                    <a16:creationId xmlns:a16="http://schemas.microsoft.com/office/drawing/2014/main" id="{099E7CE4-9051-4945-9A9B-FA9252945D6E}"/>
                  </a:ext>
                </a:extLst>
              </p:cNvPr>
              <p:cNvSpPr/>
              <p:nvPr/>
            </p:nvSpPr>
            <p:spPr>
              <a:xfrm>
                <a:off x="314334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and</a:t>
                </a:r>
              </a:p>
            </p:txBody>
          </p:sp>
          <p:cxnSp>
            <p:nvCxnSpPr>
              <p:cNvPr id="229" name="Straight Arrow Connector 228">
                <a:extLst>
                  <a:ext uri="{FF2B5EF4-FFF2-40B4-BE49-F238E27FC236}">
                    <a16:creationId xmlns:a16="http://schemas.microsoft.com/office/drawing/2014/main" id="{F82CFD39-C4B7-0743-9D08-85CDE1E601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98587" y="3126682"/>
                <a:ext cx="77060" cy="104914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34" name="Straight Arrow Connector 233">
                <a:extLst>
                  <a:ext uri="{FF2B5EF4-FFF2-40B4-BE49-F238E27FC236}">
                    <a16:creationId xmlns:a16="http://schemas.microsoft.com/office/drawing/2014/main" id="{14A8715D-C269-B84B-9BF9-5051BC07C2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58839" y="3129022"/>
                <a:ext cx="82660" cy="10988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3" name="Straight Arrow Connector 242">
                <a:extLst>
                  <a:ext uri="{FF2B5EF4-FFF2-40B4-BE49-F238E27FC236}">
                    <a16:creationId xmlns:a16="http://schemas.microsoft.com/office/drawing/2014/main" id="{BB11C006-BAC7-F242-8250-8BD6CE45C2E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53010" y="3071139"/>
                <a:ext cx="91155" cy="1348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44" name="Rounded Rectangle 243">
                <a:extLst>
                  <a:ext uri="{FF2B5EF4-FFF2-40B4-BE49-F238E27FC236}">
                    <a16:creationId xmlns:a16="http://schemas.microsoft.com/office/drawing/2014/main" id="{B935295E-ADF6-574A-B5AD-27C6F21D335E}"/>
                  </a:ext>
                </a:extLst>
              </p:cNvPr>
              <p:cNvSpPr/>
              <p:nvPr/>
            </p:nvSpPr>
            <p:spPr>
              <a:xfrm>
                <a:off x="3089311" y="2798470"/>
                <a:ext cx="270000" cy="126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popcnt</a:t>
                </a:r>
                <a:endParaRPr kumimoji="0" lang="en-US" sz="600" b="1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Next Condensed Demi Bold" panose="020B0506020202020204" pitchFamily="34" charset="0"/>
                  <a:sym typeface="Arial"/>
                </a:endParaRPr>
              </a:p>
            </p:txBody>
          </p:sp>
          <p:cxnSp>
            <p:nvCxnSpPr>
              <p:cNvPr id="245" name="Straight Arrow Connector 244">
                <a:extLst>
                  <a:ext uri="{FF2B5EF4-FFF2-40B4-BE49-F238E27FC236}">
                    <a16:creationId xmlns:a16="http://schemas.microsoft.com/office/drawing/2014/main" id="{64955A48-A605-6E4D-9473-C06B955B3B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5721" y="2928693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6" name="Straight Arrow Connector 245">
                <a:extLst>
                  <a:ext uri="{FF2B5EF4-FFF2-40B4-BE49-F238E27FC236}">
                    <a16:creationId xmlns:a16="http://schemas.microsoft.com/office/drawing/2014/main" id="{26C5208F-75BE-E74B-A7AA-6DBBE1E573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8517" y="2702265"/>
                <a:ext cx="0" cy="9123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47" name="Rounded Rectangle 246">
                <a:extLst>
                  <a:ext uri="{FF2B5EF4-FFF2-40B4-BE49-F238E27FC236}">
                    <a16:creationId xmlns:a16="http://schemas.microsoft.com/office/drawing/2014/main" id="{BDEC93B6-7B22-FD41-942A-15E071638518}"/>
                  </a:ext>
                </a:extLst>
              </p:cNvPr>
              <p:cNvSpPr/>
              <p:nvPr/>
            </p:nvSpPr>
            <p:spPr>
              <a:xfrm>
                <a:off x="288690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not</a:t>
                </a:r>
              </a:p>
            </p:txBody>
          </p:sp>
          <p:cxnSp>
            <p:nvCxnSpPr>
              <p:cNvPr id="248" name="Straight Arrow Connector 247">
                <a:extLst>
                  <a:ext uri="{FF2B5EF4-FFF2-40B4-BE49-F238E27FC236}">
                    <a16:creationId xmlns:a16="http://schemas.microsoft.com/office/drawing/2014/main" id="{B7C6AEFD-AEE1-404C-9477-6BEB5A8AA3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6231" y="3071139"/>
                <a:ext cx="91013" cy="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916" name="Freeform 915">
              <a:extLst>
                <a:ext uri="{FF2B5EF4-FFF2-40B4-BE49-F238E27FC236}">
                  <a16:creationId xmlns:a16="http://schemas.microsoft.com/office/drawing/2014/main" id="{68EEE73D-7639-EE4E-A295-EE01482AE8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5969" y="473888"/>
              <a:ext cx="108128" cy="108000"/>
            </a:xfrm>
            <a:custGeom>
              <a:avLst/>
              <a:gdLst>
                <a:gd name="connsiteX0" fmla="*/ 61631 w 61567"/>
                <a:gd name="connsiteY0" fmla="*/ 30747 h 61494"/>
                <a:gd name="connsiteX1" fmla="*/ 30847 w 61567"/>
                <a:gd name="connsiteY1" fmla="*/ 61495 h 61494"/>
                <a:gd name="connsiteX2" fmla="*/ 63 w 61567"/>
                <a:gd name="connsiteY2" fmla="*/ 30747 h 61494"/>
                <a:gd name="connsiteX3" fmla="*/ 30847 w 61567"/>
                <a:gd name="connsiteY3" fmla="*/ 0 h 61494"/>
                <a:gd name="connsiteX4" fmla="*/ 61631 w 61567"/>
                <a:gd name="connsiteY4" fmla="*/ 30747 h 6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67" h="61494">
                  <a:moveTo>
                    <a:pt x="61631" y="30747"/>
                  </a:moveTo>
                  <a:cubicBezTo>
                    <a:pt x="61631" y="47729"/>
                    <a:pt x="47848" y="61495"/>
                    <a:pt x="30847" y="61495"/>
                  </a:cubicBezTo>
                  <a:cubicBezTo>
                    <a:pt x="13845" y="61495"/>
                    <a:pt x="63" y="47729"/>
                    <a:pt x="63" y="30747"/>
                  </a:cubicBezTo>
                  <a:cubicBezTo>
                    <a:pt x="63" y="13766"/>
                    <a:pt x="13845" y="0"/>
                    <a:pt x="30847" y="0"/>
                  </a:cubicBezTo>
                  <a:cubicBezTo>
                    <a:pt x="47848" y="0"/>
                    <a:pt x="61631" y="13766"/>
                    <a:pt x="61631" y="30747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803" name="TextBox 802">
            <a:extLst>
              <a:ext uri="{FF2B5EF4-FFF2-40B4-BE49-F238E27FC236}">
                <a16:creationId xmlns:a16="http://schemas.microsoft.com/office/drawing/2014/main" id="{257E2B0E-9780-F64E-B40A-677D810E614A}"/>
              </a:ext>
            </a:extLst>
          </p:cNvPr>
          <p:cNvSpPr txBox="1"/>
          <p:nvPr/>
        </p:nvSpPr>
        <p:spPr>
          <a:xfrm>
            <a:off x="7211956" y="63125"/>
            <a:ext cx="1410643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GPU Optimization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BF82EB-49ED-4696-AB3D-89C2B165C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9256" y="854541"/>
            <a:ext cx="6285439" cy="3784918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CBA86A80-DC01-4D7E-9BFB-E5ECC6ECA65B}"/>
              </a:ext>
            </a:extLst>
          </p:cNvPr>
          <p:cNvSpPr/>
          <p:nvPr/>
        </p:nvSpPr>
        <p:spPr>
          <a:xfrm>
            <a:off x="1393076" y="1390650"/>
            <a:ext cx="847203" cy="146050"/>
          </a:xfrm>
          <a:prstGeom prst="rect">
            <a:avLst/>
          </a:prstGeom>
          <a:noFill/>
          <a:ln w="508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B7D462A-6174-4E91-BE23-42A6477B9695}"/>
              </a:ext>
            </a:extLst>
          </p:cNvPr>
          <p:cNvSpPr txBox="1"/>
          <p:nvPr/>
        </p:nvSpPr>
        <p:spPr>
          <a:xfrm>
            <a:off x="1230534" y="1642144"/>
            <a:ext cx="1460337" cy="36933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rgbClr val="00B05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Click here to select CARM AI</a:t>
            </a:r>
          </a:p>
        </p:txBody>
      </p:sp>
    </p:spTree>
    <p:extLst>
      <p:ext uri="{BB962C8B-B14F-4D97-AF65-F5344CB8AC3E}">
        <p14:creationId xmlns:p14="http://schemas.microsoft.com/office/powerpoint/2010/main" val="38916383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788F09-C217-F440-BE37-9B936F524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Advisor in action…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33A23-E3B5-8345-95C4-29B339A6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48</a:t>
            </a:fld>
            <a:r>
              <a:rPr lang="pt-PT"/>
              <a:t>  </a:t>
            </a:r>
            <a:r>
              <a:rPr lang="pt-PT" b="0"/>
              <a:t>|</a:t>
            </a:r>
            <a:endParaRPr lang="uk-UA" b="0" dirty="0"/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id="{C405ED78-4798-A34F-B1BE-9C739FEC72EE}"/>
              </a:ext>
            </a:extLst>
          </p:cNvPr>
          <p:cNvSpPr/>
          <p:nvPr/>
        </p:nvSpPr>
        <p:spPr>
          <a:xfrm>
            <a:off x="6687350" y="0"/>
            <a:ext cx="2456650" cy="5143500"/>
          </a:xfrm>
          <a:prstGeom prst="rect">
            <a:avLst/>
          </a:prstGeom>
          <a:solidFill>
            <a:srgbClr val="00597D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637BB7-9F6F-264C-A270-146DBC9D1EA6}"/>
              </a:ext>
            </a:extLst>
          </p:cNvPr>
          <p:cNvGrpSpPr/>
          <p:nvPr/>
        </p:nvGrpSpPr>
        <p:grpSpPr>
          <a:xfrm>
            <a:off x="6905969" y="450944"/>
            <a:ext cx="1792001" cy="709254"/>
            <a:chOff x="6905969" y="450944"/>
            <a:chExt cx="1792001" cy="709254"/>
          </a:xfrm>
        </p:grpSpPr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7F3D38D3-1B49-424F-A840-332FFEF4BD42}"/>
                </a:ext>
              </a:extLst>
            </p:cNvPr>
            <p:cNvSpPr txBox="1"/>
            <p:nvPr/>
          </p:nvSpPr>
          <p:spPr>
            <a:xfrm>
              <a:off x="7175117" y="450944"/>
              <a:ext cx="1522853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defTabSz="1828800"/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Three Genotypes + Phenotype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712B104-F208-3B4D-880C-CD329D54B6F0}"/>
                </a:ext>
              </a:extLst>
            </p:cNvPr>
            <p:cNvGrpSpPr/>
            <p:nvPr/>
          </p:nvGrpSpPr>
          <p:grpSpPr>
            <a:xfrm>
              <a:off x="7190865" y="679378"/>
              <a:ext cx="470414" cy="480820"/>
              <a:chOff x="7124920" y="365042"/>
              <a:chExt cx="470414" cy="480820"/>
            </a:xfrm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C9F77248-06BF-7146-AE78-4D2C87D5D812}"/>
                  </a:ext>
                </a:extLst>
              </p:cNvPr>
              <p:cNvSpPr/>
              <p:nvPr/>
            </p:nvSpPr>
            <p:spPr>
              <a:xfrm>
                <a:off x="7124920" y="365042"/>
                <a:ext cx="470414" cy="48082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A7D428CB-DB10-BB4C-B8AA-DE7AE05B9872}"/>
                  </a:ext>
                </a:extLst>
              </p:cNvPr>
              <p:cNvGrpSpPr/>
              <p:nvPr/>
            </p:nvGrpSpPr>
            <p:grpSpPr>
              <a:xfrm>
                <a:off x="7177888" y="411290"/>
                <a:ext cx="359728" cy="104455"/>
                <a:chOff x="7177888" y="411290"/>
                <a:chExt cx="359728" cy="104455"/>
              </a:xfrm>
            </p:grpSpPr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8FA9A594-F810-8749-9894-E3F3ED6E25E6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C8AC1865-7A7B-0242-B49B-1605AAF743C5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2EAD230E-8FF9-514A-9ABD-DD3F9478A9B8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72924A39-F1A9-4F47-8D8D-90EC34B74D73}"/>
                  </a:ext>
                </a:extLst>
              </p:cNvPr>
              <p:cNvGrpSpPr/>
              <p:nvPr/>
            </p:nvGrpSpPr>
            <p:grpSpPr>
              <a:xfrm>
                <a:off x="7177888" y="508537"/>
                <a:ext cx="359728" cy="104455"/>
                <a:chOff x="7177888" y="411290"/>
                <a:chExt cx="359728" cy="104455"/>
              </a:xfrm>
            </p:grpSpPr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F46E6D34-9C62-AA49-8BA4-58DD16D209C9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ED189552-1158-064F-851B-256240C34D29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157D36FC-1D8F-2D4A-9030-61A55E9C4760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B6FF3A16-F9B8-BC4F-A51C-E2E8787E6D54}"/>
                  </a:ext>
                </a:extLst>
              </p:cNvPr>
              <p:cNvGrpSpPr/>
              <p:nvPr/>
            </p:nvGrpSpPr>
            <p:grpSpPr>
              <a:xfrm>
                <a:off x="7177888" y="612992"/>
                <a:ext cx="359728" cy="104455"/>
                <a:chOff x="7177888" y="411290"/>
                <a:chExt cx="359728" cy="104455"/>
              </a:xfrm>
            </p:grpSpPr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78CD421A-F950-3E4B-BF32-F4489C9F418C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4CB2CB17-BAE4-B846-B8E6-278AFE7DBE92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03A5BD55-9C8A-4A4E-A741-CCEE470D20AB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03DE9CA7-544D-574E-8062-992A60FEC702}"/>
                  </a:ext>
                </a:extLst>
              </p:cNvPr>
              <p:cNvSpPr/>
              <p:nvPr/>
            </p:nvSpPr>
            <p:spPr>
              <a:xfrm>
                <a:off x="7177888" y="756992"/>
                <a:ext cx="359728" cy="3600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C4E26584-492D-264E-A541-31B3F1699BB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03947" y="679378"/>
              <a:ext cx="468000" cy="446023"/>
              <a:chOff x="2796231" y="2702265"/>
              <a:chExt cx="563080" cy="536639"/>
            </a:xfrm>
          </p:grpSpPr>
          <p:sp>
            <p:nvSpPr>
              <p:cNvPr id="228" name="Rounded Rectangle 227">
                <a:extLst>
                  <a:ext uri="{FF2B5EF4-FFF2-40B4-BE49-F238E27FC236}">
                    <a16:creationId xmlns:a16="http://schemas.microsoft.com/office/drawing/2014/main" id="{099E7CE4-9051-4945-9A9B-FA9252945D6E}"/>
                  </a:ext>
                </a:extLst>
              </p:cNvPr>
              <p:cNvSpPr/>
              <p:nvPr/>
            </p:nvSpPr>
            <p:spPr>
              <a:xfrm>
                <a:off x="314334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and</a:t>
                </a:r>
              </a:p>
            </p:txBody>
          </p:sp>
          <p:cxnSp>
            <p:nvCxnSpPr>
              <p:cNvPr id="229" name="Straight Arrow Connector 228">
                <a:extLst>
                  <a:ext uri="{FF2B5EF4-FFF2-40B4-BE49-F238E27FC236}">
                    <a16:creationId xmlns:a16="http://schemas.microsoft.com/office/drawing/2014/main" id="{F82CFD39-C4B7-0743-9D08-85CDE1E601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98587" y="3126682"/>
                <a:ext cx="77060" cy="104914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34" name="Straight Arrow Connector 233">
                <a:extLst>
                  <a:ext uri="{FF2B5EF4-FFF2-40B4-BE49-F238E27FC236}">
                    <a16:creationId xmlns:a16="http://schemas.microsoft.com/office/drawing/2014/main" id="{14A8715D-C269-B84B-9BF9-5051BC07C2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58839" y="3129022"/>
                <a:ext cx="82660" cy="10988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3" name="Straight Arrow Connector 242">
                <a:extLst>
                  <a:ext uri="{FF2B5EF4-FFF2-40B4-BE49-F238E27FC236}">
                    <a16:creationId xmlns:a16="http://schemas.microsoft.com/office/drawing/2014/main" id="{BB11C006-BAC7-F242-8250-8BD6CE45C2E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53010" y="3071139"/>
                <a:ext cx="91155" cy="1348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44" name="Rounded Rectangle 243">
                <a:extLst>
                  <a:ext uri="{FF2B5EF4-FFF2-40B4-BE49-F238E27FC236}">
                    <a16:creationId xmlns:a16="http://schemas.microsoft.com/office/drawing/2014/main" id="{B935295E-ADF6-574A-B5AD-27C6F21D335E}"/>
                  </a:ext>
                </a:extLst>
              </p:cNvPr>
              <p:cNvSpPr/>
              <p:nvPr/>
            </p:nvSpPr>
            <p:spPr>
              <a:xfrm>
                <a:off x="3089311" y="2798470"/>
                <a:ext cx="270000" cy="126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popcnt</a:t>
                </a:r>
                <a:endParaRPr kumimoji="0" lang="en-US" sz="600" b="1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Next Condensed Demi Bold" panose="020B0506020202020204" pitchFamily="34" charset="0"/>
                  <a:sym typeface="Arial"/>
                </a:endParaRPr>
              </a:p>
            </p:txBody>
          </p:sp>
          <p:cxnSp>
            <p:nvCxnSpPr>
              <p:cNvPr id="245" name="Straight Arrow Connector 244">
                <a:extLst>
                  <a:ext uri="{FF2B5EF4-FFF2-40B4-BE49-F238E27FC236}">
                    <a16:creationId xmlns:a16="http://schemas.microsoft.com/office/drawing/2014/main" id="{64955A48-A605-6E4D-9473-C06B955B3B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5721" y="2928693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6" name="Straight Arrow Connector 245">
                <a:extLst>
                  <a:ext uri="{FF2B5EF4-FFF2-40B4-BE49-F238E27FC236}">
                    <a16:creationId xmlns:a16="http://schemas.microsoft.com/office/drawing/2014/main" id="{26C5208F-75BE-E74B-A7AA-6DBBE1E573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8517" y="2702265"/>
                <a:ext cx="0" cy="9123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47" name="Rounded Rectangle 246">
                <a:extLst>
                  <a:ext uri="{FF2B5EF4-FFF2-40B4-BE49-F238E27FC236}">
                    <a16:creationId xmlns:a16="http://schemas.microsoft.com/office/drawing/2014/main" id="{BDEC93B6-7B22-FD41-942A-15E071638518}"/>
                  </a:ext>
                </a:extLst>
              </p:cNvPr>
              <p:cNvSpPr/>
              <p:nvPr/>
            </p:nvSpPr>
            <p:spPr>
              <a:xfrm>
                <a:off x="288690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not</a:t>
                </a:r>
              </a:p>
            </p:txBody>
          </p:sp>
          <p:cxnSp>
            <p:nvCxnSpPr>
              <p:cNvPr id="248" name="Straight Arrow Connector 247">
                <a:extLst>
                  <a:ext uri="{FF2B5EF4-FFF2-40B4-BE49-F238E27FC236}">
                    <a16:creationId xmlns:a16="http://schemas.microsoft.com/office/drawing/2014/main" id="{B7C6AEFD-AEE1-404C-9477-6BEB5A8AA3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6231" y="3071139"/>
                <a:ext cx="91013" cy="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916" name="Freeform 915">
              <a:extLst>
                <a:ext uri="{FF2B5EF4-FFF2-40B4-BE49-F238E27FC236}">
                  <a16:creationId xmlns:a16="http://schemas.microsoft.com/office/drawing/2014/main" id="{68EEE73D-7639-EE4E-A295-EE01482AE8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5969" y="473888"/>
              <a:ext cx="108128" cy="108000"/>
            </a:xfrm>
            <a:custGeom>
              <a:avLst/>
              <a:gdLst>
                <a:gd name="connsiteX0" fmla="*/ 61631 w 61567"/>
                <a:gd name="connsiteY0" fmla="*/ 30747 h 61494"/>
                <a:gd name="connsiteX1" fmla="*/ 30847 w 61567"/>
                <a:gd name="connsiteY1" fmla="*/ 61495 h 61494"/>
                <a:gd name="connsiteX2" fmla="*/ 63 w 61567"/>
                <a:gd name="connsiteY2" fmla="*/ 30747 h 61494"/>
                <a:gd name="connsiteX3" fmla="*/ 30847 w 61567"/>
                <a:gd name="connsiteY3" fmla="*/ 0 h 61494"/>
                <a:gd name="connsiteX4" fmla="*/ 61631 w 61567"/>
                <a:gd name="connsiteY4" fmla="*/ 30747 h 6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67" h="61494">
                  <a:moveTo>
                    <a:pt x="61631" y="30747"/>
                  </a:moveTo>
                  <a:cubicBezTo>
                    <a:pt x="61631" y="47729"/>
                    <a:pt x="47848" y="61495"/>
                    <a:pt x="30847" y="61495"/>
                  </a:cubicBezTo>
                  <a:cubicBezTo>
                    <a:pt x="13845" y="61495"/>
                    <a:pt x="63" y="47729"/>
                    <a:pt x="63" y="30747"/>
                  </a:cubicBezTo>
                  <a:cubicBezTo>
                    <a:pt x="63" y="13766"/>
                    <a:pt x="13845" y="0"/>
                    <a:pt x="30847" y="0"/>
                  </a:cubicBezTo>
                  <a:cubicBezTo>
                    <a:pt x="47848" y="0"/>
                    <a:pt x="61631" y="13766"/>
                    <a:pt x="61631" y="30747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803" name="TextBox 802">
            <a:extLst>
              <a:ext uri="{FF2B5EF4-FFF2-40B4-BE49-F238E27FC236}">
                <a16:creationId xmlns:a16="http://schemas.microsoft.com/office/drawing/2014/main" id="{257E2B0E-9780-F64E-B40A-677D810E614A}"/>
              </a:ext>
            </a:extLst>
          </p:cNvPr>
          <p:cNvSpPr txBox="1"/>
          <p:nvPr/>
        </p:nvSpPr>
        <p:spPr>
          <a:xfrm>
            <a:off x="7211956" y="63125"/>
            <a:ext cx="1410643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GPU Optimization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BF82EB-49ED-4696-AB3D-89C2B165C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488" y="854541"/>
            <a:ext cx="6252973" cy="3784918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CBA86A80-DC01-4D7E-9BFB-E5ECC6ECA65B}"/>
              </a:ext>
            </a:extLst>
          </p:cNvPr>
          <p:cNvSpPr/>
          <p:nvPr/>
        </p:nvSpPr>
        <p:spPr>
          <a:xfrm>
            <a:off x="1393076" y="1517014"/>
            <a:ext cx="1487284" cy="586105"/>
          </a:xfrm>
          <a:prstGeom prst="rect">
            <a:avLst/>
          </a:prstGeom>
          <a:noFill/>
          <a:ln w="508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3F80496-C7FF-45F3-827A-630E35012B0C}"/>
              </a:ext>
            </a:extLst>
          </p:cNvPr>
          <p:cNvSpPr txBox="1"/>
          <p:nvPr/>
        </p:nvSpPr>
        <p:spPr>
          <a:xfrm>
            <a:off x="1160684" y="2202418"/>
            <a:ext cx="1460337" cy="36933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rgbClr val="00B05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Select CARM</a:t>
            </a:r>
          </a:p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rgbClr val="00B05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Remove GTI</a:t>
            </a:r>
          </a:p>
        </p:txBody>
      </p:sp>
    </p:spTree>
    <p:extLst>
      <p:ext uri="{BB962C8B-B14F-4D97-AF65-F5344CB8AC3E}">
        <p14:creationId xmlns:p14="http://schemas.microsoft.com/office/powerpoint/2010/main" val="32342811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788F09-C217-F440-BE37-9B936F524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Advisor in action…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33A23-E3B5-8345-95C4-29B339A6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49</a:t>
            </a:fld>
            <a:r>
              <a:rPr lang="pt-PT"/>
              <a:t>  </a:t>
            </a:r>
            <a:r>
              <a:rPr lang="pt-PT" b="0"/>
              <a:t>|</a:t>
            </a:r>
            <a:endParaRPr lang="uk-UA" b="0" dirty="0"/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id="{C405ED78-4798-A34F-B1BE-9C739FEC72EE}"/>
              </a:ext>
            </a:extLst>
          </p:cNvPr>
          <p:cNvSpPr/>
          <p:nvPr/>
        </p:nvSpPr>
        <p:spPr>
          <a:xfrm>
            <a:off x="6687350" y="0"/>
            <a:ext cx="2456650" cy="5143500"/>
          </a:xfrm>
          <a:prstGeom prst="rect">
            <a:avLst/>
          </a:prstGeom>
          <a:solidFill>
            <a:srgbClr val="00597D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637BB7-9F6F-264C-A270-146DBC9D1EA6}"/>
              </a:ext>
            </a:extLst>
          </p:cNvPr>
          <p:cNvGrpSpPr/>
          <p:nvPr/>
        </p:nvGrpSpPr>
        <p:grpSpPr>
          <a:xfrm>
            <a:off x="6905969" y="450944"/>
            <a:ext cx="1792001" cy="709254"/>
            <a:chOff x="6905969" y="450944"/>
            <a:chExt cx="1792001" cy="709254"/>
          </a:xfrm>
        </p:grpSpPr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7F3D38D3-1B49-424F-A840-332FFEF4BD42}"/>
                </a:ext>
              </a:extLst>
            </p:cNvPr>
            <p:cNvSpPr txBox="1"/>
            <p:nvPr/>
          </p:nvSpPr>
          <p:spPr>
            <a:xfrm>
              <a:off x="7175117" y="450944"/>
              <a:ext cx="1522853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defTabSz="1828800"/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Three Genotypes + Phenotype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712B104-F208-3B4D-880C-CD329D54B6F0}"/>
                </a:ext>
              </a:extLst>
            </p:cNvPr>
            <p:cNvGrpSpPr/>
            <p:nvPr/>
          </p:nvGrpSpPr>
          <p:grpSpPr>
            <a:xfrm>
              <a:off x="7190865" y="679378"/>
              <a:ext cx="470414" cy="480820"/>
              <a:chOff x="7124920" y="365042"/>
              <a:chExt cx="470414" cy="480820"/>
            </a:xfrm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C9F77248-06BF-7146-AE78-4D2C87D5D812}"/>
                  </a:ext>
                </a:extLst>
              </p:cNvPr>
              <p:cNvSpPr/>
              <p:nvPr/>
            </p:nvSpPr>
            <p:spPr>
              <a:xfrm>
                <a:off x="7124920" y="365042"/>
                <a:ext cx="470414" cy="48082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A7D428CB-DB10-BB4C-B8AA-DE7AE05B9872}"/>
                  </a:ext>
                </a:extLst>
              </p:cNvPr>
              <p:cNvGrpSpPr/>
              <p:nvPr/>
            </p:nvGrpSpPr>
            <p:grpSpPr>
              <a:xfrm>
                <a:off x="7177888" y="411290"/>
                <a:ext cx="359728" cy="104455"/>
                <a:chOff x="7177888" y="411290"/>
                <a:chExt cx="359728" cy="104455"/>
              </a:xfrm>
            </p:grpSpPr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8FA9A594-F810-8749-9894-E3F3ED6E25E6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C8AC1865-7A7B-0242-B49B-1605AAF743C5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2EAD230E-8FF9-514A-9ABD-DD3F9478A9B8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72924A39-F1A9-4F47-8D8D-90EC34B74D73}"/>
                  </a:ext>
                </a:extLst>
              </p:cNvPr>
              <p:cNvGrpSpPr/>
              <p:nvPr/>
            </p:nvGrpSpPr>
            <p:grpSpPr>
              <a:xfrm>
                <a:off x="7177888" y="508537"/>
                <a:ext cx="359728" cy="104455"/>
                <a:chOff x="7177888" y="411290"/>
                <a:chExt cx="359728" cy="104455"/>
              </a:xfrm>
            </p:grpSpPr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F46E6D34-9C62-AA49-8BA4-58DD16D209C9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ED189552-1158-064F-851B-256240C34D29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157D36FC-1D8F-2D4A-9030-61A55E9C4760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B6FF3A16-F9B8-BC4F-A51C-E2E8787E6D54}"/>
                  </a:ext>
                </a:extLst>
              </p:cNvPr>
              <p:cNvGrpSpPr/>
              <p:nvPr/>
            </p:nvGrpSpPr>
            <p:grpSpPr>
              <a:xfrm>
                <a:off x="7177888" y="612992"/>
                <a:ext cx="359728" cy="104455"/>
                <a:chOff x="7177888" y="411290"/>
                <a:chExt cx="359728" cy="104455"/>
              </a:xfrm>
            </p:grpSpPr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78CD421A-F950-3E4B-BF32-F4489C9F418C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4CB2CB17-BAE4-B846-B8E6-278AFE7DBE92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03A5BD55-9C8A-4A4E-A741-CCEE470D20AB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03DE9CA7-544D-574E-8062-992A60FEC702}"/>
                  </a:ext>
                </a:extLst>
              </p:cNvPr>
              <p:cNvSpPr/>
              <p:nvPr/>
            </p:nvSpPr>
            <p:spPr>
              <a:xfrm>
                <a:off x="7177888" y="756992"/>
                <a:ext cx="359728" cy="3600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C4E26584-492D-264E-A541-31B3F1699BB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03947" y="679378"/>
              <a:ext cx="468000" cy="446023"/>
              <a:chOff x="2796231" y="2702265"/>
              <a:chExt cx="563080" cy="536639"/>
            </a:xfrm>
          </p:grpSpPr>
          <p:sp>
            <p:nvSpPr>
              <p:cNvPr id="228" name="Rounded Rectangle 227">
                <a:extLst>
                  <a:ext uri="{FF2B5EF4-FFF2-40B4-BE49-F238E27FC236}">
                    <a16:creationId xmlns:a16="http://schemas.microsoft.com/office/drawing/2014/main" id="{099E7CE4-9051-4945-9A9B-FA9252945D6E}"/>
                  </a:ext>
                </a:extLst>
              </p:cNvPr>
              <p:cNvSpPr/>
              <p:nvPr/>
            </p:nvSpPr>
            <p:spPr>
              <a:xfrm>
                <a:off x="314334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and</a:t>
                </a:r>
              </a:p>
            </p:txBody>
          </p:sp>
          <p:cxnSp>
            <p:nvCxnSpPr>
              <p:cNvPr id="229" name="Straight Arrow Connector 228">
                <a:extLst>
                  <a:ext uri="{FF2B5EF4-FFF2-40B4-BE49-F238E27FC236}">
                    <a16:creationId xmlns:a16="http://schemas.microsoft.com/office/drawing/2014/main" id="{F82CFD39-C4B7-0743-9D08-85CDE1E601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98587" y="3126682"/>
                <a:ext cx="77060" cy="104914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34" name="Straight Arrow Connector 233">
                <a:extLst>
                  <a:ext uri="{FF2B5EF4-FFF2-40B4-BE49-F238E27FC236}">
                    <a16:creationId xmlns:a16="http://schemas.microsoft.com/office/drawing/2014/main" id="{14A8715D-C269-B84B-9BF9-5051BC07C2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58839" y="3129022"/>
                <a:ext cx="82660" cy="10988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3" name="Straight Arrow Connector 242">
                <a:extLst>
                  <a:ext uri="{FF2B5EF4-FFF2-40B4-BE49-F238E27FC236}">
                    <a16:creationId xmlns:a16="http://schemas.microsoft.com/office/drawing/2014/main" id="{BB11C006-BAC7-F242-8250-8BD6CE45C2E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53010" y="3071139"/>
                <a:ext cx="91155" cy="1348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44" name="Rounded Rectangle 243">
                <a:extLst>
                  <a:ext uri="{FF2B5EF4-FFF2-40B4-BE49-F238E27FC236}">
                    <a16:creationId xmlns:a16="http://schemas.microsoft.com/office/drawing/2014/main" id="{B935295E-ADF6-574A-B5AD-27C6F21D335E}"/>
                  </a:ext>
                </a:extLst>
              </p:cNvPr>
              <p:cNvSpPr/>
              <p:nvPr/>
            </p:nvSpPr>
            <p:spPr>
              <a:xfrm>
                <a:off x="3089311" y="2798470"/>
                <a:ext cx="270000" cy="126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popcnt</a:t>
                </a:r>
                <a:endParaRPr kumimoji="0" lang="en-US" sz="600" b="1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Next Condensed Demi Bold" panose="020B0506020202020204" pitchFamily="34" charset="0"/>
                  <a:sym typeface="Arial"/>
                </a:endParaRPr>
              </a:p>
            </p:txBody>
          </p:sp>
          <p:cxnSp>
            <p:nvCxnSpPr>
              <p:cNvPr id="245" name="Straight Arrow Connector 244">
                <a:extLst>
                  <a:ext uri="{FF2B5EF4-FFF2-40B4-BE49-F238E27FC236}">
                    <a16:creationId xmlns:a16="http://schemas.microsoft.com/office/drawing/2014/main" id="{64955A48-A605-6E4D-9473-C06B955B3B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5721" y="2928693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6" name="Straight Arrow Connector 245">
                <a:extLst>
                  <a:ext uri="{FF2B5EF4-FFF2-40B4-BE49-F238E27FC236}">
                    <a16:creationId xmlns:a16="http://schemas.microsoft.com/office/drawing/2014/main" id="{26C5208F-75BE-E74B-A7AA-6DBBE1E573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8517" y="2702265"/>
                <a:ext cx="0" cy="9123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47" name="Rounded Rectangle 246">
                <a:extLst>
                  <a:ext uri="{FF2B5EF4-FFF2-40B4-BE49-F238E27FC236}">
                    <a16:creationId xmlns:a16="http://schemas.microsoft.com/office/drawing/2014/main" id="{BDEC93B6-7B22-FD41-942A-15E071638518}"/>
                  </a:ext>
                </a:extLst>
              </p:cNvPr>
              <p:cNvSpPr/>
              <p:nvPr/>
            </p:nvSpPr>
            <p:spPr>
              <a:xfrm>
                <a:off x="288690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not</a:t>
                </a:r>
              </a:p>
            </p:txBody>
          </p:sp>
          <p:cxnSp>
            <p:nvCxnSpPr>
              <p:cNvPr id="248" name="Straight Arrow Connector 247">
                <a:extLst>
                  <a:ext uri="{FF2B5EF4-FFF2-40B4-BE49-F238E27FC236}">
                    <a16:creationId xmlns:a16="http://schemas.microsoft.com/office/drawing/2014/main" id="{B7C6AEFD-AEE1-404C-9477-6BEB5A8AA3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6231" y="3071139"/>
                <a:ext cx="91013" cy="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916" name="Freeform 915">
              <a:extLst>
                <a:ext uri="{FF2B5EF4-FFF2-40B4-BE49-F238E27FC236}">
                  <a16:creationId xmlns:a16="http://schemas.microsoft.com/office/drawing/2014/main" id="{68EEE73D-7639-EE4E-A295-EE01482AE8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5969" y="473888"/>
              <a:ext cx="108128" cy="108000"/>
            </a:xfrm>
            <a:custGeom>
              <a:avLst/>
              <a:gdLst>
                <a:gd name="connsiteX0" fmla="*/ 61631 w 61567"/>
                <a:gd name="connsiteY0" fmla="*/ 30747 h 61494"/>
                <a:gd name="connsiteX1" fmla="*/ 30847 w 61567"/>
                <a:gd name="connsiteY1" fmla="*/ 61495 h 61494"/>
                <a:gd name="connsiteX2" fmla="*/ 63 w 61567"/>
                <a:gd name="connsiteY2" fmla="*/ 30747 h 61494"/>
                <a:gd name="connsiteX3" fmla="*/ 30847 w 61567"/>
                <a:gd name="connsiteY3" fmla="*/ 0 h 61494"/>
                <a:gd name="connsiteX4" fmla="*/ 61631 w 61567"/>
                <a:gd name="connsiteY4" fmla="*/ 30747 h 6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67" h="61494">
                  <a:moveTo>
                    <a:pt x="61631" y="30747"/>
                  </a:moveTo>
                  <a:cubicBezTo>
                    <a:pt x="61631" y="47729"/>
                    <a:pt x="47848" y="61495"/>
                    <a:pt x="30847" y="61495"/>
                  </a:cubicBezTo>
                  <a:cubicBezTo>
                    <a:pt x="13845" y="61495"/>
                    <a:pt x="63" y="47729"/>
                    <a:pt x="63" y="30747"/>
                  </a:cubicBezTo>
                  <a:cubicBezTo>
                    <a:pt x="63" y="13766"/>
                    <a:pt x="13845" y="0"/>
                    <a:pt x="30847" y="0"/>
                  </a:cubicBezTo>
                  <a:cubicBezTo>
                    <a:pt x="47848" y="0"/>
                    <a:pt x="61631" y="13766"/>
                    <a:pt x="61631" y="30747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803" name="TextBox 802">
            <a:extLst>
              <a:ext uri="{FF2B5EF4-FFF2-40B4-BE49-F238E27FC236}">
                <a16:creationId xmlns:a16="http://schemas.microsoft.com/office/drawing/2014/main" id="{257E2B0E-9780-F64E-B40A-677D810E614A}"/>
              </a:ext>
            </a:extLst>
          </p:cNvPr>
          <p:cNvSpPr txBox="1"/>
          <p:nvPr/>
        </p:nvSpPr>
        <p:spPr>
          <a:xfrm>
            <a:off x="7211956" y="63125"/>
            <a:ext cx="1410643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GPU Optimization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BF82EB-49ED-4696-AB3D-89C2B165C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488" y="854541"/>
            <a:ext cx="6252973" cy="3784918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CBA86A80-DC01-4D7E-9BFB-E5ECC6ECA65B}"/>
              </a:ext>
            </a:extLst>
          </p:cNvPr>
          <p:cNvSpPr/>
          <p:nvPr/>
        </p:nvSpPr>
        <p:spPr>
          <a:xfrm>
            <a:off x="1393076" y="1517014"/>
            <a:ext cx="1487284" cy="586105"/>
          </a:xfrm>
          <a:prstGeom prst="rect">
            <a:avLst/>
          </a:prstGeom>
          <a:noFill/>
          <a:ln w="508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3F80496-C7FF-45F3-827A-630E35012B0C}"/>
              </a:ext>
            </a:extLst>
          </p:cNvPr>
          <p:cNvSpPr txBox="1"/>
          <p:nvPr/>
        </p:nvSpPr>
        <p:spPr>
          <a:xfrm>
            <a:off x="1160684" y="2202418"/>
            <a:ext cx="1460337" cy="36933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rgbClr val="00B05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Select CARM</a:t>
            </a:r>
          </a:p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rgbClr val="00B05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Remove GTI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EC68593-9628-4A16-B837-8B3A2800A255}"/>
              </a:ext>
            </a:extLst>
          </p:cNvPr>
          <p:cNvSpPr/>
          <p:nvPr/>
        </p:nvSpPr>
        <p:spPr>
          <a:xfrm>
            <a:off x="2382114" y="1897477"/>
            <a:ext cx="238908" cy="167802"/>
          </a:xfrm>
          <a:prstGeom prst="rect">
            <a:avLst/>
          </a:prstGeom>
          <a:noFill/>
          <a:ln w="508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2EDD08A-C12E-43E5-9D29-9B1A1D445A10}"/>
              </a:ext>
            </a:extLst>
          </p:cNvPr>
          <p:cNvCxnSpPr>
            <a:cxnSpLocks/>
          </p:cNvCxnSpPr>
          <p:nvPr/>
        </p:nvCxnSpPr>
        <p:spPr>
          <a:xfrm>
            <a:off x="2514600" y="2103119"/>
            <a:ext cx="426720" cy="468631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21C1B217-928C-4EC2-BE09-922F6470004C}"/>
              </a:ext>
            </a:extLst>
          </p:cNvPr>
          <p:cNvSpPr txBox="1"/>
          <p:nvPr/>
        </p:nvSpPr>
        <p:spPr>
          <a:xfrm>
            <a:off x="2514600" y="2605935"/>
            <a:ext cx="1460337" cy="18466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rgbClr val="FF000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Click Apply</a:t>
            </a:r>
          </a:p>
        </p:txBody>
      </p:sp>
    </p:spTree>
    <p:extLst>
      <p:ext uri="{BB962C8B-B14F-4D97-AF65-F5344CB8AC3E}">
        <p14:creationId xmlns:p14="http://schemas.microsoft.com/office/powerpoint/2010/main" val="3957097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69DD3B-B34E-C047-96B8-46329CBF1FFC}"/>
              </a:ext>
            </a:extLst>
          </p:cNvPr>
          <p:cNvSpPr txBox="1"/>
          <p:nvPr/>
        </p:nvSpPr>
        <p:spPr>
          <a:xfrm>
            <a:off x="876356" y="4621032"/>
            <a:ext cx="8062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venir Next Condensed" panose="020B0506020202020204" pitchFamily="34" charset="0"/>
              </a:rPr>
              <a:t>A. Ilic, F. </a:t>
            </a:r>
            <a:r>
              <a:rPr lang="en-US" sz="1000" dirty="0" err="1">
                <a:solidFill>
                  <a:schemeClr val="bg1"/>
                </a:solidFill>
                <a:latin typeface="Avenir Next Condensed" panose="020B0506020202020204" pitchFamily="34" charset="0"/>
              </a:rPr>
              <a:t>Pratas</a:t>
            </a:r>
            <a:r>
              <a:rPr lang="en-US" sz="1000" dirty="0">
                <a:solidFill>
                  <a:schemeClr val="bg1"/>
                </a:solidFill>
                <a:latin typeface="Avenir Next Condensed" panose="020B0506020202020204" pitchFamily="34" charset="0"/>
              </a:rPr>
              <a:t> and L. Sousa, “Cache-aware Roofline Model: Upgrading the Loft”, IEEE Computer Architecture Letters (2014)</a:t>
            </a:r>
          </a:p>
          <a:p>
            <a:r>
              <a:rPr lang="en-US" sz="1000" dirty="0">
                <a:solidFill>
                  <a:schemeClr val="bg1"/>
                </a:solidFill>
                <a:latin typeface="Avenir Next Condensed" panose="020B0506020202020204" pitchFamily="34" charset="0"/>
              </a:rPr>
              <a:t>D. Marques, A. Ilic, Z. </a:t>
            </a:r>
            <a:r>
              <a:rPr lang="en-US" sz="1000" dirty="0" err="1">
                <a:solidFill>
                  <a:schemeClr val="bg1"/>
                </a:solidFill>
                <a:latin typeface="Avenir Next Condensed" panose="020B0506020202020204" pitchFamily="34" charset="0"/>
              </a:rPr>
              <a:t>Matveev</a:t>
            </a:r>
            <a:r>
              <a:rPr lang="en-US" sz="1000" dirty="0">
                <a:solidFill>
                  <a:schemeClr val="bg1"/>
                </a:solidFill>
                <a:latin typeface="Avenir Next Condensed" panose="020B0506020202020204" pitchFamily="34" charset="0"/>
              </a:rPr>
              <a:t> and L. Sousa, “Application-driven Cache-Aware Roofline Model”, Elsevier FGCS (2020)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9246F53-B566-9440-84AC-4B07857D5D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6356" y="1159708"/>
            <a:ext cx="900000" cy="900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76805F1-C516-6047-8F2A-7D02A0A75A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07474" y="1159708"/>
            <a:ext cx="900000" cy="900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CA27BAC-723A-DA4F-A7EC-8B3406538E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38592" y="1159708"/>
            <a:ext cx="900000" cy="900000"/>
          </a:xfrm>
          <a:prstGeom prst="rect">
            <a:avLst/>
          </a:prstGeom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3A555B23-15C1-0F43-9B01-4A984BEE540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876356" y="2683019"/>
            <a:ext cx="7664395" cy="1314702"/>
          </a:xfrm>
        </p:spPr>
        <p:txBody>
          <a:bodyPr>
            <a:normAutofit/>
          </a:bodyPr>
          <a:lstStyle/>
          <a:p>
            <a:r>
              <a:rPr lang="en-US" sz="3200" dirty="0"/>
              <a:t>Cache-aware Roofline Model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0A37047-AF72-804C-AB0F-C39C0031A66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69710" y="1159708"/>
            <a:ext cx="900000" cy="900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E25796D-2794-B74A-90EE-8836F84DE558}"/>
              </a:ext>
            </a:extLst>
          </p:cNvPr>
          <p:cNvSpPr/>
          <p:nvPr/>
        </p:nvSpPr>
        <p:spPr>
          <a:xfrm>
            <a:off x="995335" y="2059708"/>
            <a:ext cx="69410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1828800"/>
            <a:r>
              <a:rPr lang="en-US" sz="900" b="1" dirty="0">
                <a:solidFill>
                  <a:schemeClr val="accent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PERFORMANCE</a:t>
            </a:r>
            <a:endParaRPr lang="en-US" sz="900" b="1" baseline="30000" dirty="0">
              <a:solidFill>
                <a:schemeClr val="accent1"/>
              </a:solidFill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704271-A859-A345-AFD1-ECB5B24807C9}"/>
              </a:ext>
            </a:extLst>
          </p:cNvPr>
          <p:cNvSpPr/>
          <p:nvPr/>
        </p:nvSpPr>
        <p:spPr>
          <a:xfrm>
            <a:off x="2391563" y="2089948"/>
            <a:ext cx="331822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1828800"/>
            <a:r>
              <a:rPr lang="en-US" sz="900" b="1" dirty="0">
                <a:solidFill>
                  <a:schemeClr val="accent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POWER</a:t>
            </a:r>
            <a:endParaRPr lang="en-US" sz="900" b="1" baseline="30000" dirty="0">
              <a:solidFill>
                <a:schemeClr val="accent1"/>
              </a:solidFill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79C961-9B2B-EA47-AD81-A061351CDE7D}"/>
              </a:ext>
            </a:extLst>
          </p:cNvPr>
          <p:cNvSpPr/>
          <p:nvPr/>
        </p:nvSpPr>
        <p:spPr>
          <a:xfrm>
            <a:off x="3319717" y="2089948"/>
            <a:ext cx="937757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1828800"/>
            <a:r>
              <a:rPr lang="en-US" sz="900" b="1" dirty="0">
                <a:solidFill>
                  <a:schemeClr val="accent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ENERGY-EFFICIENCY</a:t>
            </a:r>
            <a:endParaRPr lang="en-US" sz="900" b="1" baseline="30000" dirty="0">
              <a:solidFill>
                <a:schemeClr val="accent1"/>
              </a:solidFill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1F04EC-ACE9-4A4C-997F-7F77A757D30C}"/>
              </a:ext>
            </a:extLst>
          </p:cNvPr>
          <p:cNvSpPr/>
          <p:nvPr/>
        </p:nvSpPr>
        <p:spPr>
          <a:xfrm>
            <a:off x="4725560" y="2089947"/>
            <a:ext cx="58830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1828800"/>
            <a:r>
              <a:rPr lang="en-US" sz="900" b="1" dirty="0">
                <a:solidFill>
                  <a:schemeClr val="accent2">
                    <a:lumMod val="50000"/>
                  </a:schemeClr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CASE-STUDY</a:t>
            </a:r>
            <a:endParaRPr lang="en-US" sz="900" b="1" baseline="30000" dirty="0">
              <a:solidFill>
                <a:schemeClr val="accent2">
                  <a:lumMod val="50000"/>
                </a:schemeClr>
              </a:solidFill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993124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788F09-C217-F440-BE37-9B936F524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Advisor in action…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33A23-E3B5-8345-95C4-29B339A6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50</a:t>
            </a:fld>
            <a:r>
              <a:rPr lang="pt-PT"/>
              <a:t>  </a:t>
            </a:r>
            <a:r>
              <a:rPr lang="pt-PT" b="0"/>
              <a:t>|</a:t>
            </a:r>
            <a:endParaRPr lang="uk-UA" b="0" dirty="0"/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id="{C405ED78-4798-A34F-B1BE-9C739FEC72EE}"/>
              </a:ext>
            </a:extLst>
          </p:cNvPr>
          <p:cNvSpPr/>
          <p:nvPr/>
        </p:nvSpPr>
        <p:spPr>
          <a:xfrm>
            <a:off x="6687350" y="0"/>
            <a:ext cx="2456650" cy="5143500"/>
          </a:xfrm>
          <a:prstGeom prst="rect">
            <a:avLst/>
          </a:prstGeom>
          <a:solidFill>
            <a:srgbClr val="00597D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637BB7-9F6F-264C-A270-146DBC9D1EA6}"/>
              </a:ext>
            </a:extLst>
          </p:cNvPr>
          <p:cNvGrpSpPr/>
          <p:nvPr/>
        </p:nvGrpSpPr>
        <p:grpSpPr>
          <a:xfrm>
            <a:off x="6905969" y="450944"/>
            <a:ext cx="1792001" cy="709254"/>
            <a:chOff x="6905969" y="450944"/>
            <a:chExt cx="1792001" cy="709254"/>
          </a:xfrm>
        </p:grpSpPr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7F3D38D3-1B49-424F-A840-332FFEF4BD42}"/>
                </a:ext>
              </a:extLst>
            </p:cNvPr>
            <p:cNvSpPr txBox="1"/>
            <p:nvPr/>
          </p:nvSpPr>
          <p:spPr>
            <a:xfrm>
              <a:off x="7175117" y="450944"/>
              <a:ext cx="1522853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defTabSz="1828800"/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Three Genotypes + Phenotype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712B104-F208-3B4D-880C-CD329D54B6F0}"/>
                </a:ext>
              </a:extLst>
            </p:cNvPr>
            <p:cNvGrpSpPr/>
            <p:nvPr/>
          </p:nvGrpSpPr>
          <p:grpSpPr>
            <a:xfrm>
              <a:off x="7190865" y="679378"/>
              <a:ext cx="470414" cy="480820"/>
              <a:chOff x="7124920" y="365042"/>
              <a:chExt cx="470414" cy="480820"/>
            </a:xfrm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C9F77248-06BF-7146-AE78-4D2C87D5D812}"/>
                  </a:ext>
                </a:extLst>
              </p:cNvPr>
              <p:cNvSpPr/>
              <p:nvPr/>
            </p:nvSpPr>
            <p:spPr>
              <a:xfrm>
                <a:off x="7124920" y="365042"/>
                <a:ext cx="470414" cy="48082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A7D428CB-DB10-BB4C-B8AA-DE7AE05B9872}"/>
                  </a:ext>
                </a:extLst>
              </p:cNvPr>
              <p:cNvGrpSpPr/>
              <p:nvPr/>
            </p:nvGrpSpPr>
            <p:grpSpPr>
              <a:xfrm>
                <a:off x="7177888" y="411290"/>
                <a:ext cx="359728" cy="104455"/>
                <a:chOff x="7177888" y="411290"/>
                <a:chExt cx="359728" cy="104455"/>
              </a:xfrm>
            </p:grpSpPr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8FA9A594-F810-8749-9894-E3F3ED6E25E6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C8AC1865-7A7B-0242-B49B-1605AAF743C5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2EAD230E-8FF9-514A-9ABD-DD3F9478A9B8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72924A39-F1A9-4F47-8D8D-90EC34B74D73}"/>
                  </a:ext>
                </a:extLst>
              </p:cNvPr>
              <p:cNvGrpSpPr/>
              <p:nvPr/>
            </p:nvGrpSpPr>
            <p:grpSpPr>
              <a:xfrm>
                <a:off x="7177888" y="508537"/>
                <a:ext cx="359728" cy="104455"/>
                <a:chOff x="7177888" y="411290"/>
                <a:chExt cx="359728" cy="104455"/>
              </a:xfrm>
            </p:grpSpPr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F46E6D34-9C62-AA49-8BA4-58DD16D209C9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ED189552-1158-064F-851B-256240C34D29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157D36FC-1D8F-2D4A-9030-61A55E9C4760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B6FF3A16-F9B8-BC4F-A51C-E2E8787E6D54}"/>
                  </a:ext>
                </a:extLst>
              </p:cNvPr>
              <p:cNvGrpSpPr/>
              <p:nvPr/>
            </p:nvGrpSpPr>
            <p:grpSpPr>
              <a:xfrm>
                <a:off x="7177888" y="612992"/>
                <a:ext cx="359728" cy="104455"/>
                <a:chOff x="7177888" y="411290"/>
                <a:chExt cx="359728" cy="104455"/>
              </a:xfrm>
            </p:grpSpPr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78CD421A-F950-3E4B-BF32-F4489C9F418C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4CB2CB17-BAE4-B846-B8E6-278AFE7DBE92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03A5BD55-9C8A-4A4E-A741-CCEE470D20AB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03DE9CA7-544D-574E-8062-992A60FEC702}"/>
                  </a:ext>
                </a:extLst>
              </p:cNvPr>
              <p:cNvSpPr/>
              <p:nvPr/>
            </p:nvSpPr>
            <p:spPr>
              <a:xfrm>
                <a:off x="7177888" y="756992"/>
                <a:ext cx="359728" cy="3600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C4E26584-492D-264E-A541-31B3F1699BB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03947" y="679378"/>
              <a:ext cx="468000" cy="446023"/>
              <a:chOff x="2796231" y="2702265"/>
              <a:chExt cx="563080" cy="536639"/>
            </a:xfrm>
          </p:grpSpPr>
          <p:sp>
            <p:nvSpPr>
              <p:cNvPr id="228" name="Rounded Rectangle 227">
                <a:extLst>
                  <a:ext uri="{FF2B5EF4-FFF2-40B4-BE49-F238E27FC236}">
                    <a16:creationId xmlns:a16="http://schemas.microsoft.com/office/drawing/2014/main" id="{099E7CE4-9051-4945-9A9B-FA9252945D6E}"/>
                  </a:ext>
                </a:extLst>
              </p:cNvPr>
              <p:cNvSpPr/>
              <p:nvPr/>
            </p:nvSpPr>
            <p:spPr>
              <a:xfrm>
                <a:off x="314334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and</a:t>
                </a:r>
              </a:p>
            </p:txBody>
          </p:sp>
          <p:cxnSp>
            <p:nvCxnSpPr>
              <p:cNvPr id="229" name="Straight Arrow Connector 228">
                <a:extLst>
                  <a:ext uri="{FF2B5EF4-FFF2-40B4-BE49-F238E27FC236}">
                    <a16:creationId xmlns:a16="http://schemas.microsoft.com/office/drawing/2014/main" id="{F82CFD39-C4B7-0743-9D08-85CDE1E601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98587" y="3126682"/>
                <a:ext cx="77060" cy="104914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34" name="Straight Arrow Connector 233">
                <a:extLst>
                  <a:ext uri="{FF2B5EF4-FFF2-40B4-BE49-F238E27FC236}">
                    <a16:creationId xmlns:a16="http://schemas.microsoft.com/office/drawing/2014/main" id="{14A8715D-C269-B84B-9BF9-5051BC07C2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58839" y="3129022"/>
                <a:ext cx="82660" cy="10988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3" name="Straight Arrow Connector 242">
                <a:extLst>
                  <a:ext uri="{FF2B5EF4-FFF2-40B4-BE49-F238E27FC236}">
                    <a16:creationId xmlns:a16="http://schemas.microsoft.com/office/drawing/2014/main" id="{BB11C006-BAC7-F242-8250-8BD6CE45C2E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53010" y="3071139"/>
                <a:ext cx="91155" cy="1348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44" name="Rounded Rectangle 243">
                <a:extLst>
                  <a:ext uri="{FF2B5EF4-FFF2-40B4-BE49-F238E27FC236}">
                    <a16:creationId xmlns:a16="http://schemas.microsoft.com/office/drawing/2014/main" id="{B935295E-ADF6-574A-B5AD-27C6F21D335E}"/>
                  </a:ext>
                </a:extLst>
              </p:cNvPr>
              <p:cNvSpPr/>
              <p:nvPr/>
            </p:nvSpPr>
            <p:spPr>
              <a:xfrm>
                <a:off x="3089311" y="2798470"/>
                <a:ext cx="270000" cy="126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popcnt</a:t>
                </a:r>
                <a:endParaRPr kumimoji="0" lang="en-US" sz="600" b="1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Next Condensed Demi Bold" panose="020B0506020202020204" pitchFamily="34" charset="0"/>
                  <a:sym typeface="Arial"/>
                </a:endParaRPr>
              </a:p>
            </p:txBody>
          </p:sp>
          <p:cxnSp>
            <p:nvCxnSpPr>
              <p:cNvPr id="245" name="Straight Arrow Connector 244">
                <a:extLst>
                  <a:ext uri="{FF2B5EF4-FFF2-40B4-BE49-F238E27FC236}">
                    <a16:creationId xmlns:a16="http://schemas.microsoft.com/office/drawing/2014/main" id="{64955A48-A605-6E4D-9473-C06B955B3B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5721" y="2928693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6" name="Straight Arrow Connector 245">
                <a:extLst>
                  <a:ext uri="{FF2B5EF4-FFF2-40B4-BE49-F238E27FC236}">
                    <a16:creationId xmlns:a16="http://schemas.microsoft.com/office/drawing/2014/main" id="{26C5208F-75BE-E74B-A7AA-6DBBE1E573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8517" y="2702265"/>
                <a:ext cx="0" cy="9123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47" name="Rounded Rectangle 246">
                <a:extLst>
                  <a:ext uri="{FF2B5EF4-FFF2-40B4-BE49-F238E27FC236}">
                    <a16:creationId xmlns:a16="http://schemas.microsoft.com/office/drawing/2014/main" id="{BDEC93B6-7B22-FD41-942A-15E071638518}"/>
                  </a:ext>
                </a:extLst>
              </p:cNvPr>
              <p:cNvSpPr/>
              <p:nvPr/>
            </p:nvSpPr>
            <p:spPr>
              <a:xfrm>
                <a:off x="288690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not</a:t>
                </a:r>
              </a:p>
            </p:txBody>
          </p:sp>
          <p:cxnSp>
            <p:nvCxnSpPr>
              <p:cNvPr id="248" name="Straight Arrow Connector 247">
                <a:extLst>
                  <a:ext uri="{FF2B5EF4-FFF2-40B4-BE49-F238E27FC236}">
                    <a16:creationId xmlns:a16="http://schemas.microsoft.com/office/drawing/2014/main" id="{B7C6AEFD-AEE1-404C-9477-6BEB5A8AA3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6231" y="3071139"/>
                <a:ext cx="91013" cy="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916" name="Freeform 915">
              <a:extLst>
                <a:ext uri="{FF2B5EF4-FFF2-40B4-BE49-F238E27FC236}">
                  <a16:creationId xmlns:a16="http://schemas.microsoft.com/office/drawing/2014/main" id="{68EEE73D-7639-EE4E-A295-EE01482AE8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5969" y="473888"/>
              <a:ext cx="108128" cy="108000"/>
            </a:xfrm>
            <a:custGeom>
              <a:avLst/>
              <a:gdLst>
                <a:gd name="connsiteX0" fmla="*/ 61631 w 61567"/>
                <a:gd name="connsiteY0" fmla="*/ 30747 h 61494"/>
                <a:gd name="connsiteX1" fmla="*/ 30847 w 61567"/>
                <a:gd name="connsiteY1" fmla="*/ 61495 h 61494"/>
                <a:gd name="connsiteX2" fmla="*/ 63 w 61567"/>
                <a:gd name="connsiteY2" fmla="*/ 30747 h 61494"/>
                <a:gd name="connsiteX3" fmla="*/ 30847 w 61567"/>
                <a:gd name="connsiteY3" fmla="*/ 0 h 61494"/>
                <a:gd name="connsiteX4" fmla="*/ 61631 w 61567"/>
                <a:gd name="connsiteY4" fmla="*/ 30747 h 6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67" h="61494">
                  <a:moveTo>
                    <a:pt x="61631" y="30747"/>
                  </a:moveTo>
                  <a:cubicBezTo>
                    <a:pt x="61631" y="47729"/>
                    <a:pt x="47848" y="61495"/>
                    <a:pt x="30847" y="61495"/>
                  </a:cubicBezTo>
                  <a:cubicBezTo>
                    <a:pt x="13845" y="61495"/>
                    <a:pt x="63" y="47729"/>
                    <a:pt x="63" y="30747"/>
                  </a:cubicBezTo>
                  <a:cubicBezTo>
                    <a:pt x="63" y="13766"/>
                    <a:pt x="13845" y="0"/>
                    <a:pt x="30847" y="0"/>
                  </a:cubicBezTo>
                  <a:cubicBezTo>
                    <a:pt x="47848" y="0"/>
                    <a:pt x="61631" y="13766"/>
                    <a:pt x="61631" y="30747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803" name="TextBox 802">
            <a:extLst>
              <a:ext uri="{FF2B5EF4-FFF2-40B4-BE49-F238E27FC236}">
                <a16:creationId xmlns:a16="http://schemas.microsoft.com/office/drawing/2014/main" id="{257E2B0E-9780-F64E-B40A-677D810E614A}"/>
              </a:ext>
            </a:extLst>
          </p:cNvPr>
          <p:cNvSpPr txBox="1"/>
          <p:nvPr/>
        </p:nvSpPr>
        <p:spPr>
          <a:xfrm>
            <a:off x="7211956" y="63125"/>
            <a:ext cx="1410643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GPU Optimization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BF82EB-49ED-4696-AB3D-89C2B165C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488" y="857948"/>
            <a:ext cx="6252973" cy="3778103"/>
          </a:xfrm>
          <a:prstGeom prst="rect">
            <a:avLst/>
          </a:prstGeom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517C7E4-31DD-4E61-B081-4CE9565D7518}"/>
              </a:ext>
            </a:extLst>
          </p:cNvPr>
          <p:cNvCxnSpPr>
            <a:cxnSpLocks/>
          </p:cNvCxnSpPr>
          <p:nvPr/>
        </p:nvCxnSpPr>
        <p:spPr>
          <a:xfrm flipH="1">
            <a:off x="4221480" y="3139439"/>
            <a:ext cx="632460" cy="0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CE6D0D68-DD32-4C46-82E4-1FD7ACEE155C}"/>
              </a:ext>
            </a:extLst>
          </p:cNvPr>
          <p:cNvSpPr txBox="1"/>
          <p:nvPr/>
        </p:nvSpPr>
        <p:spPr>
          <a:xfrm>
            <a:off x="3807541" y="3249323"/>
            <a:ext cx="1460337" cy="18466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rgbClr val="FF000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Kernel CARM AI</a:t>
            </a:r>
          </a:p>
        </p:txBody>
      </p:sp>
    </p:spTree>
    <p:extLst>
      <p:ext uri="{BB962C8B-B14F-4D97-AF65-F5344CB8AC3E}">
        <p14:creationId xmlns:p14="http://schemas.microsoft.com/office/powerpoint/2010/main" val="10381301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788F09-C217-F440-BE37-9B936F524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Advisor in action…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33A23-E3B5-8345-95C4-29B339A6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51</a:t>
            </a:fld>
            <a:r>
              <a:rPr lang="pt-PT"/>
              <a:t>  </a:t>
            </a:r>
            <a:r>
              <a:rPr lang="pt-PT" b="0"/>
              <a:t>|</a:t>
            </a:r>
            <a:endParaRPr lang="uk-UA" b="0" dirty="0"/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id="{C405ED78-4798-A34F-B1BE-9C739FEC72EE}"/>
              </a:ext>
            </a:extLst>
          </p:cNvPr>
          <p:cNvSpPr/>
          <p:nvPr/>
        </p:nvSpPr>
        <p:spPr>
          <a:xfrm>
            <a:off x="6687350" y="0"/>
            <a:ext cx="2456650" cy="5143500"/>
          </a:xfrm>
          <a:prstGeom prst="rect">
            <a:avLst/>
          </a:prstGeom>
          <a:solidFill>
            <a:srgbClr val="00597D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637BB7-9F6F-264C-A270-146DBC9D1EA6}"/>
              </a:ext>
            </a:extLst>
          </p:cNvPr>
          <p:cNvGrpSpPr/>
          <p:nvPr/>
        </p:nvGrpSpPr>
        <p:grpSpPr>
          <a:xfrm>
            <a:off x="6905969" y="450944"/>
            <a:ext cx="1792001" cy="709254"/>
            <a:chOff x="6905969" y="450944"/>
            <a:chExt cx="1792001" cy="709254"/>
          </a:xfrm>
        </p:grpSpPr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7F3D38D3-1B49-424F-A840-332FFEF4BD42}"/>
                </a:ext>
              </a:extLst>
            </p:cNvPr>
            <p:cNvSpPr txBox="1"/>
            <p:nvPr/>
          </p:nvSpPr>
          <p:spPr>
            <a:xfrm>
              <a:off x="7175117" y="450944"/>
              <a:ext cx="1522853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defTabSz="1828800"/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Three Genotypes + Phenotype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712B104-F208-3B4D-880C-CD329D54B6F0}"/>
                </a:ext>
              </a:extLst>
            </p:cNvPr>
            <p:cNvGrpSpPr/>
            <p:nvPr/>
          </p:nvGrpSpPr>
          <p:grpSpPr>
            <a:xfrm>
              <a:off x="7190865" y="679378"/>
              <a:ext cx="470414" cy="480820"/>
              <a:chOff x="7124920" y="365042"/>
              <a:chExt cx="470414" cy="480820"/>
            </a:xfrm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C9F77248-06BF-7146-AE78-4D2C87D5D812}"/>
                  </a:ext>
                </a:extLst>
              </p:cNvPr>
              <p:cNvSpPr/>
              <p:nvPr/>
            </p:nvSpPr>
            <p:spPr>
              <a:xfrm>
                <a:off x="7124920" y="365042"/>
                <a:ext cx="470414" cy="48082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A7D428CB-DB10-BB4C-B8AA-DE7AE05B9872}"/>
                  </a:ext>
                </a:extLst>
              </p:cNvPr>
              <p:cNvGrpSpPr/>
              <p:nvPr/>
            </p:nvGrpSpPr>
            <p:grpSpPr>
              <a:xfrm>
                <a:off x="7177888" y="411290"/>
                <a:ext cx="359728" cy="104455"/>
                <a:chOff x="7177888" y="411290"/>
                <a:chExt cx="359728" cy="104455"/>
              </a:xfrm>
            </p:grpSpPr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8FA9A594-F810-8749-9894-E3F3ED6E25E6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C8AC1865-7A7B-0242-B49B-1605AAF743C5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2EAD230E-8FF9-514A-9ABD-DD3F9478A9B8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72924A39-F1A9-4F47-8D8D-90EC34B74D73}"/>
                  </a:ext>
                </a:extLst>
              </p:cNvPr>
              <p:cNvGrpSpPr/>
              <p:nvPr/>
            </p:nvGrpSpPr>
            <p:grpSpPr>
              <a:xfrm>
                <a:off x="7177888" y="508537"/>
                <a:ext cx="359728" cy="104455"/>
                <a:chOff x="7177888" y="411290"/>
                <a:chExt cx="359728" cy="104455"/>
              </a:xfrm>
            </p:grpSpPr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F46E6D34-9C62-AA49-8BA4-58DD16D209C9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ED189552-1158-064F-851B-256240C34D29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157D36FC-1D8F-2D4A-9030-61A55E9C4760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B6FF3A16-F9B8-BC4F-A51C-E2E8787E6D54}"/>
                  </a:ext>
                </a:extLst>
              </p:cNvPr>
              <p:cNvGrpSpPr/>
              <p:nvPr/>
            </p:nvGrpSpPr>
            <p:grpSpPr>
              <a:xfrm>
                <a:off x="7177888" y="612992"/>
                <a:ext cx="359728" cy="104455"/>
                <a:chOff x="7177888" y="411290"/>
                <a:chExt cx="359728" cy="104455"/>
              </a:xfrm>
            </p:grpSpPr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78CD421A-F950-3E4B-BF32-F4489C9F418C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4CB2CB17-BAE4-B846-B8E6-278AFE7DBE92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03A5BD55-9C8A-4A4E-A741-CCEE470D20AB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03DE9CA7-544D-574E-8062-992A60FEC702}"/>
                  </a:ext>
                </a:extLst>
              </p:cNvPr>
              <p:cNvSpPr/>
              <p:nvPr/>
            </p:nvSpPr>
            <p:spPr>
              <a:xfrm>
                <a:off x="7177888" y="756992"/>
                <a:ext cx="359728" cy="3600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C4E26584-492D-264E-A541-31B3F1699BB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03947" y="679378"/>
              <a:ext cx="468000" cy="446023"/>
              <a:chOff x="2796231" y="2702265"/>
              <a:chExt cx="563080" cy="536639"/>
            </a:xfrm>
          </p:grpSpPr>
          <p:sp>
            <p:nvSpPr>
              <p:cNvPr id="228" name="Rounded Rectangle 227">
                <a:extLst>
                  <a:ext uri="{FF2B5EF4-FFF2-40B4-BE49-F238E27FC236}">
                    <a16:creationId xmlns:a16="http://schemas.microsoft.com/office/drawing/2014/main" id="{099E7CE4-9051-4945-9A9B-FA9252945D6E}"/>
                  </a:ext>
                </a:extLst>
              </p:cNvPr>
              <p:cNvSpPr/>
              <p:nvPr/>
            </p:nvSpPr>
            <p:spPr>
              <a:xfrm>
                <a:off x="314334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and</a:t>
                </a:r>
              </a:p>
            </p:txBody>
          </p:sp>
          <p:cxnSp>
            <p:nvCxnSpPr>
              <p:cNvPr id="229" name="Straight Arrow Connector 228">
                <a:extLst>
                  <a:ext uri="{FF2B5EF4-FFF2-40B4-BE49-F238E27FC236}">
                    <a16:creationId xmlns:a16="http://schemas.microsoft.com/office/drawing/2014/main" id="{F82CFD39-C4B7-0743-9D08-85CDE1E601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98587" y="3126682"/>
                <a:ext cx="77060" cy="104914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34" name="Straight Arrow Connector 233">
                <a:extLst>
                  <a:ext uri="{FF2B5EF4-FFF2-40B4-BE49-F238E27FC236}">
                    <a16:creationId xmlns:a16="http://schemas.microsoft.com/office/drawing/2014/main" id="{14A8715D-C269-B84B-9BF9-5051BC07C2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58839" y="3129022"/>
                <a:ext cx="82660" cy="10988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3" name="Straight Arrow Connector 242">
                <a:extLst>
                  <a:ext uri="{FF2B5EF4-FFF2-40B4-BE49-F238E27FC236}">
                    <a16:creationId xmlns:a16="http://schemas.microsoft.com/office/drawing/2014/main" id="{BB11C006-BAC7-F242-8250-8BD6CE45C2E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53010" y="3071139"/>
                <a:ext cx="91155" cy="1348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44" name="Rounded Rectangle 243">
                <a:extLst>
                  <a:ext uri="{FF2B5EF4-FFF2-40B4-BE49-F238E27FC236}">
                    <a16:creationId xmlns:a16="http://schemas.microsoft.com/office/drawing/2014/main" id="{B935295E-ADF6-574A-B5AD-27C6F21D335E}"/>
                  </a:ext>
                </a:extLst>
              </p:cNvPr>
              <p:cNvSpPr/>
              <p:nvPr/>
            </p:nvSpPr>
            <p:spPr>
              <a:xfrm>
                <a:off x="3089311" y="2798470"/>
                <a:ext cx="270000" cy="126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popcnt</a:t>
                </a:r>
                <a:endParaRPr kumimoji="0" lang="en-US" sz="600" b="1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Next Condensed Demi Bold" panose="020B0506020202020204" pitchFamily="34" charset="0"/>
                  <a:sym typeface="Arial"/>
                </a:endParaRPr>
              </a:p>
            </p:txBody>
          </p:sp>
          <p:cxnSp>
            <p:nvCxnSpPr>
              <p:cNvPr id="245" name="Straight Arrow Connector 244">
                <a:extLst>
                  <a:ext uri="{FF2B5EF4-FFF2-40B4-BE49-F238E27FC236}">
                    <a16:creationId xmlns:a16="http://schemas.microsoft.com/office/drawing/2014/main" id="{64955A48-A605-6E4D-9473-C06B955B3B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5721" y="2928693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6" name="Straight Arrow Connector 245">
                <a:extLst>
                  <a:ext uri="{FF2B5EF4-FFF2-40B4-BE49-F238E27FC236}">
                    <a16:creationId xmlns:a16="http://schemas.microsoft.com/office/drawing/2014/main" id="{26C5208F-75BE-E74B-A7AA-6DBBE1E573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8517" y="2702265"/>
                <a:ext cx="0" cy="9123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47" name="Rounded Rectangle 246">
                <a:extLst>
                  <a:ext uri="{FF2B5EF4-FFF2-40B4-BE49-F238E27FC236}">
                    <a16:creationId xmlns:a16="http://schemas.microsoft.com/office/drawing/2014/main" id="{BDEC93B6-7B22-FD41-942A-15E071638518}"/>
                  </a:ext>
                </a:extLst>
              </p:cNvPr>
              <p:cNvSpPr/>
              <p:nvPr/>
            </p:nvSpPr>
            <p:spPr>
              <a:xfrm>
                <a:off x="288690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not</a:t>
                </a:r>
              </a:p>
            </p:txBody>
          </p:sp>
          <p:cxnSp>
            <p:nvCxnSpPr>
              <p:cNvPr id="248" name="Straight Arrow Connector 247">
                <a:extLst>
                  <a:ext uri="{FF2B5EF4-FFF2-40B4-BE49-F238E27FC236}">
                    <a16:creationId xmlns:a16="http://schemas.microsoft.com/office/drawing/2014/main" id="{B7C6AEFD-AEE1-404C-9477-6BEB5A8AA3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6231" y="3071139"/>
                <a:ext cx="91013" cy="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916" name="Freeform 915">
              <a:extLst>
                <a:ext uri="{FF2B5EF4-FFF2-40B4-BE49-F238E27FC236}">
                  <a16:creationId xmlns:a16="http://schemas.microsoft.com/office/drawing/2014/main" id="{68EEE73D-7639-EE4E-A295-EE01482AE8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5969" y="473888"/>
              <a:ext cx="108128" cy="108000"/>
            </a:xfrm>
            <a:custGeom>
              <a:avLst/>
              <a:gdLst>
                <a:gd name="connsiteX0" fmla="*/ 61631 w 61567"/>
                <a:gd name="connsiteY0" fmla="*/ 30747 h 61494"/>
                <a:gd name="connsiteX1" fmla="*/ 30847 w 61567"/>
                <a:gd name="connsiteY1" fmla="*/ 61495 h 61494"/>
                <a:gd name="connsiteX2" fmla="*/ 63 w 61567"/>
                <a:gd name="connsiteY2" fmla="*/ 30747 h 61494"/>
                <a:gd name="connsiteX3" fmla="*/ 30847 w 61567"/>
                <a:gd name="connsiteY3" fmla="*/ 0 h 61494"/>
                <a:gd name="connsiteX4" fmla="*/ 61631 w 61567"/>
                <a:gd name="connsiteY4" fmla="*/ 30747 h 6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67" h="61494">
                  <a:moveTo>
                    <a:pt x="61631" y="30747"/>
                  </a:moveTo>
                  <a:cubicBezTo>
                    <a:pt x="61631" y="47729"/>
                    <a:pt x="47848" y="61495"/>
                    <a:pt x="30847" y="61495"/>
                  </a:cubicBezTo>
                  <a:cubicBezTo>
                    <a:pt x="13845" y="61495"/>
                    <a:pt x="63" y="47729"/>
                    <a:pt x="63" y="30747"/>
                  </a:cubicBezTo>
                  <a:cubicBezTo>
                    <a:pt x="63" y="13766"/>
                    <a:pt x="13845" y="0"/>
                    <a:pt x="30847" y="0"/>
                  </a:cubicBezTo>
                  <a:cubicBezTo>
                    <a:pt x="47848" y="0"/>
                    <a:pt x="61631" y="13766"/>
                    <a:pt x="61631" y="30747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803" name="TextBox 802">
            <a:extLst>
              <a:ext uri="{FF2B5EF4-FFF2-40B4-BE49-F238E27FC236}">
                <a16:creationId xmlns:a16="http://schemas.microsoft.com/office/drawing/2014/main" id="{257E2B0E-9780-F64E-B40A-677D810E614A}"/>
              </a:ext>
            </a:extLst>
          </p:cNvPr>
          <p:cNvSpPr txBox="1"/>
          <p:nvPr/>
        </p:nvSpPr>
        <p:spPr>
          <a:xfrm>
            <a:off x="7211956" y="63125"/>
            <a:ext cx="1410643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GPU Optimization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BF82EB-49ED-4696-AB3D-89C2B165C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488" y="857948"/>
            <a:ext cx="6252973" cy="377810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895C502-AB74-4894-B987-9E67DD2FB55E}"/>
              </a:ext>
            </a:extLst>
          </p:cNvPr>
          <p:cNvSpPr txBox="1"/>
          <p:nvPr/>
        </p:nvSpPr>
        <p:spPr>
          <a:xfrm>
            <a:off x="4705350" y="1407782"/>
            <a:ext cx="1460337" cy="18466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rgbClr val="00B05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Customize Roofline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8030BA9-F1DB-4782-923C-42790D1F6A33}"/>
              </a:ext>
            </a:extLst>
          </p:cNvPr>
          <p:cNvSpPr/>
          <p:nvPr/>
        </p:nvSpPr>
        <p:spPr>
          <a:xfrm>
            <a:off x="6229513" y="1396934"/>
            <a:ext cx="285750" cy="196850"/>
          </a:xfrm>
          <a:prstGeom prst="rect">
            <a:avLst/>
          </a:prstGeom>
          <a:noFill/>
          <a:ln w="508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02081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788F09-C217-F440-BE37-9B936F524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Advisor in action…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33A23-E3B5-8345-95C4-29B339A6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52</a:t>
            </a:fld>
            <a:r>
              <a:rPr lang="pt-PT"/>
              <a:t>  </a:t>
            </a:r>
            <a:r>
              <a:rPr lang="pt-PT" b="0"/>
              <a:t>|</a:t>
            </a:r>
            <a:endParaRPr lang="uk-UA" b="0" dirty="0"/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id="{C405ED78-4798-A34F-B1BE-9C739FEC72EE}"/>
              </a:ext>
            </a:extLst>
          </p:cNvPr>
          <p:cNvSpPr/>
          <p:nvPr/>
        </p:nvSpPr>
        <p:spPr>
          <a:xfrm>
            <a:off x="6687350" y="0"/>
            <a:ext cx="2456650" cy="5143500"/>
          </a:xfrm>
          <a:prstGeom prst="rect">
            <a:avLst/>
          </a:prstGeom>
          <a:solidFill>
            <a:srgbClr val="00597D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637BB7-9F6F-264C-A270-146DBC9D1EA6}"/>
              </a:ext>
            </a:extLst>
          </p:cNvPr>
          <p:cNvGrpSpPr/>
          <p:nvPr/>
        </p:nvGrpSpPr>
        <p:grpSpPr>
          <a:xfrm>
            <a:off x="6905969" y="450944"/>
            <a:ext cx="1792001" cy="709254"/>
            <a:chOff x="6905969" y="450944"/>
            <a:chExt cx="1792001" cy="709254"/>
          </a:xfrm>
        </p:grpSpPr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7F3D38D3-1B49-424F-A840-332FFEF4BD42}"/>
                </a:ext>
              </a:extLst>
            </p:cNvPr>
            <p:cNvSpPr txBox="1"/>
            <p:nvPr/>
          </p:nvSpPr>
          <p:spPr>
            <a:xfrm>
              <a:off x="7175117" y="450944"/>
              <a:ext cx="1522853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defTabSz="1828800"/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Three Genotypes + Phenotype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712B104-F208-3B4D-880C-CD329D54B6F0}"/>
                </a:ext>
              </a:extLst>
            </p:cNvPr>
            <p:cNvGrpSpPr/>
            <p:nvPr/>
          </p:nvGrpSpPr>
          <p:grpSpPr>
            <a:xfrm>
              <a:off x="7190865" y="679378"/>
              <a:ext cx="470414" cy="480820"/>
              <a:chOff x="7124920" y="365042"/>
              <a:chExt cx="470414" cy="480820"/>
            </a:xfrm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C9F77248-06BF-7146-AE78-4D2C87D5D812}"/>
                  </a:ext>
                </a:extLst>
              </p:cNvPr>
              <p:cNvSpPr/>
              <p:nvPr/>
            </p:nvSpPr>
            <p:spPr>
              <a:xfrm>
                <a:off x="7124920" y="365042"/>
                <a:ext cx="470414" cy="48082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A7D428CB-DB10-BB4C-B8AA-DE7AE05B9872}"/>
                  </a:ext>
                </a:extLst>
              </p:cNvPr>
              <p:cNvGrpSpPr/>
              <p:nvPr/>
            </p:nvGrpSpPr>
            <p:grpSpPr>
              <a:xfrm>
                <a:off x="7177888" y="411290"/>
                <a:ext cx="359728" cy="104455"/>
                <a:chOff x="7177888" y="411290"/>
                <a:chExt cx="359728" cy="104455"/>
              </a:xfrm>
            </p:grpSpPr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8FA9A594-F810-8749-9894-E3F3ED6E25E6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C8AC1865-7A7B-0242-B49B-1605AAF743C5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2EAD230E-8FF9-514A-9ABD-DD3F9478A9B8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72924A39-F1A9-4F47-8D8D-90EC34B74D73}"/>
                  </a:ext>
                </a:extLst>
              </p:cNvPr>
              <p:cNvGrpSpPr/>
              <p:nvPr/>
            </p:nvGrpSpPr>
            <p:grpSpPr>
              <a:xfrm>
                <a:off x="7177888" y="508537"/>
                <a:ext cx="359728" cy="104455"/>
                <a:chOff x="7177888" y="411290"/>
                <a:chExt cx="359728" cy="104455"/>
              </a:xfrm>
            </p:grpSpPr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F46E6D34-9C62-AA49-8BA4-58DD16D209C9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ED189552-1158-064F-851B-256240C34D29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157D36FC-1D8F-2D4A-9030-61A55E9C4760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B6FF3A16-F9B8-BC4F-A51C-E2E8787E6D54}"/>
                  </a:ext>
                </a:extLst>
              </p:cNvPr>
              <p:cNvGrpSpPr/>
              <p:nvPr/>
            </p:nvGrpSpPr>
            <p:grpSpPr>
              <a:xfrm>
                <a:off x="7177888" y="612992"/>
                <a:ext cx="359728" cy="104455"/>
                <a:chOff x="7177888" y="411290"/>
                <a:chExt cx="359728" cy="104455"/>
              </a:xfrm>
            </p:grpSpPr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78CD421A-F950-3E4B-BF32-F4489C9F418C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4CB2CB17-BAE4-B846-B8E6-278AFE7DBE92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03A5BD55-9C8A-4A4E-A741-CCEE470D20AB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03DE9CA7-544D-574E-8062-992A60FEC702}"/>
                  </a:ext>
                </a:extLst>
              </p:cNvPr>
              <p:cNvSpPr/>
              <p:nvPr/>
            </p:nvSpPr>
            <p:spPr>
              <a:xfrm>
                <a:off x="7177888" y="756992"/>
                <a:ext cx="359728" cy="3600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C4E26584-492D-264E-A541-31B3F1699BB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03947" y="679378"/>
              <a:ext cx="468000" cy="446023"/>
              <a:chOff x="2796231" y="2702265"/>
              <a:chExt cx="563080" cy="536639"/>
            </a:xfrm>
          </p:grpSpPr>
          <p:sp>
            <p:nvSpPr>
              <p:cNvPr id="228" name="Rounded Rectangle 227">
                <a:extLst>
                  <a:ext uri="{FF2B5EF4-FFF2-40B4-BE49-F238E27FC236}">
                    <a16:creationId xmlns:a16="http://schemas.microsoft.com/office/drawing/2014/main" id="{099E7CE4-9051-4945-9A9B-FA9252945D6E}"/>
                  </a:ext>
                </a:extLst>
              </p:cNvPr>
              <p:cNvSpPr/>
              <p:nvPr/>
            </p:nvSpPr>
            <p:spPr>
              <a:xfrm>
                <a:off x="314334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and</a:t>
                </a:r>
              </a:p>
            </p:txBody>
          </p:sp>
          <p:cxnSp>
            <p:nvCxnSpPr>
              <p:cNvPr id="229" name="Straight Arrow Connector 228">
                <a:extLst>
                  <a:ext uri="{FF2B5EF4-FFF2-40B4-BE49-F238E27FC236}">
                    <a16:creationId xmlns:a16="http://schemas.microsoft.com/office/drawing/2014/main" id="{F82CFD39-C4B7-0743-9D08-85CDE1E601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98587" y="3126682"/>
                <a:ext cx="77060" cy="104914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34" name="Straight Arrow Connector 233">
                <a:extLst>
                  <a:ext uri="{FF2B5EF4-FFF2-40B4-BE49-F238E27FC236}">
                    <a16:creationId xmlns:a16="http://schemas.microsoft.com/office/drawing/2014/main" id="{14A8715D-C269-B84B-9BF9-5051BC07C2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58839" y="3129022"/>
                <a:ext cx="82660" cy="10988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3" name="Straight Arrow Connector 242">
                <a:extLst>
                  <a:ext uri="{FF2B5EF4-FFF2-40B4-BE49-F238E27FC236}">
                    <a16:creationId xmlns:a16="http://schemas.microsoft.com/office/drawing/2014/main" id="{BB11C006-BAC7-F242-8250-8BD6CE45C2E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53010" y="3071139"/>
                <a:ext cx="91155" cy="1348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44" name="Rounded Rectangle 243">
                <a:extLst>
                  <a:ext uri="{FF2B5EF4-FFF2-40B4-BE49-F238E27FC236}">
                    <a16:creationId xmlns:a16="http://schemas.microsoft.com/office/drawing/2014/main" id="{B935295E-ADF6-574A-B5AD-27C6F21D335E}"/>
                  </a:ext>
                </a:extLst>
              </p:cNvPr>
              <p:cNvSpPr/>
              <p:nvPr/>
            </p:nvSpPr>
            <p:spPr>
              <a:xfrm>
                <a:off x="3089311" y="2798470"/>
                <a:ext cx="270000" cy="126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popcnt</a:t>
                </a:r>
                <a:endParaRPr kumimoji="0" lang="en-US" sz="600" b="1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Next Condensed Demi Bold" panose="020B0506020202020204" pitchFamily="34" charset="0"/>
                  <a:sym typeface="Arial"/>
                </a:endParaRPr>
              </a:p>
            </p:txBody>
          </p:sp>
          <p:cxnSp>
            <p:nvCxnSpPr>
              <p:cNvPr id="245" name="Straight Arrow Connector 244">
                <a:extLst>
                  <a:ext uri="{FF2B5EF4-FFF2-40B4-BE49-F238E27FC236}">
                    <a16:creationId xmlns:a16="http://schemas.microsoft.com/office/drawing/2014/main" id="{64955A48-A605-6E4D-9473-C06B955B3B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5721" y="2928693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6" name="Straight Arrow Connector 245">
                <a:extLst>
                  <a:ext uri="{FF2B5EF4-FFF2-40B4-BE49-F238E27FC236}">
                    <a16:creationId xmlns:a16="http://schemas.microsoft.com/office/drawing/2014/main" id="{26C5208F-75BE-E74B-A7AA-6DBBE1E573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8517" y="2702265"/>
                <a:ext cx="0" cy="9123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47" name="Rounded Rectangle 246">
                <a:extLst>
                  <a:ext uri="{FF2B5EF4-FFF2-40B4-BE49-F238E27FC236}">
                    <a16:creationId xmlns:a16="http://schemas.microsoft.com/office/drawing/2014/main" id="{BDEC93B6-7B22-FD41-942A-15E071638518}"/>
                  </a:ext>
                </a:extLst>
              </p:cNvPr>
              <p:cNvSpPr/>
              <p:nvPr/>
            </p:nvSpPr>
            <p:spPr>
              <a:xfrm>
                <a:off x="288690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not</a:t>
                </a:r>
              </a:p>
            </p:txBody>
          </p:sp>
          <p:cxnSp>
            <p:nvCxnSpPr>
              <p:cNvPr id="248" name="Straight Arrow Connector 247">
                <a:extLst>
                  <a:ext uri="{FF2B5EF4-FFF2-40B4-BE49-F238E27FC236}">
                    <a16:creationId xmlns:a16="http://schemas.microsoft.com/office/drawing/2014/main" id="{B7C6AEFD-AEE1-404C-9477-6BEB5A8AA3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6231" y="3071139"/>
                <a:ext cx="91013" cy="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916" name="Freeform 915">
              <a:extLst>
                <a:ext uri="{FF2B5EF4-FFF2-40B4-BE49-F238E27FC236}">
                  <a16:creationId xmlns:a16="http://schemas.microsoft.com/office/drawing/2014/main" id="{68EEE73D-7639-EE4E-A295-EE01482AE8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5969" y="473888"/>
              <a:ext cx="108128" cy="108000"/>
            </a:xfrm>
            <a:custGeom>
              <a:avLst/>
              <a:gdLst>
                <a:gd name="connsiteX0" fmla="*/ 61631 w 61567"/>
                <a:gd name="connsiteY0" fmla="*/ 30747 h 61494"/>
                <a:gd name="connsiteX1" fmla="*/ 30847 w 61567"/>
                <a:gd name="connsiteY1" fmla="*/ 61495 h 61494"/>
                <a:gd name="connsiteX2" fmla="*/ 63 w 61567"/>
                <a:gd name="connsiteY2" fmla="*/ 30747 h 61494"/>
                <a:gd name="connsiteX3" fmla="*/ 30847 w 61567"/>
                <a:gd name="connsiteY3" fmla="*/ 0 h 61494"/>
                <a:gd name="connsiteX4" fmla="*/ 61631 w 61567"/>
                <a:gd name="connsiteY4" fmla="*/ 30747 h 6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67" h="61494">
                  <a:moveTo>
                    <a:pt x="61631" y="30747"/>
                  </a:moveTo>
                  <a:cubicBezTo>
                    <a:pt x="61631" y="47729"/>
                    <a:pt x="47848" y="61495"/>
                    <a:pt x="30847" y="61495"/>
                  </a:cubicBezTo>
                  <a:cubicBezTo>
                    <a:pt x="13845" y="61495"/>
                    <a:pt x="63" y="47729"/>
                    <a:pt x="63" y="30747"/>
                  </a:cubicBezTo>
                  <a:cubicBezTo>
                    <a:pt x="63" y="13766"/>
                    <a:pt x="13845" y="0"/>
                    <a:pt x="30847" y="0"/>
                  </a:cubicBezTo>
                  <a:cubicBezTo>
                    <a:pt x="47848" y="0"/>
                    <a:pt x="61631" y="13766"/>
                    <a:pt x="61631" y="30747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803" name="TextBox 802">
            <a:extLst>
              <a:ext uri="{FF2B5EF4-FFF2-40B4-BE49-F238E27FC236}">
                <a16:creationId xmlns:a16="http://schemas.microsoft.com/office/drawing/2014/main" id="{257E2B0E-9780-F64E-B40A-677D810E614A}"/>
              </a:ext>
            </a:extLst>
          </p:cNvPr>
          <p:cNvSpPr txBox="1"/>
          <p:nvPr/>
        </p:nvSpPr>
        <p:spPr>
          <a:xfrm>
            <a:off x="7211956" y="63125"/>
            <a:ext cx="1410643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GPU Optimization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BF82EB-49ED-4696-AB3D-89C2B165C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488" y="860070"/>
            <a:ext cx="6252973" cy="3773858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88030BA9-F1DB-4782-923C-42790D1F6A33}"/>
              </a:ext>
            </a:extLst>
          </p:cNvPr>
          <p:cNvSpPr/>
          <p:nvPr/>
        </p:nvSpPr>
        <p:spPr>
          <a:xfrm>
            <a:off x="4880772" y="1578412"/>
            <a:ext cx="1580987" cy="2963108"/>
          </a:xfrm>
          <a:prstGeom prst="rect">
            <a:avLst/>
          </a:prstGeom>
          <a:noFill/>
          <a:ln w="508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0A83E29-24D1-4738-BF2C-19FF81832C9E}"/>
              </a:ext>
            </a:extLst>
          </p:cNvPr>
          <p:cNvSpPr txBox="1"/>
          <p:nvPr/>
        </p:nvSpPr>
        <p:spPr>
          <a:xfrm>
            <a:off x="3485884" y="2408982"/>
            <a:ext cx="1460337" cy="36933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rgbClr val="00B05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Select only used roofs</a:t>
            </a:r>
          </a:p>
        </p:txBody>
      </p:sp>
    </p:spTree>
    <p:extLst>
      <p:ext uri="{BB962C8B-B14F-4D97-AF65-F5344CB8AC3E}">
        <p14:creationId xmlns:p14="http://schemas.microsoft.com/office/powerpoint/2010/main" val="1233380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788F09-C217-F440-BE37-9B936F524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Advisor in action…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33A23-E3B5-8345-95C4-29B339A6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53</a:t>
            </a:fld>
            <a:r>
              <a:rPr lang="pt-PT"/>
              <a:t>  </a:t>
            </a:r>
            <a:r>
              <a:rPr lang="pt-PT" b="0"/>
              <a:t>|</a:t>
            </a:r>
            <a:endParaRPr lang="uk-UA" b="0" dirty="0"/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id="{C405ED78-4798-A34F-B1BE-9C739FEC72EE}"/>
              </a:ext>
            </a:extLst>
          </p:cNvPr>
          <p:cNvSpPr/>
          <p:nvPr/>
        </p:nvSpPr>
        <p:spPr>
          <a:xfrm>
            <a:off x="6687350" y="0"/>
            <a:ext cx="2456650" cy="5143500"/>
          </a:xfrm>
          <a:prstGeom prst="rect">
            <a:avLst/>
          </a:prstGeom>
          <a:solidFill>
            <a:srgbClr val="00597D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637BB7-9F6F-264C-A270-146DBC9D1EA6}"/>
              </a:ext>
            </a:extLst>
          </p:cNvPr>
          <p:cNvGrpSpPr/>
          <p:nvPr/>
        </p:nvGrpSpPr>
        <p:grpSpPr>
          <a:xfrm>
            <a:off x="6905969" y="450944"/>
            <a:ext cx="1792001" cy="709254"/>
            <a:chOff x="6905969" y="450944"/>
            <a:chExt cx="1792001" cy="709254"/>
          </a:xfrm>
        </p:grpSpPr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7F3D38D3-1B49-424F-A840-332FFEF4BD42}"/>
                </a:ext>
              </a:extLst>
            </p:cNvPr>
            <p:cNvSpPr txBox="1"/>
            <p:nvPr/>
          </p:nvSpPr>
          <p:spPr>
            <a:xfrm>
              <a:off x="7175117" y="450944"/>
              <a:ext cx="1522853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defTabSz="1828800"/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Three Genotypes + Phenotype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712B104-F208-3B4D-880C-CD329D54B6F0}"/>
                </a:ext>
              </a:extLst>
            </p:cNvPr>
            <p:cNvGrpSpPr/>
            <p:nvPr/>
          </p:nvGrpSpPr>
          <p:grpSpPr>
            <a:xfrm>
              <a:off x="7190865" y="679378"/>
              <a:ext cx="470414" cy="480820"/>
              <a:chOff x="7124920" y="365042"/>
              <a:chExt cx="470414" cy="480820"/>
            </a:xfrm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C9F77248-06BF-7146-AE78-4D2C87D5D812}"/>
                  </a:ext>
                </a:extLst>
              </p:cNvPr>
              <p:cNvSpPr/>
              <p:nvPr/>
            </p:nvSpPr>
            <p:spPr>
              <a:xfrm>
                <a:off x="7124920" y="365042"/>
                <a:ext cx="470414" cy="48082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A7D428CB-DB10-BB4C-B8AA-DE7AE05B9872}"/>
                  </a:ext>
                </a:extLst>
              </p:cNvPr>
              <p:cNvGrpSpPr/>
              <p:nvPr/>
            </p:nvGrpSpPr>
            <p:grpSpPr>
              <a:xfrm>
                <a:off x="7177888" y="411290"/>
                <a:ext cx="359728" cy="104455"/>
                <a:chOff x="7177888" y="411290"/>
                <a:chExt cx="359728" cy="104455"/>
              </a:xfrm>
            </p:grpSpPr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8FA9A594-F810-8749-9894-E3F3ED6E25E6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C8AC1865-7A7B-0242-B49B-1605AAF743C5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2EAD230E-8FF9-514A-9ABD-DD3F9478A9B8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72924A39-F1A9-4F47-8D8D-90EC34B74D73}"/>
                  </a:ext>
                </a:extLst>
              </p:cNvPr>
              <p:cNvGrpSpPr/>
              <p:nvPr/>
            </p:nvGrpSpPr>
            <p:grpSpPr>
              <a:xfrm>
                <a:off x="7177888" y="508537"/>
                <a:ext cx="359728" cy="104455"/>
                <a:chOff x="7177888" y="411290"/>
                <a:chExt cx="359728" cy="104455"/>
              </a:xfrm>
            </p:grpSpPr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F46E6D34-9C62-AA49-8BA4-58DD16D209C9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ED189552-1158-064F-851B-256240C34D29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157D36FC-1D8F-2D4A-9030-61A55E9C4760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B6FF3A16-F9B8-BC4F-A51C-E2E8787E6D54}"/>
                  </a:ext>
                </a:extLst>
              </p:cNvPr>
              <p:cNvGrpSpPr/>
              <p:nvPr/>
            </p:nvGrpSpPr>
            <p:grpSpPr>
              <a:xfrm>
                <a:off x="7177888" y="612992"/>
                <a:ext cx="359728" cy="104455"/>
                <a:chOff x="7177888" y="411290"/>
                <a:chExt cx="359728" cy="104455"/>
              </a:xfrm>
            </p:grpSpPr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78CD421A-F950-3E4B-BF32-F4489C9F418C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4CB2CB17-BAE4-B846-B8E6-278AFE7DBE92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03A5BD55-9C8A-4A4E-A741-CCEE470D20AB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03DE9CA7-544D-574E-8062-992A60FEC702}"/>
                  </a:ext>
                </a:extLst>
              </p:cNvPr>
              <p:cNvSpPr/>
              <p:nvPr/>
            </p:nvSpPr>
            <p:spPr>
              <a:xfrm>
                <a:off x="7177888" y="756992"/>
                <a:ext cx="359728" cy="3600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C4E26584-492D-264E-A541-31B3F1699BB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03947" y="679378"/>
              <a:ext cx="468000" cy="446023"/>
              <a:chOff x="2796231" y="2702265"/>
              <a:chExt cx="563080" cy="536639"/>
            </a:xfrm>
          </p:grpSpPr>
          <p:sp>
            <p:nvSpPr>
              <p:cNvPr id="228" name="Rounded Rectangle 227">
                <a:extLst>
                  <a:ext uri="{FF2B5EF4-FFF2-40B4-BE49-F238E27FC236}">
                    <a16:creationId xmlns:a16="http://schemas.microsoft.com/office/drawing/2014/main" id="{099E7CE4-9051-4945-9A9B-FA9252945D6E}"/>
                  </a:ext>
                </a:extLst>
              </p:cNvPr>
              <p:cNvSpPr/>
              <p:nvPr/>
            </p:nvSpPr>
            <p:spPr>
              <a:xfrm>
                <a:off x="314334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and</a:t>
                </a:r>
              </a:p>
            </p:txBody>
          </p:sp>
          <p:cxnSp>
            <p:nvCxnSpPr>
              <p:cNvPr id="229" name="Straight Arrow Connector 228">
                <a:extLst>
                  <a:ext uri="{FF2B5EF4-FFF2-40B4-BE49-F238E27FC236}">
                    <a16:creationId xmlns:a16="http://schemas.microsoft.com/office/drawing/2014/main" id="{F82CFD39-C4B7-0743-9D08-85CDE1E601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98587" y="3126682"/>
                <a:ext cx="77060" cy="104914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34" name="Straight Arrow Connector 233">
                <a:extLst>
                  <a:ext uri="{FF2B5EF4-FFF2-40B4-BE49-F238E27FC236}">
                    <a16:creationId xmlns:a16="http://schemas.microsoft.com/office/drawing/2014/main" id="{14A8715D-C269-B84B-9BF9-5051BC07C2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58839" y="3129022"/>
                <a:ext cx="82660" cy="10988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3" name="Straight Arrow Connector 242">
                <a:extLst>
                  <a:ext uri="{FF2B5EF4-FFF2-40B4-BE49-F238E27FC236}">
                    <a16:creationId xmlns:a16="http://schemas.microsoft.com/office/drawing/2014/main" id="{BB11C006-BAC7-F242-8250-8BD6CE45C2E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53010" y="3071139"/>
                <a:ext cx="91155" cy="1348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44" name="Rounded Rectangle 243">
                <a:extLst>
                  <a:ext uri="{FF2B5EF4-FFF2-40B4-BE49-F238E27FC236}">
                    <a16:creationId xmlns:a16="http://schemas.microsoft.com/office/drawing/2014/main" id="{B935295E-ADF6-574A-B5AD-27C6F21D335E}"/>
                  </a:ext>
                </a:extLst>
              </p:cNvPr>
              <p:cNvSpPr/>
              <p:nvPr/>
            </p:nvSpPr>
            <p:spPr>
              <a:xfrm>
                <a:off x="3089311" y="2798470"/>
                <a:ext cx="270000" cy="126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popcnt</a:t>
                </a:r>
                <a:endParaRPr kumimoji="0" lang="en-US" sz="600" b="1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Next Condensed Demi Bold" panose="020B0506020202020204" pitchFamily="34" charset="0"/>
                  <a:sym typeface="Arial"/>
                </a:endParaRPr>
              </a:p>
            </p:txBody>
          </p:sp>
          <p:cxnSp>
            <p:nvCxnSpPr>
              <p:cNvPr id="245" name="Straight Arrow Connector 244">
                <a:extLst>
                  <a:ext uri="{FF2B5EF4-FFF2-40B4-BE49-F238E27FC236}">
                    <a16:creationId xmlns:a16="http://schemas.microsoft.com/office/drawing/2014/main" id="{64955A48-A605-6E4D-9473-C06B955B3B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5721" y="2928693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6" name="Straight Arrow Connector 245">
                <a:extLst>
                  <a:ext uri="{FF2B5EF4-FFF2-40B4-BE49-F238E27FC236}">
                    <a16:creationId xmlns:a16="http://schemas.microsoft.com/office/drawing/2014/main" id="{26C5208F-75BE-E74B-A7AA-6DBBE1E573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8517" y="2702265"/>
                <a:ext cx="0" cy="9123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47" name="Rounded Rectangle 246">
                <a:extLst>
                  <a:ext uri="{FF2B5EF4-FFF2-40B4-BE49-F238E27FC236}">
                    <a16:creationId xmlns:a16="http://schemas.microsoft.com/office/drawing/2014/main" id="{BDEC93B6-7B22-FD41-942A-15E071638518}"/>
                  </a:ext>
                </a:extLst>
              </p:cNvPr>
              <p:cNvSpPr/>
              <p:nvPr/>
            </p:nvSpPr>
            <p:spPr>
              <a:xfrm>
                <a:off x="288690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not</a:t>
                </a:r>
              </a:p>
            </p:txBody>
          </p:sp>
          <p:cxnSp>
            <p:nvCxnSpPr>
              <p:cNvPr id="248" name="Straight Arrow Connector 247">
                <a:extLst>
                  <a:ext uri="{FF2B5EF4-FFF2-40B4-BE49-F238E27FC236}">
                    <a16:creationId xmlns:a16="http://schemas.microsoft.com/office/drawing/2014/main" id="{B7C6AEFD-AEE1-404C-9477-6BEB5A8AA3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6231" y="3071139"/>
                <a:ext cx="91013" cy="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916" name="Freeform 915">
              <a:extLst>
                <a:ext uri="{FF2B5EF4-FFF2-40B4-BE49-F238E27FC236}">
                  <a16:creationId xmlns:a16="http://schemas.microsoft.com/office/drawing/2014/main" id="{68EEE73D-7639-EE4E-A295-EE01482AE8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5969" y="473888"/>
              <a:ext cx="108128" cy="108000"/>
            </a:xfrm>
            <a:custGeom>
              <a:avLst/>
              <a:gdLst>
                <a:gd name="connsiteX0" fmla="*/ 61631 w 61567"/>
                <a:gd name="connsiteY0" fmla="*/ 30747 h 61494"/>
                <a:gd name="connsiteX1" fmla="*/ 30847 w 61567"/>
                <a:gd name="connsiteY1" fmla="*/ 61495 h 61494"/>
                <a:gd name="connsiteX2" fmla="*/ 63 w 61567"/>
                <a:gd name="connsiteY2" fmla="*/ 30747 h 61494"/>
                <a:gd name="connsiteX3" fmla="*/ 30847 w 61567"/>
                <a:gd name="connsiteY3" fmla="*/ 0 h 61494"/>
                <a:gd name="connsiteX4" fmla="*/ 61631 w 61567"/>
                <a:gd name="connsiteY4" fmla="*/ 30747 h 6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67" h="61494">
                  <a:moveTo>
                    <a:pt x="61631" y="30747"/>
                  </a:moveTo>
                  <a:cubicBezTo>
                    <a:pt x="61631" y="47729"/>
                    <a:pt x="47848" y="61495"/>
                    <a:pt x="30847" y="61495"/>
                  </a:cubicBezTo>
                  <a:cubicBezTo>
                    <a:pt x="13845" y="61495"/>
                    <a:pt x="63" y="47729"/>
                    <a:pt x="63" y="30747"/>
                  </a:cubicBezTo>
                  <a:cubicBezTo>
                    <a:pt x="63" y="13766"/>
                    <a:pt x="13845" y="0"/>
                    <a:pt x="30847" y="0"/>
                  </a:cubicBezTo>
                  <a:cubicBezTo>
                    <a:pt x="47848" y="0"/>
                    <a:pt x="61631" y="13766"/>
                    <a:pt x="61631" y="30747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803" name="TextBox 802">
            <a:extLst>
              <a:ext uri="{FF2B5EF4-FFF2-40B4-BE49-F238E27FC236}">
                <a16:creationId xmlns:a16="http://schemas.microsoft.com/office/drawing/2014/main" id="{257E2B0E-9780-F64E-B40A-677D810E614A}"/>
              </a:ext>
            </a:extLst>
          </p:cNvPr>
          <p:cNvSpPr txBox="1"/>
          <p:nvPr/>
        </p:nvSpPr>
        <p:spPr>
          <a:xfrm>
            <a:off x="7211956" y="63125"/>
            <a:ext cx="1410643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GPU Optimization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BF82EB-49ED-4696-AB3D-89C2B165C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488" y="860070"/>
            <a:ext cx="6252973" cy="3773858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88030BA9-F1DB-4782-923C-42790D1F6A33}"/>
              </a:ext>
            </a:extLst>
          </p:cNvPr>
          <p:cNvSpPr/>
          <p:nvPr/>
        </p:nvSpPr>
        <p:spPr>
          <a:xfrm>
            <a:off x="4880772" y="1578412"/>
            <a:ext cx="1580987" cy="2963108"/>
          </a:xfrm>
          <a:prstGeom prst="rect">
            <a:avLst/>
          </a:prstGeom>
          <a:noFill/>
          <a:ln w="508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0A83E29-24D1-4738-BF2C-19FF81832C9E}"/>
              </a:ext>
            </a:extLst>
          </p:cNvPr>
          <p:cNvSpPr txBox="1"/>
          <p:nvPr/>
        </p:nvSpPr>
        <p:spPr>
          <a:xfrm>
            <a:off x="3485884" y="2408982"/>
            <a:ext cx="1460337" cy="36933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rgbClr val="00B05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Select only used roofs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97458CA-7A2D-4CB5-8A53-40BC455CFAE1}"/>
              </a:ext>
            </a:extLst>
          </p:cNvPr>
          <p:cNvCxnSpPr>
            <a:cxnSpLocks/>
          </p:cNvCxnSpPr>
          <p:nvPr/>
        </p:nvCxnSpPr>
        <p:spPr>
          <a:xfrm flipH="1">
            <a:off x="5722620" y="1463039"/>
            <a:ext cx="632460" cy="0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86607D85-FDA3-4B68-A355-A0E563E45CB0}"/>
              </a:ext>
            </a:extLst>
          </p:cNvPr>
          <p:cNvSpPr txBox="1"/>
          <p:nvPr/>
        </p:nvSpPr>
        <p:spPr>
          <a:xfrm>
            <a:off x="3411974" y="1352669"/>
            <a:ext cx="2300154" cy="18466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rgbClr val="FF000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Click here after roof selection</a:t>
            </a:r>
          </a:p>
        </p:txBody>
      </p:sp>
    </p:spTree>
    <p:extLst>
      <p:ext uri="{BB962C8B-B14F-4D97-AF65-F5344CB8AC3E}">
        <p14:creationId xmlns:p14="http://schemas.microsoft.com/office/powerpoint/2010/main" val="23285940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788F09-C217-F440-BE37-9B936F524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Advisor in action…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33A23-E3B5-8345-95C4-29B339A6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54</a:t>
            </a:fld>
            <a:r>
              <a:rPr lang="pt-PT"/>
              <a:t>  </a:t>
            </a:r>
            <a:r>
              <a:rPr lang="pt-PT" b="0"/>
              <a:t>|</a:t>
            </a:r>
            <a:endParaRPr lang="uk-UA" b="0" dirty="0"/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id="{C405ED78-4798-A34F-B1BE-9C739FEC72EE}"/>
              </a:ext>
            </a:extLst>
          </p:cNvPr>
          <p:cNvSpPr/>
          <p:nvPr/>
        </p:nvSpPr>
        <p:spPr>
          <a:xfrm>
            <a:off x="6687350" y="0"/>
            <a:ext cx="2456650" cy="5143500"/>
          </a:xfrm>
          <a:prstGeom prst="rect">
            <a:avLst/>
          </a:prstGeom>
          <a:solidFill>
            <a:srgbClr val="00597D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637BB7-9F6F-264C-A270-146DBC9D1EA6}"/>
              </a:ext>
            </a:extLst>
          </p:cNvPr>
          <p:cNvGrpSpPr/>
          <p:nvPr/>
        </p:nvGrpSpPr>
        <p:grpSpPr>
          <a:xfrm>
            <a:off x="6905969" y="450944"/>
            <a:ext cx="1792001" cy="709254"/>
            <a:chOff x="6905969" y="450944"/>
            <a:chExt cx="1792001" cy="709254"/>
          </a:xfrm>
        </p:grpSpPr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7F3D38D3-1B49-424F-A840-332FFEF4BD42}"/>
                </a:ext>
              </a:extLst>
            </p:cNvPr>
            <p:cNvSpPr txBox="1"/>
            <p:nvPr/>
          </p:nvSpPr>
          <p:spPr>
            <a:xfrm>
              <a:off x="7175117" y="450944"/>
              <a:ext cx="1522853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defTabSz="1828800"/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Three Genotypes + Phenotype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712B104-F208-3B4D-880C-CD329D54B6F0}"/>
                </a:ext>
              </a:extLst>
            </p:cNvPr>
            <p:cNvGrpSpPr/>
            <p:nvPr/>
          </p:nvGrpSpPr>
          <p:grpSpPr>
            <a:xfrm>
              <a:off x="7190865" y="679378"/>
              <a:ext cx="470414" cy="480820"/>
              <a:chOff x="7124920" y="365042"/>
              <a:chExt cx="470414" cy="480820"/>
            </a:xfrm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C9F77248-06BF-7146-AE78-4D2C87D5D812}"/>
                  </a:ext>
                </a:extLst>
              </p:cNvPr>
              <p:cNvSpPr/>
              <p:nvPr/>
            </p:nvSpPr>
            <p:spPr>
              <a:xfrm>
                <a:off x="7124920" y="365042"/>
                <a:ext cx="470414" cy="48082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A7D428CB-DB10-BB4C-B8AA-DE7AE05B9872}"/>
                  </a:ext>
                </a:extLst>
              </p:cNvPr>
              <p:cNvGrpSpPr/>
              <p:nvPr/>
            </p:nvGrpSpPr>
            <p:grpSpPr>
              <a:xfrm>
                <a:off x="7177888" y="411290"/>
                <a:ext cx="359728" cy="104455"/>
                <a:chOff x="7177888" y="411290"/>
                <a:chExt cx="359728" cy="104455"/>
              </a:xfrm>
            </p:grpSpPr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8FA9A594-F810-8749-9894-E3F3ED6E25E6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C8AC1865-7A7B-0242-B49B-1605AAF743C5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2EAD230E-8FF9-514A-9ABD-DD3F9478A9B8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72924A39-F1A9-4F47-8D8D-90EC34B74D73}"/>
                  </a:ext>
                </a:extLst>
              </p:cNvPr>
              <p:cNvGrpSpPr/>
              <p:nvPr/>
            </p:nvGrpSpPr>
            <p:grpSpPr>
              <a:xfrm>
                <a:off x="7177888" y="508537"/>
                <a:ext cx="359728" cy="104455"/>
                <a:chOff x="7177888" y="411290"/>
                <a:chExt cx="359728" cy="104455"/>
              </a:xfrm>
            </p:grpSpPr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F46E6D34-9C62-AA49-8BA4-58DD16D209C9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ED189552-1158-064F-851B-256240C34D29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157D36FC-1D8F-2D4A-9030-61A55E9C4760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B6FF3A16-F9B8-BC4F-A51C-E2E8787E6D54}"/>
                  </a:ext>
                </a:extLst>
              </p:cNvPr>
              <p:cNvGrpSpPr/>
              <p:nvPr/>
            </p:nvGrpSpPr>
            <p:grpSpPr>
              <a:xfrm>
                <a:off x="7177888" y="612992"/>
                <a:ext cx="359728" cy="104455"/>
                <a:chOff x="7177888" y="411290"/>
                <a:chExt cx="359728" cy="104455"/>
              </a:xfrm>
            </p:grpSpPr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78CD421A-F950-3E4B-BF32-F4489C9F418C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4CB2CB17-BAE4-B846-B8E6-278AFE7DBE92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03A5BD55-9C8A-4A4E-A741-CCEE470D20AB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03DE9CA7-544D-574E-8062-992A60FEC702}"/>
                  </a:ext>
                </a:extLst>
              </p:cNvPr>
              <p:cNvSpPr/>
              <p:nvPr/>
            </p:nvSpPr>
            <p:spPr>
              <a:xfrm>
                <a:off x="7177888" y="756992"/>
                <a:ext cx="359728" cy="3600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C4E26584-492D-264E-A541-31B3F1699BB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03947" y="679378"/>
              <a:ext cx="468000" cy="446023"/>
              <a:chOff x="2796231" y="2702265"/>
              <a:chExt cx="563080" cy="536639"/>
            </a:xfrm>
          </p:grpSpPr>
          <p:sp>
            <p:nvSpPr>
              <p:cNvPr id="228" name="Rounded Rectangle 227">
                <a:extLst>
                  <a:ext uri="{FF2B5EF4-FFF2-40B4-BE49-F238E27FC236}">
                    <a16:creationId xmlns:a16="http://schemas.microsoft.com/office/drawing/2014/main" id="{099E7CE4-9051-4945-9A9B-FA9252945D6E}"/>
                  </a:ext>
                </a:extLst>
              </p:cNvPr>
              <p:cNvSpPr/>
              <p:nvPr/>
            </p:nvSpPr>
            <p:spPr>
              <a:xfrm>
                <a:off x="314334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and</a:t>
                </a:r>
              </a:p>
            </p:txBody>
          </p:sp>
          <p:cxnSp>
            <p:nvCxnSpPr>
              <p:cNvPr id="229" name="Straight Arrow Connector 228">
                <a:extLst>
                  <a:ext uri="{FF2B5EF4-FFF2-40B4-BE49-F238E27FC236}">
                    <a16:creationId xmlns:a16="http://schemas.microsoft.com/office/drawing/2014/main" id="{F82CFD39-C4B7-0743-9D08-85CDE1E601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98587" y="3126682"/>
                <a:ext cx="77060" cy="104914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34" name="Straight Arrow Connector 233">
                <a:extLst>
                  <a:ext uri="{FF2B5EF4-FFF2-40B4-BE49-F238E27FC236}">
                    <a16:creationId xmlns:a16="http://schemas.microsoft.com/office/drawing/2014/main" id="{14A8715D-C269-B84B-9BF9-5051BC07C2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58839" y="3129022"/>
                <a:ext cx="82660" cy="10988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3" name="Straight Arrow Connector 242">
                <a:extLst>
                  <a:ext uri="{FF2B5EF4-FFF2-40B4-BE49-F238E27FC236}">
                    <a16:creationId xmlns:a16="http://schemas.microsoft.com/office/drawing/2014/main" id="{BB11C006-BAC7-F242-8250-8BD6CE45C2E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53010" y="3071139"/>
                <a:ext cx="91155" cy="1348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44" name="Rounded Rectangle 243">
                <a:extLst>
                  <a:ext uri="{FF2B5EF4-FFF2-40B4-BE49-F238E27FC236}">
                    <a16:creationId xmlns:a16="http://schemas.microsoft.com/office/drawing/2014/main" id="{B935295E-ADF6-574A-B5AD-27C6F21D335E}"/>
                  </a:ext>
                </a:extLst>
              </p:cNvPr>
              <p:cNvSpPr/>
              <p:nvPr/>
            </p:nvSpPr>
            <p:spPr>
              <a:xfrm>
                <a:off x="3089311" y="2798470"/>
                <a:ext cx="270000" cy="126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popcnt</a:t>
                </a:r>
                <a:endParaRPr kumimoji="0" lang="en-US" sz="600" b="1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Next Condensed Demi Bold" panose="020B0506020202020204" pitchFamily="34" charset="0"/>
                  <a:sym typeface="Arial"/>
                </a:endParaRPr>
              </a:p>
            </p:txBody>
          </p:sp>
          <p:cxnSp>
            <p:nvCxnSpPr>
              <p:cNvPr id="245" name="Straight Arrow Connector 244">
                <a:extLst>
                  <a:ext uri="{FF2B5EF4-FFF2-40B4-BE49-F238E27FC236}">
                    <a16:creationId xmlns:a16="http://schemas.microsoft.com/office/drawing/2014/main" id="{64955A48-A605-6E4D-9473-C06B955B3B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5721" y="2928693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6" name="Straight Arrow Connector 245">
                <a:extLst>
                  <a:ext uri="{FF2B5EF4-FFF2-40B4-BE49-F238E27FC236}">
                    <a16:creationId xmlns:a16="http://schemas.microsoft.com/office/drawing/2014/main" id="{26C5208F-75BE-E74B-A7AA-6DBBE1E573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8517" y="2702265"/>
                <a:ext cx="0" cy="9123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47" name="Rounded Rectangle 246">
                <a:extLst>
                  <a:ext uri="{FF2B5EF4-FFF2-40B4-BE49-F238E27FC236}">
                    <a16:creationId xmlns:a16="http://schemas.microsoft.com/office/drawing/2014/main" id="{BDEC93B6-7B22-FD41-942A-15E071638518}"/>
                  </a:ext>
                </a:extLst>
              </p:cNvPr>
              <p:cNvSpPr/>
              <p:nvPr/>
            </p:nvSpPr>
            <p:spPr>
              <a:xfrm>
                <a:off x="288690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not</a:t>
                </a:r>
              </a:p>
            </p:txBody>
          </p:sp>
          <p:cxnSp>
            <p:nvCxnSpPr>
              <p:cNvPr id="248" name="Straight Arrow Connector 247">
                <a:extLst>
                  <a:ext uri="{FF2B5EF4-FFF2-40B4-BE49-F238E27FC236}">
                    <a16:creationId xmlns:a16="http://schemas.microsoft.com/office/drawing/2014/main" id="{B7C6AEFD-AEE1-404C-9477-6BEB5A8AA3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6231" y="3071139"/>
                <a:ext cx="91013" cy="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916" name="Freeform 915">
              <a:extLst>
                <a:ext uri="{FF2B5EF4-FFF2-40B4-BE49-F238E27FC236}">
                  <a16:creationId xmlns:a16="http://schemas.microsoft.com/office/drawing/2014/main" id="{68EEE73D-7639-EE4E-A295-EE01482AE8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5969" y="473888"/>
              <a:ext cx="108128" cy="108000"/>
            </a:xfrm>
            <a:custGeom>
              <a:avLst/>
              <a:gdLst>
                <a:gd name="connsiteX0" fmla="*/ 61631 w 61567"/>
                <a:gd name="connsiteY0" fmla="*/ 30747 h 61494"/>
                <a:gd name="connsiteX1" fmla="*/ 30847 w 61567"/>
                <a:gd name="connsiteY1" fmla="*/ 61495 h 61494"/>
                <a:gd name="connsiteX2" fmla="*/ 63 w 61567"/>
                <a:gd name="connsiteY2" fmla="*/ 30747 h 61494"/>
                <a:gd name="connsiteX3" fmla="*/ 30847 w 61567"/>
                <a:gd name="connsiteY3" fmla="*/ 0 h 61494"/>
                <a:gd name="connsiteX4" fmla="*/ 61631 w 61567"/>
                <a:gd name="connsiteY4" fmla="*/ 30747 h 6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67" h="61494">
                  <a:moveTo>
                    <a:pt x="61631" y="30747"/>
                  </a:moveTo>
                  <a:cubicBezTo>
                    <a:pt x="61631" y="47729"/>
                    <a:pt x="47848" y="61495"/>
                    <a:pt x="30847" y="61495"/>
                  </a:cubicBezTo>
                  <a:cubicBezTo>
                    <a:pt x="13845" y="61495"/>
                    <a:pt x="63" y="47729"/>
                    <a:pt x="63" y="30747"/>
                  </a:cubicBezTo>
                  <a:cubicBezTo>
                    <a:pt x="63" y="13766"/>
                    <a:pt x="13845" y="0"/>
                    <a:pt x="30847" y="0"/>
                  </a:cubicBezTo>
                  <a:cubicBezTo>
                    <a:pt x="47848" y="0"/>
                    <a:pt x="61631" y="13766"/>
                    <a:pt x="61631" y="30747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803" name="TextBox 802">
            <a:extLst>
              <a:ext uri="{FF2B5EF4-FFF2-40B4-BE49-F238E27FC236}">
                <a16:creationId xmlns:a16="http://schemas.microsoft.com/office/drawing/2014/main" id="{257E2B0E-9780-F64E-B40A-677D810E614A}"/>
              </a:ext>
            </a:extLst>
          </p:cNvPr>
          <p:cNvSpPr txBox="1"/>
          <p:nvPr/>
        </p:nvSpPr>
        <p:spPr>
          <a:xfrm>
            <a:off x="7211956" y="63125"/>
            <a:ext cx="1410643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GPU Optimization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BF82EB-49ED-4696-AB3D-89C2B165C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488" y="862628"/>
            <a:ext cx="6252973" cy="3768741"/>
          </a:xfrm>
          <a:prstGeom prst="rect">
            <a:avLst/>
          </a:prstGeom>
        </p:spPr>
      </p:pic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CC1017F-975F-4087-9BC0-3456DEDE062C}"/>
              </a:ext>
            </a:extLst>
          </p:cNvPr>
          <p:cNvCxnSpPr>
            <a:cxnSpLocks/>
          </p:cNvCxnSpPr>
          <p:nvPr/>
        </p:nvCxnSpPr>
        <p:spPr>
          <a:xfrm flipH="1">
            <a:off x="2987040" y="3009899"/>
            <a:ext cx="449580" cy="213361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2BC38010-6FEA-4E8A-A4CB-6B4D3DD2B37D}"/>
              </a:ext>
            </a:extLst>
          </p:cNvPr>
          <p:cNvSpPr txBox="1"/>
          <p:nvPr/>
        </p:nvSpPr>
        <p:spPr>
          <a:xfrm>
            <a:off x="1915898" y="3335918"/>
            <a:ext cx="2300154" cy="36933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rgbClr val="FF000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Leave cursor on top of kernel to get 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31369560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788F09-C217-F440-BE37-9B936F524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Advisor in action…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33A23-E3B5-8345-95C4-29B339A6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55</a:t>
            </a:fld>
            <a:r>
              <a:rPr lang="pt-PT"/>
              <a:t>  </a:t>
            </a:r>
            <a:r>
              <a:rPr lang="pt-PT" b="0"/>
              <a:t>|</a:t>
            </a:r>
            <a:endParaRPr lang="uk-UA" b="0" dirty="0"/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id="{C405ED78-4798-A34F-B1BE-9C739FEC72EE}"/>
              </a:ext>
            </a:extLst>
          </p:cNvPr>
          <p:cNvSpPr/>
          <p:nvPr/>
        </p:nvSpPr>
        <p:spPr>
          <a:xfrm>
            <a:off x="6687350" y="0"/>
            <a:ext cx="2456650" cy="5143500"/>
          </a:xfrm>
          <a:prstGeom prst="rect">
            <a:avLst/>
          </a:prstGeom>
          <a:solidFill>
            <a:srgbClr val="00597D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637BB7-9F6F-264C-A270-146DBC9D1EA6}"/>
              </a:ext>
            </a:extLst>
          </p:cNvPr>
          <p:cNvGrpSpPr/>
          <p:nvPr/>
        </p:nvGrpSpPr>
        <p:grpSpPr>
          <a:xfrm>
            <a:off x="6905969" y="450944"/>
            <a:ext cx="1792001" cy="709254"/>
            <a:chOff x="6905969" y="450944"/>
            <a:chExt cx="1792001" cy="709254"/>
          </a:xfrm>
        </p:grpSpPr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7F3D38D3-1B49-424F-A840-332FFEF4BD42}"/>
                </a:ext>
              </a:extLst>
            </p:cNvPr>
            <p:cNvSpPr txBox="1"/>
            <p:nvPr/>
          </p:nvSpPr>
          <p:spPr>
            <a:xfrm>
              <a:off x="7175117" y="450944"/>
              <a:ext cx="1522853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defTabSz="1828800"/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Three Genotypes + Phenotype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712B104-F208-3B4D-880C-CD329D54B6F0}"/>
                </a:ext>
              </a:extLst>
            </p:cNvPr>
            <p:cNvGrpSpPr/>
            <p:nvPr/>
          </p:nvGrpSpPr>
          <p:grpSpPr>
            <a:xfrm>
              <a:off x="7190865" y="679378"/>
              <a:ext cx="470414" cy="480820"/>
              <a:chOff x="7124920" y="365042"/>
              <a:chExt cx="470414" cy="480820"/>
            </a:xfrm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C9F77248-06BF-7146-AE78-4D2C87D5D812}"/>
                  </a:ext>
                </a:extLst>
              </p:cNvPr>
              <p:cNvSpPr/>
              <p:nvPr/>
            </p:nvSpPr>
            <p:spPr>
              <a:xfrm>
                <a:off x="7124920" y="365042"/>
                <a:ext cx="470414" cy="48082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A7D428CB-DB10-BB4C-B8AA-DE7AE05B9872}"/>
                  </a:ext>
                </a:extLst>
              </p:cNvPr>
              <p:cNvGrpSpPr/>
              <p:nvPr/>
            </p:nvGrpSpPr>
            <p:grpSpPr>
              <a:xfrm>
                <a:off x="7177888" y="411290"/>
                <a:ext cx="359728" cy="104455"/>
                <a:chOff x="7177888" y="411290"/>
                <a:chExt cx="359728" cy="104455"/>
              </a:xfrm>
            </p:grpSpPr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8FA9A594-F810-8749-9894-E3F3ED6E25E6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C8AC1865-7A7B-0242-B49B-1605AAF743C5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2EAD230E-8FF9-514A-9ABD-DD3F9478A9B8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72924A39-F1A9-4F47-8D8D-90EC34B74D73}"/>
                  </a:ext>
                </a:extLst>
              </p:cNvPr>
              <p:cNvGrpSpPr/>
              <p:nvPr/>
            </p:nvGrpSpPr>
            <p:grpSpPr>
              <a:xfrm>
                <a:off x="7177888" y="508537"/>
                <a:ext cx="359728" cy="104455"/>
                <a:chOff x="7177888" y="411290"/>
                <a:chExt cx="359728" cy="104455"/>
              </a:xfrm>
            </p:grpSpPr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F46E6D34-9C62-AA49-8BA4-58DD16D209C9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ED189552-1158-064F-851B-256240C34D29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157D36FC-1D8F-2D4A-9030-61A55E9C4760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B6FF3A16-F9B8-BC4F-A51C-E2E8787E6D54}"/>
                  </a:ext>
                </a:extLst>
              </p:cNvPr>
              <p:cNvGrpSpPr/>
              <p:nvPr/>
            </p:nvGrpSpPr>
            <p:grpSpPr>
              <a:xfrm>
                <a:off x="7177888" y="612992"/>
                <a:ext cx="359728" cy="104455"/>
                <a:chOff x="7177888" y="411290"/>
                <a:chExt cx="359728" cy="104455"/>
              </a:xfrm>
            </p:grpSpPr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78CD421A-F950-3E4B-BF32-F4489C9F418C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4CB2CB17-BAE4-B846-B8E6-278AFE7DBE92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03A5BD55-9C8A-4A4E-A741-CCEE470D20AB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03DE9CA7-544D-574E-8062-992A60FEC702}"/>
                  </a:ext>
                </a:extLst>
              </p:cNvPr>
              <p:cNvSpPr/>
              <p:nvPr/>
            </p:nvSpPr>
            <p:spPr>
              <a:xfrm>
                <a:off x="7177888" y="756992"/>
                <a:ext cx="359728" cy="3600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C4E26584-492D-264E-A541-31B3F1699BB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03947" y="679378"/>
              <a:ext cx="468000" cy="446023"/>
              <a:chOff x="2796231" y="2702265"/>
              <a:chExt cx="563080" cy="536639"/>
            </a:xfrm>
          </p:grpSpPr>
          <p:sp>
            <p:nvSpPr>
              <p:cNvPr id="228" name="Rounded Rectangle 227">
                <a:extLst>
                  <a:ext uri="{FF2B5EF4-FFF2-40B4-BE49-F238E27FC236}">
                    <a16:creationId xmlns:a16="http://schemas.microsoft.com/office/drawing/2014/main" id="{099E7CE4-9051-4945-9A9B-FA9252945D6E}"/>
                  </a:ext>
                </a:extLst>
              </p:cNvPr>
              <p:cNvSpPr/>
              <p:nvPr/>
            </p:nvSpPr>
            <p:spPr>
              <a:xfrm>
                <a:off x="314334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and</a:t>
                </a:r>
              </a:p>
            </p:txBody>
          </p:sp>
          <p:cxnSp>
            <p:nvCxnSpPr>
              <p:cNvPr id="229" name="Straight Arrow Connector 228">
                <a:extLst>
                  <a:ext uri="{FF2B5EF4-FFF2-40B4-BE49-F238E27FC236}">
                    <a16:creationId xmlns:a16="http://schemas.microsoft.com/office/drawing/2014/main" id="{F82CFD39-C4B7-0743-9D08-85CDE1E601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98587" y="3126682"/>
                <a:ext cx="77060" cy="104914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34" name="Straight Arrow Connector 233">
                <a:extLst>
                  <a:ext uri="{FF2B5EF4-FFF2-40B4-BE49-F238E27FC236}">
                    <a16:creationId xmlns:a16="http://schemas.microsoft.com/office/drawing/2014/main" id="{14A8715D-C269-B84B-9BF9-5051BC07C2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58839" y="3129022"/>
                <a:ext cx="82660" cy="10988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3" name="Straight Arrow Connector 242">
                <a:extLst>
                  <a:ext uri="{FF2B5EF4-FFF2-40B4-BE49-F238E27FC236}">
                    <a16:creationId xmlns:a16="http://schemas.microsoft.com/office/drawing/2014/main" id="{BB11C006-BAC7-F242-8250-8BD6CE45C2E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53010" y="3071139"/>
                <a:ext cx="91155" cy="1348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44" name="Rounded Rectangle 243">
                <a:extLst>
                  <a:ext uri="{FF2B5EF4-FFF2-40B4-BE49-F238E27FC236}">
                    <a16:creationId xmlns:a16="http://schemas.microsoft.com/office/drawing/2014/main" id="{B935295E-ADF6-574A-B5AD-27C6F21D335E}"/>
                  </a:ext>
                </a:extLst>
              </p:cNvPr>
              <p:cNvSpPr/>
              <p:nvPr/>
            </p:nvSpPr>
            <p:spPr>
              <a:xfrm>
                <a:off x="3089311" y="2798470"/>
                <a:ext cx="270000" cy="126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popcnt</a:t>
                </a:r>
                <a:endParaRPr kumimoji="0" lang="en-US" sz="600" b="1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Next Condensed Demi Bold" panose="020B0506020202020204" pitchFamily="34" charset="0"/>
                  <a:sym typeface="Arial"/>
                </a:endParaRPr>
              </a:p>
            </p:txBody>
          </p:sp>
          <p:cxnSp>
            <p:nvCxnSpPr>
              <p:cNvPr id="245" name="Straight Arrow Connector 244">
                <a:extLst>
                  <a:ext uri="{FF2B5EF4-FFF2-40B4-BE49-F238E27FC236}">
                    <a16:creationId xmlns:a16="http://schemas.microsoft.com/office/drawing/2014/main" id="{64955A48-A605-6E4D-9473-C06B955B3B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5721" y="2928693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6" name="Straight Arrow Connector 245">
                <a:extLst>
                  <a:ext uri="{FF2B5EF4-FFF2-40B4-BE49-F238E27FC236}">
                    <a16:creationId xmlns:a16="http://schemas.microsoft.com/office/drawing/2014/main" id="{26C5208F-75BE-E74B-A7AA-6DBBE1E573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8517" y="2702265"/>
                <a:ext cx="0" cy="9123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47" name="Rounded Rectangle 246">
                <a:extLst>
                  <a:ext uri="{FF2B5EF4-FFF2-40B4-BE49-F238E27FC236}">
                    <a16:creationId xmlns:a16="http://schemas.microsoft.com/office/drawing/2014/main" id="{BDEC93B6-7B22-FD41-942A-15E071638518}"/>
                  </a:ext>
                </a:extLst>
              </p:cNvPr>
              <p:cNvSpPr/>
              <p:nvPr/>
            </p:nvSpPr>
            <p:spPr>
              <a:xfrm>
                <a:off x="288690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not</a:t>
                </a:r>
              </a:p>
            </p:txBody>
          </p:sp>
          <p:cxnSp>
            <p:nvCxnSpPr>
              <p:cNvPr id="248" name="Straight Arrow Connector 247">
                <a:extLst>
                  <a:ext uri="{FF2B5EF4-FFF2-40B4-BE49-F238E27FC236}">
                    <a16:creationId xmlns:a16="http://schemas.microsoft.com/office/drawing/2014/main" id="{B7C6AEFD-AEE1-404C-9477-6BEB5A8AA3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6231" y="3071139"/>
                <a:ext cx="91013" cy="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916" name="Freeform 915">
              <a:extLst>
                <a:ext uri="{FF2B5EF4-FFF2-40B4-BE49-F238E27FC236}">
                  <a16:creationId xmlns:a16="http://schemas.microsoft.com/office/drawing/2014/main" id="{68EEE73D-7639-EE4E-A295-EE01482AE8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5969" y="473888"/>
              <a:ext cx="108128" cy="108000"/>
            </a:xfrm>
            <a:custGeom>
              <a:avLst/>
              <a:gdLst>
                <a:gd name="connsiteX0" fmla="*/ 61631 w 61567"/>
                <a:gd name="connsiteY0" fmla="*/ 30747 h 61494"/>
                <a:gd name="connsiteX1" fmla="*/ 30847 w 61567"/>
                <a:gd name="connsiteY1" fmla="*/ 61495 h 61494"/>
                <a:gd name="connsiteX2" fmla="*/ 63 w 61567"/>
                <a:gd name="connsiteY2" fmla="*/ 30747 h 61494"/>
                <a:gd name="connsiteX3" fmla="*/ 30847 w 61567"/>
                <a:gd name="connsiteY3" fmla="*/ 0 h 61494"/>
                <a:gd name="connsiteX4" fmla="*/ 61631 w 61567"/>
                <a:gd name="connsiteY4" fmla="*/ 30747 h 6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67" h="61494">
                  <a:moveTo>
                    <a:pt x="61631" y="30747"/>
                  </a:moveTo>
                  <a:cubicBezTo>
                    <a:pt x="61631" y="47729"/>
                    <a:pt x="47848" y="61495"/>
                    <a:pt x="30847" y="61495"/>
                  </a:cubicBezTo>
                  <a:cubicBezTo>
                    <a:pt x="13845" y="61495"/>
                    <a:pt x="63" y="47729"/>
                    <a:pt x="63" y="30747"/>
                  </a:cubicBezTo>
                  <a:cubicBezTo>
                    <a:pt x="63" y="13766"/>
                    <a:pt x="13845" y="0"/>
                    <a:pt x="30847" y="0"/>
                  </a:cubicBezTo>
                  <a:cubicBezTo>
                    <a:pt x="47848" y="0"/>
                    <a:pt x="61631" y="13766"/>
                    <a:pt x="61631" y="30747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803" name="TextBox 802">
            <a:extLst>
              <a:ext uri="{FF2B5EF4-FFF2-40B4-BE49-F238E27FC236}">
                <a16:creationId xmlns:a16="http://schemas.microsoft.com/office/drawing/2014/main" id="{257E2B0E-9780-F64E-B40A-677D810E614A}"/>
              </a:ext>
            </a:extLst>
          </p:cNvPr>
          <p:cNvSpPr txBox="1"/>
          <p:nvPr/>
        </p:nvSpPr>
        <p:spPr>
          <a:xfrm>
            <a:off x="7211956" y="63125"/>
            <a:ext cx="1410643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GPU Optimization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BF82EB-49ED-4696-AB3D-89C2B165C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488" y="864314"/>
            <a:ext cx="6252973" cy="376536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9884219-1719-4D0C-98D6-860087705845}"/>
              </a:ext>
            </a:extLst>
          </p:cNvPr>
          <p:cNvSpPr txBox="1"/>
          <p:nvPr/>
        </p:nvSpPr>
        <p:spPr>
          <a:xfrm>
            <a:off x="1117040" y="3639229"/>
            <a:ext cx="5055871" cy="49244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Performance needs improvement!</a:t>
            </a:r>
          </a:p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The application is memory bound – let’s restructure</a:t>
            </a:r>
          </a:p>
        </p:txBody>
      </p:sp>
    </p:spTree>
    <p:extLst>
      <p:ext uri="{BB962C8B-B14F-4D97-AF65-F5344CB8AC3E}">
        <p14:creationId xmlns:p14="http://schemas.microsoft.com/office/powerpoint/2010/main" val="16456808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788F09-C217-F440-BE37-9B936F524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Restructuring our algorithm…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33A23-E3B5-8345-95C4-29B339A6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56</a:t>
            </a:fld>
            <a:r>
              <a:rPr lang="pt-PT"/>
              <a:t>  </a:t>
            </a:r>
            <a:r>
              <a:rPr lang="pt-PT" b="0"/>
              <a:t>|</a:t>
            </a:r>
            <a:endParaRPr lang="uk-UA" b="0" dirty="0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B872C4C-83DB-3841-9545-6226BD7C1FF7}"/>
              </a:ext>
            </a:extLst>
          </p:cNvPr>
          <p:cNvCxnSpPr>
            <a:cxnSpLocks/>
          </p:cNvCxnSpPr>
          <p:nvPr/>
        </p:nvCxnSpPr>
        <p:spPr>
          <a:xfrm>
            <a:off x="3819071" y="1566652"/>
            <a:ext cx="1079528" cy="0"/>
          </a:xfrm>
          <a:prstGeom prst="line">
            <a:avLst/>
          </a:prstGeom>
          <a:noFill/>
          <a:ln w="9525" cap="flat">
            <a:solidFill>
              <a:srgbClr val="797979"/>
            </a:solidFill>
            <a:prstDash val="solid"/>
            <a:round/>
            <a:headEnd type="stealth" w="med" len="med"/>
            <a:tailEnd type="stealth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9" name="Straight Connector 428">
            <a:extLst>
              <a:ext uri="{FF2B5EF4-FFF2-40B4-BE49-F238E27FC236}">
                <a16:creationId xmlns:a16="http://schemas.microsoft.com/office/drawing/2014/main" id="{4EC63EDB-438E-DA44-BD9C-4BFA930CE647}"/>
              </a:ext>
            </a:extLst>
          </p:cNvPr>
          <p:cNvCxnSpPr>
            <a:cxnSpLocks/>
          </p:cNvCxnSpPr>
          <p:nvPr/>
        </p:nvCxnSpPr>
        <p:spPr>
          <a:xfrm>
            <a:off x="3728434" y="1612501"/>
            <a:ext cx="0" cy="917575"/>
          </a:xfrm>
          <a:prstGeom prst="line">
            <a:avLst/>
          </a:prstGeom>
          <a:noFill/>
          <a:ln w="9525" cap="flat">
            <a:solidFill>
              <a:srgbClr val="797979"/>
            </a:solidFill>
            <a:prstDash val="solid"/>
            <a:round/>
            <a:headEnd type="stealth" w="med" len="med"/>
            <a:tailEnd type="stealth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31" name="TextBox 430">
            <a:extLst>
              <a:ext uri="{FF2B5EF4-FFF2-40B4-BE49-F238E27FC236}">
                <a16:creationId xmlns:a16="http://schemas.microsoft.com/office/drawing/2014/main" id="{5C670582-CBE3-6B40-B95C-6931D0C66098}"/>
              </a:ext>
            </a:extLst>
          </p:cNvPr>
          <p:cNvSpPr txBox="1"/>
          <p:nvPr/>
        </p:nvSpPr>
        <p:spPr>
          <a:xfrm>
            <a:off x="4174391" y="1428401"/>
            <a:ext cx="323807" cy="12311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Controls</a:t>
            </a:r>
            <a:endParaRPr lang="en-US" sz="800" b="1" dirty="0">
              <a:solidFill>
                <a:srgbClr val="797979"/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432" name="TextBox 431">
            <a:extLst>
              <a:ext uri="{FF2B5EF4-FFF2-40B4-BE49-F238E27FC236}">
                <a16:creationId xmlns:a16="http://schemas.microsoft.com/office/drawing/2014/main" id="{0ED44D5A-31D7-6D43-9418-ADEAE0D0C6D5}"/>
              </a:ext>
            </a:extLst>
          </p:cNvPr>
          <p:cNvSpPr txBox="1"/>
          <p:nvPr/>
        </p:nvSpPr>
        <p:spPr>
          <a:xfrm rot="16200000">
            <a:off x="3502484" y="1965770"/>
            <a:ext cx="293350" cy="12311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M SNPs</a:t>
            </a:r>
            <a:endParaRPr lang="en-US" sz="800" b="1" dirty="0">
              <a:solidFill>
                <a:srgbClr val="797979"/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434" name="TextBox 433">
            <a:extLst>
              <a:ext uri="{FF2B5EF4-FFF2-40B4-BE49-F238E27FC236}">
                <a16:creationId xmlns:a16="http://schemas.microsoft.com/office/drawing/2014/main" id="{8366E326-8162-5E49-9B8C-06FB325E3C1E}"/>
              </a:ext>
            </a:extLst>
          </p:cNvPr>
          <p:cNvSpPr txBox="1"/>
          <p:nvPr/>
        </p:nvSpPr>
        <p:spPr>
          <a:xfrm>
            <a:off x="4073013" y="2864253"/>
            <a:ext cx="1922000" cy="33855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“New” Dataset structure</a:t>
            </a:r>
          </a:p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rgbClr val="424242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(removed: phenotype and genotype 2)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B36DB279-652D-F941-98AC-CB82DFA2435C}"/>
              </a:ext>
            </a:extLst>
          </p:cNvPr>
          <p:cNvSpPr txBox="1"/>
          <p:nvPr/>
        </p:nvSpPr>
        <p:spPr>
          <a:xfrm>
            <a:off x="2247943" y="3926018"/>
            <a:ext cx="2794035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Reducing memory transfers!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0565025-5D67-804E-B3A6-5C93A5058A30}"/>
              </a:ext>
            </a:extLst>
          </p:cNvPr>
          <p:cNvGrpSpPr>
            <a:grpSpLocks noChangeAspect="1"/>
          </p:cNvGrpSpPr>
          <p:nvPr/>
        </p:nvGrpSpPr>
        <p:grpSpPr>
          <a:xfrm>
            <a:off x="3818601" y="1624142"/>
            <a:ext cx="1080001" cy="907797"/>
            <a:chOff x="4331633" y="1830916"/>
            <a:chExt cx="1080001" cy="907797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3647E2F-874D-3D42-8F71-FA1E6CE11569}"/>
                </a:ext>
              </a:extLst>
            </p:cNvPr>
            <p:cNvGrpSpPr>
              <a:grpSpLocks/>
            </p:cNvGrpSpPr>
            <p:nvPr/>
          </p:nvGrpSpPr>
          <p:grpSpPr>
            <a:xfrm>
              <a:off x="4331634" y="1830916"/>
              <a:ext cx="1080000" cy="144000"/>
              <a:chOff x="4155052" y="850622"/>
              <a:chExt cx="1908794" cy="144000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6A164C6B-DEC7-B148-A3CE-2410EA07ED8B}"/>
                  </a:ext>
                </a:extLst>
              </p:cNvPr>
              <p:cNvGrpSpPr/>
              <p:nvPr/>
            </p:nvGrpSpPr>
            <p:grpSpPr>
              <a:xfrm>
                <a:off x="4155052" y="850622"/>
                <a:ext cx="1908794" cy="144000"/>
                <a:chOff x="4155052" y="850622"/>
                <a:chExt cx="1908794" cy="144000"/>
              </a:xfrm>
            </p:grpSpPr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DDD2FA19-A34E-BA4B-AA86-694DBBAF19DA}"/>
                    </a:ext>
                  </a:extLst>
                </p:cNvPr>
                <p:cNvSpPr/>
                <p:nvPr/>
              </p:nvSpPr>
              <p:spPr>
                <a:xfrm>
                  <a:off x="4155055" y="850622"/>
                  <a:ext cx="1908791" cy="72000"/>
                </a:xfrm>
                <a:prstGeom prst="rect">
                  <a:avLst/>
                </a:prstGeom>
                <a:solidFill>
                  <a:srgbClr val="00597D">
                    <a:alpha val="25000"/>
                  </a:srgbClr>
                </a:solidFill>
                <a:ln w="508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033C412D-4682-BA40-81C4-1367520F43C6}"/>
                    </a:ext>
                  </a:extLst>
                </p:cNvPr>
                <p:cNvSpPr/>
                <p:nvPr/>
              </p:nvSpPr>
              <p:spPr>
                <a:xfrm>
                  <a:off x="4155052" y="922622"/>
                  <a:ext cx="1908791" cy="72000"/>
                </a:xfrm>
                <a:prstGeom prst="rect">
                  <a:avLst/>
                </a:prstGeom>
                <a:solidFill>
                  <a:schemeClr val="accent4">
                    <a:alpha val="25000"/>
                  </a:schemeClr>
                </a:solidFill>
                <a:ln w="508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D571FC4-FCEE-5542-953F-AF734B589AD1}"/>
                  </a:ext>
                </a:extLst>
              </p:cNvPr>
              <p:cNvSpPr/>
              <p:nvPr/>
            </p:nvSpPr>
            <p:spPr>
              <a:xfrm>
                <a:off x="4155052" y="850622"/>
                <a:ext cx="1908791" cy="139174"/>
              </a:xfrm>
              <a:prstGeom prst="rect">
                <a:avLst/>
              </a:prstGeom>
              <a:noFill/>
              <a:ln w="6350" cap="flat">
                <a:solidFill>
                  <a:srgbClr val="424242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7" name="TextBox 426">
              <a:extLst>
                <a:ext uri="{FF2B5EF4-FFF2-40B4-BE49-F238E27FC236}">
                  <a16:creationId xmlns:a16="http://schemas.microsoft.com/office/drawing/2014/main" id="{01794486-C224-7E48-9BEE-86C841A87021}"/>
                </a:ext>
              </a:extLst>
            </p:cNvPr>
            <p:cNvSpPr txBox="1"/>
            <p:nvPr/>
          </p:nvSpPr>
          <p:spPr>
            <a:xfrm>
              <a:off x="4794512" y="2392363"/>
              <a:ext cx="152286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algn="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chemeClr val="tx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. . .</a:t>
              </a:r>
            </a:p>
          </p:txBody>
        </p: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456E2E5C-82B5-7D4A-910F-17A5A2C195C0}"/>
                </a:ext>
              </a:extLst>
            </p:cNvPr>
            <p:cNvGrpSpPr>
              <a:grpSpLocks/>
            </p:cNvGrpSpPr>
            <p:nvPr/>
          </p:nvGrpSpPr>
          <p:grpSpPr>
            <a:xfrm>
              <a:off x="4331634" y="1970769"/>
              <a:ext cx="1080000" cy="144000"/>
              <a:chOff x="4155052" y="850622"/>
              <a:chExt cx="1908794" cy="144000"/>
            </a:xfrm>
          </p:grpSpPr>
          <p:grpSp>
            <p:nvGrpSpPr>
              <p:cNvPr id="210" name="Group 209">
                <a:extLst>
                  <a:ext uri="{FF2B5EF4-FFF2-40B4-BE49-F238E27FC236}">
                    <a16:creationId xmlns:a16="http://schemas.microsoft.com/office/drawing/2014/main" id="{974DDF27-4104-9247-B2DE-069084CEBE54}"/>
                  </a:ext>
                </a:extLst>
              </p:cNvPr>
              <p:cNvGrpSpPr/>
              <p:nvPr/>
            </p:nvGrpSpPr>
            <p:grpSpPr>
              <a:xfrm>
                <a:off x="4155052" y="850622"/>
                <a:ext cx="1908794" cy="144000"/>
                <a:chOff x="4155052" y="850622"/>
                <a:chExt cx="1908794" cy="144000"/>
              </a:xfrm>
            </p:grpSpPr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id="{0C433F38-0503-2A44-ADAA-BA1AAC5D1F73}"/>
                    </a:ext>
                  </a:extLst>
                </p:cNvPr>
                <p:cNvSpPr/>
                <p:nvPr/>
              </p:nvSpPr>
              <p:spPr>
                <a:xfrm>
                  <a:off x="4155055" y="850622"/>
                  <a:ext cx="1908791" cy="72000"/>
                </a:xfrm>
                <a:prstGeom prst="rect">
                  <a:avLst/>
                </a:prstGeom>
                <a:solidFill>
                  <a:srgbClr val="00597D">
                    <a:alpha val="25000"/>
                  </a:srgbClr>
                </a:solidFill>
                <a:ln w="508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D64066AC-1602-C749-BA4B-7C198130A69E}"/>
                    </a:ext>
                  </a:extLst>
                </p:cNvPr>
                <p:cNvSpPr/>
                <p:nvPr/>
              </p:nvSpPr>
              <p:spPr>
                <a:xfrm>
                  <a:off x="4155052" y="922622"/>
                  <a:ext cx="1908791" cy="72000"/>
                </a:xfrm>
                <a:prstGeom prst="rect">
                  <a:avLst/>
                </a:prstGeom>
                <a:solidFill>
                  <a:schemeClr val="accent4">
                    <a:alpha val="25000"/>
                  </a:schemeClr>
                </a:solidFill>
                <a:ln w="508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75241F40-460F-2041-B0D4-6F4F82CE8E48}"/>
                  </a:ext>
                </a:extLst>
              </p:cNvPr>
              <p:cNvSpPr/>
              <p:nvPr/>
            </p:nvSpPr>
            <p:spPr>
              <a:xfrm>
                <a:off x="4155052" y="850622"/>
                <a:ext cx="1908791" cy="139174"/>
              </a:xfrm>
              <a:prstGeom prst="rect">
                <a:avLst/>
              </a:prstGeom>
              <a:noFill/>
              <a:ln w="6350" cap="flat">
                <a:solidFill>
                  <a:srgbClr val="424242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766B89B8-9B3B-8C44-9108-056729534BC1}"/>
                </a:ext>
              </a:extLst>
            </p:cNvPr>
            <p:cNvGrpSpPr>
              <a:grpSpLocks/>
            </p:cNvGrpSpPr>
            <p:nvPr/>
          </p:nvGrpSpPr>
          <p:grpSpPr>
            <a:xfrm>
              <a:off x="4331633" y="2110751"/>
              <a:ext cx="1080000" cy="144000"/>
              <a:chOff x="4155052" y="850622"/>
              <a:chExt cx="1908794" cy="144000"/>
            </a:xfrm>
          </p:grpSpPr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id="{7F853F33-CB28-5943-9DDB-03A164D85D6A}"/>
                  </a:ext>
                </a:extLst>
              </p:cNvPr>
              <p:cNvGrpSpPr/>
              <p:nvPr/>
            </p:nvGrpSpPr>
            <p:grpSpPr>
              <a:xfrm>
                <a:off x="4155052" y="850622"/>
                <a:ext cx="1908794" cy="144000"/>
                <a:chOff x="4155052" y="850622"/>
                <a:chExt cx="1908794" cy="144000"/>
              </a:xfrm>
            </p:grpSpPr>
            <p:sp>
              <p:nvSpPr>
                <p:cNvPr id="217" name="Rectangle 216">
                  <a:extLst>
                    <a:ext uri="{FF2B5EF4-FFF2-40B4-BE49-F238E27FC236}">
                      <a16:creationId xmlns:a16="http://schemas.microsoft.com/office/drawing/2014/main" id="{712722F7-B635-7043-A978-0FD2E97630A6}"/>
                    </a:ext>
                  </a:extLst>
                </p:cNvPr>
                <p:cNvSpPr/>
                <p:nvPr/>
              </p:nvSpPr>
              <p:spPr>
                <a:xfrm>
                  <a:off x="4155055" y="850622"/>
                  <a:ext cx="1908791" cy="72000"/>
                </a:xfrm>
                <a:prstGeom prst="rect">
                  <a:avLst/>
                </a:prstGeom>
                <a:solidFill>
                  <a:srgbClr val="00597D">
                    <a:alpha val="25000"/>
                  </a:srgbClr>
                </a:solidFill>
                <a:ln w="508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id="{1AF677E3-8F78-1D4A-A2DD-A0970CBC0A82}"/>
                    </a:ext>
                  </a:extLst>
                </p:cNvPr>
                <p:cNvSpPr/>
                <p:nvPr/>
              </p:nvSpPr>
              <p:spPr>
                <a:xfrm>
                  <a:off x="4155052" y="922622"/>
                  <a:ext cx="1908791" cy="72000"/>
                </a:xfrm>
                <a:prstGeom prst="rect">
                  <a:avLst/>
                </a:prstGeom>
                <a:solidFill>
                  <a:schemeClr val="accent4">
                    <a:alpha val="25000"/>
                  </a:schemeClr>
                </a:solidFill>
                <a:ln w="508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C5FD5514-66A7-FC41-BE67-EEE081A9F794}"/>
                  </a:ext>
                </a:extLst>
              </p:cNvPr>
              <p:cNvSpPr/>
              <p:nvPr/>
            </p:nvSpPr>
            <p:spPr>
              <a:xfrm>
                <a:off x="4155052" y="850622"/>
                <a:ext cx="1908791" cy="139174"/>
              </a:xfrm>
              <a:prstGeom prst="rect">
                <a:avLst/>
              </a:prstGeom>
              <a:noFill/>
              <a:ln w="6350" cap="flat">
                <a:solidFill>
                  <a:srgbClr val="424242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" name="Group 218">
              <a:extLst>
                <a:ext uri="{FF2B5EF4-FFF2-40B4-BE49-F238E27FC236}">
                  <a16:creationId xmlns:a16="http://schemas.microsoft.com/office/drawing/2014/main" id="{504723EE-8EED-9D4C-A4B4-ACE60BCD527B}"/>
                </a:ext>
              </a:extLst>
            </p:cNvPr>
            <p:cNvGrpSpPr>
              <a:grpSpLocks/>
            </p:cNvGrpSpPr>
            <p:nvPr/>
          </p:nvGrpSpPr>
          <p:grpSpPr>
            <a:xfrm>
              <a:off x="4331633" y="2250604"/>
              <a:ext cx="1080000" cy="144000"/>
              <a:chOff x="4155052" y="850622"/>
              <a:chExt cx="1908794" cy="144000"/>
            </a:xfrm>
          </p:grpSpPr>
          <p:grpSp>
            <p:nvGrpSpPr>
              <p:cNvPr id="220" name="Group 219">
                <a:extLst>
                  <a:ext uri="{FF2B5EF4-FFF2-40B4-BE49-F238E27FC236}">
                    <a16:creationId xmlns:a16="http://schemas.microsoft.com/office/drawing/2014/main" id="{B57FB0F7-B2B7-9744-8EE3-E6AFC5F560C5}"/>
                  </a:ext>
                </a:extLst>
              </p:cNvPr>
              <p:cNvGrpSpPr/>
              <p:nvPr/>
            </p:nvGrpSpPr>
            <p:grpSpPr>
              <a:xfrm>
                <a:off x="4155052" y="850622"/>
                <a:ext cx="1908794" cy="144000"/>
                <a:chOff x="4155052" y="850622"/>
                <a:chExt cx="1908794" cy="144000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72AFC630-CCF9-BA43-952F-AAB68DF4DDFC}"/>
                    </a:ext>
                  </a:extLst>
                </p:cNvPr>
                <p:cNvSpPr/>
                <p:nvPr/>
              </p:nvSpPr>
              <p:spPr>
                <a:xfrm>
                  <a:off x="4155055" y="850622"/>
                  <a:ext cx="1908791" cy="72000"/>
                </a:xfrm>
                <a:prstGeom prst="rect">
                  <a:avLst/>
                </a:prstGeom>
                <a:solidFill>
                  <a:srgbClr val="00597D">
                    <a:alpha val="25000"/>
                  </a:srgbClr>
                </a:solidFill>
                <a:ln w="508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6055437-372D-C043-BF26-D511F81BBF00}"/>
                    </a:ext>
                  </a:extLst>
                </p:cNvPr>
                <p:cNvSpPr/>
                <p:nvPr/>
              </p:nvSpPr>
              <p:spPr>
                <a:xfrm>
                  <a:off x="4155052" y="922622"/>
                  <a:ext cx="1908791" cy="72000"/>
                </a:xfrm>
                <a:prstGeom prst="rect">
                  <a:avLst/>
                </a:prstGeom>
                <a:solidFill>
                  <a:schemeClr val="accent4">
                    <a:alpha val="25000"/>
                  </a:schemeClr>
                </a:solidFill>
                <a:ln w="508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257C3698-DAC2-884E-AA3A-C5A09DCAF168}"/>
                  </a:ext>
                </a:extLst>
              </p:cNvPr>
              <p:cNvSpPr/>
              <p:nvPr/>
            </p:nvSpPr>
            <p:spPr>
              <a:xfrm>
                <a:off x="4155052" y="850622"/>
                <a:ext cx="1908791" cy="139174"/>
              </a:xfrm>
              <a:prstGeom prst="rect">
                <a:avLst/>
              </a:prstGeom>
              <a:noFill/>
              <a:ln w="6350" cap="flat">
                <a:solidFill>
                  <a:srgbClr val="424242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797A5990-8EEC-9A48-849F-7F4BD0081F92}"/>
                </a:ext>
              </a:extLst>
            </p:cNvPr>
            <p:cNvGrpSpPr>
              <a:grpSpLocks/>
            </p:cNvGrpSpPr>
            <p:nvPr/>
          </p:nvGrpSpPr>
          <p:grpSpPr>
            <a:xfrm>
              <a:off x="4331633" y="2594713"/>
              <a:ext cx="1080000" cy="144000"/>
              <a:chOff x="4155052" y="850622"/>
              <a:chExt cx="1908794" cy="144000"/>
            </a:xfrm>
          </p:grpSpPr>
          <p:grpSp>
            <p:nvGrpSpPr>
              <p:cNvPr id="237" name="Group 236">
                <a:extLst>
                  <a:ext uri="{FF2B5EF4-FFF2-40B4-BE49-F238E27FC236}">
                    <a16:creationId xmlns:a16="http://schemas.microsoft.com/office/drawing/2014/main" id="{2F17D41B-CE66-0843-81A0-FDD91132B628}"/>
                  </a:ext>
                </a:extLst>
              </p:cNvPr>
              <p:cNvGrpSpPr/>
              <p:nvPr/>
            </p:nvGrpSpPr>
            <p:grpSpPr>
              <a:xfrm>
                <a:off x="4155052" y="850622"/>
                <a:ext cx="1908794" cy="144000"/>
                <a:chOff x="4155052" y="850622"/>
                <a:chExt cx="1908794" cy="144000"/>
              </a:xfrm>
            </p:grpSpPr>
            <p:sp>
              <p:nvSpPr>
                <p:cNvPr id="240" name="Rectangle 239">
                  <a:extLst>
                    <a:ext uri="{FF2B5EF4-FFF2-40B4-BE49-F238E27FC236}">
                      <a16:creationId xmlns:a16="http://schemas.microsoft.com/office/drawing/2014/main" id="{7A169344-5DC4-0043-A016-8A64D7206081}"/>
                    </a:ext>
                  </a:extLst>
                </p:cNvPr>
                <p:cNvSpPr/>
                <p:nvPr/>
              </p:nvSpPr>
              <p:spPr>
                <a:xfrm>
                  <a:off x="4155055" y="850622"/>
                  <a:ext cx="1908791" cy="72000"/>
                </a:xfrm>
                <a:prstGeom prst="rect">
                  <a:avLst/>
                </a:prstGeom>
                <a:solidFill>
                  <a:srgbClr val="00597D">
                    <a:alpha val="25000"/>
                  </a:srgbClr>
                </a:solidFill>
                <a:ln w="508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1" name="Rectangle 240">
                  <a:extLst>
                    <a:ext uri="{FF2B5EF4-FFF2-40B4-BE49-F238E27FC236}">
                      <a16:creationId xmlns:a16="http://schemas.microsoft.com/office/drawing/2014/main" id="{5BD811F6-DCA1-BD47-AAA1-B1D537C9766A}"/>
                    </a:ext>
                  </a:extLst>
                </p:cNvPr>
                <p:cNvSpPr/>
                <p:nvPr/>
              </p:nvSpPr>
              <p:spPr>
                <a:xfrm>
                  <a:off x="4155052" y="922622"/>
                  <a:ext cx="1908791" cy="72000"/>
                </a:xfrm>
                <a:prstGeom prst="rect">
                  <a:avLst/>
                </a:prstGeom>
                <a:solidFill>
                  <a:schemeClr val="accent4">
                    <a:alpha val="25000"/>
                  </a:schemeClr>
                </a:solidFill>
                <a:ln w="508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3E4498B5-E207-9740-B32F-CEDE33973459}"/>
                  </a:ext>
                </a:extLst>
              </p:cNvPr>
              <p:cNvSpPr/>
              <p:nvPr/>
            </p:nvSpPr>
            <p:spPr>
              <a:xfrm>
                <a:off x="4155052" y="850622"/>
                <a:ext cx="1908791" cy="139174"/>
              </a:xfrm>
              <a:prstGeom prst="rect">
                <a:avLst/>
              </a:prstGeom>
              <a:noFill/>
              <a:ln w="6350" cap="flat">
                <a:solidFill>
                  <a:srgbClr val="424242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EC4309E8-AF7E-8F45-B948-FEEF09B6ABE2}"/>
              </a:ext>
            </a:extLst>
          </p:cNvPr>
          <p:cNvGrpSpPr>
            <a:grpSpLocks noChangeAspect="1"/>
          </p:cNvGrpSpPr>
          <p:nvPr/>
        </p:nvGrpSpPr>
        <p:grpSpPr>
          <a:xfrm>
            <a:off x="5060813" y="1623795"/>
            <a:ext cx="1080001" cy="907797"/>
            <a:chOff x="4331633" y="1830916"/>
            <a:chExt cx="1080001" cy="907797"/>
          </a:xfrm>
        </p:grpSpPr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818CB9D7-2009-3348-AF31-3DDC000A8FA0}"/>
                </a:ext>
              </a:extLst>
            </p:cNvPr>
            <p:cNvGrpSpPr>
              <a:grpSpLocks/>
            </p:cNvGrpSpPr>
            <p:nvPr/>
          </p:nvGrpSpPr>
          <p:grpSpPr>
            <a:xfrm>
              <a:off x="4331634" y="1830916"/>
              <a:ext cx="1080000" cy="144000"/>
              <a:chOff x="4155052" y="850622"/>
              <a:chExt cx="1908794" cy="144000"/>
            </a:xfrm>
          </p:grpSpPr>
          <p:grpSp>
            <p:nvGrpSpPr>
              <p:cNvPr id="323" name="Group 322">
                <a:extLst>
                  <a:ext uri="{FF2B5EF4-FFF2-40B4-BE49-F238E27FC236}">
                    <a16:creationId xmlns:a16="http://schemas.microsoft.com/office/drawing/2014/main" id="{B1A6BF70-9E86-B441-A7C6-1859873E7550}"/>
                  </a:ext>
                </a:extLst>
              </p:cNvPr>
              <p:cNvGrpSpPr/>
              <p:nvPr/>
            </p:nvGrpSpPr>
            <p:grpSpPr>
              <a:xfrm>
                <a:off x="4155052" y="850622"/>
                <a:ext cx="1908794" cy="144000"/>
                <a:chOff x="4155052" y="850622"/>
                <a:chExt cx="1908794" cy="144000"/>
              </a:xfrm>
            </p:grpSpPr>
            <p:sp>
              <p:nvSpPr>
                <p:cNvPr id="325" name="Rectangle 324">
                  <a:extLst>
                    <a:ext uri="{FF2B5EF4-FFF2-40B4-BE49-F238E27FC236}">
                      <a16:creationId xmlns:a16="http://schemas.microsoft.com/office/drawing/2014/main" id="{DFD81C77-DD9F-0E48-95A6-FD79C29189AE}"/>
                    </a:ext>
                  </a:extLst>
                </p:cNvPr>
                <p:cNvSpPr/>
                <p:nvPr/>
              </p:nvSpPr>
              <p:spPr>
                <a:xfrm>
                  <a:off x="4155055" y="850622"/>
                  <a:ext cx="1908791" cy="72000"/>
                </a:xfrm>
                <a:prstGeom prst="rect">
                  <a:avLst/>
                </a:prstGeom>
                <a:solidFill>
                  <a:srgbClr val="00597D">
                    <a:alpha val="25000"/>
                  </a:srgbClr>
                </a:solidFill>
                <a:ln w="508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6" name="Rectangle 325">
                  <a:extLst>
                    <a:ext uri="{FF2B5EF4-FFF2-40B4-BE49-F238E27FC236}">
                      <a16:creationId xmlns:a16="http://schemas.microsoft.com/office/drawing/2014/main" id="{63A0ED14-3ED7-114E-8529-221298504BAE}"/>
                    </a:ext>
                  </a:extLst>
                </p:cNvPr>
                <p:cNvSpPr/>
                <p:nvPr/>
              </p:nvSpPr>
              <p:spPr>
                <a:xfrm>
                  <a:off x="4155052" y="922622"/>
                  <a:ext cx="1908791" cy="72000"/>
                </a:xfrm>
                <a:prstGeom prst="rect">
                  <a:avLst/>
                </a:prstGeom>
                <a:solidFill>
                  <a:schemeClr val="accent4">
                    <a:alpha val="25000"/>
                  </a:schemeClr>
                </a:solidFill>
                <a:ln w="508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24" name="Rectangle 323">
                <a:extLst>
                  <a:ext uri="{FF2B5EF4-FFF2-40B4-BE49-F238E27FC236}">
                    <a16:creationId xmlns:a16="http://schemas.microsoft.com/office/drawing/2014/main" id="{886F910A-E643-B343-BCF6-E6E355A53E14}"/>
                  </a:ext>
                </a:extLst>
              </p:cNvPr>
              <p:cNvSpPr/>
              <p:nvPr/>
            </p:nvSpPr>
            <p:spPr>
              <a:xfrm>
                <a:off x="4155052" y="850622"/>
                <a:ext cx="1908791" cy="139174"/>
              </a:xfrm>
              <a:prstGeom prst="rect">
                <a:avLst/>
              </a:prstGeom>
              <a:noFill/>
              <a:ln w="6350" cap="flat">
                <a:solidFill>
                  <a:srgbClr val="424242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" name="TextBox 271">
              <a:extLst>
                <a:ext uri="{FF2B5EF4-FFF2-40B4-BE49-F238E27FC236}">
                  <a16:creationId xmlns:a16="http://schemas.microsoft.com/office/drawing/2014/main" id="{70A76755-BF31-5943-9CE4-8B2D11615465}"/>
                </a:ext>
              </a:extLst>
            </p:cNvPr>
            <p:cNvSpPr txBox="1"/>
            <p:nvPr/>
          </p:nvSpPr>
          <p:spPr>
            <a:xfrm>
              <a:off x="4794512" y="2392363"/>
              <a:ext cx="152286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algn="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chemeClr val="tx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. . .</a:t>
              </a:r>
            </a:p>
          </p:txBody>
        </p:sp>
        <p:grpSp>
          <p:nvGrpSpPr>
            <p:cNvPr id="273" name="Group 272">
              <a:extLst>
                <a:ext uri="{FF2B5EF4-FFF2-40B4-BE49-F238E27FC236}">
                  <a16:creationId xmlns:a16="http://schemas.microsoft.com/office/drawing/2014/main" id="{44C2CB59-BBD8-E94A-8C8E-EF31F2324832}"/>
                </a:ext>
              </a:extLst>
            </p:cNvPr>
            <p:cNvGrpSpPr>
              <a:grpSpLocks/>
            </p:cNvGrpSpPr>
            <p:nvPr/>
          </p:nvGrpSpPr>
          <p:grpSpPr>
            <a:xfrm>
              <a:off x="4331634" y="1970769"/>
              <a:ext cx="1080000" cy="144000"/>
              <a:chOff x="4155052" y="850622"/>
              <a:chExt cx="1908794" cy="144000"/>
            </a:xfrm>
          </p:grpSpPr>
          <p:grpSp>
            <p:nvGrpSpPr>
              <p:cNvPr id="313" name="Group 312">
                <a:extLst>
                  <a:ext uri="{FF2B5EF4-FFF2-40B4-BE49-F238E27FC236}">
                    <a16:creationId xmlns:a16="http://schemas.microsoft.com/office/drawing/2014/main" id="{D85F5E4E-520E-6B4A-B179-E8844E924642}"/>
                  </a:ext>
                </a:extLst>
              </p:cNvPr>
              <p:cNvGrpSpPr/>
              <p:nvPr/>
            </p:nvGrpSpPr>
            <p:grpSpPr>
              <a:xfrm>
                <a:off x="4155052" y="850622"/>
                <a:ext cx="1908794" cy="144000"/>
                <a:chOff x="4155052" y="850622"/>
                <a:chExt cx="1908794" cy="144000"/>
              </a:xfrm>
            </p:grpSpPr>
            <p:sp>
              <p:nvSpPr>
                <p:cNvPr id="321" name="Rectangle 320">
                  <a:extLst>
                    <a:ext uri="{FF2B5EF4-FFF2-40B4-BE49-F238E27FC236}">
                      <a16:creationId xmlns:a16="http://schemas.microsoft.com/office/drawing/2014/main" id="{33C6A655-A527-0547-B442-60F3DFA4F994}"/>
                    </a:ext>
                  </a:extLst>
                </p:cNvPr>
                <p:cNvSpPr/>
                <p:nvPr/>
              </p:nvSpPr>
              <p:spPr>
                <a:xfrm>
                  <a:off x="4155055" y="850622"/>
                  <a:ext cx="1908791" cy="72000"/>
                </a:xfrm>
                <a:prstGeom prst="rect">
                  <a:avLst/>
                </a:prstGeom>
                <a:solidFill>
                  <a:srgbClr val="00597D">
                    <a:alpha val="25000"/>
                  </a:srgbClr>
                </a:solidFill>
                <a:ln w="508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2" name="Rectangle 321">
                  <a:extLst>
                    <a:ext uri="{FF2B5EF4-FFF2-40B4-BE49-F238E27FC236}">
                      <a16:creationId xmlns:a16="http://schemas.microsoft.com/office/drawing/2014/main" id="{51F0FAD7-E1C9-3648-A87B-A194240D46A6}"/>
                    </a:ext>
                  </a:extLst>
                </p:cNvPr>
                <p:cNvSpPr/>
                <p:nvPr/>
              </p:nvSpPr>
              <p:spPr>
                <a:xfrm>
                  <a:off x="4155052" y="922622"/>
                  <a:ext cx="1908791" cy="72000"/>
                </a:xfrm>
                <a:prstGeom prst="rect">
                  <a:avLst/>
                </a:prstGeom>
                <a:solidFill>
                  <a:schemeClr val="accent4">
                    <a:alpha val="25000"/>
                  </a:schemeClr>
                </a:solidFill>
                <a:ln w="508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87227D65-EA5A-CB4B-BCE1-CAEA29528A07}"/>
                  </a:ext>
                </a:extLst>
              </p:cNvPr>
              <p:cNvSpPr/>
              <p:nvPr/>
            </p:nvSpPr>
            <p:spPr>
              <a:xfrm>
                <a:off x="4155052" y="850622"/>
                <a:ext cx="1908791" cy="139174"/>
              </a:xfrm>
              <a:prstGeom prst="rect">
                <a:avLst/>
              </a:prstGeom>
              <a:noFill/>
              <a:ln w="6350" cap="flat">
                <a:solidFill>
                  <a:srgbClr val="424242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4" name="Group 273">
              <a:extLst>
                <a:ext uri="{FF2B5EF4-FFF2-40B4-BE49-F238E27FC236}">
                  <a16:creationId xmlns:a16="http://schemas.microsoft.com/office/drawing/2014/main" id="{B97A53A0-002F-814F-9795-EA942A28C7EF}"/>
                </a:ext>
              </a:extLst>
            </p:cNvPr>
            <p:cNvGrpSpPr>
              <a:grpSpLocks/>
            </p:cNvGrpSpPr>
            <p:nvPr/>
          </p:nvGrpSpPr>
          <p:grpSpPr>
            <a:xfrm>
              <a:off x="4331633" y="2110751"/>
              <a:ext cx="1080000" cy="144000"/>
              <a:chOff x="4155052" y="850622"/>
              <a:chExt cx="1908794" cy="144000"/>
            </a:xfrm>
          </p:grpSpPr>
          <p:grpSp>
            <p:nvGrpSpPr>
              <p:cNvPr id="309" name="Group 308">
                <a:extLst>
                  <a:ext uri="{FF2B5EF4-FFF2-40B4-BE49-F238E27FC236}">
                    <a16:creationId xmlns:a16="http://schemas.microsoft.com/office/drawing/2014/main" id="{56112BFB-E53D-2E48-91FF-21EAB6C7EC8F}"/>
                  </a:ext>
                </a:extLst>
              </p:cNvPr>
              <p:cNvGrpSpPr/>
              <p:nvPr/>
            </p:nvGrpSpPr>
            <p:grpSpPr>
              <a:xfrm>
                <a:off x="4155052" y="850622"/>
                <a:ext cx="1908794" cy="144000"/>
                <a:chOff x="4155052" y="850622"/>
                <a:chExt cx="1908794" cy="144000"/>
              </a:xfrm>
            </p:grpSpPr>
            <p:sp>
              <p:nvSpPr>
                <p:cNvPr id="311" name="Rectangle 310">
                  <a:extLst>
                    <a:ext uri="{FF2B5EF4-FFF2-40B4-BE49-F238E27FC236}">
                      <a16:creationId xmlns:a16="http://schemas.microsoft.com/office/drawing/2014/main" id="{14A17527-B541-D549-9A3D-91B5DA75B2D5}"/>
                    </a:ext>
                  </a:extLst>
                </p:cNvPr>
                <p:cNvSpPr/>
                <p:nvPr/>
              </p:nvSpPr>
              <p:spPr>
                <a:xfrm>
                  <a:off x="4155055" y="850622"/>
                  <a:ext cx="1908791" cy="72000"/>
                </a:xfrm>
                <a:prstGeom prst="rect">
                  <a:avLst/>
                </a:prstGeom>
                <a:solidFill>
                  <a:srgbClr val="00597D">
                    <a:alpha val="25000"/>
                  </a:srgbClr>
                </a:solidFill>
                <a:ln w="508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2" name="Rectangle 311">
                  <a:extLst>
                    <a:ext uri="{FF2B5EF4-FFF2-40B4-BE49-F238E27FC236}">
                      <a16:creationId xmlns:a16="http://schemas.microsoft.com/office/drawing/2014/main" id="{7E563331-7E5A-7C4F-B7A0-4B25217AA164}"/>
                    </a:ext>
                  </a:extLst>
                </p:cNvPr>
                <p:cNvSpPr/>
                <p:nvPr/>
              </p:nvSpPr>
              <p:spPr>
                <a:xfrm>
                  <a:off x="4155052" y="922622"/>
                  <a:ext cx="1908791" cy="72000"/>
                </a:xfrm>
                <a:prstGeom prst="rect">
                  <a:avLst/>
                </a:prstGeom>
                <a:solidFill>
                  <a:schemeClr val="accent4">
                    <a:alpha val="25000"/>
                  </a:schemeClr>
                </a:solidFill>
                <a:ln w="508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A29A529A-B370-1D46-8C0B-690037C6CB9D}"/>
                  </a:ext>
                </a:extLst>
              </p:cNvPr>
              <p:cNvSpPr/>
              <p:nvPr/>
            </p:nvSpPr>
            <p:spPr>
              <a:xfrm>
                <a:off x="4155052" y="850622"/>
                <a:ext cx="1908791" cy="139174"/>
              </a:xfrm>
              <a:prstGeom prst="rect">
                <a:avLst/>
              </a:prstGeom>
              <a:noFill/>
              <a:ln w="6350" cap="flat">
                <a:solidFill>
                  <a:srgbClr val="424242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5" name="Group 274">
              <a:extLst>
                <a:ext uri="{FF2B5EF4-FFF2-40B4-BE49-F238E27FC236}">
                  <a16:creationId xmlns:a16="http://schemas.microsoft.com/office/drawing/2014/main" id="{5438969B-6D1F-434D-B3FD-13629A799D61}"/>
                </a:ext>
              </a:extLst>
            </p:cNvPr>
            <p:cNvGrpSpPr>
              <a:grpSpLocks/>
            </p:cNvGrpSpPr>
            <p:nvPr/>
          </p:nvGrpSpPr>
          <p:grpSpPr>
            <a:xfrm>
              <a:off x="4331633" y="2250604"/>
              <a:ext cx="1080000" cy="144000"/>
              <a:chOff x="4155052" y="850622"/>
              <a:chExt cx="1908794" cy="144000"/>
            </a:xfrm>
          </p:grpSpPr>
          <p:grpSp>
            <p:nvGrpSpPr>
              <p:cNvPr id="281" name="Group 280">
                <a:extLst>
                  <a:ext uri="{FF2B5EF4-FFF2-40B4-BE49-F238E27FC236}">
                    <a16:creationId xmlns:a16="http://schemas.microsoft.com/office/drawing/2014/main" id="{0AAC0C86-BCB7-1641-9591-B94B64A1D829}"/>
                  </a:ext>
                </a:extLst>
              </p:cNvPr>
              <p:cNvGrpSpPr/>
              <p:nvPr/>
            </p:nvGrpSpPr>
            <p:grpSpPr>
              <a:xfrm>
                <a:off x="4155052" y="850622"/>
                <a:ext cx="1908794" cy="144000"/>
                <a:chOff x="4155052" y="850622"/>
                <a:chExt cx="1908794" cy="144000"/>
              </a:xfrm>
            </p:grpSpPr>
            <p:sp>
              <p:nvSpPr>
                <p:cNvPr id="283" name="Rectangle 282">
                  <a:extLst>
                    <a:ext uri="{FF2B5EF4-FFF2-40B4-BE49-F238E27FC236}">
                      <a16:creationId xmlns:a16="http://schemas.microsoft.com/office/drawing/2014/main" id="{6C83B993-8E5A-8B48-BC75-58636E46D2E9}"/>
                    </a:ext>
                  </a:extLst>
                </p:cNvPr>
                <p:cNvSpPr/>
                <p:nvPr/>
              </p:nvSpPr>
              <p:spPr>
                <a:xfrm>
                  <a:off x="4155055" y="850622"/>
                  <a:ext cx="1908791" cy="72000"/>
                </a:xfrm>
                <a:prstGeom prst="rect">
                  <a:avLst/>
                </a:prstGeom>
                <a:solidFill>
                  <a:srgbClr val="00597D">
                    <a:alpha val="25000"/>
                  </a:srgbClr>
                </a:solidFill>
                <a:ln w="508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8" name="Rectangle 307">
                  <a:extLst>
                    <a:ext uri="{FF2B5EF4-FFF2-40B4-BE49-F238E27FC236}">
                      <a16:creationId xmlns:a16="http://schemas.microsoft.com/office/drawing/2014/main" id="{2D688CD4-7D62-164F-AF34-B0E38E8076E1}"/>
                    </a:ext>
                  </a:extLst>
                </p:cNvPr>
                <p:cNvSpPr/>
                <p:nvPr/>
              </p:nvSpPr>
              <p:spPr>
                <a:xfrm>
                  <a:off x="4155052" y="922622"/>
                  <a:ext cx="1908791" cy="72000"/>
                </a:xfrm>
                <a:prstGeom prst="rect">
                  <a:avLst/>
                </a:prstGeom>
                <a:solidFill>
                  <a:schemeClr val="accent4">
                    <a:alpha val="25000"/>
                  </a:schemeClr>
                </a:solidFill>
                <a:ln w="508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B5B7E6BD-C8E3-F443-BABC-0C2390330B72}"/>
                  </a:ext>
                </a:extLst>
              </p:cNvPr>
              <p:cNvSpPr/>
              <p:nvPr/>
            </p:nvSpPr>
            <p:spPr>
              <a:xfrm>
                <a:off x="4155052" y="850622"/>
                <a:ext cx="1908791" cy="139174"/>
              </a:xfrm>
              <a:prstGeom prst="rect">
                <a:avLst/>
              </a:prstGeom>
              <a:noFill/>
              <a:ln w="6350" cap="flat">
                <a:solidFill>
                  <a:srgbClr val="424242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id="{FEC7FE8B-75CA-3A48-B66B-6BCFEDF3CF63}"/>
                </a:ext>
              </a:extLst>
            </p:cNvPr>
            <p:cNvGrpSpPr>
              <a:grpSpLocks/>
            </p:cNvGrpSpPr>
            <p:nvPr/>
          </p:nvGrpSpPr>
          <p:grpSpPr>
            <a:xfrm>
              <a:off x="4331633" y="2594713"/>
              <a:ext cx="1080000" cy="144000"/>
              <a:chOff x="4155052" y="850622"/>
              <a:chExt cx="1908794" cy="144000"/>
            </a:xfrm>
          </p:grpSpPr>
          <p:grpSp>
            <p:nvGrpSpPr>
              <p:cNvPr id="277" name="Group 276">
                <a:extLst>
                  <a:ext uri="{FF2B5EF4-FFF2-40B4-BE49-F238E27FC236}">
                    <a16:creationId xmlns:a16="http://schemas.microsoft.com/office/drawing/2014/main" id="{FF619592-0F9E-A04F-B7F0-AE376BA3E1AC}"/>
                  </a:ext>
                </a:extLst>
              </p:cNvPr>
              <p:cNvGrpSpPr/>
              <p:nvPr/>
            </p:nvGrpSpPr>
            <p:grpSpPr>
              <a:xfrm>
                <a:off x="4155052" y="850622"/>
                <a:ext cx="1908794" cy="144000"/>
                <a:chOff x="4155052" y="850622"/>
                <a:chExt cx="1908794" cy="144000"/>
              </a:xfrm>
            </p:grpSpPr>
            <p:sp>
              <p:nvSpPr>
                <p:cNvPr id="279" name="Rectangle 278">
                  <a:extLst>
                    <a:ext uri="{FF2B5EF4-FFF2-40B4-BE49-F238E27FC236}">
                      <a16:creationId xmlns:a16="http://schemas.microsoft.com/office/drawing/2014/main" id="{8C82B07D-E71D-834E-B190-B64433D36C2E}"/>
                    </a:ext>
                  </a:extLst>
                </p:cNvPr>
                <p:cNvSpPr/>
                <p:nvPr/>
              </p:nvSpPr>
              <p:spPr>
                <a:xfrm>
                  <a:off x="4155055" y="850622"/>
                  <a:ext cx="1908791" cy="72000"/>
                </a:xfrm>
                <a:prstGeom prst="rect">
                  <a:avLst/>
                </a:prstGeom>
                <a:solidFill>
                  <a:srgbClr val="00597D">
                    <a:alpha val="25000"/>
                  </a:srgbClr>
                </a:solidFill>
                <a:ln w="508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Rectangle 279">
                  <a:extLst>
                    <a:ext uri="{FF2B5EF4-FFF2-40B4-BE49-F238E27FC236}">
                      <a16:creationId xmlns:a16="http://schemas.microsoft.com/office/drawing/2014/main" id="{139B51DD-2489-5349-AC3A-5E06515CFF01}"/>
                    </a:ext>
                  </a:extLst>
                </p:cNvPr>
                <p:cNvSpPr/>
                <p:nvPr/>
              </p:nvSpPr>
              <p:spPr>
                <a:xfrm>
                  <a:off x="4155052" y="922622"/>
                  <a:ext cx="1908791" cy="72000"/>
                </a:xfrm>
                <a:prstGeom prst="rect">
                  <a:avLst/>
                </a:prstGeom>
                <a:solidFill>
                  <a:schemeClr val="accent4">
                    <a:alpha val="25000"/>
                  </a:schemeClr>
                </a:solidFill>
                <a:ln w="508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C48D3B1F-B1BA-4040-A024-0233800456ED}"/>
                  </a:ext>
                </a:extLst>
              </p:cNvPr>
              <p:cNvSpPr/>
              <p:nvPr/>
            </p:nvSpPr>
            <p:spPr>
              <a:xfrm>
                <a:off x="4155052" y="850622"/>
                <a:ext cx="1908791" cy="139174"/>
              </a:xfrm>
              <a:prstGeom prst="rect">
                <a:avLst/>
              </a:prstGeom>
              <a:noFill/>
              <a:ln w="6350" cap="flat">
                <a:solidFill>
                  <a:srgbClr val="424242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cxnSp>
        <p:nvCxnSpPr>
          <p:cNvPr id="327" name="Straight Connector 326">
            <a:extLst>
              <a:ext uri="{FF2B5EF4-FFF2-40B4-BE49-F238E27FC236}">
                <a16:creationId xmlns:a16="http://schemas.microsoft.com/office/drawing/2014/main" id="{685D8767-066E-174E-BCCF-6A6F07B6580B}"/>
              </a:ext>
            </a:extLst>
          </p:cNvPr>
          <p:cNvCxnSpPr>
            <a:cxnSpLocks/>
          </p:cNvCxnSpPr>
          <p:nvPr/>
        </p:nvCxnSpPr>
        <p:spPr>
          <a:xfrm>
            <a:off x="5034013" y="1571650"/>
            <a:ext cx="1106798" cy="0"/>
          </a:xfrm>
          <a:prstGeom prst="line">
            <a:avLst/>
          </a:prstGeom>
          <a:noFill/>
          <a:ln w="9525" cap="flat">
            <a:solidFill>
              <a:srgbClr val="797979"/>
            </a:solidFill>
            <a:prstDash val="solid"/>
            <a:round/>
            <a:headEnd type="stealth" w="med" len="med"/>
            <a:tailEnd type="stealth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8" name="TextBox 327">
            <a:extLst>
              <a:ext uri="{FF2B5EF4-FFF2-40B4-BE49-F238E27FC236}">
                <a16:creationId xmlns:a16="http://schemas.microsoft.com/office/drawing/2014/main" id="{2A2F8891-6BD5-9B46-A778-396F4EDE4E36}"/>
              </a:ext>
            </a:extLst>
          </p:cNvPr>
          <p:cNvSpPr txBox="1"/>
          <p:nvPr/>
        </p:nvSpPr>
        <p:spPr>
          <a:xfrm>
            <a:off x="5463972" y="1433399"/>
            <a:ext cx="219612" cy="12311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Cases</a:t>
            </a:r>
            <a:endParaRPr lang="en-US" sz="800" b="1" dirty="0">
              <a:solidFill>
                <a:srgbClr val="797979"/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329" name="TextBox 328">
            <a:extLst>
              <a:ext uri="{FF2B5EF4-FFF2-40B4-BE49-F238E27FC236}">
                <a16:creationId xmlns:a16="http://schemas.microsoft.com/office/drawing/2014/main" id="{8C30077D-7EFF-A94A-B8E4-3658685DEA6E}"/>
              </a:ext>
            </a:extLst>
          </p:cNvPr>
          <p:cNvSpPr txBox="1"/>
          <p:nvPr/>
        </p:nvSpPr>
        <p:spPr>
          <a:xfrm>
            <a:off x="4166067" y="2590875"/>
            <a:ext cx="447237" cy="138499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00" b="1" dirty="0" err="1">
                <a:solidFill>
                  <a:srgbClr val="DD8455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rPr>
              <a:t>ph.type</a:t>
            </a:r>
            <a:r>
              <a:rPr lang="en-US" sz="900" b="1" dirty="0">
                <a:solidFill>
                  <a:srgbClr val="DD8455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rPr>
              <a:t>: 0</a:t>
            </a:r>
          </a:p>
        </p:txBody>
      </p:sp>
      <p:sp>
        <p:nvSpPr>
          <p:cNvPr id="330" name="TextBox 329">
            <a:extLst>
              <a:ext uri="{FF2B5EF4-FFF2-40B4-BE49-F238E27FC236}">
                <a16:creationId xmlns:a16="http://schemas.microsoft.com/office/drawing/2014/main" id="{D470ECE6-EE4C-724C-8E5A-C7CF39F226CC}"/>
              </a:ext>
            </a:extLst>
          </p:cNvPr>
          <p:cNvSpPr txBox="1"/>
          <p:nvPr/>
        </p:nvSpPr>
        <p:spPr>
          <a:xfrm>
            <a:off x="5401865" y="2590875"/>
            <a:ext cx="447237" cy="138499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00" b="1" dirty="0" err="1">
                <a:solidFill>
                  <a:srgbClr val="DD8455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rPr>
              <a:t>ph.type</a:t>
            </a:r>
            <a:r>
              <a:rPr lang="en-US" sz="900" b="1" dirty="0">
                <a:solidFill>
                  <a:srgbClr val="DD8455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rPr>
              <a:t>: 1</a:t>
            </a:r>
          </a:p>
        </p:txBody>
      </p:sp>
      <p:sp>
        <p:nvSpPr>
          <p:cNvPr id="331" name="TextBox 330">
            <a:extLst>
              <a:ext uri="{FF2B5EF4-FFF2-40B4-BE49-F238E27FC236}">
                <a16:creationId xmlns:a16="http://schemas.microsoft.com/office/drawing/2014/main" id="{8FA32276-028D-D24F-9D50-5B1867A9349E}"/>
              </a:ext>
            </a:extLst>
          </p:cNvPr>
          <p:cNvSpPr txBox="1"/>
          <p:nvPr/>
        </p:nvSpPr>
        <p:spPr>
          <a:xfrm>
            <a:off x="4919373" y="1893092"/>
            <a:ext cx="92974" cy="9233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" b="1" dirty="0">
                <a:solidFill>
                  <a:srgbClr val="00597D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i0</a:t>
            </a:r>
            <a:r>
              <a:rPr lang="en-US" sz="600" b="1" baseline="-25000" dirty="0">
                <a:solidFill>
                  <a:srgbClr val="DD8455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0</a:t>
            </a:r>
          </a:p>
        </p:txBody>
      </p:sp>
      <p:sp>
        <p:nvSpPr>
          <p:cNvPr id="332" name="TextBox 331">
            <a:extLst>
              <a:ext uri="{FF2B5EF4-FFF2-40B4-BE49-F238E27FC236}">
                <a16:creationId xmlns:a16="http://schemas.microsoft.com/office/drawing/2014/main" id="{7871FBC0-B42E-1D42-8BE3-C2226A454703}"/>
              </a:ext>
            </a:extLst>
          </p:cNvPr>
          <p:cNvSpPr txBox="1"/>
          <p:nvPr/>
        </p:nvSpPr>
        <p:spPr>
          <a:xfrm>
            <a:off x="4919373" y="1970176"/>
            <a:ext cx="92974" cy="9233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" b="1" dirty="0">
                <a:solidFill>
                  <a:srgbClr val="797979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i1</a:t>
            </a:r>
            <a:r>
              <a:rPr lang="en-US" sz="600" b="1" baseline="-25000" dirty="0">
                <a:solidFill>
                  <a:srgbClr val="DD8455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0</a:t>
            </a:r>
          </a:p>
        </p:txBody>
      </p:sp>
      <p:sp>
        <p:nvSpPr>
          <p:cNvPr id="333" name="TextBox 332">
            <a:extLst>
              <a:ext uri="{FF2B5EF4-FFF2-40B4-BE49-F238E27FC236}">
                <a16:creationId xmlns:a16="http://schemas.microsoft.com/office/drawing/2014/main" id="{13E5E3C8-ABBC-E94A-8649-7BDD816D0197}"/>
              </a:ext>
            </a:extLst>
          </p:cNvPr>
          <p:cNvSpPr txBox="1"/>
          <p:nvPr/>
        </p:nvSpPr>
        <p:spPr>
          <a:xfrm>
            <a:off x="6344645" y="1896997"/>
            <a:ext cx="234038" cy="107722"/>
          </a:xfrm>
          <a:prstGeom prst="rect">
            <a:avLst/>
          </a:prstGeom>
          <a:noFill/>
          <a:ln w="25400" cap="flat">
            <a:noFill/>
            <a:miter lim="400000"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b="1" dirty="0">
                <a:solidFill>
                  <a:srgbClr val="C0000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SNP </a:t>
            </a:r>
            <a:r>
              <a:rPr lang="en-US" sz="700" b="1" dirty="0" err="1">
                <a:solidFill>
                  <a:srgbClr val="C0000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i</a:t>
            </a:r>
            <a:endParaRPr lang="en-US" sz="700" b="1" dirty="0">
              <a:solidFill>
                <a:srgbClr val="C00000"/>
              </a:solidFill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334" name="TextBox 333">
            <a:extLst>
              <a:ext uri="{FF2B5EF4-FFF2-40B4-BE49-F238E27FC236}">
                <a16:creationId xmlns:a16="http://schemas.microsoft.com/office/drawing/2014/main" id="{C9A450C7-6887-8140-9F79-7E4B0D7DC372}"/>
              </a:ext>
            </a:extLst>
          </p:cNvPr>
          <p:cNvSpPr txBox="1"/>
          <p:nvPr/>
        </p:nvSpPr>
        <p:spPr>
          <a:xfrm>
            <a:off x="6156674" y="1893092"/>
            <a:ext cx="92974" cy="9233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" b="1" dirty="0">
                <a:solidFill>
                  <a:srgbClr val="00597D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i0</a:t>
            </a:r>
            <a:r>
              <a:rPr lang="en-US" sz="600" b="1" baseline="-25000" dirty="0">
                <a:solidFill>
                  <a:srgbClr val="DD8455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1</a:t>
            </a:r>
          </a:p>
        </p:txBody>
      </p:sp>
      <p:sp>
        <p:nvSpPr>
          <p:cNvPr id="335" name="TextBox 334">
            <a:extLst>
              <a:ext uri="{FF2B5EF4-FFF2-40B4-BE49-F238E27FC236}">
                <a16:creationId xmlns:a16="http://schemas.microsoft.com/office/drawing/2014/main" id="{94247E90-716E-5949-8F56-E86B37270057}"/>
              </a:ext>
            </a:extLst>
          </p:cNvPr>
          <p:cNvSpPr txBox="1"/>
          <p:nvPr/>
        </p:nvSpPr>
        <p:spPr>
          <a:xfrm>
            <a:off x="6156674" y="1970176"/>
            <a:ext cx="92974" cy="9233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" b="1" dirty="0">
                <a:solidFill>
                  <a:srgbClr val="797979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i1</a:t>
            </a:r>
            <a:r>
              <a:rPr lang="en-US" sz="600" b="1" baseline="-25000" dirty="0">
                <a:solidFill>
                  <a:srgbClr val="DD8455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1</a:t>
            </a:r>
          </a:p>
        </p:txBody>
      </p:sp>
      <p:sp>
        <p:nvSpPr>
          <p:cNvPr id="336" name="Rectangle 335">
            <a:extLst>
              <a:ext uri="{FF2B5EF4-FFF2-40B4-BE49-F238E27FC236}">
                <a16:creationId xmlns:a16="http://schemas.microsoft.com/office/drawing/2014/main" id="{81F0B248-CC35-E14D-86F6-DA8D46AF99D3}"/>
              </a:ext>
            </a:extLst>
          </p:cNvPr>
          <p:cNvSpPr/>
          <p:nvPr/>
        </p:nvSpPr>
        <p:spPr>
          <a:xfrm>
            <a:off x="3769709" y="1868030"/>
            <a:ext cx="2551147" cy="211525"/>
          </a:xfrm>
          <a:prstGeom prst="rect">
            <a:avLst/>
          </a:prstGeom>
          <a:noFill/>
          <a:ln w="12700" cap="flat">
            <a:solidFill>
              <a:srgbClr val="C00000"/>
            </a:solidFill>
            <a:prstDash val="sysDot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id="{C405ED78-4798-A34F-B1BE-9C739FEC72EE}"/>
              </a:ext>
            </a:extLst>
          </p:cNvPr>
          <p:cNvSpPr/>
          <p:nvPr/>
        </p:nvSpPr>
        <p:spPr>
          <a:xfrm>
            <a:off x="6687350" y="0"/>
            <a:ext cx="2456650" cy="5143500"/>
          </a:xfrm>
          <a:prstGeom prst="rect">
            <a:avLst/>
          </a:prstGeom>
          <a:solidFill>
            <a:srgbClr val="00597D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TextBox 421">
            <a:extLst>
              <a:ext uri="{FF2B5EF4-FFF2-40B4-BE49-F238E27FC236}">
                <a16:creationId xmlns:a16="http://schemas.microsoft.com/office/drawing/2014/main" id="{9244AD3B-664F-824E-9AC6-489E889ED4C2}"/>
              </a:ext>
            </a:extLst>
          </p:cNvPr>
          <p:cNvSpPr txBox="1"/>
          <p:nvPr/>
        </p:nvSpPr>
        <p:spPr>
          <a:xfrm>
            <a:off x="628381" y="4883322"/>
            <a:ext cx="80623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24242"/>
                </a:solidFill>
                <a:latin typeface="Avenir Next Condensed" panose="020B0506020202020204" pitchFamily="34" charset="0"/>
              </a:rPr>
              <a:t>R. </a:t>
            </a:r>
            <a:r>
              <a:rPr lang="en-US" sz="800" dirty="0" err="1">
                <a:solidFill>
                  <a:srgbClr val="424242"/>
                </a:solidFill>
                <a:latin typeface="Avenir Next Condensed" panose="020B0506020202020204" pitchFamily="34" charset="0"/>
              </a:rPr>
              <a:t>Nobre</a:t>
            </a:r>
            <a:r>
              <a:rPr lang="en-US" sz="800" dirty="0">
                <a:solidFill>
                  <a:srgbClr val="424242"/>
                </a:solidFill>
                <a:latin typeface="Avenir Next Condensed" panose="020B0506020202020204" pitchFamily="34" charset="0"/>
              </a:rPr>
              <a:t>, A. Ilic, S. Santander-Jiménez, L. Sousa, “Exploring the Binary Precision Capabilities of Tensor Cores for Epistasis Detection”, IPDPS (2020)</a:t>
            </a:r>
          </a:p>
        </p:txBody>
      </p:sp>
      <p:grpSp>
        <p:nvGrpSpPr>
          <p:cNvPr id="823" name="Group 822">
            <a:extLst>
              <a:ext uri="{FF2B5EF4-FFF2-40B4-BE49-F238E27FC236}">
                <a16:creationId xmlns:a16="http://schemas.microsoft.com/office/drawing/2014/main" id="{C59248BF-D348-4748-BE3C-DCE05ACA8024}"/>
              </a:ext>
            </a:extLst>
          </p:cNvPr>
          <p:cNvGrpSpPr/>
          <p:nvPr/>
        </p:nvGrpSpPr>
        <p:grpSpPr>
          <a:xfrm>
            <a:off x="6905969" y="450944"/>
            <a:ext cx="1792001" cy="709254"/>
            <a:chOff x="6905969" y="450944"/>
            <a:chExt cx="1792001" cy="709254"/>
          </a:xfrm>
        </p:grpSpPr>
        <p:sp>
          <p:nvSpPr>
            <p:cNvPr id="824" name="TextBox 823">
              <a:extLst>
                <a:ext uri="{FF2B5EF4-FFF2-40B4-BE49-F238E27FC236}">
                  <a16:creationId xmlns:a16="http://schemas.microsoft.com/office/drawing/2014/main" id="{744E7EFD-9B9B-5344-8B3A-03183AA906C1}"/>
                </a:ext>
              </a:extLst>
            </p:cNvPr>
            <p:cNvSpPr txBox="1"/>
            <p:nvPr/>
          </p:nvSpPr>
          <p:spPr>
            <a:xfrm>
              <a:off x="7175117" y="450944"/>
              <a:ext cx="1522853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defTabSz="1828800"/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Three Genotypes + Phenotype</a:t>
              </a:r>
            </a:p>
          </p:txBody>
        </p:sp>
        <p:grpSp>
          <p:nvGrpSpPr>
            <p:cNvPr id="825" name="Group 824">
              <a:extLst>
                <a:ext uri="{FF2B5EF4-FFF2-40B4-BE49-F238E27FC236}">
                  <a16:creationId xmlns:a16="http://schemas.microsoft.com/office/drawing/2014/main" id="{EDE22023-BD29-504B-9FA4-1847E4FD0315}"/>
                </a:ext>
              </a:extLst>
            </p:cNvPr>
            <p:cNvGrpSpPr/>
            <p:nvPr/>
          </p:nvGrpSpPr>
          <p:grpSpPr>
            <a:xfrm>
              <a:off x="7190865" y="679378"/>
              <a:ext cx="470414" cy="480820"/>
              <a:chOff x="7124920" y="365042"/>
              <a:chExt cx="470414" cy="480820"/>
            </a:xfrm>
          </p:grpSpPr>
          <p:sp>
            <p:nvSpPr>
              <p:cNvPr id="837" name="Rectangle 836">
                <a:extLst>
                  <a:ext uri="{FF2B5EF4-FFF2-40B4-BE49-F238E27FC236}">
                    <a16:creationId xmlns:a16="http://schemas.microsoft.com/office/drawing/2014/main" id="{4D6233DA-5256-1047-8457-4BC2436ECE29}"/>
                  </a:ext>
                </a:extLst>
              </p:cNvPr>
              <p:cNvSpPr/>
              <p:nvPr/>
            </p:nvSpPr>
            <p:spPr>
              <a:xfrm>
                <a:off x="7124920" y="365042"/>
                <a:ext cx="470414" cy="48082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38" name="Group 837">
                <a:extLst>
                  <a:ext uri="{FF2B5EF4-FFF2-40B4-BE49-F238E27FC236}">
                    <a16:creationId xmlns:a16="http://schemas.microsoft.com/office/drawing/2014/main" id="{2A0079E8-6840-104B-9C19-7F391E641FF4}"/>
                  </a:ext>
                </a:extLst>
              </p:cNvPr>
              <p:cNvGrpSpPr/>
              <p:nvPr/>
            </p:nvGrpSpPr>
            <p:grpSpPr>
              <a:xfrm>
                <a:off x="7177888" y="411290"/>
                <a:ext cx="359728" cy="104455"/>
                <a:chOff x="7177888" y="411290"/>
                <a:chExt cx="359728" cy="104455"/>
              </a:xfrm>
            </p:grpSpPr>
            <p:sp>
              <p:nvSpPr>
                <p:cNvPr id="848" name="Rectangle 847">
                  <a:extLst>
                    <a:ext uri="{FF2B5EF4-FFF2-40B4-BE49-F238E27FC236}">
                      <a16:creationId xmlns:a16="http://schemas.microsoft.com/office/drawing/2014/main" id="{6CF19BDE-11F9-1B42-A4ED-761ED197E12E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9" name="Rectangle 848">
                  <a:extLst>
                    <a:ext uri="{FF2B5EF4-FFF2-40B4-BE49-F238E27FC236}">
                      <a16:creationId xmlns:a16="http://schemas.microsoft.com/office/drawing/2014/main" id="{98EA2BF8-212B-AC4C-A0E1-06E3894F123E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0" name="Rectangle 849">
                  <a:extLst>
                    <a:ext uri="{FF2B5EF4-FFF2-40B4-BE49-F238E27FC236}">
                      <a16:creationId xmlns:a16="http://schemas.microsoft.com/office/drawing/2014/main" id="{559B4DB2-F6F3-1747-9C73-C09D35D77883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39" name="Group 838">
                <a:extLst>
                  <a:ext uri="{FF2B5EF4-FFF2-40B4-BE49-F238E27FC236}">
                    <a16:creationId xmlns:a16="http://schemas.microsoft.com/office/drawing/2014/main" id="{D50181FE-1AFB-CF4B-BBF8-1CAD26D02B65}"/>
                  </a:ext>
                </a:extLst>
              </p:cNvPr>
              <p:cNvGrpSpPr/>
              <p:nvPr/>
            </p:nvGrpSpPr>
            <p:grpSpPr>
              <a:xfrm>
                <a:off x="7177888" y="508537"/>
                <a:ext cx="359728" cy="104455"/>
                <a:chOff x="7177888" y="411290"/>
                <a:chExt cx="359728" cy="104455"/>
              </a:xfrm>
            </p:grpSpPr>
            <p:sp>
              <p:nvSpPr>
                <p:cNvPr id="845" name="Rectangle 844">
                  <a:extLst>
                    <a:ext uri="{FF2B5EF4-FFF2-40B4-BE49-F238E27FC236}">
                      <a16:creationId xmlns:a16="http://schemas.microsoft.com/office/drawing/2014/main" id="{B54162B4-376A-324D-85E2-934F982B798F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6" name="Rectangle 845">
                  <a:extLst>
                    <a:ext uri="{FF2B5EF4-FFF2-40B4-BE49-F238E27FC236}">
                      <a16:creationId xmlns:a16="http://schemas.microsoft.com/office/drawing/2014/main" id="{51E84634-3B8D-4644-9E65-A18A0FA80693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7" name="Rectangle 846">
                  <a:extLst>
                    <a:ext uri="{FF2B5EF4-FFF2-40B4-BE49-F238E27FC236}">
                      <a16:creationId xmlns:a16="http://schemas.microsoft.com/office/drawing/2014/main" id="{470C54FA-B2BC-744A-AA62-A771E29B9C8C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40" name="Group 839">
                <a:extLst>
                  <a:ext uri="{FF2B5EF4-FFF2-40B4-BE49-F238E27FC236}">
                    <a16:creationId xmlns:a16="http://schemas.microsoft.com/office/drawing/2014/main" id="{E806D4EF-3FC3-E148-8F45-6F53834B0CC1}"/>
                  </a:ext>
                </a:extLst>
              </p:cNvPr>
              <p:cNvGrpSpPr/>
              <p:nvPr/>
            </p:nvGrpSpPr>
            <p:grpSpPr>
              <a:xfrm>
                <a:off x="7177888" y="612992"/>
                <a:ext cx="359728" cy="104455"/>
                <a:chOff x="7177888" y="411290"/>
                <a:chExt cx="359728" cy="104455"/>
              </a:xfrm>
            </p:grpSpPr>
            <p:sp>
              <p:nvSpPr>
                <p:cNvPr id="842" name="Rectangle 841">
                  <a:extLst>
                    <a:ext uri="{FF2B5EF4-FFF2-40B4-BE49-F238E27FC236}">
                      <a16:creationId xmlns:a16="http://schemas.microsoft.com/office/drawing/2014/main" id="{8BB9FC76-BF39-A740-AF9F-26C5CB458F0B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3" name="Rectangle 842">
                  <a:extLst>
                    <a:ext uri="{FF2B5EF4-FFF2-40B4-BE49-F238E27FC236}">
                      <a16:creationId xmlns:a16="http://schemas.microsoft.com/office/drawing/2014/main" id="{02C4EC37-81F4-6E48-BC2A-B65BA11DBCAE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4" name="Rectangle 843">
                  <a:extLst>
                    <a:ext uri="{FF2B5EF4-FFF2-40B4-BE49-F238E27FC236}">
                      <a16:creationId xmlns:a16="http://schemas.microsoft.com/office/drawing/2014/main" id="{06AB108B-4FC8-964E-988B-BC72E1F97F36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41" name="Rectangle 840">
                <a:extLst>
                  <a:ext uri="{FF2B5EF4-FFF2-40B4-BE49-F238E27FC236}">
                    <a16:creationId xmlns:a16="http://schemas.microsoft.com/office/drawing/2014/main" id="{4FC95E58-37FC-9548-BA91-0ED951C46896}"/>
                  </a:ext>
                </a:extLst>
              </p:cNvPr>
              <p:cNvSpPr/>
              <p:nvPr/>
            </p:nvSpPr>
            <p:spPr>
              <a:xfrm>
                <a:off x="7177888" y="756992"/>
                <a:ext cx="359728" cy="3600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26" name="Group 825">
              <a:extLst>
                <a:ext uri="{FF2B5EF4-FFF2-40B4-BE49-F238E27FC236}">
                  <a16:creationId xmlns:a16="http://schemas.microsoft.com/office/drawing/2014/main" id="{7D823317-E3A7-E647-9720-FB59B4A905C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03947" y="679378"/>
              <a:ext cx="468000" cy="446023"/>
              <a:chOff x="2796231" y="2702265"/>
              <a:chExt cx="563080" cy="536639"/>
            </a:xfrm>
          </p:grpSpPr>
          <p:sp>
            <p:nvSpPr>
              <p:cNvPr id="828" name="Rounded Rectangle 827">
                <a:extLst>
                  <a:ext uri="{FF2B5EF4-FFF2-40B4-BE49-F238E27FC236}">
                    <a16:creationId xmlns:a16="http://schemas.microsoft.com/office/drawing/2014/main" id="{988E6A3A-3E0D-AB4E-800F-0F904E9D2D91}"/>
                  </a:ext>
                </a:extLst>
              </p:cNvPr>
              <p:cNvSpPr/>
              <p:nvPr/>
            </p:nvSpPr>
            <p:spPr>
              <a:xfrm>
                <a:off x="314334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and</a:t>
                </a:r>
              </a:p>
            </p:txBody>
          </p:sp>
          <p:cxnSp>
            <p:nvCxnSpPr>
              <p:cNvPr id="829" name="Straight Arrow Connector 828">
                <a:extLst>
                  <a:ext uri="{FF2B5EF4-FFF2-40B4-BE49-F238E27FC236}">
                    <a16:creationId xmlns:a16="http://schemas.microsoft.com/office/drawing/2014/main" id="{A373E67C-A041-BA4C-AD07-B79A36D873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98587" y="3126682"/>
                <a:ext cx="77060" cy="104914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30" name="Straight Arrow Connector 829">
                <a:extLst>
                  <a:ext uri="{FF2B5EF4-FFF2-40B4-BE49-F238E27FC236}">
                    <a16:creationId xmlns:a16="http://schemas.microsoft.com/office/drawing/2014/main" id="{A02BFA8A-ACD3-1D45-94D5-3A4D0BA533B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58839" y="3129022"/>
                <a:ext cx="82660" cy="10988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31" name="Straight Arrow Connector 830">
                <a:extLst>
                  <a:ext uri="{FF2B5EF4-FFF2-40B4-BE49-F238E27FC236}">
                    <a16:creationId xmlns:a16="http://schemas.microsoft.com/office/drawing/2014/main" id="{4784AC53-A87D-FC47-BDFF-502190604A3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53010" y="3071139"/>
                <a:ext cx="91155" cy="1348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832" name="Rounded Rectangle 831">
                <a:extLst>
                  <a:ext uri="{FF2B5EF4-FFF2-40B4-BE49-F238E27FC236}">
                    <a16:creationId xmlns:a16="http://schemas.microsoft.com/office/drawing/2014/main" id="{850429D6-C4F1-CB44-8A05-B4E5CF219E4E}"/>
                  </a:ext>
                </a:extLst>
              </p:cNvPr>
              <p:cNvSpPr/>
              <p:nvPr/>
            </p:nvSpPr>
            <p:spPr>
              <a:xfrm>
                <a:off x="3089311" y="2798470"/>
                <a:ext cx="270000" cy="126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popcnt</a:t>
                </a:r>
                <a:endParaRPr kumimoji="0" lang="en-US" sz="600" b="1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Next Condensed Demi Bold" panose="020B0506020202020204" pitchFamily="34" charset="0"/>
                  <a:sym typeface="Arial"/>
                </a:endParaRPr>
              </a:p>
            </p:txBody>
          </p:sp>
          <p:cxnSp>
            <p:nvCxnSpPr>
              <p:cNvPr id="833" name="Straight Arrow Connector 832">
                <a:extLst>
                  <a:ext uri="{FF2B5EF4-FFF2-40B4-BE49-F238E27FC236}">
                    <a16:creationId xmlns:a16="http://schemas.microsoft.com/office/drawing/2014/main" id="{0FFF0DDF-81FA-CB4B-A6F9-DB33267C3C6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5721" y="2928693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34" name="Straight Arrow Connector 833">
                <a:extLst>
                  <a:ext uri="{FF2B5EF4-FFF2-40B4-BE49-F238E27FC236}">
                    <a16:creationId xmlns:a16="http://schemas.microsoft.com/office/drawing/2014/main" id="{B3571F2C-0A73-2849-99C4-28748DE38BE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8517" y="2702265"/>
                <a:ext cx="0" cy="9123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835" name="Rounded Rectangle 834">
                <a:extLst>
                  <a:ext uri="{FF2B5EF4-FFF2-40B4-BE49-F238E27FC236}">
                    <a16:creationId xmlns:a16="http://schemas.microsoft.com/office/drawing/2014/main" id="{9A170E40-653B-8042-AC47-0ACB5D5BD9AF}"/>
                  </a:ext>
                </a:extLst>
              </p:cNvPr>
              <p:cNvSpPr/>
              <p:nvPr/>
            </p:nvSpPr>
            <p:spPr>
              <a:xfrm>
                <a:off x="288690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not</a:t>
                </a:r>
              </a:p>
            </p:txBody>
          </p:sp>
          <p:cxnSp>
            <p:nvCxnSpPr>
              <p:cNvPr id="836" name="Straight Arrow Connector 835">
                <a:extLst>
                  <a:ext uri="{FF2B5EF4-FFF2-40B4-BE49-F238E27FC236}">
                    <a16:creationId xmlns:a16="http://schemas.microsoft.com/office/drawing/2014/main" id="{7E2323BF-AB81-CD45-951A-04CEA884FD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6231" y="3071139"/>
                <a:ext cx="91013" cy="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827" name="Freeform 826">
              <a:extLst>
                <a:ext uri="{FF2B5EF4-FFF2-40B4-BE49-F238E27FC236}">
                  <a16:creationId xmlns:a16="http://schemas.microsoft.com/office/drawing/2014/main" id="{FFA2FD29-252C-6E4C-847B-47DFDC7ED1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5969" y="473888"/>
              <a:ext cx="108128" cy="108000"/>
            </a:xfrm>
            <a:custGeom>
              <a:avLst/>
              <a:gdLst>
                <a:gd name="connsiteX0" fmla="*/ 61631 w 61567"/>
                <a:gd name="connsiteY0" fmla="*/ 30747 h 61494"/>
                <a:gd name="connsiteX1" fmla="*/ 30847 w 61567"/>
                <a:gd name="connsiteY1" fmla="*/ 61495 h 61494"/>
                <a:gd name="connsiteX2" fmla="*/ 63 w 61567"/>
                <a:gd name="connsiteY2" fmla="*/ 30747 h 61494"/>
                <a:gd name="connsiteX3" fmla="*/ 30847 w 61567"/>
                <a:gd name="connsiteY3" fmla="*/ 0 h 61494"/>
                <a:gd name="connsiteX4" fmla="*/ 61631 w 61567"/>
                <a:gd name="connsiteY4" fmla="*/ 30747 h 6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67" h="61494">
                  <a:moveTo>
                    <a:pt x="61631" y="30747"/>
                  </a:moveTo>
                  <a:cubicBezTo>
                    <a:pt x="61631" y="47729"/>
                    <a:pt x="47848" y="61495"/>
                    <a:pt x="30847" y="61495"/>
                  </a:cubicBezTo>
                  <a:cubicBezTo>
                    <a:pt x="13845" y="61495"/>
                    <a:pt x="63" y="47729"/>
                    <a:pt x="63" y="30747"/>
                  </a:cubicBezTo>
                  <a:cubicBezTo>
                    <a:pt x="63" y="13766"/>
                    <a:pt x="13845" y="0"/>
                    <a:pt x="30847" y="0"/>
                  </a:cubicBezTo>
                  <a:cubicBezTo>
                    <a:pt x="47848" y="0"/>
                    <a:pt x="61631" y="13766"/>
                    <a:pt x="61631" y="30747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51" name="Group 850">
            <a:extLst>
              <a:ext uri="{FF2B5EF4-FFF2-40B4-BE49-F238E27FC236}">
                <a16:creationId xmlns:a16="http://schemas.microsoft.com/office/drawing/2014/main" id="{E629D8E2-AAB3-A647-AC61-23C1570D91D4}"/>
              </a:ext>
            </a:extLst>
          </p:cNvPr>
          <p:cNvGrpSpPr/>
          <p:nvPr/>
        </p:nvGrpSpPr>
        <p:grpSpPr>
          <a:xfrm>
            <a:off x="6905969" y="1307540"/>
            <a:ext cx="1804825" cy="809702"/>
            <a:chOff x="6905969" y="1307540"/>
            <a:chExt cx="1804825" cy="809702"/>
          </a:xfrm>
        </p:grpSpPr>
        <p:sp>
          <p:nvSpPr>
            <p:cNvPr id="852" name="TextBox 851">
              <a:extLst>
                <a:ext uri="{FF2B5EF4-FFF2-40B4-BE49-F238E27FC236}">
                  <a16:creationId xmlns:a16="http://schemas.microsoft.com/office/drawing/2014/main" id="{A83C70BB-8C44-554D-9344-B49DCD5ED102}"/>
                </a:ext>
              </a:extLst>
            </p:cNvPr>
            <p:cNvSpPr txBox="1"/>
            <p:nvPr/>
          </p:nvSpPr>
          <p:spPr>
            <a:xfrm>
              <a:off x="7175117" y="1307540"/>
              <a:ext cx="1535677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defTabSz="1828800"/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Two Genotypes, No Phenotype</a:t>
              </a:r>
            </a:p>
          </p:txBody>
        </p:sp>
        <p:grpSp>
          <p:nvGrpSpPr>
            <p:cNvPr id="853" name="Group 852">
              <a:extLst>
                <a:ext uri="{FF2B5EF4-FFF2-40B4-BE49-F238E27FC236}">
                  <a16:creationId xmlns:a16="http://schemas.microsoft.com/office/drawing/2014/main" id="{5F2FD372-DC95-4840-8145-2D82CDBA1DEA}"/>
                </a:ext>
              </a:extLst>
            </p:cNvPr>
            <p:cNvGrpSpPr/>
            <p:nvPr/>
          </p:nvGrpSpPr>
          <p:grpSpPr>
            <a:xfrm>
              <a:off x="7190865" y="1588832"/>
              <a:ext cx="470414" cy="480820"/>
              <a:chOff x="7193636" y="1226995"/>
              <a:chExt cx="470414" cy="480820"/>
            </a:xfrm>
          </p:grpSpPr>
          <p:grpSp>
            <p:nvGrpSpPr>
              <p:cNvPr id="868" name="Group 867">
                <a:extLst>
                  <a:ext uri="{FF2B5EF4-FFF2-40B4-BE49-F238E27FC236}">
                    <a16:creationId xmlns:a16="http://schemas.microsoft.com/office/drawing/2014/main" id="{1D8D03E4-5383-CB4B-8C19-112C02E9ABC3}"/>
                  </a:ext>
                </a:extLst>
              </p:cNvPr>
              <p:cNvGrpSpPr/>
              <p:nvPr/>
            </p:nvGrpSpPr>
            <p:grpSpPr>
              <a:xfrm>
                <a:off x="7193636" y="1226995"/>
                <a:ext cx="470414" cy="480820"/>
                <a:chOff x="7124920" y="365042"/>
                <a:chExt cx="470414" cy="480820"/>
              </a:xfrm>
            </p:grpSpPr>
            <p:sp>
              <p:nvSpPr>
                <p:cNvPr id="871" name="Rectangle 870">
                  <a:extLst>
                    <a:ext uri="{FF2B5EF4-FFF2-40B4-BE49-F238E27FC236}">
                      <a16:creationId xmlns:a16="http://schemas.microsoft.com/office/drawing/2014/main" id="{8B53E118-AC4E-4A4A-A54D-989B3D780070}"/>
                    </a:ext>
                  </a:extLst>
                </p:cNvPr>
                <p:cNvSpPr/>
                <p:nvPr/>
              </p:nvSpPr>
              <p:spPr>
                <a:xfrm>
                  <a:off x="7124920" y="365042"/>
                  <a:ext cx="470414" cy="480820"/>
                </a:xfrm>
                <a:prstGeom prst="rect">
                  <a:avLst/>
                </a:prstGeom>
                <a:noFill/>
                <a:ln w="12700" cap="flat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872" name="Group 871">
                  <a:extLst>
                    <a:ext uri="{FF2B5EF4-FFF2-40B4-BE49-F238E27FC236}">
                      <a16:creationId xmlns:a16="http://schemas.microsoft.com/office/drawing/2014/main" id="{0C0CB554-2D2B-2D4D-8976-0E8390DA4DEB}"/>
                    </a:ext>
                  </a:extLst>
                </p:cNvPr>
                <p:cNvGrpSpPr/>
                <p:nvPr/>
              </p:nvGrpSpPr>
              <p:grpSpPr>
                <a:xfrm>
                  <a:off x="7177888" y="411290"/>
                  <a:ext cx="359728" cy="70227"/>
                  <a:chOff x="7177888" y="411290"/>
                  <a:chExt cx="359728" cy="70227"/>
                </a:xfrm>
              </p:grpSpPr>
              <p:sp>
                <p:nvSpPr>
                  <p:cNvPr id="879" name="Rectangle 878">
                    <a:extLst>
                      <a:ext uri="{FF2B5EF4-FFF2-40B4-BE49-F238E27FC236}">
                        <a16:creationId xmlns:a16="http://schemas.microsoft.com/office/drawing/2014/main" id="{313CD1D6-1066-6947-ABA4-B94AC448E640}"/>
                      </a:ext>
                    </a:extLst>
                  </p:cNvPr>
                  <p:cNvSpPr/>
                  <p:nvPr/>
                </p:nvSpPr>
                <p:spPr>
                  <a:xfrm>
                    <a:off x="7177888" y="411290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75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80" name="Rectangle 879">
                    <a:extLst>
                      <a:ext uri="{FF2B5EF4-FFF2-40B4-BE49-F238E27FC236}">
                        <a16:creationId xmlns:a16="http://schemas.microsoft.com/office/drawing/2014/main" id="{AE855569-00C5-EF4F-8E50-49807893F492}"/>
                      </a:ext>
                    </a:extLst>
                  </p:cNvPr>
                  <p:cNvSpPr/>
                  <p:nvPr/>
                </p:nvSpPr>
                <p:spPr>
                  <a:xfrm>
                    <a:off x="7177888" y="445517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873" name="Group 872">
                  <a:extLst>
                    <a:ext uri="{FF2B5EF4-FFF2-40B4-BE49-F238E27FC236}">
                      <a16:creationId xmlns:a16="http://schemas.microsoft.com/office/drawing/2014/main" id="{81BE1AA5-955A-A948-8C56-5431A300B3B0}"/>
                    </a:ext>
                  </a:extLst>
                </p:cNvPr>
                <p:cNvGrpSpPr/>
                <p:nvPr/>
              </p:nvGrpSpPr>
              <p:grpSpPr>
                <a:xfrm>
                  <a:off x="7177888" y="508537"/>
                  <a:ext cx="359728" cy="70227"/>
                  <a:chOff x="7177888" y="411290"/>
                  <a:chExt cx="359728" cy="70227"/>
                </a:xfrm>
              </p:grpSpPr>
              <p:sp>
                <p:nvSpPr>
                  <p:cNvPr id="877" name="Rectangle 876">
                    <a:extLst>
                      <a:ext uri="{FF2B5EF4-FFF2-40B4-BE49-F238E27FC236}">
                        <a16:creationId xmlns:a16="http://schemas.microsoft.com/office/drawing/2014/main" id="{C4F09980-AA20-1D43-B54E-E667723D4D44}"/>
                      </a:ext>
                    </a:extLst>
                  </p:cNvPr>
                  <p:cNvSpPr/>
                  <p:nvPr/>
                </p:nvSpPr>
                <p:spPr>
                  <a:xfrm>
                    <a:off x="7177888" y="411290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75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78" name="Rectangle 877">
                    <a:extLst>
                      <a:ext uri="{FF2B5EF4-FFF2-40B4-BE49-F238E27FC236}">
                        <a16:creationId xmlns:a16="http://schemas.microsoft.com/office/drawing/2014/main" id="{F5FBBF06-E7B0-D140-9328-FD45A4A6CF5C}"/>
                      </a:ext>
                    </a:extLst>
                  </p:cNvPr>
                  <p:cNvSpPr/>
                  <p:nvPr/>
                </p:nvSpPr>
                <p:spPr>
                  <a:xfrm>
                    <a:off x="7177888" y="445517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874" name="Group 873">
                  <a:extLst>
                    <a:ext uri="{FF2B5EF4-FFF2-40B4-BE49-F238E27FC236}">
                      <a16:creationId xmlns:a16="http://schemas.microsoft.com/office/drawing/2014/main" id="{2DC37B14-C378-BF43-9CDC-A261E30FDD71}"/>
                    </a:ext>
                  </a:extLst>
                </p:cNvPr>
                <p:cNvGrpSpPr/>
                <p:nvPr/>
              </p:nvGrpSpPr>
              <p:grpSpPr>
                <a:xfrm>
                  <a:off x="7177888" y="612992"/>
                  <a:ext cx="359728" cy="70227"/>
                  <a:chOff x="7177888" y="411290"/>
                  <a:chExt cx="359728" cy="70227"/>
                </a:xfrm>
              </p:grpSpPr>
              <p:sp>
                <p:nvSpPr>
                  <p:cNvPr id="875" name="Rectangle 874">
                    <a:extLst>
                      <a:ext uri="{FF2B5EF4-FFF2-40B4-BE49-F238E27FC236}">
                        <a16:creationId xmlns:a16="http://schemas.microsoft.com/office/drawing/2014/main" id="{830AC60B-CF39-B747-9F41-BD6512DB760A}"/>
                      </a:ext>
                    </a:extLst>
                  </p:cNvPr>
                  <p:cNvSpPr/>
                  <p:nvPr/>
                </p:nvSpPr>
                <p:spPr>
                  <a:xfrm>
                    <a:off x="7177888" y="411290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75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76" name="Rectangle 875">
                    <a:extLst>
                      <a:ext uri="{FF2B5EF4-FFF2-40B4-BE49-F238E27FC236}">
                        <a16:creationId xmlns:a16="http://schemas.microsoft.com/office/drawing/2014/main" id="{3AE2DEEA-2E37-A742-9B2D-9647AD2E9050}"/>
                      </a:ext>
                    </a:extLst>
                  </p:cNvPr>
                  <p:cNvSpPr/>
                  <p:nvPr/>
                </p:nvSpPr>
                <p:spPr>
                  <a:xfrm>
                    <a:off x="7177888" y="445517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869" name="Rectangle 868">
                <a:extLst>
                  <a:ext uri="{FF2B5EF4-FFF2-40B4-BE49-F238E27FC236}">
                    <a16:creationId xmlns:a16="http://schemas.microsoft.com/office/drawing/2014/main" id="{D247F6E0-CCB8-D949-B7D3-8FCF910A8C00}"/>
                  </a:ext>
                </a:extLst>
              </p:cNvPr>
              <p:cNvSpPr/>
              <p:nvPr/>
            </p:nvSpPr>
            <p:spPr>
              <a:xfrm>
                <a:off x="7246604" y="1585491"/>
                <a:ext cx="359728" cy="3600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0" name="Rectangle 869">
                <a:extLst>
                  <a:ext uri="{FF2B5EF4-FFF2-40B4-BE49-F238E27FC236}">
                    <a16:creationId xmlns:a16="http://schemas.microsoft.com/office/drawing/2014/main" id="{19F88C58-9F55-6B4F-B00C-39EB5E8F61F7}"/>
                  </a:ext>
                </a:extLst>
              </p:cNvPr>
              <p:cNvSpPr/>
              <p:nvPr/>
            </p:nvSpPr>
            <p:spPr>
              <a:xfrm>
                <a:off x="7246604" y="1619718"/>
                <a:ext cx="359728" cy="3600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54" name="Group 853">
              <a:extLst>
                <a:ext uri="{FF2B5EF4-FFF2-40B4-BE49-F238E27FC236}">
                  <a16:creationId xmlns:a16="http://schemas.microsoft.com/office/drawing/2014/main" id="{BD3FCC42-5619-C440-8EB6-FE196F9E7F8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134995" y="1541242"/>
              <a:ext cx="449493" cy="576000"/>
              <a:chOff x="3183706" y="3510680"/>
              <a:chExt cx="564144" cy="722918"/>
            </a:xfrm>
          </p:grpSpPr>
          <p:sp>
            <p:nvSpPr>
              <p:cNvPr id="856" name="Rounded Rectangle 855">
                <a:extLst>
                  <a:ext uri="{FF2B5EF4-FFF2-40B4-BE49-F238E27FC236}">
                    <a16:creationId xmlns:a16="http://schemas.microsoft.com/office/drawing/2014/main" id="{8F044643-C693-E848-9FE6-11C0BC63DC6F}"/>
                  </a:ext>
                </a:extLst>
              </p:cNvPr>
              <p:cNvSpPr/>
              <p:nvPr/>
            </p:nvSpPr>
            <p:spPr>
              <a:xfrm>
                <a:off x="3389052" y="381760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and</a:t>
                </a:r>
              </a:p>
            </p:txBody>
          </p:sp>
          <p:cxnSp>
            <p:nvCxnSpPr>
              <p:cNvPr id="857" name="Straight Arrow Connector 856">
                <a:extLst>
                  <a:ext uri="{FF2B5EF4-FFF2-40B4-BE49-F238E27FC236}">
                    <a16:creationId xmlns:a16="http://schemas.microsoft.com/office/drawing/2014/main" id="{1ACE02DF-7040-CF49-97D8-227156B2A86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44328" y="3926472"/>
                <a:ext cx="77060" cy="104914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58" name="Straight Arrow Connector 857">
                <a:extLst>
                  <a:ext uri="{FF2B5EF4-FFF2-40B4-BE49-F238E27FC236}">
                    <a16:creationId xmlns:a16="http://schemas.microsoft.com/office/drawing/2014/main" id="{137A918A-4B8C-784E-966B-F7CD60CF21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07755" y="3925637"/>
                <a:ext cx="86070" cy="101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859" name="Rounded Rectangle 858">
                <a:extLst>
                  <a:ext uri="{FF2B5EF4-FFF2-40B4-BE49-F238E27FC236}">
                    <a16:creationId xmlns:a16="http://schemas.microsoft.com/office/drawing/2014/main" id="{D743AA4E-CE88-1549-91AA-EA6F2A5CC24F}"/>
                  </a:ext>
                </a:extLst>
              </p:cNvPr>
              <p:cNvSpPr/>
              <p:nvPr/>
            </p:nvSpPr>
            <p:spPr>
              <a:xfrm>
                <a:off x="3335052" y="3598260"/>
                <a:ext cx="270000" cy="126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popcnt</a:t>
                </a:r>
                <a:endParaRPr kumimoji="0" lang="en-US" sz="600" b="1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Next Condensed Demi Bold" panose="020B0506020202020204" pitchFamily="34" charset="0"/>
                  <a:sym typeface="Arial"/>
                </a:endParaRPr>
              </a:p>
            </p:txBody>
          </p:sp>
          <p:cxnSp>
            <p:nvCxnSpPr>
              <p:cNvPr id="860" name="Straight Arrow Connector 859">
                <a:extLst>
                  <a:ext uri="{FF2B5EF4-FFF2-40B4-BE49-F238E27FC236}">
                    <a16:creationId xmlns:a16="http://schemas.microsoft.com/office/drawing/2014/main" id="{C7AA74EA-0E75-2D4E-B697-7712798AC02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70052" y="3728483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861" name="Rounded Rectangle 860">
                <a:extLst>
                  <a:ext uri="{FF2B5EF4-FFF2-40B4-BE49-F238E27FC236}">
                    <a16:creationId xmlns:a16="http://schemas.microsoft.com/office/drawing/2014/main" id="{5B7BC512-8831-C048-A368-A16DAD687980}"/>
                  </a:ext>
                </a:extLst>
              </p:cNvPr>
              <p:cNvSpPr/>
              <p:nvPr/>
            </p:nvSpPr>
            <p:spPr>
              <a:xfrm>
                <a:off x="3186003" y="402694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nor</a:t>
                </a:r>
              </a:p>
            </p:txBody>
          </p:sp>
          <p:sp>
            <p:nvSpPr>
              <p:cNvPr id="862" name="Rounded Rectangle 861">
                <a:extLst>
                  <a:ext uri="{FF2B5EF4-FFF2-40B4-BE49-F238E27FC236}">
                    <a16:creationId xmlns:a16="http://schemas.microsoft.com/office/drawing/2014/main" id="{81262D9B-98A9-6245-827F-6A52AA3A5AC5}"/>
                  </a:ext>
                </a:extLst>
              </p:cNvPr>
              <p:cNvSpPr/>
              <p:nvPr/>
            </p:nvSpPr>
            <p:spPr>
              <a:xfrm>
                <a:off x="3585850" y="402694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nor</a:t>
                </a:r>
              </a:p>
            </p:txBody>
          </p:sp>
          <p:cxnSp>
            <p:nvCxnSpPr>
              <p:cNvPr id="863" name="Straight Arrow Connector 862">
                <a:extLst>
                  <a:ext uri="{FF2B5EF4-FFF2-40B4-BE49-F238E27FC236}">
                    <a16:creationId xmlns:a16="http://schemas.microsoft.com/office/drawing/2014/main" id="{9C069B36-CC41-294D-9448-2F708FDD3D0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83706" y="4136292"/>
                <a:ext cx="32379" cy="9306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64" name="Straight Arrow Connector 863">
                <a:extLst>
                  <a:ext uri="{FF2B5EF4-FFF2-40B4-BE49-F238E27FC236}">
                    <a16:creationId xmlns:a16="http://schemas.microsoft.com/office/drawing/2014/main" id="{9A1D84EA-1B14-2945-97B8-4EF1F9BE452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11978" y="4136292"/>
                <a:ext cx="32350" cy="97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65" name="Straight Arrow Connector 864">
                <a:extLst>
                  <a:ext uri="{FF2B5EF4-FFF2-40B4-BE49-F238E27FC236}">
                    <a16:creationId xmlns:a16="http://schemas.microsoft.com/office/drawing/2014/main" id="{41D77799-3DA0-9F40-A66D-88077F65F55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85147" y="4136292"/>
                <a:ext cx="32379" cy="9306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66" name="Straight Arrow Connector 865">
                <a:extLst>
                  <a:ext uri="{FF2B5EF4-FFF2-40B4-BE49-F238E27FC236}">
                    <a16:creationId xmlns:a16="http://schemas.microsoft.com/office/drawing/2014/main" id="{E723B3FB-6C50-644B-A9CA-F67E77BFAD3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713419" y="4136292"/>
                <a:ext cx="32350" cy="97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67" name="Straight Arrow Connector 866">
                <a:extLst>
                  <a:ext uri="{FF2B5EF4-FFF2-40B4-BE49-F238E27FC236}">
                    <a16:creationId xmlns:a16="http://schemas.microsoft.com/office/drawing/2014/main" id="{13200D30-F6E1-5446-B8B0-2A6CF31A963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70052" y="3510680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855" name="Freeform 854">
              <a:extLst>
                <a:ext uri="{FF2B5EF4-FFF2-40B4-BE49-F238E27FC236}">
                  <a16:creationId xmlns:a16="http://schemas.microsoft.com/office/drawing/2014/main" id="{3171035D-7387-4143-B296-C242759DC5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5969" y="1330484"/>
              <a:ext cx="108128" cy="108000"/>
            </a:xfrm>
            <a:custGeom>
              <a:avLst/>
              <a:gdLst>
                <a:gd name="connsiteX0" fmla="*/ 63 w 53871"/>
                <a:gd name="connsiteY0" fmla="*/ 0 h 53807"/>
                <a:gd name="connsiteX1" fmla="*/ 53935 w 53871"/>
                <a:gd name="connsiteY1" fmla="*/ 0 h 53807"/>
                <a:gd name="connsiteX2" fmla="*/ 53935 w 53871"/>
                <a:gd name="connsiteY2" fmla="*/ 53808 h 53807"/>
                <a:gd name="connsiteX3" fmla="*/ 63 w 53871"/>
                <a:gd name="connsiteY3" fmla="*/ 53808 h 5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871" h="53807">
                  <a:moveTo>
                    <a:pt x="63" y="0"/>
                  </a:moveTo>
                  <a:lnTo>
                    <a:pt x="53935" y="0"/>
                  </a:lnTo>
                  <a:lnTo>
                    <a:pt x="53935" y="53808"/>
                  </a:lnTo>
                  <a:lnTo>
                    <a:pt x="63" y="53808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81" name="TextBox 880">
            <a:extLst>
              <a:ext uri="{FF2B5EF4-FFF2-40B4-BE49-F238E27FC236}">
                <a16:creationId xmlns:a16="http://schemas.microsoft.com/office/drawing/2014/main" id="{68CA8D5E-1449-634D-BD9E-13519CDDE52B}"/>
              </a:ext>
            </a:extLst>
          </p:cNvPr>
          <p:cNvSpPr txBox="1"/>
          <p:nvPr/>
        </p:nvSpPr>
        <p:spPr>
          <a:xfrm>
            <a:off x="7211956" y="63125"/>
            <a:ext cx="1410643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GPU Optimization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3EE1DA88-C0A8-4B74-B193-1C42E9EC39D2}"/>
              </a:ext>
            </a:extLst>
          </p:cNvPr>
          <p:cNvSpPr>
            <a:spLocks noChangeAspect="1"/>
          </p:cNvSpPr>
          <p:nvPr/>
        </p:nvSpPr>
        <p:spPr>
          <a:xfrm rot="5400000" flipV="1">
            <a:off x="1182709" y="1081030"/>
            <a:ext cx="1778283" cy="26208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>
            <a:solidFill>
              <a:schemeClr val="tx2"/>
            </a:solidFill>
            <a:prstDash val="solid"/>
            <a:round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26E1466F-2A1E-4841-AA9A-0FDD32B28EC3}"/>
              </a:ext>
            </a:extLst>
          </p:cNvPr>
          <p:cNvSpPr/>
          <p:nvPr/>
        </p:nvSpPr>
        <p:spPr>
          <a:xfrm>
            <a:off x="1528849" y="1817798"/>
            <a:ext cx="180000" cy="18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E8D2C3A0-51DE-4326-9767-10DF4768A79F}"/>
              </a:ext>
            </a:extLst>
          </p:cNvPr>
          <p:cNvSpPr txBox="1"/>
          <p:nvPr/>
        </p:nvSpPr>
        <p:spPr>
          <a:xfrm>
            <a:off x="1095429" y="1276145"/>
            <a:ext cx="2205732" cy="18466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Pair-wise interaction: </a:t>
            </a:r>
            <a:r>
              <a:rPr lang="en-US" sz="12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SNPs (</a:t>
            </a:r>
            <a:r>
              <a:rPr lang="en-US" sz="1200" b="1" dirty="0" err="1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i,j</a:t>
            </a:r>
            <a:r>
              <a:rPr lang="en-US" sz="12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)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CCD7C89D-E7B4-4B03-9165-3751BE602C22}"/>
              </a:ext>
            </a:extLst>
          </p:cNvPr>
          <p:cNvSpPr/>
          <p:nvPr/>
        </p:nvSpPr>
        <p:spPr>
          <a:xfrm>
            <a:off x="2063362" y="1820792"/>
            <a:ext cx="703268" cy="18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5FC99B98-052B-4CD5-AF0C-D08EC6CAA9E4}"/>
              </a:ext>
            </a:extLst>
          </p:cNvPr>
          <p:cNvSpPr/>
          <p:nvPr/>
        </p:nvSpPr>
        <p:spPr>
          <a:xfrm>
            <a:off x="1177229" y="2010177"/>
            <a:ext cx="180000" cy="1800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6350" cap="flat">
            <a:solidFill>
              <a:srgbClr val="42424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845BDB00-A4E9-4E39-89D1-8426B3243057}"/>
              </a:ext>
            </a:extLst>
          </p:cNvPr>
          <p:cNvSpPr/>
          <p:nvPr/>
        </p:nvSpPr>
        <p:spPr>
          <a:xfrm>
            <a:off x="1351148" y="2010177"/>
            <a:ext cx="180000" cy="1800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6350" cap="flat">
            <a:solidFill>
              <a:srgbClr val="42424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CFDC60B2-DAC7-402F-9B5D-E27779D1A72B}"/>
              </a:ext>
            </a:extLst>
          </p:cNvPr>
          <p:cNvSpPr/>
          <p:nvPr/>
        </p:nvSpPr>
        <p:spPr>
          <a:xfrm>
            <a:off x="1528870" y="2010177"/>
            <a:ext cx="180000" cy="1800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6350" cap="flat">
            <a:solidFill>
              <a:srgbClr val="42424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7B50A9B4-ACDF-47E4-B661-8C04A82B198E}"/>
              </a:ext>
            </a:extLst>
          </p:cNvPr>
          <p:cNvSpPr/>
          <p:nvPr/>
        </p:nvSpPr>
        <p:spPr>
          <a:xfrm>
            <a:off x="1700779" y="2010177"/>
            <a:ext cx="180000" cy="1800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6350" cap="flat">
            <a:solidFill>
              <a:srgbClr val="42424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68D8BF01-A259-48D0-A557-D8ACD1C0666C}"/>
              </a:ext>
            </a:extLst>
          </p:cNvPr>
          <p:cNvSpPr/>
          <p:nvPr/>
        </p:nvSpPr>
        <p:spPr>
          <a:xfrm>
            <a:off x="1874698" y="2010177"/>
            <a:ext cx="180000" cy="1800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6350" cap="flat">
            <a:solidFill>
              <a:srgbClr val="42424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903692C4-C83D-4572-95EE-AD976A78CBFA}"/>
              </a:ext>
            </a:extLst>
          </p:cNvPr>
          <p:cNvSpPr/>
          <p:nvPr/>
        </p:nvSpPr>
        <p:spPr>
          <a:xfrm>
            <a:off x="2052420" y="2010177"/>
            <a:ext cx="180000" cy="1800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6350" cap="flat">
            <a:solidFill>
              <a:srgbClr val="42424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6905C3CF-F1CF-4119-8A35-0B5DC34BC2A3}"/>
              </a:ext>
            </a:extLst>
          </p:cNvPr>
          <p:cNvSpPr/>
          <p:nvPr/>
        </p:nvSpPr>
        <p:spPr>
          <a:xfrm>
            <a:off x="2232420" y="2010177"/>
            <a:ext cx="180000" cy="1800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6350" cap="flat">
            <a:solidFill>
              <a:srgbClr val="42424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9AB33DE9-103D-4A2A-936B-84EDAE80A013}"/>
              </a:ext>
            </a:extLst>
          </p:cNvPr>
          <p:cNvSpPr/>
          <p:nvPr/>
        </p:nvSpPr>
        <p:spPr>
          <a:xfrm>
            <a:off x="2406339" y="2010177"/>
            <a:ext cx="180000" cy="1800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6350" cap="flat">
            <a:solidFill>
              <a:srgbClr val="42424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EE56396F-47FD-49B9-AED6-16B5FD7E8BC3}"/>
              </a:ext>
            </a:extLst>
          </p:cNvPr>
          <p:cNvSpPr/>
          <p:nvPr/>
        </p:nvSpPr>
        <p:spPr>
          <a:xfrm>
            <a:off x="2584061" y="2010177"/>
            <a:ext cx="180000" cy="1800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6350" cap="flat">
            <a:solidFill>
              <a:srgbClr val="42424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DB5E581A-0E37-4DE4-BF83-CCB6163B92A6}"/>
              </a:ext>
            </a:extLst>
          </p:cNvPr>
          <p:cNvSpPr/>
          <p:nvPr/>
        </p:nvSpPr>
        <p:spPr>
          <a:xfrm>
            <a:off x="1177229" y="2190177"/>
            <a:ext cx="180000" cy="1800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6350" cap="flat">
            <a:solidFill>
              <a:srgbClr val="42424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C6CC936F-5528-4AAC-8F55-6A388A575B9A}"/>
              </a:ext>
            </a:extLst>
          </p:cNvPr>
          <p:cNvSpPr/>
          <p:nvPr/>
        </p:nvSpPr>
        <p:spPr>
          <a:xfrm>
            <a:off x="1351148" y="2190177"/>
            <a:ext cx="180000" cy="1800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6350" cap="flat">
            <a:solidFill>
              <a:srgbClr val="42424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A73E3D07-593A-41DE-81A9-DE0EF634DCA1}"/>
              </a:ext>
            </a:extLst>
          </p:cNvPr>
          <p:cNvSpPr/>
          <p:nvPr/>
        </p:nvSpPr>
        <p:spPr>
          <a:xfrm>
            <a:off x="1528870" y="2190177"/>
            <a:ext cx="180000" cy="1800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6350" cap="flat">
            <a:solidFill>
              <a:srgbClr val="42424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FDA47A89-1193-42F5-8606-1CCA1B4F6595}"/>
              </a:ext>
            </a:extLst>
          </p:cNvPr>
          <p:cNvSpPr/>
          <p:nvPr/>
        </p:nvSpPr>
        <p:spPr>
          <a:xfrm>
            <a:off x="1700779" y="2190177"/>
            <a:ext cx="180000" cy="1800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6350" cap="flat">
            <a:solidFill>
              <a:srgbClr val="42424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7FC9EC64-7331-493E-9FF0-89229CD41738}"/>
              </a:ext>
            </a:extLst>
          </p:cNvPr>
          <p:cNvSpPr/>
          <p:nvPr/>
        </p:nvSpPr>
        <p:spPr>
          <a:xfrm>
            <a:off x="1874698" y="2190177"/>
            <a:ext cx="180000" cy="1800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6350" cap="flat">
            <a:solidFill>
              <a:srgbClr val="42424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7A78C2BD-385E-43B0-ABD7-2ADDB42A33C0}"/>
              </a:ext>
            </a:extLst>
          </p:cNvPr>
          <p:cNvSpPr/>
          <p:nvPr/>
        </p:nvSpPr>
        <p:spPr>
          <a:xfrm>
            <a:off x="2052420" y="2190177"/>
            <a:ext cx="180000" cy="1800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6350" cap="flat">
            <a:solidFill>
              <a:srgbClr val="42424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7E957E00-5F3D-4B23-8DF1-6B6B23B6C243}"/>
              </a:ext>
            </a:extLst>
          </p:cNvPr>
          <p:cNvSpPr/>
          <p:nvPr/>
        </p:nvSpPr>
        <p:spPr>
          <a:xfrm>
            <a:off x="2232420" y="2190177"/>
            <a:ext cx="180000" cy="1800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6350" cap="flat">
            <a:solidFill>
              <a:srgbClr val="42424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407E92AD-62C7-48A0-92D3-5B0A9B8CE425}"/>
              </a:ext>
            </a:extLst>
          </p:cNvPr>
          <p:cNvSpPr/>
          <p:nvPr/>
        </p:nvSpPr>
        <p:spPr>
          <a:xfrm>
            <a:off x="2406339" y="2190177"/>
            <a:ext cx="180000" cy="1800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6350" cap="flat">
            <a:solidFill>
              <a:srgbClr val="42424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C5D67B28-A246-4FF9-8C04-FC3F3946C731}"/>
              </a:ext>
            </a:extLst>
          </p:cNvPr>
          <p:cNvSpPr/>
          <p:nvPr/>
        </p:nvSpPr>
        <p:spPr>
          <a:xfrm>
            <a:off x="2584061" y="2190177"/>
            <a:ext cx="180000" cy="1800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6350" cap="flat">
            <a:solidFill>
              <a:srgbClr val="42424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09C7FE21-6214-4EF1-8003-DEF72514F13D}"/>
              </a:ext>
            </a:extLst>
          </p:cNvPr>
          <p:cNvSpPr txBox="1"/>
          <p:nvPr/>
        </p:nvSpPr>
        <p:spPr>
          <a:xfrm>
            <a:off x="1203109" y="1843070"/>
            <a:ext cx="128240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rPr>
              <a:t>00</a:t>
            </a:r>
            <a:endParaRPr lang="en-US" sz="1000" b="1" dirty="0">
              <a:solidFill>
                <a:srgbClr val="797979"/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Consolas" panose="020B0609020204030204" pitchFamily="49" charset="0"/>
            </a:endParaRP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AA70EA93-2D24-468B-9A1E-EFE5061EA095}"/>
              </a:ext>
            </a:extLst>
          </p:cNvPr>
          <p:cNvSpPr txBox="1"/>
          <p:nvPr/>
        </p:nvSpPr>
        <p:spPr>
          <a:xfrm>
            <a:off x="1377028" y="1843070"/>
            <a:ext cx="128240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rPr>
              <a:t>01</a:t>
            </a:r>
            <a:endParaRPr lang="en-US" sz="1000" b="1" dirty="0">
              <a:solidFill>
                <a:srgbClr val="797979"/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Consolas" panose="020B0609020204030204" pitchFamily="49" charset="0"/>
            </a:endParaRP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2A3CC5B6-80B4-4C97-A07A-5E82ABD4F56F}"/>
              </a:ext>
            </a:extLst>
          </p:cNvPr>
          <p:cNvSpPr txBox="1"/>
          <p:nvPr/>
        </p:nvSpPr>
        <p:spPr>
          <a:xfrm>
            <a:off x="1554750" y="1843070"/>
            <a:ext cx="128240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chemeClr val="bg1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rPr>
              <a:t>02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DCA59CE5-BC4A-4020-9911-78610F06514E}"/>
              </a:ext>
            </a:extLst>
          </p:cNvPr>
          <p:cNvSpPr txBox="1"/>
          <p:nvPr/>
        </p:nvSpPr>
        <p:spPr>
          <a:xfrm>
            <a:off x="1726659" y="1843070"/>
            <a:ext cx="128240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rPr>
              <a:t>10</a:t>
            </a:r>
            <a:endParaRPr lang="en-US" sz="1000" b="1" dirty="0">
              <a:solidFill>
                <a:srgbClr val="797979"/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Consolas" panose="020B0609020204030204" pitchFamily="49" charset="0"/>
            </a:endParaRP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BE5AA367-D6B5-48DA-B1A7-731E7B9BA1C8}"/>
              </a:ext>
            </a:extLst>
          </p:cNvPr>
          <p:cNvSpPr txBox="1"/>
          <p:nvPr/>
        </p:nvSpPr>
        <p:spPr>
          <a:xfrm>
            <a:off x="1900578" y="1843070"/>
            <a:ext cx="128240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rPr>
              <a:t>11</a:t>
            </a:r>
            <a:endParaRPr lang="en-US" sz="1000" b="1" dirty="0">
              <a:solidFill>
                <a:srgbClr val="797979"/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Consolas" panose="020B0609020204030204" pitchFamily="49" charset="0"/>
            </a:endParaRP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4A79836F-0903-48D5-82BB-72649AB5585F}"/>
              </a:ext>
            </a:extLst>
          </p:cNvPr>
          <p:cNvSpPr txBox="1"/>
          <p:nvPr/>
        </p:nvSpPr>
        <p:spPr>
          <a:xfrm>
            <a:off x="2078300" y="1843070"/>
            <a:ext cx="128240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chemeClr val="bg1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rPr>
              <a:t>12</a:t>
            </a: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DEB01536-1815-4096-8BF0-E3C89C645B90}"/>
              </a:ext>
            </a:extLst>
          </p:cNvPr>
          <p:cNvSpPr txBox="1"/>
          <p:nvPr/>
        </p:nvSpPr>
        <p:spPr>
          <a:xfrm>
            <a:off x="2258300" y="1843070"/>
            <a:ext cx="128240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chemeClr val="bg1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rPr>
              <a:t>20</a:t>
            </a: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6040840F-DB7D-4955-948A-4758DB549995}"/>
              </a:ext>
            </a:extLst>
          </p:cNvPr>
          <p:cNvSpPr txBox="1"/>
          <p:nvPr/>
        </p:nvSpPr>
        <p:spPr>
          <a:xfrm>
            <a:off x="2432219" y="1843070"/>
            <a:ext cx="128240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chemeClr val="bg1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rPr>
              <a:t>21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810A45AB-5BA2-48C6-9B85-8AC1AA61EEA6}"/>
              </a:ext>
            </a:extLst>
          </p:cNvPr>
          <p:cNvSpPr txBox="1"/>
          <p:nvPr/>
        </p:nvSpPr>
        <p:spPr>
          <a:xfrm>
            <a:off x="2609941" y="1843070"/>
            <a:ext cx="128240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chemeClr val="bg1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rPr>
              <a:t>22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8DE05DF5-02EC-4133-8D9E-E984AECE6FAF}"/>
              </a:ext>
            </a:extLst>
          </p:cNvPr>
          <p:cNvSpPr txBox="1"/>
          <p:nvPr/>
        </p:nvSpPr>
        <p:spPr>
          <a:xfrm>
            <a:off x="1606672" y="1585291"/>
            <a:ext cx="825547" cy="16927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1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rPr>
              <a:t>frequency table</a:t>
            </a:r>
            <a:endParaRPr lang="en-US" sz="1100" b="1" dirty="0">
              <a:solidFill>
                <a:srgbClr val="797979"/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Consolas" panose="020B0609020204030204" pitchFamily="49" charset="0"/>
            </a:endParaRP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3FE5194F-1CA8-4297-B5FC-3EE94F56B24C}"/>
              </a:ext>
            </a:extLst>
          </p:cNvPr>
          <p:cNvSpPr txBox="1"/>
          <p:nvPr/>
        </p:nvSpPr>
        <p:spPr>
          <a:xfrm>
            <a:off x="819957" y="2027500"/>
            <a:ext cx="253274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 err="1">
                <a:solidFill>
                  <a:srgbClr val="DD8455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rPr>
              <a:t>ph</a:t>
            </a:r>
            <a:r>
              <a:rPr lang="en-US" sz="1000" b="1" dirty="0">
                <a:solidFill>
                  <a:srgbClr val="DD8455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rPr>
              <a:t>: 0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5C5A259B-3809-4433-9401-327A77A4320B}"/>
              </a:ext>
            </a:extLst>
          </p:cNvPr>
          <p:cNvSpPr txBox="1"/>
          <p:nvPr/>
        </p:nvSpPr>
        <p:spPr>
          <a:xfrm>
            <a:off x="818187" y="2215851"/>
            <a:ext cx="253274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algn="r" defTabSz="1828800"/>
            <a:r>
              <a:rPr lang="en-US" sz="1000" b="1" dirty="0" err="1">
                <a:solidFill>
                  <a:srgbClr val="DD8455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rPr>
              <a:t>ph</a:t>
            </a:r>
            <a:r>
              <a:rPr lang="en-US" sz="1000" b="1" dirty="0">
                <a:solidFill>
                  <a:srgbClr val="DD8455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rPr>
              <a:t>: 1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476A2F9F-F89C-453E-BB66-7AE5400756CA}"/>
              </a:ext>
            </a:extLst>
          </p:cNvPr>
          <p:cNvSpPr txBox="1"/>
          <p:nvPr/>
        </p:nvSpPr>
        <p:spPr>
          <a:xfrm>
            <a:off x="2802676" y="1803070"/>
            <a:ext cx="477695" cy="21544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b="1" dirty="0">
                <a:solidFill>
                  <a:srgbClr val="00B0F0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rPr>
              <a:t>reconstructed </a:t>
            </a:r>
          </a:p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b="1" dirty="0">
                <a:solidFill>
                  <a:srgbClr val="00B0F0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rPr>
              <a:t>combinations</a:t>
            </a:r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F98CC239-ED1C-418F-93D1-55E5782EC87E}"/>
              </a:ext>
            </a:extLst>
          </p:cNvPr>
          <p:cNvSpPr txBox="1"/>
          <p:nvPr/>
        </p:nvSpPr>
        <p:spPr>
          <a:xfrm>
            <a:off x="2733674" y="2759139"/>
            <a:ext cx="83356" cy="9233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" b="1" dirty="0">
                <a:solidFill>
                  <a:schemeClr val="accent1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rPr>
              <a:t>i2</a:t>
            </a:r>
            <a:r>
              <a:rPr lang="en-US" sz="600" b="1" baseline="-25000" dirty="0">
                <a:solidFill>
                  <a:srgbClr val="DD8455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rPr>
              <a:t>0</a:t>
            </a: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C4DC2482-4D8A-4A66-B1CB-9A712BF05859}"/>
              </a:ext>
            </a:extLst>
          </p:cNvPr>
          <p:cNvSpPr txBox="1"/>
          <p:nvPr/>
        </p:nvSpPr>
        <p:spPr>
          <a:xfrm>
            <a:off x="3047032" y="2760353"/>
            <a:ext cx="83356" cy="9233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" b="1" dirty="0">
                <a:solidFill>
                  <a:schemeClr val="accent1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rPr>
              <a:t>j2</a:t>
            </a:r>
            <a:r>
              <a:rPr lang="en-US" sz="600" b="1" baseline="-25000" dirty="0">
                <a:solidFill>
                  <a:srgbClr val="DD8455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rPr>
              <a:t>0</a:t>
            </a:r>
          </a:p>
        </p:txBody>
      </p:sp>
      <p:sp>
        <p:nvSpPr>
          <p:cNvPr id="268" name="Rounded Rectangle 224">
            <a:extLst>
              <a:ext uri="{FF2B5EF4-FFF2-40B4-BE49-F238E27FC236}">
                <a16:creationId xmlns:a16="http://schemas.microsoft.com/office/drawing/2014/main" id="{5792BB77-7E9B-4D94-9E6E-1A7D33820AFF}"/>
              </a:ext>
            </a:extLst>
          </p:cNvPr>
          <p:cNvSpPr/>
          <p:nvPr/>
        </p:nvSpPr>
        <p:spPr>
          <a:xfrm>
            <a:off x="2862719" y="2653356"/>
            <a:ext cx="162000" cy="108000"/>
          </a:xfrm>
          <a:prstGeom prst="roundRect">
            <a:avLst/>
          </a:prstGeom>
          <a:noFill/>
          <a:ln w="6350" cap="flat">
            <a:solidFill>
              <a:srgbClr val="42424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00" b="1" u="none" strike="noStrike" cap="none" spc="0" normalizeH="0" baseline="0" dirty="0">
                <a:ln>
                  <a:noFill/>
                </a:ln>
                <a:solidFill>
                  <a:srgbClr val="424242"/>
                </a:solidFill>
                <a:effectLst/>
                <a:uFillTx/>
                <a:latin typeface="Avenir Next Condensed Demi Bold" panose="020B0506020202020204" pitchFamily="34" charset="0"/>
                <a:sym typeface="Arial"/>
              </a:rPr>
              <a:t>and</a:t>
            </a:r>
          </a:p>
        </p:txBody>
      </p:sp>
      <p:cxnSp>
        <p:nvCxnSpPr>
          <p:cNvPr id="269" name="Straight Arrow Connector 268">
            <a:extLst>
              <a:ext uri="{FF2B5EF4-FFF2-40B4-BE49-F238E27FC236}">
                <a16:creationId xmlns:a16="http://schemas.microsoft.com/office/drawing/2014/main" id="{70899785-BDF4-48AC-80F6-D6D4CAC193BF}"/>
              </a:ext>
            </a:extLst>
          </p:cNvPr>
          <p:cNvCxnSpPr>
            <a:cxnSpLocks/>
          </p:cNvCxnSpPr>
          <p:nvPr/>
        </p:nvCxnSpPr>
        <p:spPr>
          <a:xfrm flipV="1">
            <a:off x="2817965" y="2762225"/>
            <a:ext cx="77060" cy="104914"/>
          </a:xfrm>
          <a:prstGeom prst="straightConnector1">
            <a:avLst/>
          </a:prstGeom>
          <a:noFill/>
          <a:ln w="6350" cap="flat">
            <a:solidFill>
              <a:srgbClr val="424242"/>
            </a:solidFill>
            <a:prstDash val="solid"/>
            <a:round/>
            <a:headEnd type="none" w="med" len="med"/>
            <a:tailEnd type="none" w="sm" len="sm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4" name="Straight Arrow Connector 283">
            <a:extLst>
              <a:ext uri="{FF2B5EF4-FFF2-40B4-BE49-F238E27FC236}">
                <a16:creationId xmlns:a16="http://schemas.microsoft.com/office/drawing/2014/main" id="{83787B1A-6B3C-434E-8BCD-48587A4083E3}"/>
              </a:ext>
            </a:extLst>
          </p:cNvPr>
          <p:cNvCxnSpPr>
            <a:cxnSpLocks/>
          </p:cNvCxnSpPr>
          <p:nvPr/>
        </p:nvCxnSpPr>
        <p:spPr>
          <a:xfrm flipH="1" flipV="1">
            <a:off x="2981392" y="2761390"/>
            <a:ext cx="86070" cy="101306"/>
          </a:xfrm>
          <a:prstGeom prst="straightConnector1">
            <a:avLst/>
          </a:prstGeom>
          <a:noFill/>
          <a:ln w="6350" cap="flat">
            <a:solidFill>
              <a:srgbClr val="424242"/>
            </a:solidFill>
            <a:prstDash val="solid"/>
            <a:round/>
            <a:headEnd type="none" w="med" len="med"/>
            <a:tailEnd type="none" w="sm" len="sm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5" name="Rounded Rectangle 229">
            <a:extLst>
              <a:ext uri="{FF2B5EF4-FFF2-40B4-BE49-F238E27FC236}">
                <a16:creationId xmlns:a16="http://schemas.microsoft.com/office/drawing/2014/main" id="{F334921E-4F3C-47D5-9874-139294FCCE40}"/>
              </a:ext>
            </a:extLst>
          </p:cNvPr>
          <p:cNvSpPr/>
          <p:nvPr/>
        </p:nvSpPr>
        <p:spPr>
          <a:xfrm>
            <a:off x="2808689" y="2434013"/>
            <a:ext cx="270000" cy="126000"/>
          </a:xfrm>
          <a:prstGeom prst="roundRect">
            <a:avLst/>
          </a:prstGeom>
          <a:noFill/>
          <a:ln w="6350" cap="flat">
            <a:solidFill>
              <a:srgbClr val="42424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00" b="1" u="none" strike="noStrike" cap="none" spc="0" normalizeH="0" baseline="0" dirty="0" err="1">
                <a:ln>
                  <a:noFill/>
                </a:ln>
                <a:solidFill>
                  <a:srgbClr val="424242"/>
                </a:solidFill>
                <a:effectLst/>
                <a:uFillTx/>
                <a:latin typeface="Avenir Next Condensed Demi Bold" panose="020B0506020202020204" pitchFamily="34" charset="0"/>
                <a:sym typeface="Arial"/>
              </a:rPr>
              <a:t>popcnt</a:t>
            </a:r>
            <a:endParaRPr kumimoji="0" lang="en-US" sz="700" b="1" u="none" strike="noStrike" cap="none" spc="0" normalizeH="0" baseline="0" dirty="0">
              <a:ln>
                <a:noFill/>
              </a:ln>
              <a:solidFill>
                <a:srgbClr val="424242"/>
              </a:solidFill>
              <a:effectLst/>
              <a:uFillTx/>
              <a:latin typeface="Avenir Next Condensed Demi Bold" panose="020B0506020202020204" pitchFamily="34" charset="0"/>
              <a:sym typeface="Arial"/>
            </a:endParaRPr>
          </a:p>
        </p:txBody>
      </p:sp>
      <p:cxnSp>
        <p:nvCxnSpPr>
          <p:cNvPr id="286" name="Straight Arrow Connector 285">
            <a:extLst>
              <a:ext uri="{FF2B5EF4-FFF2-40B4-BE49-F238E27FC236}">
                <a16:creationId xmlns:a16="http://schemas.microsoft.com/office/drawing/2014/main" id="{A3DCAAFD-3243-41AA-A775-9CD8FAD6E5C1}"/>
              </a:ext>
            </a:extLst>
          </p:cNvPr>
          <p:cNvCxnSpPr>
            <a:cxnSpLocks/>
          </p:cNvCxnSpPr>
          <p:nvPr/>
        </p:nvCxnSpPr>
        <p:spPr>
          <a:xfrm flipV="1">
            <a:off x="2935099" y="2564236"/>
            <a:ext cx="0" cy="87580"/>
          </a:xfrm>
          <a:prstGeom prst="straightConnector1">
            <a:avLst/>
          </a:prstGeom>
          <a:noFill/>
          <a:ln w="6350" cap="flat">
            <a:solidFill>
              <a:srgbClr val="424242"/>
            </a:solidFill>
            <a:prstDash val="solid"/>
            <a:round/>
            <a:headEnd type="none" w="med" len="med"/>
            <a:tailEnd type="none" w="sm" len="sm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7" name="Straight Arrow Connector 286">
            <a:extLst>
              <a:ext uri="{FF2B5EF4-FFF2-40B4-BE49-F238E27FC236}">
                <a16:creationId xmlns:a16="http://schemas.microsoft.com/office/drawing/2014/main" id="{EEC0C588-E870-474A-B06F-B6BF344FB7F3}"/>
              </a:ext>
            </a:extLst>
          </p:cNvPr>
          <p:cNvCxnSpPr>
            <a:cxnSpLocks/>
          </p:cNvCxnSpPr>
          <p:nvPr/>
        </p:nvCxnSpPr>
        <p:spPr>
          <a:xfrm flipV="1">
            <a:off x="2937895" y="2095630"/>
            <a:ext cx="0" cy="333407"/>
          </a:xfrm>
          <a:prstGeom prst="straightConnector1">
            <a:avLst/>
          </a:prstGeom>
          <a:noFill/>
          <a:ln w="6350" cap="flat">
            <a:solidFill>
              <a:srgbClr val="424242"/>
            </a:solidFill>
            <a:prstDash val="solid"/>
            <a:round/>
            <a:headEnd type="none" w="med" len="med"/>
            <a:tailEnd type="none" w="sm" len="sm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8" name="Rounded Rectangle 232">
            <a:extLst>
              <a:ext uri="{FF2B5EF4-FFF2-40B4-BE49-F238E27FC236}">
                <a16:creationId xmlns:a16="http://schemas.microsoft.com/office/drawing/2014/main" id="{8AE9CF78-34E9-4DF0-9225-2A8754C8E717}"/>
              </a:ext>
            </a:extLst>
          </p:cNvPr>
          <p:cNvSpPr/>
          <p:nvPr/>
        </p:nvSpPr>
        <p:spPr>
          <a:xfrm>
            <a:off x="2659640" y="2862696"/>
            <a:ext cx="162000" cy="108000"/>
          </a:xfrm>
          <a:prstGeom prst="roundRect">
            <a:avLst/>
          </a:prstGeom>
          <a:noFill/>
          <a:ln w="6350" cap="flat">
            <a:solidFill>
              <a:srgbClr val="42424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00" b="1" u="none" strike="noStrike" cap="none" spc="0" normalizeH="0" baseline="0" dirty="0">
                <a:ln>
                  <a:noFill/>
                </a:ln>
                <a:solidFill>
                  <a:srgbClr val="424242"/>
                </a:solidFill>
                <a:effectLst/>
                <a:uFillTx/>
                <a:latin typeface="Avenir Next Condensed Demi Bold" panose="020B0506020202020204" pitchFamily="34" charset="0"/>
                <a:sym typeface="Arial"/>
              </a:rPr>
              <a:t>nor</a:t>
            </a:r>
          </a:p>
        </p:txBody>
      </p:sp>
      <p:cxnSp>
        <p:nvCxnSpPr>
          <p:cNvPr id="289" name="Straight Arrow Connector 288">
            <a:extLst>
              <a:ext uri="{FF2B5EF4-FFF2-40B4-BE49-F238E27FC236}">
                <a16:creationId xmlns:a16="http://schemas.microsoft.com/office/drawing/2014/main" id="{1F604ADA-7995-4BF5-BB7A-E9AFEEF38956}"/>
              </a:ext>
            </a:extLst>
          </p:cNvPr>
          <p:cNvCxnSpPr>
            <a:cxnSpLocks/>
          </p:cNvCxnSpPr>
          <p:nvPr/>
        </p:nvCxnSpPr>
        <p:spPr>
          <a:xfrm flipH="1" flipV="1">
            <a:off x="2649010" y="2095167"/>
            <a:ext cx="293279" cy="3625"/>
          </a:xfrm>
          <a:prstGeom prst="straightConnector1">
            <a:avLst/>
          </a:prstGeom>
          <a:noFill/>
          <a:ln w="6350" cap="flat">
            <a:solidFill>
              <a:srgbClr val="424242"/>
            </a:solidFill>
            <a:prstDash val="solid"/>
            <a:round/>
            <a:headEnd type="none" w="med" len="med"/>
            <a:tailEnd type="triangle" w="sm" len="sm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4C9283F0-CB87-4437-BB22-F9060CBF1926}"/>
              </a:ext>
            </a:extLst>
          </p:cNvPr>
          <p:cNvGrpSpPr/>
          <p:nvPr/>
        </p:nvGrpSpPr>
        <p:grpSpPr>
          <a:xfrm>
            <a:off x="1561420" y="2286370"/>
            <a:ext cx="417655" cy="728581"/>
            <a:chOff x="3004173" y="2651342"/>
            <a:chExt cx="417655" cy="728581"/>
          </a:xfrm>
        </p:grpSpPr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67D456AD-9AB7-42D2-ABEC-B32653BF7217}"/>
                </a:ext>
              </a:extLst>
            </p:cNvPr>
            <p:cNvSpPr txBox="1"/>
            <p:nvPr/>
          </p:nvSpPr>
          <p:spPr>
            <a:xfrm>
              <a:off x="3004173" y="3256812"/>
              <a:ext cx="112210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797979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i1</a:t>
              </a:r>
              <a:r>
                <a:rPr lang="en-US" sz="800" b="1" baseline="-25000" dirty="0">
                  <a:solidFill>
                    <a:srgbClr val="DD8455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1</a:t>
              </a: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87F16674-1879-498C-8923-F9C42BEEF8B9}"/>
                </a:ext>
              </a:extLst>
            </p:cNvPr>
            <p:cNvSpPr txBox="1"/>
            <p:nvPr/>
          </p:nvSpPr>
          <p:spPr>
            <a:xfrm>
              <a:off x="3309618" y="3256812"/>
              <a:ext cx="112210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00597D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j0</a:t>
              </a:r>
              <a:r>
                <a:rPr lang="en-US" sz="800" b="1" baseline="-25000" dirty="0">
                  <a:solidFill>
                    <a:srgbClr val="DD8455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1</a:t>
              </a:r>
            </a:p>
          </p:txBody>
        </p:sp>
        <p:sp>
          <p:nvSpPr>
            <p:cNvPr id="293" name="Rounded Rectangle 180">
              <a:extLst>
                <a:ext uri="{FF2B5EF4-FFF2-40B4-BE49-F238E27FC236}">
                  <a16:creationId xmlns:a16="http://schemas.microsoft.com/office/drawing/2014/main" id="{A36C7B5E-3EF2-4263-BC37-76FBAF9F87F3}"/>
                </a:ext>
              </a:extLst>
            </p:cNvPr>
            <p:cNvSpPr/>
            <p:nvPr/>
          </p:nvSpPr>
          <p:spPr>
            <a:xfrm>
              <a:off x="3143341" y="3017813"/>
              <a:ext cx="162000" cy="108000"/>
            </a:xfrm>
            <a:prstGeom prst="roundRect">
              <a:avLst/>
            </a:prstGeom>
            <a:noFill/>
            <a:ln w="6350" cap="flat">
              <a:solidFill>
                <a:srgbClr val="424242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>
              <a:noAutofit/>
            </a:bodyPr>
            <a:lstStyle/>
            <a:p>
              <a:pPr marL="0" marR="0" indent="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u="none" strike="noStrike" cap="none" spc="0" normalizeH="0" baseline="0" dirty="0">
                  <a:ln>
                    <a:noFill/>
                  </a:ln>
                  <a:solidFill>
                    <a:srgbClr val="424242"/>
                  </a:solidFill>
                  <a:effectLst/>
                  <a:uFillTx/>
                  <a:latin typeface="Avenir Next Condensed Demi Bold" panose="020B0506020202020204" pitchFamily="34" charset="0"/>
                  <a:sym typeface="Arial"/>
                </a:rPr>
                <a:t>and</a:t>
              </a:r>
            </a:p>
          </p:txBody>
        </p:sp>
        <p:cxnSp>
          <p:nvCxnSpPr>
            <p:cNvPr id="294" name="Straight Arrow Connector 293">
              <a:extLst>
                <a:ext uri="{FF2B5EF4-FFF2-40B4-BE49-F238E27FC236}">
                  <a16:creationId xmlns:a16="http://schemas.microsoft.com/office/drawing/2014/main" id="{7AAB7486-3524-444D-A58E-7FDDA3CB33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8587" y="3126682"/>
              <a:ext cx="77060" cy="104914"/>
            </a:xfrm>
            <a:prstGeom prst="straightConnector1">
              <a:avLst/>
            </a:prstGeom>
            <a:noFill/>
            <a:ln w="6350" cap="flat">
              <a:solidFill>
                <a:srgbClr val="424242"/>
              </a:solidFill>
              <a:prstDash val="solid"/>
              <a:round/>
              <a:headEnd type="none" w="med" len="med"/>
              <a:tailEnd type="none" w="sm" len="sm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95" name="Straight Arrow Connector 294">
              <a:extLst>
                <a:ext uri="{FF2B5EF4-FFF2-40B4-BE49-F238E27FC236}">
                  <a16:creationId xmlns:a16="http://schemas.microsoft.com/office/drawing/2014/main" id="{865304A8-A751-48DB-A958-D3668F02AF2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58839" y="3129022"/>
              <a:ext cx="82660" cy="109882"/>
            </a:xfrm>
            <a:prstGeom prst="straightConnector1">
              <a:avLst/>
            </a:prstGeom>
            <a:noFill/>
            <a:ln w="6350" cap="flat">
              <a:solidFill>
                <a:srgbClr val="424242"/>
              </a:solidFill>
              <a:prstDash val="solid"/>
              <a:round/>
              <a:headEnd type="none" w="med" len="med"/>
              <a:tailEnd type="none" w="sm" len="sm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96" name="Rounded Rectangle 192">
              <a:extLst>
                <a:ext uri="{FF2B5EF4-FFF2-40B4-BE49-F238E27FC236}">
                  <a16:creationId xmlns:a16="http://schemas.microsoft.com/office/drawing/2014/main" id="{74A45B49-DC59-4A24-9152-4452342DF905}"/>
                </a:ext>
              </a:extLst>
            </p:cNvPr>
            <p:cNvSpPr/>
            <p:nvPr/>
          </p:nvSpPr>
          <p:spPr>
            <a:xfrm>
              <a:off x="3089311" y="2798470"/>
              <a:ext cx="270000" cy="126000"/>
            </a:xfrm>
            <a:prstGeom prst="roundRect">
              <a:avLst/>
            </a:prstGeom>
            <a:noFill/>
            <a:ln w="6350" cap="flat">
              <a:solidFill>
                <a:srgbClr val="424242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>
              <a:noAutofit/>
            </a:bodyPr>
            <a:lstStyle/>
            <a:p>
              <a:pPr marL="0" marR="0" indent="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u="none" strike="noStrike" cap="none" spc="0" normalizeH="0" baseline="0" dirty="0" err="1">
                  <a:ln>
                    <a:noFill/>
                  </a:ln>
                  <a:solidFill>
                    <a:srgbClr val="424242"/>
                  </a:solidFill>
                  <a:effectLst/>
                  <a:uFillTx/>
                  <a:latin typeface="Avenir Next Condensed Demi Bold" panose="020B0506020202020204" pitchFamily="34" charset="0"/>
                  <a:sym typeface="Arial"/>
                </a:rPr>
                <a:t>popcnt</a:t>
              </a:r>
              <a:endParaRPr kumimoji="0" lang="en-US" sz="700" b="1" u="none" strike="noStrike" cap="none" spc="0" normalizeH="0" baseline="0" dirty="0">
                <a:ln>
                  <a:noFill/>
                </a:ln>
                <a:solidFill>
                  <a:srgbClr val="424242"/>
                </a:solidFill>
                <a:effectLst/>
                <a:uFillTx/>
                <a:latin typeface="Avenir Next Condensed Demi Bold" panose="020B0506020202020204" pitchFamily="34" charset="0"/>
                <a:sym typeface="Arial"/>
              </a:endParaRPr>
            </a:p>
          </p:txBody>
        </p:sp>
        <p:cxnSp>
          <p:nvCxnSpPr>
            <p:cNvPr id="297" name="Straight Arrow Connector 296">
              <a:extLst>
                <a:ext uri="{FF2B5EF4-FFF2-40B4-BE49-F238E27FC236}">
                  <a16:creationId xmlns:a16="http://schemas.microsoft.com/office/drawing/2014/main" id="{A0DD9570-6667-429A-838E-07E6DC634B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15721" y="2928693"/>
              <a:ext cx="0" cy="87580"/>
            </a:xfrm>
            <a:prstGeom prst="straightConnector1">
              <a:avLst/>
            </a:prstGeom>
            <a:noFill/>
            <a:ln w="6350" cap="flat">
              <a:solidFill>
                <a:srgbClr val="424242"/>
              </a:solidFill>
              <a:prstDash val="solid"/>
              <a:round/>
              <a:headEnd type="none" w="med" len="med"/>
              <a:tailEnd type="none" w="sm" len="sm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98" name="Straight Arrow Connector 297">
              <a:extLst>
                <a:ext uri="{FF2B5EF4-FFF2-40B4-BE49-F238E27FC236}">
                  <a16:creationId xmlns:a16="http://schemas.microsoft.com/office/drawing/2014/main" id="{00CF3240-7166-4EF9-84D1-6A3E23899C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18517" y="2651342"/>
              <a:ext cx="0" cy="141397"/>
            </a:xfrm>
            <a:prstGeom prst="straightConnector1">
              <a:avLst/>
            </a:prstGeom>
            <a:noFill/>
            <a:ln w="6350" cap="flat">
              <a:solidFill>
                <a:srgbClr val="424242"/>
              </a:solidFill>
              <a:prstDash val="solid"/>
              <a:round/>
              <a:headEnd type="none" w="med" len="med"/>
              <a:tailEnd type="triangle" w="sm" len="sm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99" name="Rounded Rectangle 338">
            <a:extLst>
              <a:ext uri="{FF2B5EF4-FFF2-40B4-BE49-F238E27FC236}">
                <a16:creationId xmlns:a16="http://schemas.microsoft.com/office/drawing/2014/main" id="{70E95077-C09B-4642-A8F6-3A545FC26041}"/>
              </a:ext>
            </a:extLst>
          </p:cNvPr>
          <p:cNvSpPr/>
          <p:nvPr/>
        </p:nvSpPr>
        <p:spPr>
          <a:xfrm>
            <a:off x="3059487" y="2862696"/>
            <a:ext cx="162000" cy="108000"/>
          </a:xfrm>
          <a:prstGeom prst="roundRect">
            <a:avLst/>
          </a:prstGeom>
          <a:noFill/>
          <a:ln w="6350" cap="flat">
            <a:solidFill>
              <a:srgbClr val="42424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00" b="1" u="none" strike="noStrike" cap="none" spc="0" normalizeH="0" baseline="0" dirty="0">
                <a:ln>
                  <a:noFill/>
                </a:ln>
                <a:solidFill>
                  <a:srgbClr val="424242"/>
                </a:solidFill>
                <a:effectLst/>
                <a:uFillTx/>
                <a:latin typeface="Avenir Next Condensed Demi Bold" panose="020B0506020202020204" pitchFamily="34" charset="0"/>
                <a:sym typeface="Arial"/>
              </a:rPr>
              <a:t>nor</a:t>
            </a:r>
          </a:p>
        </p:txBody>
      </p:sp>
      <p:cxnSp>
        <p:nvCxnSpPr>
          <p:cNvPr id="300" name="Straight Arrow Connector 299">
            <a:extLst>
              <a:ext uri="{FF2B5EF4-FFF2-40B4-BE49-F238E27FC236}">
                <a16:creationId xmlns:a16="http://schemas.microsoft.com/office/drawing/2014/main" id="{3988D8F8-048F-406A-AB67-AA43EFF3661F}"/>
              </a:ext>
            </a:extLst>
          </p:cNvPr>
          <p:cNvCxnSpPr>
            <a:cxnSpLocks/>
          </p:cNvCxnSpPr>
          <p:nvPr/>
        </p:nvCxnSpPr>
        <p:spPr>
          <a:xfrm flipV="1">
            <a:off x="2657343" y="2972045"/>
            <a:ext cx="32379" cy="93062"/>
          </a:xfrm>
          <a:prstGeom prst="straightConnector1">
            <a:avLst/>
          </a:prstGeom>
          <a:noFill/>
          <a:ln w="6350" cap="flat">
            <a:solidFill>
              <a:srgbClr val="424242"/>
            </a:solidFill>
            <a:prstDash val="solid"/>
            <a:round/>
            <a:headEnd type="none" w="med" len="med"/>
            <a:tailEnd type="none" w="sm" len="sm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1" name="Straight Arrow Connector 300">
            <a:extLst>
              <a:ext uri="{FF2B5EF4-FFF2-40B4-BE49-F238E27FC236}">
                <a16:creationId xmlns:a16="http://schemas.microsoft.com/office/drawing/2014/main" id="{46DBEF7E-6F37-40EE-B34A-3FF7AD688930}"/>
              </a:ext>
            </a:extLst>
          </p:cNvPr>
          <p:cNvCxnSpPr>
            <a:cxnSpLocks/>
          </p:cNvCxnSpPr>
          <p:nvPr/>
        </p:nvCxnSpPr>
        <p:spPr>
          <a:xfrm flipH="1" flipV="1">
            <a:off x="2785615" y="2972045"/>
            <a:ext cx="32350" cy="97306"/>
          </a:xfrm>
          <a:prstGeom prst="straightConnector1">
            <a:avLst/>
          </a:prstGeom>
          <a:noFill/>
          <a:ln w="6350" cap="flat">
            <a:solidFill>
              <a:srgbClr val="424242"/>
            </a:solidFill>
            <a:prstDash val="solid"/>
            <a:round/>
            <a:headEnd type="none" w="med" len="med"/>
            <a:tailEnd type="none" w="sm" len="sm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02" name="TextBox 301">
            <a:extLst>
              <a:ext uri="{FF2B5EF4-FFF2-40B4-BE49-F238E27FC236}">
                <a16:creationId xmlns:a16="http://schemas.microsoft.com/office/drawing/2014/main" id="{3AA828E4-6C8D-4428-AC7C-47AE40AD6F78}"/>
              </a:ext>
            </a:extLst>
          </p:cNvPr>
          <p:cNvSpPr txBox="1"/>
          <p:nvPr/>
        </p:nvSpPr>
        <p:spPr>
          <a:xfrm>
            <a:off x="2598740" y="3065108"/>
            <a:ext cx="112210" cy="12311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b="1" dirty="0">
                <a:solidFill>
                  <a:srgbClr val="00597D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rPr>
              <a:t>i0</a:t>
            </a:r>
            <a:r>
              <a:rPr lang="en-US" sz="800" b="1" baseline="-25000" dirty="0">
                <a:solidFill>
                  <a:srgbClr val="DD8455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rPr>
              <a:t>0</a:t>
            </a:r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E2071350-F70F-46E8-BC2B-35457F713BFD}"/>
              </a:ext>
            </a:extLst>
          </p:cNvPr>
          <p:cNvSpPr txBox="1"/>
          <p:nvPr/>
        </p:nvSpPr>
        <p:spPr>
          <a:xfrm>
            <a:off x="2773665" y="3065108"/>
            <a:ext cx="112210" cy="12311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defTabSz="1828800"/>
            <a:r>
              <a: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rPr>
              <a:t>i1</a:t>
            </a:r>
            <a:r>
              <a:rPr lang="en-US" sz="800" b="1" baseline="-25000" dirty="0">
                <a:solidFill>
                  <a:srgbClr val="DD8455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rPr>
              <a:t>0</a:t>
            </a:r>
          </a:p>
        </p:txBody>
      </p:sp>
      <p:cxnSp>
        <p:nvCxnSpPr>
          <p:cNvPr id="304" name="Straight Arrow Connector 303">
            <a:extLst>
              <a:ext uri="{FF2B5EF4-FFF2-40B4-BE49-F238E27FC236}">
                <a16:creationId xmlns:a16="http://schemas.microsoft.com/office/drawing/2014/main" id="{BA882978-EF73-44FA-9B4B-987EE7BF22C1}"/>
              </a:ext>
            </a:extLst>
          </p:cNvPr>
          <p:cNvCxnSpPr>
            <a:cxnSpLocks/>
          </p:cNvCxnSpPr>
          <p:nvPr/>
        </p:nvCxnSpPr>
        <p:spPr>
          <a:xfrm flipV="1">
            <a:off x="3058784" y="2972045"/>
            <a:ext cx="32379" cy="93062"/>
          </a:xfrm>
          <a:prstGeom prst="straightConnector1">
            <a:avLst/>
          </a:prstGeom>
          <a:noFill/>
          <a:ln w="6350" cap="flat">
            <a:solidFill>
              <a:srgbClr val="424242"/>
            </a:solidFill>
            <a:prstDash val="solid"/>
            <a:round/>
            <a:headEnd type="none" w="med" len="med"/>
            <a:tailEnd type="none" w="sm" len="sm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5" name="Straight Arrow Connector 304">
            <a:extLst>
              <a:ext uri="{FF2B5EF4-FFF2-40B4-BE49-F238E27FC236}">
                <a16:creationId xmlns:a16="http://schemas.microsoft.com/office/drawing/2014/main" id="{150303D9-067A-4CF3-BBF4-76CFE03CB849}"/>
              </a:ext>
            </a:extLst>
          </p:cNvPr>
          <p:cNvCxnSpPr>
            <a:cxnSpLocks/>
          </p:cNvCxnSpPr>
          <p:nvPr/>
        </p:nvCxnSpPr>
        <p:spPr>
          <a:xfrm flipH="1" flipV="1">
            <a:off x="3187056" y="2972045"/>
            <a:ext cx="32350" cy="97306"/>
          </a:xfrm>
          <a:prstGeom prst="straightConnector1">
            <a:avLst/>
          </a:prstGeom>
          <a:noFill/>
          <a:ln w="6350" cap="flat">
            <a:solidFill>
              <a:srgbClr val="424242"/>
            </a:solidFill>
            <a:prstDash val="solid"/>
            <a:round/>
            <a:headEnd type="none" w="med" len="med"/>
            <a:tailEnd type="none" w="sm" len="sm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06" name="TextBox 305">
            <a:extLst>
              <a:ext uri="{FF2B5EF4-FFF2-40B4-BE49-F238E27FC236}">
                <a16:creationId xmlns:a16="http://schemas.microsoft.com/office/drawing/2014/main" id="{3D4E7F7C-7526-4C33-B44F-8F4C3F70E166}"/>
              </a:ext>
            </a:extLst>
          </p:cNvPr>
          <p:cNvSpPr txBox="1"/>
          <p:nvPr/>
        </p:nvSpPr>
        <p:spPr>
          <a:xfrm>
            <a:off x="3000181" y="3065108"/>
            <a:ext cx="112210" cy="12311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defTabSz="1828800"/>
            <a:r>
              <a:rPr lang="en-US" sz="800" b="1" dirty="0">
                <a:solidFill>
                  <a:srgbClr val="00597D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rPr>
              <a:t>j0</a:t>
            </a:r>
            <a:r>
              <a:rPr lang="en-US" sz="800" b="1" baseline="-25000" dirty="0">
                <a:solidFill>
                  <a:srgbClr val="DD8455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rPr>
              <a:t>0</a:t>
            </a:r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FFDC3BB8-A9F6-4B6B-9AE4-679B6E2E768E}"/>
              </a:ext>
            </a:extLst>
          </p:cNvPr>
          <p:cNvSpPr txBox="1"/>
          <p:nvPr/>
        </p:nvSpPr>
        <p:spPr>
          <a:xfrm>
            <a:off x="3175106" y="3065108"/>
            <a:ext cx="112210" cy="12311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rPr>
              <a:t>j1</a:t>
            </a:r>
            <a:r>
              <a:rPr lang="en-US" sz="800" b="1" baseline="-25000" dirty="0">
                <a:solidFill>
                  <a:srgbClr val="DD8455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819893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Rectangle 208">
            <a:extLst>
              <a:ext uri="{FF2B5EF4-FFF2-40B4-BE49-F238E27FC236}">
                <a16:creationId xmlns:a16="http://schemas.microsoft.com/office/drawing/2014/main" id="{57E3B8E2-9875-EB47-BE08-998B767D35B0}"/>
              </a:ext>
            </a:extLst>
          </p:cNvPr>
          <p:cNvSpPr>
            <a:spLocks noChangeAspect="1"/>
          </p:cNvSpPr>
          <p:nvPr/>
        </p:nvSpPr>
        <p:spPr>
          <a:xfrm rot="5400000" flipV="1">
            <a:off x="1208801" y="1075572"/>
            <a:ext cx="1778283" cy="26208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>
            <a:solidFill>
              <a:schemeClr val="tx2"/>
            </a:solidFill>
            <a:prstDash val="solid"/>
            <a:round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Rectangle 337">
            <a:extLst>
              <a:ext uri="{FF2B5EF4-FFF2-40B4-BE49-F238E27FC236}">
                <a16:creationId xmlns:a16="http://schemas.microsoft.com/office/drawing/2014/main" id="{4C415B8B-7D3F-C049-BBB3-75A579E33A08}"/>
              </a:ext>
            </a:extLst>
          </p:cNvPr>
          <p:cNvSpPr/>
          <p:nvPr/>
        </p:nvSpPr>
        <p:spPr>
          <a:xfrm>
            <a:off x="1554941" y="1812340"/>
            <a:ext cx="180000" cy="18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788F09-C217-F440-BE37-9B936F524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754" y="87096"/>
            <a:ext cx="7177104" cy="634410"/>
          </a:xfrm>
        </p:spPr>
        <p:txBody>
          <a:bodyPr/>
          <a:lstStyle/>
          <a:p>
            <a:r>
              <a:rPr lang="en-US" dirty="0"/>
              <a:t>OpenCL implementation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33A23-E3B5-8345-95C4-29B339A6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57</a:t>
            </a:fld>
            <a:r>
              <a:rPr lang="pt-PT"/>
              <a:t>  </a:t>
            </a:r>
            <a:r>
              <a:rPr lang="pt-PT" b="0"/>
              <a:t>|</a:t>
            </a:r>
            <a:endParaRPr lang="uk-UA" b="0" dirty="0"/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13ABE7DD-4B0A-5144-BECE-9908C7BCF04E}"/>
              </a:ext>
            </a:extLst>
          </p:cNvPr>
          <p:cNvSpPr txBox="1"/>
          <p:nvPr/>
        </p:nvSpPr>
        <p:spPr>
          <a:xfrm>
            <a:off x="1121521" y="1270687"/>
            <a:ext cx="2205732" cy="18466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Pair-wise interaction: </a:t>
            </a:r>
            <a:r>
              <a:rPr lang="en-US" sz="12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SNPs (</a:t>
            </a:r>
            <a:r>
              <a:rPr lang="en-US" sz="1200" b="1" dirty="0" err="1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i,j</a:t>
            </a:r>
            <a:r>
              <a:rPr lang="en-US" sz="12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)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B36DB279-652D-F941-98AC-CB82DFA2435C}"/>
              </a:ext>
            </a:extLst>
          </p:cNvPr>
          <p:cNvSpPr txBox="1"/>
          <p:nvPr/>
        </p:nvSpPr>
        <p:spPr>
          <a:xfrm>
            <a:off x="584029" y="3926018"/>
            <a:ext cx="6121869" cy="49244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The frequency table is filled for SNPs </a:t>
            </a:r>
            <a:r>
              <a:rPr lang="en-US" sz="1600" b="1" dirty="0" err="1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i</a:t>
            </a:r>
            <a:r>
              <a:rPr lang="en-US" sz="16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and j is filled separately</a:t>
            </a:r>
          </a:p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for each phenotype</a:t>
            </a: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71ECE993-6CD9-5041-9D02-C87336874D94}"/>
              </a:ext>
            </a:extLst>
          </p:cNvPr>
          <p:cNvSpPr/>
          <p:nvPr/>
        </p:nvSpPr>
        <p:spPr>
          <a:xfrm>
            <a:off x="2089454" y="1815334"/>
            <a:ext cx="703268" cy="18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2C0D4D-79EF-DA4B-9D6F-A9FF207E5A75}"/>
              </a:ext>
            </a:extLst>
          </p:cNvPr>
          <p:cNvSpPr/>
          <p:nvPr/>
        </p:nvSpPr>
        <p:spPr>
          <a:xfrm>
            <a:off x="1203321" y="2004719"/>
            <a:ext cx="180000" cy="1800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6350" cap="flat">
            <a:solidFill>
              <a:srgbClr val="42424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A9842DC6-3A0C-114F-93BC-A00F108F7FA1}"/>
              </a:ext>
            </a:extLst>
          </p:cNvPr>
          <p:cNvSpPr/>
          <p:nvPr/>
        </p:nvSpPr>
        <p:spPr>
          <a:xfrm>
            <a:off x="1377240" y="2004719"/>
            <a:ext cx="180000" cy="1800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6350" cap="flat">
            <a:solidFill>
              <a:srgbClr val="42424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BAD62A51-D603-DF4D-B0E4-CF4420719622}"/>
              </a:ext>
            </a:extLst>
          </p:cNvPr>
          <p:cNvSpPr/>
          <p:nvPr/>
        </p:nvSpPr>
        <p:spPr>
          <a:xfrm>
            <a:off x="1554962" y="2004719"/>
            <a:ext cx="180000" cy="1800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6350" cap="flat">
            <a:solidFill>
              <a:srgbClr val="42424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97CC3225-E74C-A441-8C62-2297B650424D}"/>
              </a:ext>
            </a:extLst>
          </p:cNvPr>
          <p:cNvSpPr/>
          <p:nvPr/>
        </p:nvSpPr>
        <p:spPr>
          <a:xfrm>
            <a:off x="1726871" y="2004719"/>
            <a:ext cx="180000" cy="1800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6350" cap="flat">
            <a:solidFill>
              <a:srgbClr val="42424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A8BA87B7-9A22-9C49-B03F-1182C2942558}"/>
              </a:ext>
            </a:extLst>
          </p:cNvPr>
          <p:cNvSpPr/>
          <p:nvPr/>
        </p:nvSpPr>
        <p:spPr>
          <a:xfrm>
            <a:off x="1900790" y="2004719"/>
            <a:ext cx="180000" cy="1800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6350" cap="flat">
            <a:solidFill>
              <a:srgbClr val="42424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ED3DF126-3495-024A-A079-41C1F780A98A}"/>
              </a:ext>
            </a:extLst>
          </p:cNvPr>
          <p:cNvSpPr/>
          <p:nvPr/>
        </p:nvSpPr>
        <p:spPr>
          <a:xfrm>
            <a:off x="2078512" y="2004719"/>
            <a:ext cx="180000" cy="1800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6350" cap="flat">
            <a:solidFill>
              <a:srgbClr val="42424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CE000BF8-FBC3-1F45-8D2C-C9BCD4686D5C}"/>
              </a:ext>
            </a:extLst>
          </p:cNvPr>
          <p:cNvSpPr/>
          <p:nvPr/>
        </p:nvSpPr>
        <p:spPr>
          <a:xfrm>
            <a:off x="2258512" y="2004719"/>
            <a:ext cx="180000" cy="1800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6350" cap="flat">
            <a:solidFill>
              <a:srgbClr val="42424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866CA25B-D349-324A-9CD1-42B557BD597D}"/>
              </a:ext>
            </a:extLst>
          </p:cNvPr>
          <p:cNvSpPr/>
          <p:nvPr/>
        </p:nvSpPr>
        <p:spPr>
          <a:xfrm>
            <a:off x="2432431" y="2004719"/>
            <a:ext cx="180000" cy="1800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6350" cap="flat">
            <a:solidFill>
              <a:srgbClr val="42424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1731F3B7-AE78-2D43-9734-5A4506445AA5}"/>
              </a:ext>
            </a:extLst>
          </p:cNvPr>
          <p:cNvSpPr/>
          <p:nvPr/>
        </p:nvSpPr>
        <p:spPr>
          <a:xfrm>
            <a:off x="2610153" y="2004719"/>
            <a:ext cx="180000" cy="1800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6350" cap="flat">
            <a:solidFill>
              <a:srgbClr val="42424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C56FFDC8-3847-6D49-B187-2F16841D0B5D}"/>
              </a:ext>
            </a:extLst>
          </p:cNvPr>
          <p:cNvSpPr/>
          <p:nvPr/>
        </p:nvSpPr>
        <p:spPr>
          <a:xfrm>
            <a:off x="1203321" y="2184719"/>
            <a:ext cx="180000" cy="1800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6350" cap="flat">
            <a:solidFill>
              <a:srgbClr val="42424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D7EE6444-DBB2-6B4C-AA60-3DEB7FF5EA7A}"/>
              </a:ext>
            </a:extLst>
          </p:cNvPr>
          <p:cNvSpPr/>
          <p:nvPr/>
        </p:nvSpPr>
        <p:spPr>
          <a:xfrm>
            <a:off x="1377240" y="2184719"/>
            <a:ext cx="180000" cy="1800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6350" cap="flat">
            <a:solidFill>
              <a:srgbClr val="42424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443F1A77-BF76-6142-8AC1-53EB3EB99528}"/>
              </a:ext>
            </a:extLst>
          </p:cNvPr>
          <p:cNvSpPr/>
          <p:nvPr/>
        </p:nvSpPr>
        <p:spPr>
          <a:xfrm>
            <a:off x="1554962" y="2184719"/>
            <a:ext cx="180000" cy="1800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6350" cap="flat">
            <a:solidFill>
              <a:srgbClr val="42424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0AFB79C6-8392-4441-9CF2-F00B4FD99ADE}"/>
              </a:ext>
            </a:extLst>
          </p:cNvPr>
          <p:cNvSpPr/>
          <p:nvPr/>
        </p:nvSpPr>
        <p:spPr>
          <a:xfrm>
            <a:off x="1726871" y="2184719"/>
            <a:ext cx="180000" cy="1800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6350" cap="flat">
            <a:solidFill>
              <a:srgbClr val="42424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7E7B1456-7D48-C74B-AB00-5EE1955CECBB}"/>
              </a:ext>
            </a:extLst>
          </p:cNvPr>
          <p:cNvSpPr/>
          <p:nvPr/>
        </p:nvSpPr>
        <p:spPr>
          <a:xfrm>
            <a:off x="1900790" y="2184719"/>
            <a:ext cx="180000" cy="1800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6350" cap="flat">
            <a:solidFill>
              <a:srgbClr val="42424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C6B9A665-E35C-5F47-B37D-88E8CFEB152B}"/>
              </a:ext>
            </a:extLst>
          </p:cNvPr>
          <p:cNvSpPr/>
          <p:nvPr/>
        </p:nvSpPr>
        <p:spPr>
          <a:xfrm>
            <a:off x="2078512" y="2184719"/>
            <a:ext cx="180000" cy="1800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6350" cap="flat">
            <a:solidFill>
              <a:srgbClr val="42424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06A506A4-42AD-6741-9C96-434926A6A680}"/>
              </a:ext>
            </a:extLst>
          </p:cNvPr>
          <p:cNvSpPr/>
          <p:nvPr/>
        </p:nvSpPr>
        <p:spPr>
          <a:xfrm>
            <a:off x="2258512" y="2184719"/>
            <a:ext cx="180000" cy="1800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6350" cap="flat">
            <a:solidFill>
              <a:srgbClr val="42424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1BA985A3-A2D8-6647-ACBF-AE3AD5E1E769}"/>
              </a:ext>
            </a:extLst>
          </p:cNvPr>
          <p:cNvSpPr/>
          <p:nvPr/>
        </p:nvSpPr>
        <p:spPr>
          <a:xfrm>
            <a:off x="2432431" y="2184719"/>
            <a:ext cx="180000" cy="1800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6350" cap="flat">
            <a:solidFill>
              <a:srgbClr val="42424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2869779C-FD97-234D-BD3E-84384161CCC3}"/>
              </a:ext>
            </a:extLst>
          </p:cNvPr>
          <p:cNvSpPr/>
          <p:nvPr/>
        </p:nvSpPr>
        <p:spPr>
          <a:xfrm>
            <a:off x="2610153" y="2184719"/>
            <a:ext cx="180000" cy="1800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6350" cap="flat">
            <a:solidFill>
              <a:srgbClr val="42424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2A782F1C-4C87-794A-AF14-B65B69A9DAF3}"/>
              </a:ext>
            </a:extLst>
          </p:cNvPr>
          <p:cNvSpPr txBox="1"/>
          <p:nvPr/>
        </p:nvSpPr>
        <p:spPr>
          <a:xfrm>
            <a:off x="1229201" y="1837612"/>
            <a:ext cx="128240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rPr>
              <a:t>00</a:t>
            </a:r>
            <a:endParaRPr lang="en-US" sz="1000" b="1" dirty="0">
              <a:solidFill>
                <a:srgbClr val="797979"/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Consolas" panose="020B0609020204030204" pitchFamily="49" charset="0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14B3F30-25DB-0040-99EC-56485C6344FE}"/>
              </a:ext>
            </a:extLst>
          </p:cNvPr>
          <p:cNvSpPr txBox="1"/>
          <p:nvPr/>
        </p:nvSpPr>
        <p:spPr>
          <a:xfrm>
            <a:off x="1403120" y="1837612"/>
            <a:ext cx="128240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rPr>
              <a:t>01</a:t>
            </a:r>
            <a:endParaRPr lang="en-US" sz="1000" b="1" dirty="0">
              <a:solidFill>
                <a:srgbClr val="797979"/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Consolas" panose="020B0609020204030204" pitchFamily="49" charset="0"/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75F18EDB-9226-4E40-A731-D7EAD33F7338}"/>
              </a:ext>
            </a:extLst>
          </p:cNvPr>
          <p:cNvSpPr txBox="1"/>
          <p:nvPr/>
        </p:nvSpPr>
        <p:spPr>
          <a:xfrm>
            <a:off x="1580842" y="1837612"/>
            <a:ext cx="128240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chemeClr val="bg1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rPr>
              <a:t>02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C99A1E92-886C-524D-BD2B-80693854C536}"/>
              </a:ext>
            </a:extLst>
          </p:cNvPr>
          <p:cNvSpPr txBox="1"/>
          <p:nvPr/>
        </p:nvSpPr>
        <p:spPr>
          <a:xfrm>
            <a:off x="1752751" y="1837612"/>
            <a:ext cx="128240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rPr>
              <a:t>10</a:t>
            </a:r>
            <a:endParaRPr lang="en-US" sz="1000" b="1" dirty="0">
              <a:solidFill>
                <a:srgbClr val="797979"/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Consolas" panose="020B0609020204030204" pitchFamily="49" charset="0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D92055E9-72A1-AA4C-A7D0-40C7B34E2E47}"/>
              </a:ext>
            </a:extLst>
          </p:cNvPr>
          <p:cNvSpPr txBox="1"/>
          <p:nvPr/>
        </p:nvSpPr>
        <p:spPr>
          <a:xfrm>
            <a:off x="1926670" y="1837612"/>
            <a:ext cx="128240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rPr>
              <a:t>11</a:t>
            </a:r>
            <a:endParaRPr lang="en-US" sz="1000" b="1" dirty="0">
              <a:solidFill>
                <a:srgbClr val="797979"/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Consolas" panose="020B0609020204030204" pitchFamily="49" charset="0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540E7901-9BD9-604A-899F-8DBFA9CE9973}"/>
              </a:ext>
            </a:extLst>
          </p:cNvPr>
          <p:cNvSpPr txBox="1"/>
          <p:nvPr/>
        </p:nvSpPr>
        <p:spPr>
          <a:xfrm>
            <a:off x="2104392" y="1837612"/>
            <a:ext cx="128240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chemeClr val="bg1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rPr>
              <a:t>12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25E279EE-2F79-C34B-9B68-A10525F1A8C7}"/>
              </a:ext>
            </a:extLst>
          </p:cNvPr>
          <p:cNvSpPr txBox="1"/>
          <p:nvPr/>
        </p:nvSpPr>
        <p:spPr>
          <a:xfrm>
            <a:off x="2284392" y="1837612"/>
            <a:ext cx="128240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chemeClr val="bg1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rPr>
              <a:t>20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F25FFD48-BF67-9445-A0A3-7868151A6C82}"/>
              </a:ext>
            </a:extLst>
          </p:cNvPr>
          <p:cNvSpPr txBox="1"/>
          <p:nvPr/>
        </p:nvSpPr>
        <p:spPr>
          <a:xfrm>
            <a:off x="2458311" y="1837612"/>
            <a:ext cx="128240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chemeClr val="bg1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rPr>
              <a:t>21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483CE9D3-0B47-4F49-9FB9-8C6E13935B5F}"/>
              </a:ext>
            </a:extLst>
          </p:cNvPr>
          <p:cNvSpPr txBox="1"/>
          <p:nvPr/>
        </p:nvSpPr>
        <p:spPr>
          <a:xfrm>
            <a:off x="2636033" y="1837612"/>
            <a:ext cx="128240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chemeClr val="bg1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rPr>
              <a:t>22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8D987FFD-46E3-9949-B8BA-76ADE6A3D331}"/>
              </a:ext>
            </a:extLst>
          </p:cNvPr>
          <p:cNvSpPr txBox="1"/>
          <p:nvPr/>
        </p:nvSpPr>
        <p:spPr>
          <a:xfrm>
            <a:off x="1632764" y="1579833"/>
            <a:ext cx="825547" cy="16927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1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rPr>
              <a:t>frequency table</a:t>
            </a:r>
            <a:endParaRPr lang="en-US" sz="1100" b="1" dirty="0">
              <a:solidFill>
                <a:srgbClr val="797979"/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Consolas" panose="020B0609020204030204" pitchFamily="49" charset="0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02CD9AE1-99EC-E542-8D40-CF53F340B76C}"/>
              </a:ext>
            </a:extLst>
          </p:cNvPr>
          <p:cNvSpPr txBox="1"/>
          <p:nvPr/>
        </p:nvSpPr>
        <p:spPr>
          <a:xfrm>
            <a:off x="846049" y="2022042"/>
            <a:ext cx="253274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 err="1">
                <a:solidFill>
                  <a:srgbClr val="DD8455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rPr>
              <a:t>ph</a:t>
            </a:r>
            <a:r>
              <a:rPr lang="en-US" sz="1000" b="1" dirty="0">
                <a:solidFill>
                  <a:srgbClr val="DD8455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rPr>
              <a:t>: 0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1FEE9D86-D318-D145-8E7F-BE4F00E6D7CC}"/>
              </a:ext>
            </a:extLst>
          </p:cNvPr>
          <p:cNvSpPr txBox="1"/>
          <p:nvPr/>
        </p:nvSpPr>
        <p:spPr>
          <a:xfrm>
            <a:off x="844279" y="2210393"/>
            <a:ext cx="253274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algn="r" defTabSz="1828800"/>
            <a:r>
              <a:rPr lang="en-US" sz="1000" b="1" dirty="0" err="1">
                <a:solidFill>
                  <a:srgbClr val="DD8455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rPr>
              <a:t>ph</a:t>
            </a:r>
            <a:r>
              <a:rPr lang="en-US" sz="1000" b="1" dirty="0">
                <a:solidFill>
                  <a:srgbClr val="DD8455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rPr>
              <a:t>: 1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A4F4ADEF-54EB-F14C-A106-40DEF99DFAAD}"/>
              </a:ext>
            </a:extLst>
          </p:cNvPr>
          <p:cNvSpPr txBox="1"/>
          <p:nvPr/>
        </p:nvSpPr>
        <p:spPr>
          <a:xfrm>
            <a:off x="2828768" y="1797612"/>
            <a:ext cx="477695" cy="21544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b="1" dirty="0">
                <a:solidFill>
                  <a:srgbClr val="00B0F0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rPr>
              <a:t>reconstructed </a:t>
            </a:r>
          </a:p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b="1" dirty="0">
                <a:solidFill>
                  <a:srgbClr val="00B0F0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rPr>
              <a:t>combinations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E15701E9-F8A7-514C-84A1-9C8ADB568838}"/>
              </a:ext>
            </a:extLst>
          </p:cNvPr>
          <p:cNvSpPr txBox="1"/>
          <p:nvPr/>
        </p:nvSpPr>
        <p:spPr>
          <a:xfrm>
            <a:off x="2759766" y="2753681"/>
            <a:ext cx="83356" cy="9233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" b="1" dirty="0">
                <a:solidFill>
                  <a:schemeClr val="accent1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rPr>
              <a:t>i2</a:t>
            </a:r>
            <a:r>
              <a:rPr lang="en-US" sz="600" b="1" baseline="-25000" dirty="0">
                <a:solidFill>
                  <a:srgbClr val="DD8455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rPr>
              <a:t>0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B1103286-D61D-4A49-9531-89040EAF05F6}"/>
              </a:ext>
            </a:extLst>
          </p:cNvPr>
          <p:cNvSpPr txBox="1"/>
          <p:nvPr/>
        </p:nvSpPr>
        <p:spPr>
          <a:xfrm>
            <a:off x="3073124" y="2754895"/>
            <a:ext cx="83356" cy="9233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" b="1" dirty="0">
                <a:solidFill>
                  <a:schemeClr val="accent1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rPr>
              <a:t>j2</a:t>
            </a:r>
            <a:r>
              <a:rPr lang="en-US" sz="600" b="1" baseline="-25000" dirty="0">
                <a:solidFill>
                  <a:srgbClr val="DD8455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rPr>
              <a:t>0</a:t>
            </a:r>
          </a:p>
        </p:txBody>
      </p:sp>
      <p:sp>
        <p:nvSpPr>
          <p:cNvPr id="225" name="Rounded Rectangle 224">
            <a:extLst>
              <a:ext uri="{FF2B5EF4-FFF2-40B4-BE49-F238E27FC236}">
                <a16:creationId xmlns:a16="http://schemas.microsoft.com/office/drawing/2014/main" id="{07AFC6F5-5D3F-5841-87CE-DBF7AD9E5B46}"/>
              </a:ext>
            </a:extLst>
          </p:cNvPr>
          <p:cNvSpPr/>
          <p:nvPr/>
        </p:nvSpPr>
        <p:spPr>
          <a:xfrm>
            <a:off x="2888811" y="2647898"/>
            <a:ext cx="162000" cy="108000"/>
          </a:xfrm>
          <a:prstGeom prst="roundRect">
            <a:avLst/>
          </a:prstGeom>
          <a:noFill/>
          <a:ln w="6350" cap="flat">
            <a:solidFill>
              <a:srgbClr val="42424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00" b="1" u="none" strike="noStrike" cap="none" spc="0" normalizeH="0" baseline="0" dirty="0">
                <a:ln>
                  <a:noFill/>
                </a:ln>
                <a:solidFill>
                  <a:srgbClr val="424242"/>
                </a:solidFill>
                <a:effectLst/>
                <a:uFillTx/>
                <a:latin typeface="Avenir Next Condensed Demi Bold" panose="020B0506020202020204" pitchFamily="34" charset="0"/>
                <a:sym typeface="Arial"/>
              </a:rPr>
              <a:t>and</a:t>
            </a:r>
          </a:p>
        </p:txBody>
      </p:sp>
      <p:cxnSp>
        <p:nvCxnSpPr>
          <p:cNvPr id="226" name="Straight Arrow Connector 225">
            <a:extLst>
              <a:ext uri="{FF2B5EF4-FFF2-40B4-BE49-F238E27FC236}">
                <a16:creationId xmlns:a16="http://schemas.microsoft.com/office/drawing/2014/main" id="{DBE6FADC-3515-4043-8986-B87E32298FC6}"/>
              </a:ext>
            </a:extLst>
          </p:cNvPr>
          <p:cNvCxnSpPr>
            <a:cxnSpLocks/>
          </p:cNvCxnSpPr>
          <p:nvPr/>
        </p:nvCxnSpPr>
        <p:spPr>
          <a:xfrm flipV="1">
            <a:off x="2844057" y="2756767"/>
            <a:ext cx="77060" cy="104914"/>
          </a:xfrm>
          <a:prstGeom prst="straightConnector1">
            <a:avLst/>
          </a:prstGeom>
          <a:noFill/>
          <a:ln w="6350" cap="flat">
            <a:solidFill>
              <a:srgbClr val="424242"/>
            </a:solidFill>
            <a:prstDash val="solid"/>
            <a:round/>
            <a:headEnd type="none" w="med" len="med"/>
            <a:tailEnd type="none" w="sm" len="sm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7" name="Straight Arrow Connector 226">
            <a:extLst>
              <a:ext uri="{FF2B5EF4-FFF2-40B4-BE49-F238E27FC236}">
                <a16:creationId xmlns:a16="http://schemas.microsoft.com/office/drawing/2014/main" id="{A58CC0BE-D56A-974A-8F32-08B75E218898}"/>
              </a:ext>
            </a:extLst>
          </p:cNvPr>
          <p:cNvCxnSpPr>
            <a:cxnSpLocks/>
          </p:cNvCxnSpPr>
          <p:nvPr/>
        </p:nvCxnSpPr>
        <p:spPr>
          <a:xfrm flipH="1" flipV="1">
            <a:off x="3007484" y="2755932"/>
            <a:ext cx="86070" cy="101306"/>
          </a:xfrm>
          <a:prstGeom prst="straightConnector1">
            <a:avLst/>
          </a:prstGeom>
          <a:noFill/>
          <a:ln w="6350" cap="flat">
            <a:solidFill>
              <a:srgbClr val="424242"/>
            </a:solidFill>
            <a:prstDash val="solid"/>
            <a:round/>
            <a:headEnd type="none" w="med" len="med"/>
            <a:tailEnd type="none" w="sm" len="sm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0" name="Rounded Rectangle 229">
            <a:extLst>
              <a:ext uri="{FF2B5EF4-FFF2-40B4-BE49-F238E27FC236}">
                <a16:creationId xmlns:a16="http://schemas.microsoft.com/office/drawing/2014/main" id="{F420D8F6-BEDA-6245-B9B8-4F5F7772D052}"/>
              </a:ext>
            </a:extLst>
          </p:cNvPr>
          <p:cNvSpPr/>
          <p:nvPr/>
        </p:nvSpPr>
        <p:spPr>
          <a:xfrm>
            <a:off x="2834781" y="2428555"/>
            <a:ext cx="270000" cy="126000"/>
          </a:xfrm>
          <a:prstGeom prst="roundRect">
            <a:avLst/>
          </a:prstGeom>
          <a:noFill/>
          <a:ln w="6350" cap="flat">
            <a:solidFill>
              <a:srgbClr val="42424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00" b="1" u="none" strike="noStrike" cap="none" spc="0" normalizeH="0" baseline="0" dirty="0" err="1">
                <a:ln>
                  <a:noFill/>
                </a:ln>
                <a:solidFill>
                  <a:srgbClr val="424242"/>
                </a:solidFill>
                <a:effectLst/>
                <a:uFillTx/>
                <a:latin typeface="Avenir Next Condensed Demi Bold" panose="020B0506020202020204" pitchFamily="34" charset="0"/>
                <a:sym typeface="Arial"/>
              </a:rPr>
              <a:t>popcnt</a:t>
            </a:r>
            <a:endParaRPr kumimoji="0" lang="en-US" sz="700" b="1" u="none" strike="noStrike" cap="none" spc="0" normalizeH="0" baseline="0" dirty="0">
              <a:ln>
                <a:noFill/>
              </a:ln>
              <a:solidFill>
                <a:srgbClr val="424242"/>
              </a:solidFill>
              <a:effectLst/>
              <a:uFillTx/>
              <a:latin typeface="Avenir Next Condensed Demi Bold" panose="020B0506020202020204" pitchFamily="34" charset="0"/>
              <a:sym typeface="Arial"/>
            </a:endParaRPr>
          </a:p>
        </p:txBody>
      </p:sp>
      <p:cxnSp>
        <p:nvCxnSpPr>
          <p:cNvPr id="231" name="Straight Arrow Connector 230">
            <a:extLst>
              <a:ext uri="{FF2B5EF4-FFF2-40B4-BE49-F238E27FC236}">
                <a16:creationId xmlns:a16="http://schemas.microsoft.com/office/drawing/2014/main" id="{B90A8085-B4EE-1343-B3D2-21C4173BAF24}"/>
              </a:ext>
            </a:extLst>
          </p:cNvPr>
          <p:cNvCxnSpPr>
            <a:cxnSpLocks/>
          </p:cNvCxnSpPr>
          <p:nvPr/>
        </p:nvCxnSpPr>
        <p:spPr>
          <a:xfrm flipV="1">
            <a:off x="2961191" y="2558778"/>
            <a:ext cx="0" cy="87580"/>
          </a:xfrm>
          <a:prstGeom prst="straightConnector1">
            <a:avLst/>
          </a:prstGeom>
          <a:noFill/>
          <a:ln w="6350" cap="flat">
            <a:solidFill>
              <a:srgbClr val="424242"/>
            </a:solidFill>
            <a:prstDash val="solid"/>
            <a:round/>
            <a:headEnd type="none" w="med" len="med"/>
            <a:tailEnd type="none" w="sm" len="sm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2" name="Straight Arrow Connector 231">
            <a:extLst>
              <a:ext uri="{FF2B5EF4-FFF2-40B4-BE49-F238E27FC236}">
                <a16:creationId xmlns:a16="http://schemas.microsoft.com/office/drawing/2014/main" id="{AF172DF1-6569-CC48-94F6-2DC56C2BA3DB}"/>
              </a:ext>
            </a:extLst>
          </p:cNvPr>
          <p:cNvCxnSpPr>
            <a:cxnSpLocks/>
          </p:cNvCxnSpPr>
          <p:nvPr/>
        </p:nvCxnSpPr>
        <p:spPr>
          <a:xfrm flipV="1">
            <a:off x="2963987" y="2090172"/>
            <a:ext cx="0" cy="333407"/>
          </a:xfrm>
          <a:prstGeom prst="straightConnector1">
            <a:avLst/>
          </a:prstGeom>
          <a:noFill/>
          <a:ln w="6350" cap="flat">
            <a:solidFill>
              <a:srgbClr val="424242"/>
            </a:solidFill>
            <a:prstDash val="solid"/>
            <a:round/>
            <a:headEnd type="none" w="med" len="med"/>
            <a:tailEnd type="none" w="sm" len="sm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3" name="Rounded Rectangle 232">
            <a:extLst>
              <a:ext uri="{FF2B5EF4-FFF2-40B4-BE49-F238E27FC236}">
                <a16:creationId xmlns:a16="http://schemas.microsoft.com/office/drawing/2014/main" id="{AF01E759-954F-1143-982C-B57431286F2B}"/>
              </a:ext>
            </a:extLst>
          </p:cNvPr>
          <p:cNvSpPr/>
          <p:nvPr/>
        </p:nvSpPr>
        <p:spPr>
          <a:xfrm>
            <a:off x="2685732" y="2857238"/>
            <a:ext cx="162000" cy="108000"/>
          </a:xfrm>
          <a:prstGeom prst="roundRect">
            <a:avLst/>
          </a:prstGeom>
          <a:noFill/>
          <a:ln w="6350" cap="flat">
            <a:solidFill>
              <a:srgbClr val="42424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00" b="1" u="none" strike="noStrike" cap="none" spc="0" normalizeH="0" baseline="0" dirty="0">
                <a:ln>
                  <a:noFill/>
                </a:ln>
                <a:solidFill>
                  <a:srgbClr val="424242"/>
                </a:solidFill>
                <a:effectLst/>
                <a:uFillTx/>
                <a:latin typeface="Avenir Next Condensed Demi Bold" panose="020B0506020202020204" pitchFamily="34" charset="0"/>
                <a:sym typeface="Arial"/>
              </a:rPr>
              <a:t>nor</a:t>
            </a:r>
          </a:p>
        </p:txBody>
      </p:sp>
      <p:cxnSp>
        <p:nvCxnSpPr>
          <p:cNvPr id="239" name="Straight Arrow Connector 238">
            <a:extLst>
              <a:ext uri="{FF2B5EF4-FFF2-40B4-BE49-F238E27FC236}">
                <a16:creationId xmlns:a16="http://schemas.microsoft.com/office/drawing/2014/main" id="{9958BF33-73F0-C045-93C1-0C01D752BB49}"/>
              </a:ext>
            </a:extLst>
          </p:cNvPr>
          <p:cNvCxnSpPr>
            <a:cxnSpLocks/>
          </p:cNvCxnSpPr>
          <p:nvPr/>
        </p:nvCxnSpPr>
        <p:spPr>
          <a:xfrm flipH="1" flipV="1">
            <a:off x="2675102" y="2089709"/>
            <a:ext cx="293279" cy="3625"/>
          </a:xfrm>
          <a:prstGeom prst="straightConnector1">
            <a:avLst/>
          </a:prstGeom>
          <a:noFill/>
          <a:ln w="6350" cap="flat">
            <a:solidFill>
              <a:srgbClr val="424242"/>
            </a:solidFill>
            <a:prstDash val="solid"/>
            <a:round/>
            <a:headEnd type="none" w="med" len="med"/>
            <a:tailEnd type="triangle" w="sm" len="sm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4985CB7C-630C-314C-BB3A-C2DD549FE700}"/>
              </a:ext>
            </a:extLst>
          </p:cNvPr>
          <p:cNvGrpSpPr/>
          <p:nvPr/>
        </p:nvGrpSpPr>
        <p:grpSpPr>
          <a:xfrm>
            <a:off x="1587512" y="2280912"/>
            <a:ext cx="417655" cy="728581"/>
            <a:chOff x="3004173" y="2651342"/>
            <a:chExt cx="417655" cy="728581"/>
          </a:xfrm>
        </p:grpSpPr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D645990E-CCB4-D746-BA7C-11CD50DEBC2C}"/>
                </a:ext>
              </a:extLst>
            </p:cNvPr>
            <p:cNvSpPr txBox="1"/>
            <p:nvPr/>
          </p:nvSpPr>
          <p:spPr>
            <a:xfrm>
              <a:off x="3004173" y="3256812"/>
              <a:ext cx="112210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797979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i1</a:t>
              </a:r>
              <a:r>
                <a:rPr lang="en-US" sz="800" b="1" baseline="-25000" dirty="0">
                  <a:solidFill>
                    <a:srgbClr val="DD8455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1</a:t>
              </a:r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9841101D-CF0F-A74C-B6E3-74A112239097}"/>
                </a:ext>
              </a:extLst>
            </p:cNvPr>
            <p:cNvSpPr txBox="1"/>
            <p:nvPr/>
          </p:nvSpPr>
          <p:spPr>
            <a:xfrm>
              <a:off x="3309618" y="3256812"/>
              <a:ext cx="112210" cy="12311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solidFill>
                    <a:srgbClr val="00597D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j0</a:t>
              </a:r>
              <a:r>
                <a:rPr lang="en-US" sz="800" b="1" baseline="-25000" dirty="0">
                  <a:solidFill>
                    <a:srgbClr val="DD8455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Consolas" panose="020B0609020204030204" pitchFamily="49" charset="0"/>
                </a:rPr>
                <a:t>1</a:t>
              </a:r>
            </a:p>
          </p:txBody>
        </p:sp>
        <p:sp>
          <p:nvSpPr>
            <p:cNvPr id="181" name="Rounded Rectangle 180">
              <a:extLst>
                <a:ext uri="{FF2B5EF4-FFF2-40B4-BE49-F238E27FC236}">
                  <a16:creationId xmlns:a16="http://schemas.microsoft.com/office/drawing/2014/main" id="{55FAE748-C615-E941-B6E9-CBEF3BDF83B2}"/>
                </a:ext>
              </a:extLst>
            </p:cNvPr>
            <p:cNvSpPr/>
            <p:nvPr/>
          </p:nvSpPr>
          <p:spPr>
            <a:xfrm>
              <a:off x="3143341" y="3017813"/>
              <a:ext cx="162000" cy="108000"/>
            </a:xfrm>
            <a:prstGeom prst="roundRect">
              <a:avLst/>
            </a:prstGeom>
            <a:noFill/>
            <a:ln w="6350" cap="flat">
              <a:solidFill>
                <a:srgbClr val="424242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>
              <a:noAutofit/>
            </a:bodyPr>
            <a:lstStyle/>
            <a:p>
              <a:pPr marL="0" marR="0" indent="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u="none" strike="noStrike" cap="none" spc="0" normalizeH="0" baseline="0" dirty="0">
                  <a:ln>
                    <a:noFill/>
                  </a:ln>
                  <a:solidFill>
                    <a:srgbClr val="424242"/>
                  </a:solidFill>
                  <a:effectLst/>
                  <a:uFillTx/>
                  <a:latin typeface="Avenir Next Condensed Demi Bold" panose="020B0506020202020204" pitchFamily="34" charset="0"/>
                  <a:sym typeface="Arial"/>
                </a:rPr>
                <a:t>and</a:t>
              </a:r>
            </a:p>
          </p:txBody>
        </p:sp>
        <p:cxnSp>
          <p:nvCxnSpPr>
            <p:cNvPr id="188" name="Straight Arrow Connector 187">
              <a:extLst>
                <a:ext uri="{FF2B5EF4-FFF2-40B4-BE49-F238E27FC236}">
                  <a16:creationId xmlns:a16="http://schemas.microsoft.com/office/drawing/2014/main" id="{FEA4DB01-4DA6-9D4F-9B42-5772C3AB7C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8587" y="3126682"/>
              <a:ext cx="77060" cy="104914"/>
            </a:xfrm>
            <a:prstGeom prst="straightConnector1">
              <a:avLst/>
            </a:prstGeom>
            <a:noFill/>
            <a:ln w="6350" cap="flat">
              <a:solidFill>
                <a:srgbClr val="424242"/>
              </a:solidFill>
              <a:prstDash val="solid"/>
              <a:round/>
              <a:headEnd type="none" w="med" len="med"/>
              <a:tailEnd type="none" w="sm" len="sm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9" name="Straight Arrow Connector 188">
              <a:extLst>
                <a:ext uri="{FF2B5EF4-FFF2-40B4-BE49-F238E27FC236}">
                  <a16:creationId xmlns:a16="http://schemas.microsoft.com/office/drawing/2014/main" id="{2D3F8C4F-DFB5-4F4A-A2EC-18E36FCE8D1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58839" y="3129022"/>
              <a:ext cx="82660" cy="109882"/>
            </a:xfrm>
            <a:prstGeom prst="straightConnector1">
              <a:avLst/>
            </a:prstGeom>
            <a:noFill/>
            <a:ln w="6350" cap="flat">
              <a:solidFill>
                <a:srgbClr val="424242"/>
              </a:solidFill>
              <a:prstDash val="solid"/>
              <a:round/>
              <a:headEnd type="none" w="med" len="med"/>
              <a:tailEnd type="none" w="sm" len="sm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93" name="Rounded Rectangle 192">
              <a:extLst>
                <a:ext uri="{FF2B5EF4-FFF2-40B4-BE49-F238E27FC236}">
                  <a16:creationId xmlns:a16="http://schemas.microsoft.com/office/drawing/2014/main" id="{BE9E890A-0EAE-F348-B207-E0107533BDA0}"/>
                </a:ext>
              </a:extLst>
            </p:cNvPr>
            <p:cNvSpPr/>
            <p:nvPr/>
          </p:nvSpPr>
          <p:spPr>
            <a:xfrm>
              <a:off x="3089311" y="2798470"/>
              <a:ext cx="270000" cy="126000"/>
            </a:xfrm>
            <a:prstGeom prst="roundRect">
              <a:avLst/>
            </a:prstGeom>
            <a:noFill/>
            <a:ln w="6350" cap="flat">
              <a:solidFill>
                <a:srgbClr val="424242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>
              <a:noAutofit/>
            </a:bodyPr>
            <a:lstStyle/>
            <a:p>
              <a:pPr marL="0" marR="0" indent="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u="none" strike="noStrike" cap="none" spc="0" normalizeH="0" baseline="0" dirty="0" err="1">
                  <a:ln>
                    <a:noFill/>
                  </a:ln>
                  <a:solidFill>
                    <a:srgbClr val="424242"/>
                  </a:solidFill>
                  <a:effectLst/>
                  <a:uFillTx/>
                  <a:latin typeface="Avenir Next Condensed Demi Bold" panose="020B0506020202020204" pitchFamily="34" charset="0"/>
                  <a:sym typeface="Arial"/>
                </a:rPr>
                <a:t>popcnt</a:t>
              </a:r>
              <a:endParaRPr kumimoji="0" lang="en-US" sz="700" b="1" u="none" strike="noStrike" cap="none" spc="0" normalizeH="0" baseline="0" dirty="0">
                <a:ln>
                  <a:noFill/>
                </a:ln>
                <a:solidFill>
                  <a:srgbClr val="424242"/>
                </a:solidFill>
                <a:effectLst/>
                <a:uFillTx/>
                <a:latin typeface="Avenir Next Condensed Demi Bold" panose="020B0506020202020204" pitchFamily="34" charset="0"/>
                <a:sym typeface="Arial"/>
              </a:endParaRPr>
            </a:p>
          </p:txBody>
        </p:sp>
        <p:cxnSp>
          <p:nvCxnSpPr>
            <p:cNvPr id="196" name="Straight Arrow Connector 195">
              <a:extLst>
                <a:ext uri="{FF2B5EF4-FFF2-40B4-BE49-F238E27FC236}">
                  <a16:creationId xmlns:a16="http://schemas.microsoft.com/office/drawing/2014/main" id="{1729F695-B4EC-254F-A090-358154EF8A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15721" y="2928693"/>
              <a:ext cx="0" cy="87580"/>
            </a:xfrm>
            <a:prstGeom prst="straightConnector1">
              <a:avLst/>
            </a:prstGeom>
            <a:noFill/>
            <a:ln w="6350" cap="flat">
              <a:solidFill>
                <a:srgbClr val="424242"/>
              </a:solidFill>
              <a:prstDash val="solid"/>
              <a:round/>
              <a:headEnd type="none" w="med" len="med"/>
              <a:tailEnd type="none" w="sm" len="sm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1" name="Straight Arrow Connector 200">
              <a:extLst>
                <a:ext uri="{FF2B5EF4-FFF2-40B4-BE49-F238E27FC236}">
                  <a16:creationId xmlns:a16="http://schemas.microsoft.com/office/drawing/2014/main" id="{50FF775A-EA09-3B43-9AD2-F24CD3687C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18517" y="2651342"/>
              <a:ext cx="0" cy="141397"/>
            </a:xfrm>
            <a:prstGeom prst="straightConnector1">
              <a:avLst/>
            </a:prstGeom>
            <a:noFill/>
            <a:ln w="6350" cap="flat">
              <a:solidFill>
                <a:srgbClr val="424242"/>
              </a:solidFill>
              <a:prstDash val="solid"/>
              <a:round/>
              <a:headEnd type="none" w="med" len="med"/>
              <a:tailEnd type="triangle" w="sm" len="sm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339" name="Rounded Rectangle 338">
            <a:extLst>
              <a:ext uri="{FF2B5EF4-FFF2-40B4-BE49-F238E27FC236}">
                <a16:creationId xmlns:a16="http://schemas.microsoft.com/office/drawing/2014/main" id="{38002EF3-1924-DF41-B191-CD908026FA0C}"/>
              </a:ext>
            </a:extLst>
          </p:cNvPr>
          <p:cNvSpPr/>
          <p:nvPr/>
        </p:nvSpPr>
        <p:spPr>
          <a:xfrm>
            <a:off x="3085579" y="2857238"/>
            <a:ext cx="162000" cy="108000"/>
          </a:xfrm>
          <a:prstGeom prst="roundRect">
            <a:avLst/>
          </a:prstGeom>
          <a:noFill/>
          <a:ln w="6350" cap="flat">
            <a:solidFill>
              <a:srgbClr val="42424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00" b="1" u="none" strike="noStrike" cap="none" spc="0" normalizeH="0" baseline="0" dirty="0">
                <a:ln>
                  <a:noFill/>
                </a:ln>
                <a:solidFill>
                  <a:srgbClr val="424242"/>
                </a:solidFill>
                <a:effectLst/>
                <a:uFillTx/>
                <a:latin typeface="Avenir Next Condensed Demi Bold" panose="020B0506020202020204" pitchFamily="34" charset="0"/>
                <a:sym typeface="Arial"/>
              </a:rPr>
              <a:t>nor</a:t>
            </a:r>
          </a:p>
        </p:txBody>
      </p:sp>
      <p:cxnSp>
        <p:nvCxnSpPr>
          <p:cNvPr id="340" name="Straight Arrow Connector 339">
            <a:extLst>
              <a:ext uri="{FF2B5EF4-FFF2-40B4-BE49-F238E27FC236}">
                <a16:creationId xmlns:a16="http://schemas.microsoft.com/office/drawing/2014/main" id="{D53DA5CE-8F36-C34B-BCAE-EC312DD4C107}"/>
              </a:ext>
            </a:extLst>
          </p:cNvPr>
          <p:cNvCxnSpPr>
            <a:cxnSpLocks/>
          </p:cNvCxnSpPr>
          <p:nvPr/>
        </p:nvCxnSpPr>
        <p:spPr>
          <a:xfrm flipV="1">
            <a:off x="2683435" y="2966587"/>
            <a:ext cx="32379" cy="93062"/>
          </a:xfrm>
          <a:prstGeom prst="straightConnector1">
            <a:avLst/>
          </a:prstGeom>
          <a:noFill/>
          <a:ln w="6350" cap="flat">
            <a:solidFill>
              <a:srgbClr val="424242"/>
            </a:solidFill>
            <a:prstDash val="solid"/>
            <a:round/>
            <a:headEnd type="none" w="med" len="med"/>
            <a:tailEnd type="none" w="sm" len="sm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1" name="Straight Arrow Connector 340">
            <a:extLst>
              <a:ext uri="{FF2B5EF4-FFF2-40B4-BE49-F238E27FC236}">
                <a16:creationId xmlns:a16="http://schemas.microsoft.com/office/drawing/2014/main" id="{B5446BE3-B218-154B-9980-47D795E6DF11}"/>
              </a:ext>
            </a:extLst>
          </p:cNvPr>
          <p:cNvCxnSpPr>
            <a:cxnSpLocks/>
          </p:cNvCxnSpPr>
          <p:nvPr/>
        </p:nvCxnSpPr>
        <p:spPr>
          <a:xfrm flipH="1" flipV="1">
            <a:off x="2811707" y="2966587"/>
            <a:ext cx="32350" cy="97306"/>
          </a:xfrm>
          <a:prstGeom prst="straightConnector1">
            <a:avLst/>
          </a:prstGeom>
          <a:noFill/>
          <a:ln w="6350" cap="flat">
            <a:solidFill>
              <a:srgbClr val="424242"/>
            </a:solidFill>
            <a:prstDash val="solid"/>
            <a:round/>
            <a:headEnd type="none" w="med" len="med"/>
            <a:tailEnd type="none" w="sm" len="sm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6" name="TextBox 345">
            <a:extLst>
              <a:ext uri="{FF2B5EF4-FFF2-40B4-BE49-F238E27FC236}">
                <a16:creationId xmlns:a16="http://schemas.microsoft.com/office/drawing/2014/main" id="{75A8DDB8-E9DE-E544-B57D-21CCFC01F9E4}"/>
              </a:ext>
            </a:extLst>
          </p:cNvPr>
          <p:cNvSpPr txBox="1"/>
          <p:nvPr/>
        </p:nvSpPr>
        <p:spPr>
          <a:xfrm>
            <a:off x="2624832" y="3059650"/>
            <a:ext cx="112210" cy="12311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b="1" dirty="0">
                <a:solidFill>
                  <a:srgbClr val="00597D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rPr>
              <a:t>i0</a:t>
            </a:r>
            <a:r>
              <a:rPr lang="en-US" sz="800" b="1" baseline="-25000" dirty="0">
                <a:solidFill>
                  <a:srgbClr val="DD8455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rPr>
              <a:t>0</a:t>
            </a:r>
          </a:p>
        </p:txBody>
      </p:sp>
      <p:sp>
        <p:nvSpPr>
          <p:cNvPr id="348" name="TextBox 347">
            <a:extLst>
              <a:ext uri="{FF2B5EF4-FFF2-40B4-BE49-F238E27FC236}">
                <a16:creationId xmlns:a16="http://schemas.microsoft.com/office/drawing/2014/main" id="{259E884B-BA85-5C4B-9AF5-529409627181}"/>
              </a:ext>
            </a:extLst>
          </p:cNvPr>
          <p:cNvSpPr txBox="1"/>
          <p:nvPr/>
        </p:nvSpPr>
        <p:spPr>
          <a:xfrm>
            <a:off x="2799757" y="3059650"/>
            <a:ext cx="112210" cy="12311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defTabSz="1828800"/>
            <a:r>
              <a: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rPr>
              <a:t>i1</a:t>
            </a:r>
            <a:r>
              <a:rPr lang="en-US" sz="800" b="1" baseline="-25000" dirty="0">
                <a:solidFill>
                  <a:srgbClr val="DD8455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rPr>
              <a:t>0</a:t>
            </a:r>
          </a:p>
        </p:txBody>
      </p:sp>
      <p:cxnSp>
        <p:nvCxnSpPr>
          <p:cNvPr id="349" name="Straight Arrow Connector 348">
            <a:extLst>
              <a:ext uri="{FF2B5EF4-FFF2-40B4-BE49-F238E27FC236}">
                <a16:creationId xmlns:a16="http://schemas.microsoft.com/office/drawing/2014/main" id="{F8C1D631-F289-7C4F-9475-48ABB0E4B278}"/>
              </a:ext>
            </a:extLst>
          </p:cNvPr>
          <p:cNvCxnSpPr>
            <a:cxnSpLocks/>
          </p:cNvCxnSpPr>
          <p:nvPr/>
        </p:nvCxnSpPr>
        <p:spPr>
          <a:xfrm flipV="1">
            <a:off x="3084876" y="2966587"/>
            <a:ext cx="32379" cy="93062"/>
          </a:xfrm>
          <a:prstGeom prst="straightConnector1">
            <a:avLst/>
          </a:prstGeom>
          <a:noFill/>
          <a:ln w="6350" cap="flat">
            <a:solidFill>
              <a:srgbClr val="424242"/>
            </a:solidFill>
            <a:prstDash val="solid"/>
            <a:round/>
            <a:headEnd type="none" w="med" len="med"/>
            <a:tailEnd type="none" w="sm" len="sm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0" name="Straight Arrow Connector 349">
            <a:extLst>
              <a:ext uri="{FF2B5EF4-FFF2-40B4-BE49-F238E27FC236}">
                <a16:creationId xmlns:a16="http://schemas.microsoft.com/office/drawing/2014/main" id="{5E95AD10-5B34-7A46-A6EC-A49AAFB408A6}"/>
              </a:ext>
            </a:extLst>
          </p:cNvPr>
          <p:cNvCxnSpPr>
            <a:cxnSpLocks/>
          </p:cNvCxnSpPr>
          <p:nvPr/>
        </p:nvCxnSpPr>
        <p:spPr>
          <a:xfrm flipH="1" flipV="1">
            <a:off x="3213148" y="2966587"/>
            <a:ext cx="32350" cy="97306"/>
          </a:xfrm>
          <a:prstGeom prst="straightConnector1">
            <a:avLst/>
          </a:prstGeom>
          <a:noFill/>
          <a:ln w="6350" cap="flat">
            <a:solidFill>
              <a:srgbClr val="424242"/>
            </a:solidFill>
            <a:prstDash val="solid"/>
            <a:round/>
            <a:headEnd type="none" w="med" len="med"/>
            <a:tailEnd type="none" w="sm" len="sm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51" name="TextBox 350">
            <a:extLst>
              <a:ext uri="{FF2B5EF4-FFF2-40B4-BE49-F238E27FC236}">
                <a16:creationId xmlns:a16="http://schemas.microsoft.com/office/drawing/2014/main" id="{08ED2350-AAAB-924E-8CB2-6F0C4C7D9F65}"/>
              </a:ext>
            </a:extLst>
          </p:cNvPr>
          <p:cNvSpPr txBox="1"/>
          <p:nvPr/>
        </p:nvSpPr>
        <p:spPr>
          <a:xfrm>
            <a:off x="3026273" y="3059650"/>
            <a:ext cx="112210" cy="12311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defTabSz="1828800"/>
            <a:r>
              <a:rPr lang="en-US" sz="800" b="1" dirty="0">
                <a:solidFill>
                  <a:srgbClr val="00597D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rPr>
              <a:t>j0</a:t>
            </a:r>
            <a:r>
              <a:rPr lang="en-US" sz="800" b="1" baseline="-25000" dirty="0">
                <a:solidFill>
                  <a:srgbClr val="DD8455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rPr>
              <a:t>0</a:t>
            </a:r>
          </a:p>
        </p:txBody>
      </p:sp>
      <p:sp>
        <p:nvSpPr>
          <p:cNvPr id="352" name="TextBox 351">
            <a:extLst>
              <a:ext uri="{FF2B5EF4-FFF2-40B4-BE49-F238E27FC236}">
                <a16:creationId xmlns:a16="http://schemas.microsoft.com/office/drawing/2014/main" id="{4FEED6E1-770B-FA41-AB01-4B11E27CDB9E}"/>
              </a:ext>
            </a:extLst>
          </p:cNvPr>
          <p:cNvSpPr txBox="1"/>
          <p:nvPr/>
        </p:nvSpPr>
        <p:spPr>
          <a:xfrm>
            <a:off x="3201198" y="3059650"/>
            <a:ext cx="112210" cy="12311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rPr>
              <a:t>j1</a:t>
            </a:r>
            <a:r>
              <a:rPr lang="en-US" sz="800" b="1" baseline="-25000" dirty="0">
                <a:solidFill>
                  <a:srgbClr val="DD8455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rPr>
              <a:t>0</a:t>
            </a:r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id="{C405ED78-4798-A34F-B1BE-9C739FEC72EE}"/>
              </a:ext>
            </a:extLst>
          </p:cNvPr>
          <p:cNvSpPr/>
          <p:nvPr/>
        </p:nvSpPr>
        <p:spPr>
          <a:xfrm>
            <a:off x="6687350" y="0"/>
            <a:ext cx="2456650" cy="5143500"/>
          </a:xfrm>
          <a:prstGeom prst="rect">
            <a:avLst/>
          </a:prstGeom>
          <a:solidFill>
            <a:srgbClr val="00597D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TextBox 421">
            <a:extLst>
              <a:ext uri="{FF2B5EF4-FFF2-40B4-BE49-F238E27FC236}">
                <a16:creationId xmlns:a16="http://schemas.microsoft.com/office/drawing/2014/main" id="{9244AD3B-664F-824E-9AC6-489E889ED4C2}"/>
              </a:ext>
            </a:extLst>
          </p:cNvPr>
          <p:cNvSpPr txBox="1"/>
          <p:nvPr/>
        </p:nvSpPr>
        <p:spPr>
          <a:xfrm>
            <a:off x="628381" y="4883322"/>
            <a:ext cx="80623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24242"/>
                </a:solidFill>
                <a:latin typeface="Avenir Next Condensed" panose="020B0506020202020204" pitchFamily="34" charset="0"/>
              </a:rPr>
              <a:t>R. </a:t>
            </a:r>
            <a:r>
              <a:rPr lang="en-US" sz="800" dirty="0" err="1">
                <a:solidFill>
                  <a:srgbClr val="424242"/>
                </a:solidFill>
                <a:latin typeface="Avenir Next Condensed" panose="020B0506020202020204" pitchFamily="34" charset="0"/>
              </a:rPr>
              <a:t>Nobre</a:t>
            </a:r>
            <a:r>
              <a:rPr lang="en-US" sz="800" dirty="0">
                <a:solidFill>
                  <a:srgbClr val="424242"/>
                </a:solidFill>
                <a:latin typeface="Avenir Next Condensed" panose="020B0506020202020204" pitchFamily="34" charset="0"/>
              </a:rPr>
              <a:t>, A. Ilic, S. Santander-Jiménez, L. Sousa, “Exploring the Binary Precision Capabilities of Tensor Cores for Epistasis Detection”, IPDPS (2020)</a:t>
            </a:r>
          </a:p>
        </p:txBody>
      </p:sp>
      <p:grpSp>
        <p:nvGrpSpPr>
          <p:cNvPr id="823" name="Group 822">
            <a:extLst>
              <a:ext uri="{FF2B5EF4-FFF2-40B4-BE49-F238E27FC236}">
                <a16:creationId xmlns:a16="http://schemas.microsoft.com/office/drawing/2014/main" id="{C59248BF-D348-4748-BE3C-DCE05ACA8024}"/>
              </a:ext>
            </a:extLst>
          </p:cNvPr>
          <p:cNvGrpSpPr/>
          <p:nvPr/>
        </p:nvGrpSpPr>
        <p:grpSpPr>
          <a:xfrm>
            <a:off x="6905969" y="450944"/>
            <a:ext cx="1792001" cy="709254"/>
            <a:chOff x="6905969" y="450944"/>
            <a:chExt cx="1792001" cy="709254"/>
          </a:xfrm>
        </p:grpSpPr>
        <p:sp>
          <p:nvSpPr>
            <p:cNvPr id="824" name="TextBox 823">
              <a:extLst>
                <a:ext uri="{FF2B5EF4-FFF2-40B4-BE49-F238E27FC236}">
                  <a16:creationId xmlns:a16="http://schemas.microsoft.com/office/drawing/2014/main" id="{744E7EFD-9B9B-5344-8B3A-03183AA906C1}"/>
                </a:ext>
              </a:extLst>
            </p:cNvPr>
            <p:cNvSpPr txBox="1"/>
            <p:nvPr/>
          </p:nvSpPr>
          <p:spPr>
            <a:xfrm>
              <a:off x="7175117" y="450944"/>
              <a:ext cx="1522853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defTabSz="1828800"/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Three Genotypes + Phenotype</a:t>
              </a:r>
            </a:p>
          </p:txBody>
        </p:sp>
        <p:grpSp>
          <p:nvGrpSpPr>
            <p:cNvPr id="825" name="Group 824">
              <a:extLst>
                <a:ext uri="{FF2B5EF4-FFF2-40B4-BE49-F238E27FC236}">
                  <a16:creationId xmlns:a16="http://schemas.microsoft.com/office/drawing/2014/main" id="{EDE22023-BD29-504B-9FA4-1847E4FD0315}"/>
                </a:ext>
              </a:extLst>
            </p:cNvPr>
            <p:cNvGrpSpPr/>
            <p:nvPr/>
          </p:nvGrpSpPr>
          <p:grpSpPr>
            <a:xfrm>
              <a:off x="7190865" y="679378"/>
              <a:ext cx="470414" cy="480820"/>
              <a:chOff x="7124920" y="365042"/>
              <a:chExt cx="470414" cy="480820"/>
            </a:xfrm>
          </p:grpSpPr>
          <p:sp>
            <p:nvSpPr>
              <p:cNvPr id="837" name="Rectangle 836">
                <a:extLst>
                  <a:ext uri="{FF2B5EF4-FFF2-40B4-BE49-F238E27FC236}">
                    <a16:creationId xmlns:a16="http://schemas.microsoft.com/office/drawing/2014/main" id="{4D6233DA-5256-1047-8457-4BC2436ECE29}"/>
                  </a:ext>
                </a:extLst>
              </p:cNvPr>
              <p:cNvSpPr/>
              <p:nvPr/>
            </p:nvSpPr>
            <p:spPr>
              <a:xfrm>
                <a:off x="7124920" y="365042"/>
                <a:ext cx="470414" cy="48082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38" name="Group 837">
                <a:extLst>
                  <a:ext uri="{FF2B5EF4-FFF2-40B4-BE49-F238E27FC236}">
                    <a16:creationId xmlns:a16="http://schemas.microsoft.com/office/drawing/2014/main" id="{2A0079E8-6840-104B-9C19-7F391E641FF4}"/>
                  </a:ext>
                </a:extLst>
              </p:cNvPr>
              <p:cNvGrpSpPr/>
              <p:nvPr/>
            </p:nvGrpSpPr>
            <p:grpSpPr>
              <a:xfrm>
                <a:off x="7177888" y="411290"/>
                <a:ext cx="359728" cy="104455"/>
                <a:chOff x="7177888" y="411290"/>
                <a:chExt cx="359728" cy="104455"/>
              </a:xfrm>
            </p:grpSpPr>
            <p:sp>
              <p:nvSpPr>
                <p:cNvPr id="848" name="Rectangle 847">
                  <a:extLst>
                    <a:ext uri="{FF2B5EF4-FFF2-40B4-BE49-F238E27FC236}">
                      <a16:creationId xmlns:a16="http://schemas.microsoft.com/office/drawing/2014/main" id="{6CF19BDE-11F9-1B42-A4ED-761ED197E12E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9" name="Rectangle 848">
                  <a:extLst>
                    <a:ext uri="{FF2B5EF4-FFF2-40B4-BE49-F238E27FC236}">
                      <a16:creationId xmlns:a16="http://schemas.microsoft.com/office/drawing/2014/main" id="{98EA2BF8-212B-AC4C-A0E1-06E3894F123E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0" name="Rectangle 849">
                  <a:extLst>
                    <a:ext uri="{FF2B5EF4-FFF2-40B4-BE49-F238E27FC236}">
                      <a16:creationId xmlns:a16="http://schemas.microsoft.com/office/drawing/2014/main" id="{559B4DB2-F6F3-1747-9C73-C09D35D77883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39" name="Group 838">
                <a:extLst>
                  <a:ext uri="{FF2B5EF4-FFF2-40B4-BE49-F238E27FC236}">
                    <a16:creationId xmlns:a16="http://schemas.microsoft.com/office/drawing/2014/main" id="{D50181FE-1AFB-CF4B-BBF8-1CAD26D02B65}"/>
                  </a:ext>
                </a:extLst>
              </p:cNvPr>
              <p:cNvGrpSpPr/>
              <p:nvPr/>
            </p:nvGrpSpPr>
            <p:grpSpPr>
              <a:xfrm>
                <a:off x="7177888" y="508537"/>
                <a:ext cx="359728" cy="104455"/>
                <a:chOff x="7177888" y="411290"/>
                <a:chExt cx="359728" cy="104455"/>
              </a:xfrm>
            </p:grpSpPr>
            <p:sp>
              <p:nvSpPr>
                <p:cNvPr id="845" name="Rectangle 844">
                  <a:extLst>
                    <a:ext uri="{FF2B5EF4-FFF2-40B4-BE49-F238E27FC236}">
                      <a16:creationId xmlns:a16="http://schemas.microsoft.com/office/drawing/2014/main" id="{B54162B4-376A-324D-85E2-934F982B798F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6" name="Rectangle 845">
                  <a:extLst>
                    <a:ext uri="{FF2B5EF4-FFF2-40B4-BE49-F238E27FC236}">
                      <a16:creationId xmlns:a16="http://schemas.microsoft.com/office/drawing/2014/main" id="{51E84634-3B8D-4644-9E65-A18A0FA80693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7" name="Rectangle 846">
                  <a:extLst>
                    <a:ext uri="{FF2B5EF4-FFF2-40B4-BE49-F238E27FC236}">
                      <a16:creationId xmlns:a16="http://schemas.microsoft.com/office/drawing/2014/main" id="{470C54FA-B2BC-744A-AA62-A771E29B9C8C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40" name="Group 839">
                <a:extLst>
                  <a:ext uri="{FF2B5EF4-FFF2-40B4-BE49-F238E27FC236}">
                    <a16:creationId xmlns:a16="http://schemas.microsoft.com/office/drawing/2014/main" id="{E806D4EF-3FC3-E148-8F45-6F53834B0CC1}"/>
                  </a:ext>
                </a:extLst>
              </p:cNvPr>
              <p:cNvGrpSpPr/>
              <p:nvPr/>
            </p:nvGrpSpPr>
            <p:grpSpPr>
              <a:xfrm>
                <a:off x="7177888" y="612992"/>
                <a:ext cx="359728" cy="104455"/>
                <a:chOff x="7177888" y="411290"/>
                <a:chExt cx="359728" cy="104455"/>
              </a:xfrm>
            </p:grpSpPr>
            <p:sp>
              <p:nvSpPr>
                <p:cNvPr id="842" name="Rectangle 841">
                  <a:extLst>
                    <a:ext uri="{FF2B5EF4-FFF2-40B4-BE49-F238E27FC236}">
                      <a16:creationId xmlns:a16="http://schemas.microsoft.com/office/drawing/2014/main" id="{8BB9FC76-BF39-A740-AF9F-26C5CB458F0B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3" name="Rectangle 842">
                  <a:extLst>
                    <a:ext uri="{FF2B5EF4-FFF2-40B4-BE49-F238E27FC236}">
                      <a16:creationId xmlns:a16="http://schemas.microsoft.com/office/drawing/2014/main" id="{02C4EC37-81F4-6E48-BC2A-B65BA11DBCAE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4" name="Rectangle 843">
                  <a:extLst>
                    <a:ext uri="{FF2B5EF4-FFF2-40B4-BE49-F238E27FC236}">
                      <a16:creationId xmlns:a16="http://schemas.microsoft.com/office/drawing/2014/main" id="{06AB108B-4FC8-964E-988B-BC72E1F97F36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41" name="Rectangle 840">
                <a:extLst>
                  <a:ext uri="{FF2B5EF4-FFF2-40B4-BE49-F238E27FC236}">
                    <a16:creationId xmlns:a16="http://schemas.microsoft.com/office/drawing/2014/main" id="{4FC95E58-37FC-9548-BA91-0ED951C46896}"/>
                  </a:ext>
                </a:extLst>
              </p:cNvPr>
              <p:cNvSpPr/>
              <p:nvPr/>
            </p:nvSpPr>
            <p:spPr>
              <a:xfrm>
                <a:off x="7177888" y="756992"/>
                <a:ext cx="359728" cy="3600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26" name="Group 825">
              <a:extLst>
                <a:ext uri="{FF2B5EF4-FFF2-40B4-BE49-F238E27FC236}">
                  <a16:creationId xmlns:a16="http://schemas.microsoft.com/office/drawing/2014/main" id="{7D823317-E3A7-E647-9720-FB59B4A905C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03947" y="679378"/>
              <a:ext cx="468000" cy="446023"/>
              <a:chOff x="2796231" y="2702265"/>
              <a:chExt cx="563080" cy="536639"/>
            </a:xfrm>
          </p:grpSpPr>
          <p:sp>
            <p:nvSpPr>
              <p:cNvPr id="828" name="Rounded Rectangle 827">
                <a:extLst>
                  <a:ext uri="{FF2B5EF4-FFF2-40B4-BE49-F238E27FC236}">
                    <a16:creationId xmlns:a16="http://schemas.microsoft.com/office/drawing/2014/main" id="{988E6A3A-3E0D-AB4E-800F-0F904E9D2D91}"/>
                  </a:ext>
                </a:extLst>
              </p:cNvPr>
              <p:cNvSpPr/>
              <p:nvPr/>
            </p:nvSpPr>
            <p:spPr>
              <a:xfrm>
                <a:off x="314334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and</a:t>
                </a:r>
              </a:p>
            </p:txBody>
          </p:sp>
          <p:cxnSp>
            <p:nvCxnSpPr>
              <p:cNvPr id="829" name="Straight Arrow Connector 828">
                <a:extLst>
                  <a:ext uri="{FF2B5EF4-FFF2-40B4-BE49-F238E27FC236}">
                    <a16:creationId xmlns:a16="http://schemas.microsoft.com/office/drawing/2014/main" id="{A373E67C-A041-BA4C-AD07-B79A36D873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98587" y="3126682"/>
                <a:ext cx="77060" cy="104914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30" name="Straight Arrow Connector 829">
                <a:extLst>
                  <a:ext uri="{FF2B5EF4-FFF2-40B4-BE49-F238E27FC236}">
                    <a16:creationId xmlns:a16="http://schemas.microsoft.com/office/drawing/2014/main" id="{A02BFA8A-ACD3-1D45-94D5-3A4D0BA533B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58839" y="3129022"/>
                <a:ext cx="82660" cy="10988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31" name="Straight Arrow Connector 830">
                <a:extLst>
                  <a:ext uri="{FF2B5EF4-FFF2-40B4-BE49-F238E27FC236}">
                    <a16:creationId xmlns:a16="http://schemas.microsoft.com/office/drawing/2014/main" id="{4784AC53-A87D-FC47-BDFF-502190604A3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53010" y="3071139"/>
                <a:ext cx="91155" cy="1348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832" name="Rounded Rectangle 831">
                <a:extLst>
                  <a:ext uri="{FF2B5EF4-FFF2-40B4-BE49-F238E27FC236}">
                    <a16:creationId xmlns:a16="http://schemas.microsoft.com/office/drawing/2014/main" id="{850429D6-C4F1-CB44-8A05-B4E5CF219E4E}"/>
                  </a:ext>
                </a:extLst>
              </p:cNvPr>
              <p:cNvSpPr/>
              <p:nvPr/>
            </p:nvSpPr>
            <p:spPr>
              <a:xfrm>
                <a:off x="3089311" y="2798470"/>
                <a:ext cx="270000" cy="126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popcnt</a:t>
                </a:r>
                <a:endParaRPr kumimoji="0" lang="en-US" sz="600" b="1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Next Condensed Demi Bold" panose="020B0506020202020204" pitchFamily="34" charset="0"/>
                  <a:sym typeface="Arial"/>
                </a:endParaRPr>
              </a:p>
            </p:txBody>
          </p:sp>
          <p:cxnSp>
            <p:nvCxnSpPr>
              <p:cNvPr id="833" name="Straight Arrow Connector 832">
                <a:extLst>
                  <a:ext uri="{FF2B5EF4-FFF2-40B4-BE49-F238E27FC236}">
                    <a16:creationId xmlns:a16="http://schemas.microsoft.com/office/drawing/2014/main" id="{0FFF0DDF-81FA-CB4B-A6F9-DB33267C3C6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5721" y="2928693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34" name="Straight Arrow Connector 833">
                <a:extLst>
                  <a:ext uri="{FF2B5EF4-FFF2-40B4-BE49-F238E27FC236}">
                    <a16:creationId xmlns:a16="http://schemas.microsoft.com/office/drawing/2014/main" id="{B3571F2C-0A73-2849-99C4-28748DE38BE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8517" y="2702265"/>
                <a:ext cx="0" cy="9123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835" name="Rounded Rectangle 834">
                <a:extLst>
                  <a:ext uri="{FF2B5EF4-FFF2-40B4-BE49-F238E27FC236}">
                    <a16:creationId xmlns:a16="http://schemas.microsoft.com/office/drawing/2014/main" id="{9A170E40-653B-8042-AC47-0ACB5D5BD9AF}"/>
                  </a:ext>
                </a:extLst>
              </p:cNvPr>
              <p:cNvSpPr/>
              <p:nvPr/>
            </p:nvSpPr>
            <p:spPr>
              <a:xfrm>
                <a:off x="288690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not</a:t>
                </a:r>
              </a:p>
            </p:txBody>
          </p:sp>
          <p:cxnSp>
            <p:nvCxnSpPr>
              <p:cNvPr id="836" name="Straight Arrow Connector 835">
                <a:extLst>
                  <a:ext uri="{FF2B5EF4-FFF2-40B4-BE49-F238E27FC236}">
                    <a16:creationId xmlns:a16="http://schemas.microsoft.com/office/drawing/2014/main" id="{7E2323BF-AB81-CD45-951A-04CEA884FD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6231" y="3071139"/>
                <a:ext cx="91013" cy="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827" name="Freeform 826">
              <a:extLst>
                <a:ext uri="{FF2B5EF4-FFF2-40B4-BE49-F238E27FC236}">
                  <a16:creationId xmlns:a16="http://schemas.microsoft.com/office/drawing/2014/main" id="{FFA2FD29-252C-6E4C-847B-47DFDC7ED1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5969" y="473888"/>
              <a:ext cx="108128" cy="108000"/>
            </a:xfrm>
            <a:custGeom>
              <a:avLst/>
              <a:gdLst>
                <a:gd name="connsiteX0" fmla="*/ 61631 w 61567"/>
                <a:gd name="connsiteY0" fmla="*/ 30747 h 61494"/>
                <a:gd name="connsiteX1" fmla="*/ 30847 w 61567"/>
                <a:gd name="connsiteY1" fmla="*/ 61495 h 61494"/>
                <a:gd name="connsiteX2" fmla="*/ 63 w 61567"/>
                <a:gd name="connsiteY2" fmla="*/ 30747 h 61494"/>
                <a:gd name="connsiteX3" fmla="*/ 30847 w 61567"/>
                <a:gd name="connsiteY3" fmla="*/ 0 h 61494"/>
                <a:gd name="connsiteX4" fmla="*/ 61631 w 61567"/>
                <a:gd name="connsiteY4" fmla="*/ 30747 h 6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67" h="61494">
                  <a:moveTo>
                    <a:pt x="61631" y="30747"/>
                  </a:moveTo>
                  <a:cubicBezTo>
                    <a:pt x="61631" y="47729"/>
                    <a:pt x="47848" y="61495"/>
                    <a:pt x="30847" y="61495"/>
                  </a:cubicBezTo>
                  <a:cubicBezTo>
                    <a:pt x="13845" y="61495"/>
                    <a:pt x="63" y="47729"/>
                    <a:pt x="63" y="30747"/>
                  </a:cubicBezTo>
                  <a:cubicBezTo>
                    <a:pt x="63" y="13766"/>
                    <a:pt x="13845" y="0"/>
                    <a:pt x="30847" y="0"/>
                  </a:cubicBezTo>
                  <a:cubicBezTo>
                    <a:pt x="47848" y="0"/>
                    <a:pt x="61631" y="13766"/>
                    <a:pt x="61631" y="30747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51" name="Group 850">
            <a:extLst>
              <a:ext uri="{FF2B5EF4-FFF2-40B4-BE49-F238E27FC236}">
                <a16:creationId xmlns:a16="http://schemas.microsoft.com/office/drawing/2014/main" id="{E629D8E2-AAB3-A647-AC61-23C1570D91D4}"/>
              </a:ext>
            </a:extLst>
          </p:cNvPr>
          <p:cNvGrpSpPr/>
          <p:nvPr/>
        </p:nvGrpSpPr>
        <p:grpSpPr>
          <a:xfrm>
            <a:off x="6905969" y="1307540"/>
            <a:ext cx="1804825" cy="809702"/>
            <a:chOff x="6905969" y="1307540"/>
            <a:chExt cx="1804825" cy="809702"/>
          </a:xfrm>
        </p:grpSpPr>
        <p:sp>
          <p:nvSpPr>
            <p:cNvPr id="852" name="TextBox 851">
              <a:extLst>
                <a:ext uri="{FF2B5EF4-FFF2-40B4-BE49-F238E27FC236}">
                  <a16:creationId xmlns:a16="http://schemas.microsoft.com/office/drawing/2014/main" id="{A83C70BB-8C44-554D-9344-B49DCD5ED102}"/>
                </a:ext>
              </a:extLst>
            </p:cNvPr>
            <p:cNvSpPr txBox="1"/>
            <p:nvPr/>
          </p:nvSpPr>
          <p:spPr>
            <a:xfrm>
              <a:off x="7175117" y="1307540"/>
              <a:ext cx="1535677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defTabSz="1828800"/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Two Genotypes, No Phenotype</a:t>
              </a:r>
            </a:p>
          </p:txBody>
        </p:sp>
        <p:grpSp>
          <p:nvGrpSpPr>
            <p:cNvPr id="853" name="Group 852">
              <a:extLst>
                <a:ext uri="{FF2B5EF4-FFF2-40B4-BE49-F238E27FC236}">
                  <a16:creationId xmlns:a16="http://schemas.microsoft.com/office/drawing/2014/main" id="{5F2FD372-DC95-4840-8145-2D82CDBA1DEA}"/>
                </a:ext>
              </a:extLst>
            </p:cNvPr>
            <p:cNvGrpSpPr/>
            <p:nvPr/>
          </p:nvGrpSpPr>
          <p:grpSpPr>
            <a:xfrm>
              <a:off x="7190865" y="1588832"/>
              <a:ext cx="470414" cy="480820"/>
              <a:chOff x="7193636" y="1226995"/>
              <a:chExt cx="470414" cy="480820"/>
            </a:xfrm>
          </p:grpSpPr>
          <p:grpSp>
            <p:nvGrpSpPr>
              <p:cNvPr id="868" name="Group 867">
                <a:extLst>
                  <a:ext uri="{FF2B5EF4-FFF2-40B4-BE49-F238E27FC236}">
                    <a16:creationId xmlns:a16="http://schemas.microsoft.com/office/drawing/2014/main" id="{1D8D03E4-5383-CB4B-8C19-112C02E9ABC3}"/>
                  </a:ext>
                </a:extLst>
              </p:cNvPr>
              <p:cNvGrpSpPr/>
              <p:nvPr/>
            </p:nvGrpSpPr>
            <p:grpSpPr>
              <a:xfrm>
                <a:off x="7193636" y="1226995"/>
                <a:ext cx="470414" cy="480820"/>
                <a:chOff x="7124920" y="365042"/>
                <a:chExt cx="470414" cy="480820"/>
              </a:xfrm>
            </p:grpSpPr>
            <p:sp>
              <p:nvSpPr>
                <p:cNvPr id="871" name="Rectangle 870">
                  <a:extLst>
                    <a:ext uri="{FF2B5EF4-FFF2-40B4-BE49-F238E27FC236}">
                      <a16:creationId xmlns:a16="http://schemas.microsoft.com/office/drawing/2014/main" id="{8B53E118-AC4E-4A4A-A54D-989B3D780070}"/>
                    </a:ext>
                  </a:extLst>
                </p:cNvPr>
                <p:cNvSpPr/>
                <p:nvPr/>
              </p:nvSpPr>
              <p:spPr>
                <a:xfrm>
                  <a:off x="7124920" y="365042"/>
                  <a:ext cx="470414" cy="480820"/>
                </a:xfrm>
                <a:prstGeom prst="rect">
                  <a:avLst/>
                </a:prstGeom>
                <a:noFill/>
                <a:ln w="12700" cap="flat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872" name="Group 871">
                  <a:extLst>
                    <a:ext uri="{FF2B5EF4-FFF2-40B4-BE49-F238E27FC236}">
                      <a16:creationId xmlns:a16="http://schemas.microsoft.com/office/drawing/2014/main" id="{0C0CB554-2D2B-2D4D-8976-0E8390DA4DEB}"/>
                    </a:ext>
                  </a:extLst>
                </p:cNvPr>
                <p:cNvGrpSpPr/>
                <p:nvPr/>
              </p:nvGrpSpPr>
              <p:grpSpPr>
                <a:xfrm>
                  <a:off x="7177888" y="411290"/>
                  <a:ext cx="359728" cy="70227"/>
                  <a:chOff x="7177888" y="411290"/>
                  <a:chExt cx="359728" cy="70227"/>
                </a:xfrm>
              </p:grpSpPr>
              <p:sp>
                <p:nvSpPr>
                  <p:cNvPr id="879" name="Rectangle 878">
                    <a:extLst>
                      <a:ext uri="{FF2B5EF4-FFF2-40B4-BE49-F238E27FC236}">
                        <a16:creationId xmlns:a16="http://schemas.microsoft.com/office/drawing/2014/main" id="{313CD1D6-1066-6947-ABA4-B94AC448E640}"/>
                      </a:ext>
                    </a:extLst>
                  </p:cNvPr>
                  <p:cNvSpPr/>
                  <p:nvPr/>
                </p:nvSpPr>
                <p:spPr>
                  <a:xfrm>
                    <a:off x="7177888" y="411290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75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80" name="Rectangle 879">
                    <a:extLst>
                      <a:ext uri="{FF2B5EF4-FFF2-40B4-BE49-F238E27FC236}">
                        <a16:creationId xmlns:a16="http://schemas.microsoft.com/office/drawing/2014/main" id="{AE855569-00C5-EF4F-8E50-49807893F492}"/>
                      </a:ext>
                    </a:extLst>
                  </p:cNvPr>
                  <p:cNvSpPr/>
                  <p:nvPr/>
                </p:nvSpPr>
                <p:spPr>
                  <a:xfrm>
                    <a:off x="7177888" y="445517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873" name="Group 872">
                  <a:extLst>
                    <a:ext uri="{FF2B5EF4-FFF2-40B4-BE49-F238E27FC236}">
                      <a16:creationId xmlns:a16="http://schemas.microsoft.com/office/drawing/2014/main" id="{81BE1AA5-955A-A948-8C56-5431A300B3B0}"/>
                    </a:ext>
                  </a:extLst>
                </p:cNvPr>
                <p:cNvGrpSpPr/>
                <p:nvPr/>
              </p:nvGrpSpPr>
              <p:grpSpPr>
                <a:xfrm>
                  <a:off x="7177888" y="508537"/>
                  <a:ext cx="359728" cy="70227"/>
                  <a:chOff x="7177888" y="411290"/>
                  <a:chExt cx="359728" cy="70227"/>
                </a:xfrm>
              </p:grpSpPr>
              <p:sp>
                <p:nvSpPr>
                  <p:cNvPr id="877" name="Rectangle 876">
                    <a:extLst>
                      <a:ext uri="{FF2B5EF4-FFF2-40B4-BE49-F238E27FC236}">
                        <a16:creationId xmlns:a16="http://schemas.microsoft.com/office/drawing/2014/main" id="{C4F09980-AA20-1D43-B54E-E667723D4D44}"/>
                      </a:ext>
                    </a:extLst>
                  </p:cNvPr>
                  <p:cNvSpPr/>
                  <p:nvPr/>
                </p:nvSpPr>
                <p:spPr>
                  <a:xfrm>
                    <a:off x="7177888" y="411290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75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78" name="Rectangle 877">
                    <a:extLst>
                      <a:ext uri="{FF2B5EF4-FFF2-40B4-BE49-F238E27FC236}">
                        <a16:creationId xmlns:a16="http://schemas.microsoft.com/office/drawing/2014/main" id="{F5FBBF06-E7B0-D140-9328-FD45A4A6CF5C}"/>
                      </a:ext>
                    </a:extLst>
                  </p:cNvPr>
                  <p:cNvSpPr/>
                  <p:nvPr/>
                </p:nvSpPr>
                <p:spPr>
                  <a:xfrm>
                    <a:off x="7177888" y="445517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874" name="Group 873">
                  <a:extLst>
                    <a:ext uri="{FF2B5EF4-FFF2-40B4-BE49-F238E27FC236}">
                      <a16:creationId xmlns:a16="http://schemas.microsoft.com/office/drawing/2014/main" id="{2DC37B14-C378-BF43-9CDC-A261E30FDD71}"/>
                    </a:ext>
                  </a:extLst>
                </p:cNvPr>
                <p:cNvGrpSpPr/>
                <p:nvPr/>
              </p:nvGrpSpPr>
              <p:grpSpPr>
                <a:xfrm>
                  <a:off x="7177888" y="612992"/>
                  <a:ext cx="359728" cy="70227"/>
                  <a:chOff x="7177888" y="411290"/>
                  <a:chExt cx="359728" cy="70227"/>
                </a:xfrm>
              </p:grpSpPr>
              <p:sp>
                <p:nvSpPr>
                  <p:cNvPr id="875" name="Rectangle 874">
                    <a:extLst>
                      <a:ext uri="{FF2B5EF4-FFF2-40B4-BE49-F238E27FC236}">
                        <a16:creationId xmlns:a16="http://schemas.microsoft.com/office/drawing/2014/main" id="{830AC60B-CF39-B747-9F41-BD6512DB760A}"/>
                      </a:ext>
                    </a:extLst>
                  </p:cNvPr>
                  <p:cNvSpPr/>
                  <p:nvPr/>
                </p:nvSpPr>
                <p:spPr>
                  <a:xfrm>
                    <a:off x="7177888" y="411290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75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76" name="Rectangle 875">
                    <a:extLst>
                      <a:ext uri="{FF2B5EF4-FFF2-40B4-BE49-F238E27FC236}">
                        <a16:creationId xmlns:a16="http://schemas.microsoft.com/office/drawing/2014/main" id="{3AE2DEEA-2E37-A742-9B2D-9647AD2E9050}"/>
                      </a:ext>
                    </a:extLst>
                  </p:cNvPr>
                  <p:cNvSpPr/>
                  <p:nvPr/>
                </p:nvSpPr>
                <p:spPr>
                  <a:xfrm>
                    <a:off x="7177888" y="445517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869" name="Rectangle 868">
                <a:extLst>
                  <a:ext uri="{FF2B5EF4-FFF2-40B4-BE49-F238E27FC236}">
                    <a16:creationId xmlns:a16="http://schemas.microsoft.com/office/drawing/2014/main" id="{D247F6E0-CCB8-D949-B7D3-8FCF910A8C00}"/>
                  </a:ext>
                </a:extLst>
              </p:cNvPr>
              <p:cNvSpPr/>
              <p:nvPr/>
            </p:nvSpPr>
            <p:spPr>
              <a:xfrm>
                <a:off x="7246604" y="1585491"/>
                <a:ext cx="359728" cy="3600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0" name="Rectangle 869">
                <a:extLst>
                  <a:ext uri="{FF2B5EF4-FFF2-40B4-BE49-F238E27FC236}">
                    <a16:creationId xmlns:a16="http://schemas.microsoft.com/office/drawing/2014/main" id="{19F88C58-9F55-6B4F-B00C-39EB5E8F61F7}"/>
                  </a:ext>
                </a:extLst>
              </p:cNvPr>
              <p:cNvSpPr/>
              <p:nvPr/>
            </p:nvSpPr>
            <p:spPr>
              <a:xfrm>
                <a:off x="7246604" y="1619718"/>
                <a:ext cx="359728" cy="3600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54" name="Group 853">
              <a:extLst>
                <a:ext uri="{FF2B5EF4-FFF2-40B4-BE49-F238E27FC236}">
                  <a16:creationId xmlns:a16="http://schemas.microsoft.com/office/drawing/2014/main" id="{BD3FCC42-5619-C440-8EB6-FE196F9E7F8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134995" y="1541242"/>
              <a:ext cx="449493" cy="576000"/>
              <a:chOff x="3183706" y="3510680"/>
              <a:chExt cx="564144" cy="722918"/>
            </a:xfrm>
          </p:grpSpPr>
          <p:sp>
            <p:nvSpPr>
              <p:cNvPr id="856" name="Rounded Rectangle 855">
                <a:extLst>
                  <a:ext uri="{FF2B5EF4-FFF2-40B4-BE49-F238E27FC236}">
                    <a16:creationId xmlns:a16="http://schemas.microsoft.com/office/drawing/2014/main" id="{8F044643-C693-E848-9FE6-11C0BC63DC6F}"/>
                  </a:ext>
                </a:extLst>
              </p:cNvPr>
              <p:cNvSpPr/>
              <p:nvPr/>
            </p:nvSpPr>
            <p:spPr>
              <a:xfrm>
                <a:off x="3389052" y="381760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and</a:t>
                </a:r>
              </a:p>
            </p:txBody>
          </p:sp>
          <p:cxnSp>
            <p:nvCxnSpPr>
              <p:cNvPr id="857" name="Straight Arrow Connector 856">
                <a:extLst>
                  <a:ext uri="{FF2B5EF4-FFF2-40B4-BE49-F238E27FC236}">
                    <a16:creationId xmlns:a16="http://schemas.microsoft.com/office/drawing/2014/main" id="{1ACE02DF-7040-CF49-97D8-227156B2A86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44328" y="3926472"/>
                <a:ext cx="77060" cy="104914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58" name="Straight Arrow Connector 857">
                <a:extLst>
                  <a:ext uri="{FF2B5EF4-FFF2-40B4-BE49-F238E27FC236}">
                    <a16:creationId xmlns:a16="http://schemas.microsoft.com/office/drawing/2014/main" id="{137A918A-4B8C-784E-966B-F7CD60CF21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07755" y="3925637"/>
                <a:ext cx="86070" cy="101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859" name="Rounded Rectangle 858">
                <a:extLst>
                  <a:ext uri="{FF2B5EF4-FFF2-40B4-BE49-F238E27FC236}">
                    <a16:creationId xmlns:a16="http://schemas.microsoft.com/office/drawing/2014/main" id="{D743AA4E-CE88-1549-91AA-EA6F2A5CC24F}"/>
                  </a:ext>
                </a:extLst>
              </p:cNvPr>
              <p:cNvSpPr/>
              <p:nvPr/>
            </p:nvSpPr>
            <p:spPr>
              <a:xfrm>
                <a:off x="3335052" y="3598260"/>
                <a:ext cx="270000" cy="126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popcnt</a:t>
                </a:r>
                <a:endParaRPr kumimoji="0" lang="en-US" sz="600" b="1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Next Condensed Demi Bold" panose="020B0506020202020204" pitchFamily="34" charset="0"/>
                  <a:sym typeface="Arial"/>
                </a:endParaRPr>
              </a:p>
            </p:txBody>
          </p:sp>
          <p:cxnSp>
            <p:nvCxnSpPr>
              <p:cNvPr id="860" name="Straight Arrow Connector 859">
                <a:extLst>
                  <a:ext uri="{FF2B5EF4-FFF2-40B4-BE49-F238E27FC236}">
                    <a16:creationId xmlns:a16="http://schemas.microsoft.com/office/drawing/2014/main" id="{C7AA74EA-0E75-2D4E-B697-7712798AC02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70052" y="3728483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861" name="Rounded Rectangle 860">
                <a:extLst>
                  <a:ext uri="{FF2B5EF4-FFF2-40B4-BE49-F238E27FC236}">
                    <a16:creationId xmlns:a16="http://schemas.microsoft.com/office/drawing/2014/main" id="{5B7BC512-8831-C048-A368-A16DAD687980}"/>
                  </a:ext>
                </a:extLst>
              </p:cNvPr>
              <p:cNvSpPr/>
              <p:nvPr/>
            </p:nvSpPr>
            <p:spPr>
              <a:xfrm>
                <a:off x="3186003" y="402694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nor</a:t>
                </a:r>
              </a:p>
            </p:txBody>
          </p:sp>
          <p:sp>
            <p:nvSpPr>
              <p:cNvPr id="862" name="Rounded Rectangle 861">
                <a:extLst>
                  <a:ext uri="{FF2B5EF4-FFF2-40B4-BE49-F238E27FC236}">
                    <a16:creationId xmlns:a16="http://schemas.microsoft.com/office/drawing/2014/main" id="{81262D9B-98A9-6245-827F-6A52AA3A5AC5}"/>
                  </a:ext>
                </a:extLst>
              </p:cNvPr>
              <p:cNvSpPr/>
              <p:nvPr/>
            </p:nvSpPr>
            <p:spPr>
              <a:xfrm>
                <a:off x="3585850" y="402694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nor</a:t>
                </a:r>
              </a:p>
            </p:txBody>
          </p:sp>
          <p:cxnSp>
            <p:nvCxnSpPr>
              <p:cNvPr id="863" name="Straight Arrow Connector 862">
                <a:extLst>
                  <a:ext uri="{FF2B5EF4-FFF2-40B4-BE49-F238E27FC236}">
                    <a16:creationId xmlns:a16="http://schemas.microsoft.com/office/drawing/2014/main" id="{9C069B36-CC41-294D-9448-2F708FDD3D0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83706" y="4136292"/>
                <a:ext cx="32379" cy="9306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64" name="Straight Arrow Connector 863">
                <a:extLst>
                  <a:ext uri="{FF2B5EF4-FFF2-40B4-BE49-F238E27FC236}">
                    <a16:creationId xmlns:a16="http://schemas.microsoft.com/office/drawing/2014/main" id="{9A1D84EA-1B14-2945-97B8-4EF1F9BE452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11978" y="4136292"/>
                <a:ext cx="32350" cy="97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65" name="Straight Arrow Connector 864">
                <a:extLst>
                  <a:ext uri="{FF2B5EF4-FFF2-40B4-BE49-F238E27FC236}">
                    <a16:creationId xmlns:a16="http://schemas.microsoft.com/office/drawing/2014/main" id="{41D77799-3DA0-9F40-A66D-88077F65F55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85147" y="4136292"/>
                <a:ext cx="32379" cy="9306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66" name="Straight Arrow Connector 865">
                <a:extLst>
                  <a:ext uri="{FF2B5EF4-FFF2-40B4-BE49-F238E27FC236}">
                    <a16:creationId xmlns:a16="http://schemas.microsoft.com/office/drawing/2014/main" id="{E723B3FB-6C50-644B-A9CA-F67E77BFAD3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713419" y="4136292"/>
                <a:ext cx="32350" cy="97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67" name="Straight Arrow Connector 866">
                <a:extLst>
                  <a:ext uri="{FF2B5EF4-FFF2-40B4-BE49-F238E27FC236}">
                    <a16:creationId xmlns:a16="http://schemas.microsoft.com/office/drawing/2014/main" id="{13200D30-F6E1-5446-B8B0-2A6CF31A963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70052" y="3510680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855" name="Freeform 854">
              <a:extLst>
                <a:ext uri="{FF2B5EF4-FFF2-40B4-BE49-F238E27FC236}">
                  <a16:creationId xmlns:a16="http://schemas.microsoft.com/office/drawing/2014/main" id="{3171035D-7387-4143-B296-C242759DC5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5969" y="1330484"/>
              <a:ext cx="108128" cy="108000"/>
            </a:xfrm>
            <a:custGeom>
              <a:avLst/>
              <a:gdLst>
                <a:gd name="connsiteX0" fmla="*/ 63 w 53871"/>
                <a:gd name="connsiteY0" fmla="*/ 0 h 53807"/>
                <a:gd name="connsiteX1" fmla="*/ 53935 w 53871"/>
                <a:gd name="connsiteY1" fmla="*/ 0 h 53807"/>
                <a:gd name="connsiteX2" fmla="*/ 53935 w 53871"/>
                <a:gd name="connsiteY2" fmla="*/ 53808 h 53807"/>
                <a:gd name="connsiteX3" fmla="*/ 63 w 53871"/>
                <a:gd name="connsiteY3" fmla="*/ 53808 h 5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871" h="53807">
                  <a:moveTo>
                    <a:pt x="63" y="0"/>
                  </a:moveTo>
                  <a:lnTo>
                    <a:pt x="53935" y="0"/>
                  </a:lnTo>
                  <a:lnTo>
                    <a:pt x="53935" y="53808"/>
                  </a:lnTo>
                  <a:lnTo>
                    <a:pt x="63" y="53808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81" name="TextBox 880">
            <a:extLst>
              <a:ext uri="{FF2B5EF4-FFF2-40B4-BE49-F238E27FC236}">
                <a16:creationId xmlns:a16="http://schemas.microsoft.com/office/drawing/2014/main" id="{68CA8D5E-1449-634D-BD9E-13519CDDE52B}"/>
              </a:ext>
            </a:extLst>
          </p:cNvPr>
          <p:cNvSpPr txBox="1"/>
          <p:nvPr/>
        </p:nvSpPr>
        <p:spPr>
          <a:xfrm>
            <a:off x="7211956" y="63125"/>
            <a:ext cx="1410643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GPU Optimization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6599D5-D6EB-4435-9912-CB88B3F09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218" y="945102"/>
            <a:ext cx="3041141" cy="2843917"/>
          </a:xfrm>
          <a:prstGeom prst="rect">
            <a:avLst/>
          </a:prstGeom>
        </p:spPr>
      </p:pic>
      <p:sp>
        <p:nvSpPr>
          <p:cNvPr id="130" name="TextBox 129">
            <a:extLst>
              <a:ext uri="{FF2B5EF4-FFF2-40B4-BE49-F238E27FC236}">
                <a16:creationId xmlns:a16="http://schemas.microsoft.com/office/drawing/2014/main" id="{D134BEDF-48EC-44E3-B562-08ACAF24E780}"/>
              </a:ext>
            </a:extLst>
          </p:cNvPr>
          <p:cNvSpPr txBox="1"/>
          <p:nvPr/>
        </p:nvSpPr>
        <p:spPr>
          <a:xfrm>
            <a:off x="3610220" y="785416"/>
            <a:ext cx="873359" cy="153888"/>
          </a:xfrm>
          <a:prstGeom prst="rect">
            <a:avLst/>
          </a:prstGeom>
          <a:noFill/>
          <a:ln w="25400" cap="flat">
            <a:noFill/>
            <a:miter lim="400000"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i="1" dirty="0">
                <a:solidFill>
                  <a:schemeClr val="accent6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Device code</a:t>
            </a:r>
          </a:p>
        </p:txBody>
      </p:sp>
    </p:spTree>
    <p:extLst>
      <p:ext uri="{BB962C8B-B14F-4D97-AF65-F5344CB8AC3E}">
        <p14:creationId xmlns:p14="http://schemas.microsoft.com/office/powerpoint/2010/main" val="206941913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788F09-C217-F440-BE37-9B936F524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754" y="87096"/>
            <a:ext cx="7177104" cy="634410"/>
          </a:xfrm>
        </p:spPr>
        <p:txBody>
          <a:bodyPr/>
          <a:lstStyle/>
          <a:p>
            <a:r>
              <a:rPr lang="en-US" dirty="0"/>
              <a:t>OpenCL implementation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33A23-E3B5-8345-95C4-29B339A6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58</a:t>
            </a:fld>
            <a:r>
              <a:rPr lang="pt-PT"/>
              <a:t>  </a:t>
            </a:r>
            <a:r>
              <a:rPr lang="pt-PT" b="0"/>
              <a:t>|</a:t>
            </a:r>
            <a:endParaRPr lang="uk-UA" b="0" dirty="0"/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B36DB279-652D-F941-98AC-CB82DFA2435C}"/>
              </a:ext>
            </a:extLst>
          </p:cNvPr>
          <p:cNvSpPr txBox="1"/>
          <p:nvPr/>
        </p:nvSpPr>
        <p:spPr>
          <a:xfrm>
            <a:off x="584029" y="3926018"/>
            <a:ext cx="6121869" cy="49244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The frequency table is filled for SNPs </a:t>
            </a:r>
            <a:r>
              <a:rPr lang="en-US" sz="1600" b="1" dirty="0" err="1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i</a:t>
            </a:r>
            <a:r>
              <a:rPr lang="en-US" sz="16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and j is filled separately</a:t>
            </a:r>
          </a:p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for each phenotype</a:t>
            </a:r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id="{C405ED78-4798-A34F-B1BE-9C739FEC72EE}"/>
              </a:ext>
            </a:extLst>
          </p:cNvPr>
          <p:cNvSpPr/>
          <p:nvPr/>
        </p:nvSpPr>
        <p:spPr>
          <a:xfrm>
            <a:off x="6687350" y="0"/>
            <a:ext cx="2456650" cy="5143500"/>
          </a:xfrm>
          <a:prstGeom prst="rect">
            <a:avLst/>
          </a:prstGeom>
          <a:solidFill>
            <a:srgbClr val="00597D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TextBox 421">
            <a:extLst>
              <a:ext uri="{FF2B5EF4-FFF2-40B4-BE49-F238E27FC236}">
                <a16:creationId xmlns:a16="http://schemas.microsoft.com/office/drawing/2014/main" id="{9244AD3B-664F-824E-9AC6-489E889ED4C2}"/>
              </a:ext>
            </a:extLst>
          </p:cNvPr>
          <p:cNvSpPr txBox="1"/>
          <p:nvPr/>
        </p:nvSpPr>
        <p:spPr>
          <a:xfrm>
            <a:off x="628381" y="4883322"/>
            <a:ext cx="80623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24242"/>
                </a:solidFill>
                <a:latin typeface="Avenir Next Condensed" panose="020B0506020202020204" pitchFamily="34" charset="0"/>
              </a:rPr>
              <a:t>R. </a:t>
            </a:r>
            <a:r>
              <a:rPr lang="en-US" sz="800" dirty="0" err="1">
                <a:solidFill>
                  <a:srgbClr val="424242"/>
                </a:solidFill>
                <a:latin typeface="Avenir Next Condensed" panose="020B0506020202020204" pitchFamily="34" charset="0"/>
              </a:rPr>
              <a:t>Nobre</a:t>
            </a:r>
            <a:r>
              <a:rPr lang="en-US" sz="800" dirty="0">
                <a:solidFill>
                  <a:srgbClr val="424242"/>
                </a:solidFill>
                <a:latin typeface="Avenir Next Condensed" panose="020B0506020202020204" pitchFamily="34" charset="0"/>
              </a:rPr>
              <a:t>, A. Ilic, S. Santander-Jiménez, L. Sousa, “Exploring the Binary Precision Capabilities of Tensor Cores for Epistasis Detection”, IPDPS (2020)</a:t>
            </a:r>
          </a:p>
        </p:txBody>
      </p:sp>
      <p:grpSp>
        <p:nvGrpSpPr>
          <p:cNvPr id="823" name="Group 822">
            <a:extLst>
              <a:ext uri="{FF2B5EF4-FFF2-40B4-BE49-F238E27FC236}">
                <a16:creationId xmlns:a16="http://schemas.microsoft.com/office/drawing/2014/main" id="{C59248BF-D348-4748-BE3C-DCE05ACA8024}"/>
              </a:ext>
            </a:extLst>
          </p:cNvPr>
          <p:cNvGrpSpPr/>
          <p:nvPr/>
        </p:nvGrpSpPr>
        <p:grpSpPr>
          <a:xfrm>
            <a:off x="6905969" y="450944"/>
            <a:ext cx="1792001" cy="709254"/>
            <a:chOff x="6905969" y="450944"/>
            <a:chExt cx="1792001" cy="709254"/>
          </a:xfrm>
        </p:grpSpPr>
        <p:sp>
          <p:nvSpPr>
            <p:cNvPr id="824" name="TextBox 823">
              <a:extLst>
                <a:ext uri="{FF2B5EF4-FFF2-40B4-BE49-F238E27FC236}">
                  <a16:creationId xmlns:a16="http://schemas.microsoft.com/office/drawing/2014/main" id="{744E7EFD-9B9B-5344-8B3A-03183AA906C1}"/>
                </a:ext>
              </a:extLst>
            </p:cNvPr>
            <p:cNvSpPr txBox="1"/>
            <p:nvPr/>
          </p:nvSpPr>
          <p:spPr>
            <a:xfrm>
              <a:off x="7175117" y="450944"/>
              <a:ext cx="1522853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defTabSz="1828800"/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Three Genotypes + Phenotype</a:t>
              </a:r>
            </a:p>
          </p:txBody>
        </p:sp>
        <p:grpSp>
          <p:nvGrpSpPr>
            <p:cNvPr id="825" name="Group 824">
              <a:extLst>
                <a:ext uri="{FF2B5EF4-FFF2-40B4-BE49-F238E27FC236}">
                  <a16:creationId xmlns:a16="http://schemas.microsoft.com/office/drawing/2014/main" id="{EDE22023-BD29-504B-9FA4-1847E4FD0315}"/>
                </a:ext>
              </a:extLst>
            </p:cNvPr>
            <p:cNvGrpSpPr/>
            <p:nvPr/>
          </p:nvGrpSpPr>
          <p:grpSpPr>
            <a:xfrm>
              <a:off x="7190865" y="679378"/>
              <a:ext cx="470414" cy="480820"/>
              <a:chOff x="7124920" y="365042"/>
              <a:chExt cx="470414" cy="480820"/>
            </a:xfrm>
          </p:grpSpPr>
          <p:sp>
            <p:nvSpPr>
              <p:cNvPr id="837" name="Rectangle 836">
                <a:extLst>
                  <a:ext uri="{FF2B5EF4-FFF2-40B4-BE49-F238E27FC236}">
                    <a16:creationId xmlns:a16="http://schemas.microsoft.com/office/drawing/2014/main" id="{4D6233DA-5256-1047-8457-4BC2436ECE29}"/>
                  </a:ext>
                </a:extLst>
              </p:cNvPr>
              <p:cNvSpPr/>
              <p:nvPr/>
            </p:nvSpPr>
            <p:spPr>
              <a:xfrm>
                <a:off x="7124920" y="365042"/>
                <a:ext cx="470414" cy="48082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38" name="Group 837">
                <a:extLst>
                  <a:ext uri="{FF2B5EF4-FFF2-40B4-BE49-F238E27FC236}">
                    <a16:creationId xmlns:a16="http://schemas.microsoft.com/office/drawing/2014/main" id="{2A0079E8-6840-104B-9C19-7F391E641FF4}"/>
                  </a:ext>
                </a:extLst>
              </p:cNvPr>
              <p:cNvGrpSpPr/>
              <p:nvPr/>
            </p:nvGrpSpPr>
            <p:grpSpPr>
              <a:xfrm>
                <a:off x="7177888" y="411290"/>
                <a:ext cx="359728" cy="104455"/>
                <a:chOff x="7177888" y="411290"/>
                <a:chExt cx="359728" cy="104455"/>
              </a:xfrm>
            </p:grpSpPr>
            <p:sp>
              <p:nvSpPr>
                <p:cNvPr id="848" name="Rectangle 847">
                  <a:extLst>
                    <a:ext uri="{FF2B5EF4-FFF2-40B4-BE49-F238E27FC236}">
                      <a16:creationId xmlns:a16="http://schemas.microsoft.com/office/drawing/2014/main" id="{6CF19BDE-11F9-1B42-A4ED-761ED197E12E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9" name="Rectangle 848">
                  <a:extLst>
                    <a:ext uri="{FF2B5EF4-FFF2-40B4-BE49-F238E27FC236}">
                      <a16:creationId xmlns:a16="http://schemas.microsoft.com/office/drawing/2014/main" id="{98EA2BF8-212B-AC4C-A0E1-06E3894F123E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0" name="Rectangle 849">
                  <a:extLst>
                    <a:ext uri="{FF2B5EF4-FFF2-40B4-BE49-F238E27FC236}">
                      <a16:creationId xmlns:a16="http://schemas.microsoft.com/office/drawing/2014/main" id="{559B4DB2-F6F3-1747-9C73-C09D35D77883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39" name="Group 838">
                <a:extLst>
                  <a:ext uri="{FF2B5EF4-FFF2-40B4-BE49-F238E27FC236}">
                    <a16:creationId xmlns:a16="http://schemas.microsoft.com/office/drawing/2014/main" id="{D50181FE-1AFB-CF4B-BBF8-1CAD26D02B65}"/>
                  </a:ext>
                </a:extLst>
              </p:cNvPr>
              <p:cNvGrpSpPr/>
              <p:nvPr/>
            </p:nvGrpSpPr>
            <p:grpSpPr>
              <a:xfrm>
                <a:off x="7177888" y="508537"/>
                <a:ext cx="359728" cy="104455"/>
                <a:chOff x="7177888" y="411290"/>
                <a:chExt cx="359728" cy="104455"/>
              </a:xfrm>
            </p:grpSpPr>
            <p:sp>
              <p:nvSpPr>
                <p:cNvPr id="845" name="Rectangle 844">
                  <a:extLst>
                    <a:ext uri="{FF2B5EF4-FFF2-40B4-BE49-F238E27FC236}">
                      <a16:creationId xmlns:a16="http://schemas.microsoft.com/office/drawing/2014/main" id="{B54162B4-376A-324D-85E2-934F982B798F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6" name="Rectangle 845">
                  <a:extLst>
                    <a:ext uri="{FF2B5EF4-FFF2-40B4-BE49-F238E27FC236}">
                      <a16:creationId xmlns:a16="http://schemas.microsoft.com/office/drawing/2014/main" id="{51E84634-3B8D-4644-9E65-A18A0FA80693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7" name="Rectangle 846">
                  <a:extLst>
                    <a:ext uri="{FF2B5EF4-FFF2-40B4-BE49-F238E27FC236}">
                      <a16:creationId xmlns:a16="http://schemas.microsoft.com/office/drawing/2014/main" id="{470C54FA-B2BC-744A-AA62-A771E29B9C8C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40" name="Group 839">
                <a:extLst>
                  <a:ext uri="{FF2B5EF4-FFF2-40B4-BE49-F238E27FC236}">
                    <a16:creationId xmlns:a16="http://schemas.microsoft.com/office/drawing/2014/main" id="{E806D4EF-3FC3-E148-8F45-6F53834B0CC1}"/>
                  </a:ext>
                </a:extLst>
              </p:cNvPr>
              <p:cNvGrpSpPr/>
              <p:nvPr/>
            </p:nvGrpSpPr>
            <p:grpSpPr>
              <a:xfrm>
                <a:off x="7177888" y="612992"/>
                <a:ext cx="359728" cy="104455"/>
                <a:chOff x="7177888" y="411290"/>
                <a:chExt cx="359728" cy="104455"/>
              </a:xfrm>
            </p:grpSpPr>
            <p:sp>
              <p:nvSpPr>
                <p:cNvPr id="842" name="Rectangle 841">
                  <a:extLst>
                    <a:ext uri="{FF2B5EF4-FFF2-40B4-BE49-F238E27FC236}">
                      <a16:creationId xmlns:a16="http://schemas.microsoft.com/office/drawing/2014/main" id="{8BB9FC76-BF39-A740-AF9F-26C5CB458F0B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3" name="Rectangle 842">
                  <a:extLst>
                    <a:ext uri="{FF2B5EF4-FFF2-40B4-BE49-F238E27FC236}">
                      <a16:creationId xmlns:a16="http://schemas.microsoft.com/office/drawing/2014/main" id="{02C4EC37-81F4-6E48-BC2A-B65BA11DBCAE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4" name="Rectangle 843">
                  <a:extLst>
                    <a:ext uri="{FF2B5EF4-FFF2-40B4-BE49-F238E27FC236}">
                      <a16:creationId xmlns:a16="http://schemas.microsoft.com/office/drawing/2014/main" id="{06AB108B-4FC8-964E-988B-BC72E1F97F36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41" name="Rectangle 840">
                <a:extLst>
                  <a:ext uri="{FF2B5EF4-FFF2-40B4-BE49-F238E27FC236}">
                    <a16:creationId xmlns:a16="http://schemas.microsoft.com/office/drawing/2014/main" id="{4FC95E58-37FC-9548-BA91-0ED951C46896}"/>
                  </a:ext>
                </a:extLst>
              </p:cNvPr>
              <p:cNvSpPr/>
              <p:nvPr/>
            </p:nvSpPr>
            <p:spPr>
              <a:xfrm>
                <a:off x="7177888" y="756992"/>
                <a:ext cx="359728" cy="3600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26" name="Group 825">
              <a:extLst>
                <a:ext uri="{FF2B5EF4-FFF2-40B4-BE49-F238E27FC236}">
                  <a16:creationId xmlns:a16="http://schemas.microsoft.com/office/drawing/2014/main" id="{7D823317-E3A7-E647-9720-FB59B4A905C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03947" y="679378"/>
              <a:ext cx="468000" cy="446023"/>
              <a:chOff x="2796231" y="2702265"/>
              <a:chExt cx="563080" cy="536639"/>
            </a:xfrm>
          </p:grpSpPr>
          <p:sp>
            <p:nvSpPr>
              <p:cNvPr id="828" name="Rounded Rectangle 827">
                <a:extLst>
                  <a:ext uri="{FF2B5EF4-FFF2-40B4-BE49-F238E27FC236}">
                    <a16:creationId xmlns:a16="http://schemas.microsoft.com/office/drawing/2014/main" id="{988E6A3A-3E0D-AB4E-800F-0F904E9D2D91}"/>
                  </a:ext>
                </a:extLst>
              </p:cNvPr>
              <p:cNvSpPr/>
              <p:nvPr/>
            </p:nvSpPr>
            <p:spPr>
              <a:xfrm>
                <a:off x="314334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and</a:t>
                </a:r>
              </a:p>
            </p:txBody>
          </p:sp>
          <p:cxnSp>
            <p:nvCxnSpPr>
              <p:cNvPr id="829" name="Straight Arrow Connector 828">
                <a:extLst>
                  <a:ext uri="{FF2B5EF4-FFF2-40B4-BE49-F238E27FC236}">
                    <a16:creationId xmlns:a16="http://schemas.microsoft.com/office/drawing/2014/main" id="{A373E67C-A041-BA4C-AD07-B79A36D873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98587" y="3126682"/>
                <a:ext cx="77060" cy="104914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30" name="Straight Arrow Connector 829">
                <a:extLst>
                  <a:ext uri="{FF2B5EF4-FFF2-40B4-BE49-F238E27FC236}">
                    <a16:creationId xmlns:a16="http://schemas.microsoft.com/office/drawing/2014/main" id="{A02BFA8A-ACD3-1D45-94D5-3A4D0BA533B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58839" y="3129022"/>
                <a:ext cx="82660" cy="10988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31" name="Straight Arrow Connector 830">
                <a:extLst>
                  <a:ext uri="{FF2B5EF4-FFF2-40B4-BE49-F238E27FC236}">
                    <a16:creationId xmlns:a16="http://schemas.microsoft.com/office/drawing/2014/main" id="{4784AC53-A87D-FC47-BDFF-502190604A3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53010" y="3071139"/>
                <a:ext cx="91155" cy="1348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832" name="Rounded Rectangle 831">
                <a:extLst>
                  <a:ext uri="{FF2B5EF4-FFF2-40B4-BE49-F238E27FC236}">
                    <a16:creationId xmlns:a16="http://schemas.microsoft.com/office/drawing/2014/main" id="{850429D6-C4F1-CB44-8A05-B4E5CF219E4E}"/>
                  </a:ext>
                </a:extLst>
              </p:cNvPr>
              <p:cNvSpPr/>
              <p:nvPr/>
            </p:nvSpPr>
            <p:spPr>
              <a:xfrm>
                <a:off x="3089311" y="2798470"/>
                <a:ext cx="270000" cy="126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popcnt</a:t>
                </a:r>
                <a:endParaRPr kumimoji="0" lang="en-US" sz="600" b="1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Next Condensed Demi Bold" panose="020B0506020202020204" pitchFamily="34" charset="0"/>
                  <a:sym typeface="Arial"/>
                </a:endParaRPr>
              </a:p>
            </p:txBody>
          </p:sp>
          <p:cxnSp>
            <p:nvCxnSpPr>
              <p:cNvPr id="833" name="Straight Arrow Connector 832">
                <a:extLst>
                  <a:ext uri="{FF2B5EF4-FFF2-40B4-BE49-F238E27FC236}">
                    <a16:creationId xmlns:a16="http://schemas.microsoft.com/office/drawing/2014/main" id="{0FFF0DDF-81FA-CB4B-A6F9-DB33267C3C6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5721" y="2928693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34" name="Straight Arrow Connector 833">
                <a:extLst>
                  <a:ext uri="{FF2B5EF4-FFF2-40B4-BE49-F238E27FC236}">
                    <a16:creationId xmlns:a16="http://schemas.microsoft.com/office/drawing/2014/main" id="{B3571F2C-0A73-2849-99C4-28748DE38BE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8517" y="2702265"/>
                <a:ext cx="0" cy="9123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835" name="Rounded Rectangle 834">
                <a:extLst>
                  <a:ext uri="{FF2B5EF4-FFF2-40B4-BE49-F238E27FC236}">
                    <a16:creationId xmlns:a16="http://schemas.microsoft.com/office/drawing/2014/main" id="{9A170E40-653B-8042-AC47-0ACB5D5BD9AF}"/>
                  </a:ext>
                </a:extLst>
              </p:cNvPr>
              <p:cNvSpPr/>
              <p:nvPr/>
            </p:nvSpPr>
            <p:spPr>
              <a:xfrm>
                <a:off x="288690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not</a:t>
                </a:r>
              </a:p>
            </p:txBody>
          </p:sp>
          <p:cxnSp>
            <p:nvCxnSpPr>
              <p:cNvPr id="836" name="Straight Arrow Connector 835">
                <a:extLst>
                  <a:ext uri="{FF2B5EF4-FFF2-40B4-BE49-F238E27FC236}">
                    <a16:creationId xmlns:a16="http://schemas.microsoft.com/office/drawing/2014/main" id="{7E2323BF-AB81-CD45-951A-04CEA884FD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6231" y="3071139"/>
                <a:ext cx="91013" cy="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827" name="Freeform 826">
              <a:extLst>
                <a:ext uri="{FF2B5EF4-FFF2-40B4-BE49-F238E27FC236}">
                  <a16:creationId xmlns:a16="http://schemas.microsoft.com/office/drawing/2014/main" id="{FFA2FD29-252C-6E4C-847B-47DFDC7ED1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5969" y="473888"/>
              <a:ext cx="108128" cy="108000"/>
            </a:xfrm>
            <a:custGeom>
              <a:avLst/>
              <a:gdLst>
                <a:gd name="connsiteX0" fmla="*/ 61631 w 61567"/>
                <a:gd name="connsiteY0" fmla="*/ 30747 h 61494"/>
                <a:gd name="connsiteX1" fmla="*/ 30847 w 61567"/>
                <a:gd name="connsiteY1" fmla="*/ 61495 h 61494"/>
                <a:gd name="connsiteX2" fmla="*/ 63 w 61567"/>
                <a:gd name="connsiteY2" fmla="*/ 30747 h 61494"/>
                <a:gd name="connsiteX3" fmla="*/ 30847 w 61567"/>
                <a:gd name="connsiteY3" fmla="*/ 0 h 61494"/>
                <a:gd name="connsiteX4" fmla="*/ 61631 w 61567"/>
                <a:gd name="connsiteY4" fmla="*/ 30747 h 6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67" h="61494">
                  <a:moveTo>
                    <a:pt x="61631" y="30747"/>
                  </a:moveTo>
                  <a:cubicBezTo>
                    <a:pt x="61631" y="47729"/>
                    <a:pt x="47848" y="61495"/>
                    <a:pt x="30847" y="61495"/>
                  </a:cubicBezTo>
                  <a:cubicBezTo>
                    <a:pt x="13845" y="61495"/>
                    <a:pt x="63" y="47729"/>
                    <a:pt x="63" y="30747"/>
                  </a:cubicBezTo>
                  <a:cubicBezTo>
                    <a:pt x="63" y="13766"/>
                    <a:pt x="13845" y="0"/>
                    <a:pt x="30847" y="0"/>
                  </a:cubicBezTo>
                  <a:cubicBezTo>
                    <a:pt x="47848" y="0"/>
                    <a:pt x="61631" y="13766"/>
                    <a:pt x="61631" y="30747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51" name="Group 850">
            <a:extLst>
              <a:ext uri="{FF2B5EF4-FFF2-40B4-BE49-F238E27FC236}">
                <a16:creationId xmlns:a16="http://schemas.microsoft.com/office/drawing/2014/main" id="{E629D8E2-AAB3-A647-AC61-23C1570D91D4}"/>
              </a:ext>
            </a:extLst>
          </p:cNvPr>
          <p:cNvGrpSpPr/>
          <p:nvPr/>
        </p:nvGrpSpPr>
        <p:grpSpPr>
          <a:xfrm>
            <a:off x="6905969" y="1307540"/>
            <a:ext cx="1804825" cy="809702"/>
            <a:chOff x="6905969" y="1307540"/>
            <a:chExt cx="1804825" cy="809702"/>
          </a:xfrm>
        </p:grpSpPr>
        <p:sp>
          <p:nvSpPr>
            <p:cNvPr id="852" name="TextBox 851">
              <a:extLst>
                <a:ext uri="{FF2B5EF4-FFF2-40B4-BE49-F238E27FC236}">
                  <a16:creationId xmlns:a16="http://schemas.microsoft.com/office/drawing/2014/main" id="{A83C70BB-8C44-554D-9344-B49DCD5ED102}"/>
                </a:ext>
              </a:extLst>
            </p:cNvPr>
            <p:cNvSpPr txBox="1"/>
            <p:nvPr/>
          </p:nvSpPr>
          <p:spPr>
            <a:xfrm>
              <a:off x="7175117" y="1307540"/>
              <a:ext cx="1535677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defTabSz="1828800"/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Two Genotypes, No Phenotype</a:t>
              </a:r>
            </a:p>
          </p:txBody>
        </p:sp>
        <p:grpSp>
          <p:nvGrpSpPr>
            <p:cNvPr id="853" name="Group 852">
              <a:extLst>
                <a:ext uri="{FF2B5EF4-FFF2-40B4-BE49-F238E27FC236}">
                  <a16:creationId xmlns:a16="http://schemas.microsoft.com/office/drawing/2014/main" id="{5F2FD372-DC95-4840-8145-2D82CDBA1DEA}"/>
                </a:ext>
              </a:extLst>
            </p:cNvPr>
            <p:cNvGrpSpPr/>
            <p:nvPr/>
          </p:nvGrpSpPr>
          <p:grpSpPr>
            <a:xfrm>
              <a:off x="7190865" y="1588832"/>
              <a:ext cx="470414" cy="480820"/>
              <a:chOff x="7193636" y="1226995"/>
              <a:chExt cx="470414" cy="480820"/>
            </a:xfrm>
          </p:grpSpPr>
          <p:grpSp>
            <p:nvGrpSpPr>
              <p:cNvPr id="868" name="Group 867">
                <a:extLst>
                  <a:ext uri="{FF2B5EF4-FFF2-40B4-BE49-F238E27FC236}">
                    <a16:creationId xmlns:a16="http://schemas.microsoft.com/office/drawing/2014/main" id="{1D8D03E4-5383-CB4B-8C19-112C02E9ABC3}"/>
                  </a:ext>
                </a:extLst>
              </p:cNvPr>
              <p:cNvGrpSpPr/>
              <p:nvPr/>
            </p:nvGrpSpPr>
            <p:grpSpPr>
              <a:xfrm>
                <a:off x="7193636" y="1226995"/>
                <a:ext cx="470414" cy="480820"/>
                <a:chOff x="7124920" y="365042"/>
                <a:chExt cx="470414" cy="480820"/>
              </a:xfrm>
            </p:grpSpPr>
            <p:sp>
              <p:nvSpPr>
                <p:cNvPr id="871" name="Rectangle 870">
                  <a:extLst>
                    <a:ext uri="{FF2B5EF4-FFF2-40B4-BE49-F238E27FC236}">
                      <a16:creationId xmlns:a16="http://schemas.microsoft.com/office/drawing/2014/main" id="{8B53E118-AC4E-4A4A-A54D-989B3D780070}"/>
                    </a:ext>
                  </a:extLst>
                </p:cNvPr>
                <p:cNvSpPr/>
                <p:nvPr/>
              </p:nvSpPr>
              <p:spPr>
                <a:xfrm>
                  <a:off x="7124920" y="365042"/>
                  <a:ext cx="470414" cy="480820"/>
                </a:xfrm>
                <a:prstGeom prst="rect">
                  <a:avLst/>
                </a:prstGeom>
                <a:noFill/>
                <a:ln w="12700" cap="flat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872" name="Group 871">
                  <a:extLst>
                    <a:ext uri="{FF2B5EF4-FFF2-40B4-BE49-F238E27FC236}">
                      <a16:creationId xmlns:a16="http://schemas.microsoft.com/office/drawing/2014/main" id="{0C0CB554-2D2B-2D4D-8976-0E8390DA4DEB}"/>
                    </a:ext>
                  </a:extLst>
                </p:cNvPr>
                <p:cNvGrpSpPr/>
                <p:nvPr/>
              </p:nvGrpSpPr>
              <p:grpSpPr>
                <a:xfrm>
                  <a:off x="7177888" y="411290"/>
                  <a:ext cx="359728" cy="70227"/>
                  <a:chOff x="7177888" y="411290"/>
                  <a:chExt cx="359728" cy="70227"/>
                </a:xfrm>
              </p:grpSpPr>
              <p:sp>
                <p:nvSpPr>
                  <p:cNvPr id="879" name="Rectangle 878">
                    <a:extLst>
                      <a:ext uri="{FF2B5EF4-FFF2-40B4-BE49-F238E27FC236}">
                        <a16:creationId xmlns:a16="http://schemas.microsoft.com/office/drawing/2014/main" id="{313CD1D6-1066-6947-ABA4-B94AC448E640}"/>
                      </a:ext>
                    </a:extLst>
                  </p:cNvPr>
                  <p:cNvSpPr/>
                  <p:nvPr/>
                </p:nvSpPr>
                <p:spPr>
                  <a:xfrm>
                    <a:off x="7177888" y="411290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75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80" name="Rectangle 879">
                    <a:extLst>
                      <a:ext uri="{FF2B5EF4-FFF2-40B4-BE49-F238E27FC236}">
                        <a16:creationId xmlns:a16="http://schemas.microsoft.com/office/drawing/2014/main" id="{AE855569-00C5-EF4F-8E50-49807893F492}"/>
                      </a:ext>
                    </a:extLst>
                  </p:cNvPr>
                  <p:cNvSpPr/>
                  <p:nvPr/>
                </p:nvSpPr>
                <p:spPr>
                  <a:xfrm>
                    <a:off x="7177888" y="445517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873" name="Group 872">
                  <a:extLst>
                    <a:ext uri="{FF2B5EF4-FFF2-40B4-BE49-F238E27FC236}">
                      <a16:creationId xmlns:a16="http://schemas.microsoft.com/office/drawing/2014/main" id="{81BE1AA5-955A-A948-8C56-5431A300B3B0}"/>
                    </a:ext>
                  </a:extLst>
                </p:cNvPr>
                <p:cNvGrpSpPr/>
                <p:nvPr/>
              </p:nvGrpSpPr>
              <p:grpSpPr>
                <a:xfrm>
                  <a:off x="7177888" y="508537"/>
                  <a:ext cx="359728" cy="70227"/>
                  <a:chOff x="7177888" y="411290"/>
                  <a:chExt cx="359728" cy="70227"/>
                </a:xfrm>
              </p:grpSpPr>
              <p:sp>
                <p:nvSpPr>
                  <p:cNvPr id="877" name="Rectangle 876">
                    <a:extLst>
                      <a:ext uri="{FF2B5EF4-FFF2-40B4-BE49-F238E27FC236}">
                        <a16:creationId xmlns:a16="http://schemas.microsoft.com/office/drawing/2014/main" id="{C4F09980-AA20-1D43-B54E-E667723D4D44}"/>
                      </a:ext>
                    </a:extLst>
                  </p:cNvPr>
                  <p:cNvSpPr/>
                  <p:nvPr/>
                </p:nvSpPr>
                <p:spPr>
                  <a:xfrm>
                    <a:off x="7177888" y="411290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75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78" name="Rectangle 877">
                    <a:extLst>
                      <a:ext uri="{FF2B5EF4-FFF2-40B4-BE49-F238E27FC236}">
                        <a16:creationId xmlns:a16="http://schemas.microsoft.com/office/drawing/2014/main" id="{F5FBBF06-E7B0-D140-9328-FD45A4A6CF5C}"/>
                      </a:ext>
                    </a:extLst>
                  </p:cNvPr>
                  <p:cNvSpPr/>
                  <p:nvPr/>
                </p:nvSpPr>
                <p:spPr>
                  <a:xfrm>
                    <a:off x="7177888" y="445517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874" name="Group 873">
                  <a:extLst>
                    <a:ext uri="{FF2B5EF4-FFF2-40B4-BE49-F238E27FC236}">
                      <a16:creationId xmlns:a16="http://schemas.microsoft.com/office/drawing/2014/main" id="{2DC37B14-C378-BF43-9CDC-A261E30FDD71}"/>
                    </a:ext>
                  </a:extLst>
                </p:cNvPr>
                <p:cNvGrpSpPr/>
                <p:nvPr/>
              </p:nvGrpSpPr>
              <p:grpSpPr>
                <a:xfrm>
                  <a:off x="7177888" y="612992"/>
                  <a:ext cx="359728" cy="70227"/>
                  <a:chOff x="7177888" y="411290"/>
                  <a:chExt cx="359728" cy="70227"/>
                </a:xfrm>
              </p:grpSpPr>
              <p:sp>
                <p:nvSpPr>
                  <p:cNvPr id="875" name="Rectangle 874">
                    <a:extLst>
                      <a:ext uri="{FF2B5EF4-FFF2-40B4-BE49-F238E27FC236}">
                        <a16:creationId xmlns:a16="http://schemas.microsoft.com/office/drawing/2014/main" id="{830AC60B-CF39-B747-9F41-BD6512DB760A}"/>
                      </a:ext>
                    </a:extLst>
                  </p:cNvPr>
                  <p:cNvSpPr/>
                  <p:nvPr/>
                </p:nvSpPr>
                <p:spPr>
                  <a:xfrm>
                    <a:off x="7177888" y="411290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75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76" name="Rectangle 875">
                    <a:extLst>
                      <a:ext uri="{FF2B5EF4-FFF2-40B4-BE49-F238E27FC236}">
                        <a16:creationId xmlns:a16="http://schemas.microsoft.com/office/drawing/2014/main" id="{3AE2DEEA-2E37-A742-9B2D-9647AD2E9050}"/>
                      </a:ext>
                    </a:extLst>
                  </p:cNvPr>
                  <p:cNvSpPr/>
                  <p:nvPr/>
                </p:nvSpPr>
                <p:spPr>
                  <a:xfrm>
                    <a:off x="7177888" y="445517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869" name="Rectangle 868">
                <a:extLst>
                  <a:ext uri="{FF2B5EF4-FFF2-40B4-BE49-F238E27FC236}">
                    <a16:creationId xmlns:a16="http://schemas.microsoft.com/office/drawing/2014/main" id="{D247F6E0-CCB8-D949-B7D3-8FCF910A8C00}"/>
                  </a:ext>
                </a:extLst>
              </p:cNvPr>
              <p:cNvSpPr/>
              <p:nvPr/>
            </p:nvSpPr>
            <p:spPr>
              <a:xfrm>
                <a:off x="7246604" y="1585491"/>
                <a:ext cx="359728" cy="3600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0" name="Rectangle 869">
                <a:extLst>
                  <a:ext uri="{FF2B5EF4-FFF2-40B4-BE49-F238E27FC236}">
                    <a16:creationId xmlns:a16="http://schemas.microsoft.com/office/drawing/2014/main" id="{19F88C58-9F55-6B4F-B00C-39EB5E8F61F7}"/>
                  </a:ext>
                </a:extLst>
              </p:cNvPr>
              <p:cNvSpPr/>
              <p:nvPr/>
            </p:nvSpPr>
            <p:spPr>
              <a:xfrm>
                <a:off x="7246604" y="1619718"/>
                <a:ext cx="359728" cy="3600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54" name="Group 853">
              <a:extLst>
                <a:ext uri="{FF2B5EF4-FFF2-40B4-BE49-F238E27FC236}">
                  <a16:creationId xmlns:a16="http://schemas.microsoft.com/office/drawing/2014/main" id="{BD3FCC42-5619-C440-8EB6-FE196F9E7F8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134995" y="1541242"/>
              <a:ext cx="449493" cy="576000"/>
              <a:chOff x="3183706" y="3510680"/>
              <a:chExt cx="564144" cy="722918"/>
            </a:xfrm>
          </p:grpSpPr>
          <p:sp>
            <p:nvSpPr>
              <p:cNvPr id="856" name="Rounded Rectangle 855">
                <a:extLst>
                  <a:ext uri="{FF2B5EF4-FFF2-40B4-BE49-F238E27FC236}">
                    <a16:creationId xmlns:a16="http://schemas.microsoft.com/office/drawing/2014/main" id="{8F044643-C693-E848-9FE6-11C0BC63DC6F}"/>
                  </a:ext>
                </a:extLst>
              </p:cNvPr>
              <p:cNvSpPr/>
              <p:nvPr/>
            </p:nvSpPr>
            <p:spPr>
              <a:xfrm>
                <a:off x="3389052" y="381760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and</a:t>
                </a:r>
              </a:p>
            </p:txBody>
          </p:sp>
          <p:cxnSp>
            <p:nvCxnSpPr>
              <p:cNvPr id="857" name="Straight Arrow Connector 856">
                <a:extLst>
                  <a:ext uri="{FF2B5EF4-FFF2-40B4-BE49-F238E27FC236}">
                    <a16:creationId xmlns:a16="http://schemas.microsoft.com/office/drawing/2014/main" id="{1ACE02DF-7040-CF49-97D8-227156B2A86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44328" y="3926472"/>
                <a:ext cx="77060" cy="104914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58" name="Straight Arrow Connector 857">
                <a:extLst>
                  <a:ext uri="{FF2B5EF4-FFF2-40B4-BE49-F238E27FC236}">
                    <a16:creationId xmlns:a16="http://schemas.microsoft.com/office/drawing/2014/main" id="{137A918A-4B8C-784E-966B-F7CD60CF21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07755" y="3925637"/>
                <a:ext cx="86070" cy="101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859" name="Rounded Rectangle 858">
                <a:extLst>
                  <a:ext uri="{FF2B5EF4-FFF2-40B4-BE49-F238E27FC236}">
                    <a16:creationId xmlns:a16="http://schemas.microsoft.com/office/drawing/2014/main" id="{D743AA4E-CE88-1549-91AA-EA6F2A5CC24F}"/>
                  </a:ext>
                </a:extLst>
              </p:cNvPr>
              <p:cNvSpPr/>
              <p:nvPr/>
            </p:nvSpPr>
            <p:spPr>
              <a:xfrm>
                <a:off x="3335052" y="3598260"/>
                <a:ext cx="270000" cy="126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popcnt</a:t>
                </a:r>
                <a:endParaRPr kumimoji="0" lang="en-US" sz="600" b="1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Next Condensed Demi Bold" panose="020B0506020202020204" pitchFamily="34" charset="0"/>
                  <a:sym typeface="Arial"/>
                </a:endParaRPr>
              </a:p>
            </p:txBody>
          </p:sp>
          <p:cxnSp>
            <p:nvCxnSpPr>
              <p:cNvPr id="860" name="Straight Arrow Connector 859">
                <a:extLst>
                  <a:ext uri="{FF2B5EF4-FFF2-40B4-BE49-F238E27FC236}">
                    <a16:creationId xmlns:a16="http://schemas.microsoft.com/office/drawing/2014/main" id="{C7AA74EA-0E75-2D4E-B697-7712798AC02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70052" y="3728483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861" name="Rounded Rectangle 860">
                <a:extLst>
                  <a:ext uri="{FF2B5EF4-FFF2-40B4-BE49-F238E27FC236}">
                    <a16:creationId xmlns:a16="http://schemas.microsoft.com/office/drawing/2014/main" id="{5B7BC512-8831-C048-A368-A16DAD687980}"/>
                  </a:ext>
                </a:extLst>
              </p:cNvPr>
              <p:cNvSpPr/>
              <p:nvPr/>
            </p:nvSpPr>
            <p:spPr>
              <a:xfrm>
                <a:off x="3186003" y="402694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nor</a:t>
                </a:r>
              </a:p>
            </p:txBody>
          </p:sp>
          <p:sp>
            <p:nvSpPr>
              <p:cNvPr id="862" name="Rounded Rectangle 861">
                <a:extLst>
                  <a:ext uri="{FF2B5EF4-FFF2-40B4-BE49-F238E27FC236}">
                    <a16:creationId xmlns:a16="http://schemas.microsoft.com/office/drawing/2014/main" id="{81262D9B-98A9-6245-827F-6A52AA3A5AC5}"/>
                  </a:ext>
                </a:extLst>
              </p:cNvPr>
              <p:cNvSpPr/>
              <p:nvPr/>
            </p:nvSpPr>
            <p:spPr>
              <a:xfrm>
                <a:off x="3585850" y="402694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nor</a:t>
                </a:r>
              </a:p>
            </p:txBody>
          </p:sp>
          <p:cxnSp>
            <p:nvCxnSpPr>
              <p:cNvPr id="863" name="Straight Arrow Connector 862">
                <a:extLst>
                  <a:ext uri="{FF2B5EF4-FFF2-40B4-BE49-F238E27FC236}">
                    <a16:creationId xmlns:a16="http://schemas.microsoft.com/office/drawing/2014/main" id="{9C069B36-CC41-294D-9448-2F708FDD3D0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83706" y="4136292"/>
                <a:ext cx="32379" cy="9306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64" name="Straight Arrow Connector 863">
                <a:extLst>
                  <a:ext uri="{FF2B5EF4-FFF2-40B4-BE49-F238E27FC236}">
                    <a16:creationId xmlns:a16="http://schemas.microsoft.com/office/drawing/2014/main" id="{9A1D84EA-1B14-2945-97B8-4EF1F9BE452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11978" y="4136292"/>
                <a:ext cx="32350" cy="97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65" name="Straight Arrow Connector 864">
                <a:extLst>
                  <a:ext uri="{FF2B5EF4-FFF2-40B4-BE49-F238E27FC236}">
                    <a16:creationId xmlns:a16="http://schemas.microsoft.com/office/drawing/2014/main" id="{41D77799-3DA0-9F40-A66D-88077F65F55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85147" y="4136292"/>
                <a:ext cx="32379" cy="9306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66" name="Straight Arrow Connector 865">
                <a:extLst>
                  <a:ext uri="{FF2B5EF4-FFF2-40B4-BE49-F238E27FC236}">
                    <a16:creationId xmlns:a16="http://schemas.microsoft.com/office/drawing/2014/main" id="{E723B3FB-6C50-644B-A9CA-F67E77BFAD3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713419" y="4136292"/>
                <a:ext cx="32350" cy="97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67" name="Straight Arrow Connector 866">
                <a:extLst>
                  <a:ext uri="{FF2B5EF4-FFF2-40B4-BE49-F238E27FC236}">
                    <a16:creationId xmlns:a16="http://schemas.microsoft.com/office/drawing/2014/main" id="{13200D30-F6E1-5446-B8B0-2A6CF31A963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70052" y="3510680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855" name="Freeform 854">
              <a:extLst>
                <a:ext uri="{FF2B5EF4-FFF2-40B4-BE49-F238E27FC236}">
                  <a16:creationId xmlns:a16="http://schemas.microsoft.com/office/drawing/2014/main" id="{3171035D-7387-4143-B296-C242759DC5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5969" y="1330484"/>
              <a:ext cx="108128" cy="108000"/>
            </a:xfrm>
            <a:custGeom>
              <a:avLst/>
              <a:gdLst>
                <a:gd name="connsiteX0" fmla="*/ 63 w 53871"/>
                <a:gd name="connsiteY0" fmla="*/ 0 h 53807"/>
                <a:gd name="connsiteX1" fmla="*/ 53935 w 53871"/>
                <a:gd name="connsiteY1" fmla="*/ 0 h 53807"/>
                <a:gd name="connsiteX2" fmla="*/ 53935 w 53871"/>
                <a:gd name="connsiteY2" fmla="*/ 53808 h 53807"/>
                <a:gd name="connsiteX3" fmla="*/ 63 w 53871"/>
                <a:gd name="connsiteY3" fmla="*/ 53808 h 5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871" h="53807">
                  <a:moveTo>
                    <a:pt x="63" y="0"/>
                  </a:moveTo>
                  <a:lnTo>
                    <a:pt x="53935" y="0"/>
                  </a:lnTo>
                  <a:lnTo>
                    <a:pt x="53935" y="53808"/>
                  </a:lnTo>
                  <a:lnTo>
                    <a:pt x="63" y="53808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81" name="TextBox 880">
            <a:extLst>
              <a:ext uri="{FF2B5EF4-FFF2-40B4-BE49-F238E27FC236}">
                <a16:creationId xmlns:a16="http://schemas.microsoft.com/office/drawing/2014/main" id="{68CA8D5E-1449-634D-BD9E-13519CDDE52B}"/>
              </a:ext>
            </a:extLst>
          </p:cNvPr>
          <p:cNvSpPr txBox="1"/>
          <p:nvPr/>
        </p:nvSpPr>
        <p:spPr>
          <a:xfrm>
            <a:off x="7211956" y="63125"/>
            <a:ext cx="1410643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GPU Optimization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6599D5-D6EB-4435-9912-CB88B3F09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218" y="945102"/>
            <a:ext cx="3041141" cy="2843917"/>
          </a:xfrm>
          <a:prstGeom prst="rect">
            <a:avLst/>
          </a:prstGeom>
        </p:spPr>
      </p:pic>
      <p:sp>
        <p:nvSpPr>
          <p:cNvPr id="130" name="TextBox 129">
            <a:extLst>
              <a:ext uri="{FF2B5EF4-FFF2-40B4-BE49-F238E27FC236}">
                <a16:creationId xmlns:a16="http://schemas.microsoft.com/office/drawing/2014/main" id="{E8AF69ED-E474-494B-982B-8F0C84C79490}"/>
              </a:ext>
            </a:extLst>
          </p:cNvPr>
          <p:cNvSpPr txBox="1"/>
          <p:nvPr/>
        </p:nvSpPr>
        <p:spPr>
          <a:xfrm>
            <a:off x="2292905" y="1372303"/>
            <a:ext cx="1163388" cy="246221"/>
          </a:xfrm>
          <a:prstGeom prst="rect">
            <a:avLst/>
          </a:prstGeom>
          <a:noFill/>
          <a:ln w="25400" cap="flat">
            <a:noFill/>
            <a:miter lim="400000"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b="1" dirty="0">
                <a:solidFill>
                  <a:schemeClr val="accent6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The data set is iterated by columns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C5BC73A3-E072-473E-BA05-DA11EE2DF842}"/>
              </a:ext>
            </a:extLst>
          </p:cNvPr>
          <p:cNvSpPr txBox="1"/>
          <p:nvPr/>
        </p:nvSpPr>
        <p:spPr>
          <a:xfrm>
            <a:off x="2273210" y="1670985"/>
            <a:ext cx="1163388" cy="246221"/>
          </a:xfrm>
          <a:prstGeom prst="rect">
            <a:avLst/>
          </a:prstGeom>
          <a:noFill/>
          <a:ln w="25400" cap="flat">
            <a:noFill/>
            <a:miter lim="400000"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b="1" dirty="0">
                <a:solidFill>
                  <a:schemeClr val="accent6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The 3</a:t>
            </a:r>
            <a:r>
              <a:rPr lang="en-US" sz="800" b="1" baseline="30000" dirty="0">
                <a:solidFill>
                  <a:schemeClr val="accent6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rd</a:t>
            </a:r>
            <a:r>
              <a:rPr lang="en-US" sz="800" b="1" dirty="0">
                <a:solidFill>
                  <a:schemeClr val="accent6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genotype is computed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34ADBE8-FF95-48AB-B95D-EF27960C310A}"/>
              </a:ext>
            </a:extLst>
          </p:cNvPr>
          <p:cNvSpPr txBox="1"/>
          <p:nvPr/>
        </p:nvSpPr>
        <p:spPr>
          <a:xfrm>
            <a:off x="2292905" y="2545241"/>
            <a:ext cx="1163388" cy="246221"/>
          </a:xfrm>
          <a:prstGeom prst="rect">
            <a:avLst/>
          </a:prstGeom>
          <a:noFill/>
          <a:ln w="25400" cap="flat">
            <a:noFill/>
            <a:miter lim="400000"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b="1" dirty="0">
                <a:solidFill>
                  <a:schemeClr val="accent6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The frequency table is filled using 2 genotypes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DD2FE6-28BE-4EF1-A817-CD73850D7354}"/>
              </a:ext>
            </a:extLst>
          </p:cNvPr>
          <p:cNvSpPr txBox="1"/>
          <p:nvPr/>
        </p:nvSpPr>
        <p:spPr>
          <a:xfrm>
            <a:off x="3610220" y="785416"/>
            <a:ext cx="873359" cy="153888"/>
          </a:xfrm>
          <a:prstGeom prst="rect">
            <a:avLst/>
          </a:prstGeom>
          <a:noFill/>
          <a:ln w="25400" cap="flat">
            <a:noFill/>
            <a:miter lim="400000"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i="1" dirty="0">
                <a:solidFill>
                  <a:schemeClr val="accent6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Device code</a:t>
            </a:r>
          </a:p>
        </p:txBody>
      </p:sp>
    </p:spTree>
    <p:extLst>
      <p:ext uri="{BB962C8B-B14F-4D97-AF65-F5344CB8AC3E}">
        <p14:creationId xmlns:p14="http://schemas.microsoft.com/office/powerpoint/2010/main" val="10714951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788F09-C217-F440-BE37-9B936F524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Advisor in action…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33A23-E3B5-8345-95C4-29B339A6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59</a:t>
            </a:fld>
            <a:r>
              <a:rPr lang="pt-PT"/>
              <a:t>  </a:t>
            </a:r>
            <a:r>
              <a:rPr lang="pt-PT" b="0"/>
              <a:t>|</a:t>
            </a:r>
            <a:endParaRPr lang="uk-UA" b="0" dirty="0"/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id="{C405ED78-4798-A34F-B1BE-9C739FEC72EE}"/>
              </a:ext>
            </a:extLst>
          </p:cNvPr>
          <p:cNvSpPr/>
          <p:nvPr/>
        </p:nvSpPr>
        <p:spPr>
          <a:xfrm>
            <a:off x="6687350" y="0"/>
            <a:ext cx="2456650" cy="5143500"/>
          </a:xfrm>
          <a:prstGeom prst="rect">
            <a:avLst/>
          </a:prstGeom>
          <a:solidFill>
            <a:srgbClr val="00597D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637BB7-9F6F-264C-A270-146DBC9D1EA6}"/>
              </a:ext>
            </a:extLst>
          </p:cNvPr>
          <p:cNvGrpSpPr/>
          <p:nvPr/>
        </p:nvGrpSpPr>
        <p:grpSpPr>
          <a:xfrm>
            <a:off x="6905969" y="450944"/>
            <a:ext cx="1792001" cy="709254"/>
            <a:chOff x="6905969" y="450944"/>
            <a:chExt cx="1792001" cy="709254"/>
          </a:xfrm>
        </p:grpSpPr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7F3D38D3-1B49-424F-A840-332FFEF4BD42}"/>
                </a:ext>
              </a:extLst>
            </p:cNvPr>
            <p:cNvSpPr txBox="1"/>
            <p:nvPr/>
          </p:nvSpPr>
          <p:spPr>
            <a:xfrm>
              <a:off x="7175117" y="450944"/>
              <a:ext cx="1522853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defTabSz="1828800"/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Three Genotypes + Phenotype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712B104-F208-3B4D-880C-CD329D54B6F0}"/>
                </a:ext>
              </a:extLst>
            </p:cNvPr>
            <p:cNvGrpSpPr/>
            <p:nvPr/>
          </p:nvGrpSpPr>
          <p:grpSpPr>
            <a:xfrm>
              <a:off x="7190865" y="679378"/>
              <a:ext cx="470414" cy="480820"/>
              <a:chOff x="7124920" y="365042"/>
              <a:chExt cx="470414" cy="480820"/>
            </a:xfrm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C9F77248-06BF-7146-AE78-4D2C87D5D812}"/>
                  </a:ext>
                </a:extLst>
              </p:cNvPr>
              <p:cNvSpPr/>
              <p:nvPr/>
            </p:nvSpPr>
            <p:spPr>
              <a:xfrm>
                <a:off x="7124920" y="365042"/>
                <a:ext cx="470414" cy="48082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A7D428CB-DB10-BB4C-B8AA-DE7AE05B9872}"/>
                  </a:ext>
                </a:extLst>
              </p:cNvPr>
              <p:cNvGrpSpPr/>
              <p:nvPr/>
            </p:nvGrpSpPr>
            <p:grpSpPr>
              <a:xfrm>
                <a:off x="7177888" y="411290"/>
                <a:ext cx="359728" cy="104455"/>
                <a:chOff x="7177888" y="411290"/>
                <a:chExt cx="359728" cy="104455"/>
              </a:xfrm>
            </p:grpSpPr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8FA9A594-F810-8749-9894-E3F3ED6E25E6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C8AC1865-7A7B-0242-B49B-1605AAF743C5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2EAD230E-8FF9-514A-9ABD-DD3F9478A9B8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72924A39-F1A9-4F47-8D8D-90EC34B74D73}"/>
                  </a:ext>
                </a:extLst>
              </p:cNvPr>
              <p:cNvGrpSpPr/>
              <p:nvPr/>
            </p:nvGrpSpPr>
            <p:grpSpPr>
              <a:xfrm>
                <a:off x="7177888" y="508537"/>
                <a:ext cx="359728" cy="104455"/>
                <a:chOff x="7177888" y="411290"/>
                <a:chExt cx="359728" cy="104455"/>
              </a:xfrm>
            </p:grpSpPr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F46E6D34-9C62-AA49-8BA4-58DD16D209C9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ED189552-1158-064F-851B-256240C34D29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157D36FC-1D8F-2D4A-9030-61A55E9C4760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B6FF3A16-F9B8-BC4F-A51C-E2E8787E6D54}"/>
                  </a:ext>
                </a:extLst>
              </p:cNvPr>
              <p:cNvGrpSpPr/>
              <p:nvPr/>
            </p:nvGrpSpPr>
            <p:grpSpPr>
              <a:xfrm>
                <a:off x="7177888" y="612992"/>
                <a:ext cx="359728" cy="104455"/>
                <a:chOff x="7177888" y="411290"/>
                <a:chExt cx="359728" cy="104455"/>
              </a:xfrm>
            </p:grpSpPr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78CD421A-F950-3E4B-BF32-F4489C9F418C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4CB2CB17-BAE4-B846-B8E6-278AFE7DBE92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03A5BD55-9C8A-4A4E-A741-CCEE470D20AB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03DE9CA7-544D-574E-8062-992A60FEC702}"/>
                  </a:ext>
                </a:extLst>
              </p:cNvPr>
              <p:cNvSpPr/>
              <p:nvPr/>
            </p:nvSpPr>
            <p:spPr>
              <a:xfrm>
                <a:off x="7177888" y="756992"/>
                <a:ext cx="359728" cy="3600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C4E26584-492D-264E-A541-31B3F1699BB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03947" y="679378"/>
              <a:ext cx="468000" cy="446023"/>
              <a:chOff x="2796231" y="2702265"/>
              <a:chExt cx="563080" cy="536639"/>
            </a:xfrm>
          </p:grpSpPr>
          <p:sp>
            <p:nvSpPr>
              <p:cNvPr id="228" name="Rounded Rectangle 227">
                <a:extLst>
                  <a:ext uri="{FF2B5EF4-FFF2-40B4-BE49-F238E27FC236}">
                    <a16:creationId xmlns:a16="http://schemas.microsoft.com/office/drawing/2014/main" id="{099E7CE4-9051-4945-9A9B-FA9252945D6E}"/>
                  </a:ext>
                </a:extLst>
              </p:cNvPr>
              <p:cNvSpPr/>
              <p:nvPr/>
            </p:nvSpPr>
            <p:spPr>
              <a:xfrm>
                <a:off x="314334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and</a:t>
                </a:r>
              </a:p>
            </p:txBody>
          </p:sp>
          <p:cxnSp>
            <p:nvCxnSpPr>
              <p:cNvPr id="229" name="Straight Arrow Connector 228">
                <a:extLst>
                  <a:ext uri="{FF2B5EF4-FFF2-40B4-BE49-F238E27FC236}">
                    <a16:creationId xmlns:a16="http://schemas.microsoft.com/office/drawing/2014/main" id="{F82CFD39-C4B7-0743-9D08-85CDE1E601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98587" y="3126682"/>
                <a:ext cx="77060" cy="104914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34" name="Straight Arrow Connector 233">
                <a:extLst>
                  <a:ext uri="{FF2B5EF4-FFF2-40B4-BE49-F238E27FC236}">
                    <a16:creationId xmlns:a16="http://schemas.microsoft.com/office/drawing/2014/main" id="{14A8715D-C269-B84B-9BF9-5051BC07C2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58839" y="3129022"/>
                <a:ext cx="82660" cy="10988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3" name="Straight Arrow Connector 242">
                <a:extLst>
                  <a:ext uri="{FF2B5EF4-FFF2-40B4-BE49-F238E27FC236}">
                    <a16:creationId xmlns:a16="http://schemas.microsoft.com/office/drawing/2014/main" id="{BB11C006-BAC7-F242-8250-8BD6CE45C2E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53010" y="3071139"/>
                <a:ext cx="91155" cy="1348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44" name="Rounded Rectangle 243">
                <a:extLst>
                  <a:ext uri="{FF2B5EF4-FFF2-40B4-BE49-F238E27FC236}">
                    <a16:creationId xmlns:a16="http://schemas.microsoft.com/office/drawing/2014/main" id="{B935295E-ADF6-574A-B5AD-27C6F21D335E}"/>
                  </a:ext>
                </a:extLst>
              </p:cNvPr>
              <p:cNvSpPr/>
              <p:nvPr/>
            </p:nvSpPr>
            <p:spPr>
              <a:xfrm>
                <a:off x="3089311" y="2798470"/>
                <a:ext cx="270000" cy="126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popcnt</a:t>
                </a:r>
                <a:endParaRPr kumimoji="0" lang="en-US" sz="600" b="1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Next Condensed Demi Bold" panose="020B0506020202020204" pitchFamily="34" charset="0"/>
                  <a:sym typeface="Arial"/>
                </a:endParaRPr>
              </a:p>
            </p:txBody>
          </p:sp>
          <p:cxnSp>
            <p:nvCxnSpPr>
              <p:cNvPr id="245" name="Straight Arrow Connector 244">
                <a:extLst>
                  <a:ext uri="{FF2B5EF4-FFF2-40B4-BE49-F238E27FC236}">
                    <a16:creationId xmlns:a16="http://schemas.microsoft.com/office/drawing/2014/main" id="{64955A48-A605-6E4D-9473-C06B955B3B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5721" y="2928693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6" name="Straight Arrow Connector 245">
                <a:extLst>
                  <a:ext uri="{FF2B5EF4-FFF2-40B4-BE49-F238E27FC236}">
                    <a16:creationId xmlns:a16="http://schemas.microsoft.com/office/drawing/2014/main" id="{26C5208F-75BE-E74B-A7AA-6DBBE1E573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8517" y="2702265"/>
                <a:ext cx="0" cy="9123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47" name="Rounded Rectangle 246">
                <a:extLst>
                  <a:ext uri="{FF2B5EF4-FFF2-40B4-BE49-F238E27FC236}">
                    <a16:creationId xmlns:a16="http://schemas.microsoft.com/office/drawing/2014/main" id="{BDEC93B6-7B22-FD41-942A-15E071638518}"/>
                  </a:ext>
                </a:extLst>
              </p:cNvPr>
              <p:cNvSpPr/>
              <p:nvPr/>
            </p:nvSpPr>
            <p:spPr>
              <a:xfrm>
                <a:off x="288690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not</a:t>
                </a:r>
              </a:p>
            </p:txBody>
          </p:sp>
          <p:cxnSp>
            <p:nvCxnSpPr>
              <p:cNvPr id="248" name="Straight Arrow Connector 247">
                <a:extLst>
                  <a:ext uri="{FF2B5EF4-FFF2-40B4-BE49-F238E27FC236}">
                    <a16:creationId xmlns:a16="http://schemas.microsoft.com/office/drawing/2014/main" id="{B7C6AEFD-AEE1-404C-9477-6BEB5A8AA3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6231" y="3071139"/>
                <a:ext cx="91013" cy="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916" name="Freeform 915">
              <a:extLst>
                <a:ext uri="{FF2B5EF4-FFF2-40B4-BE49-F238E27FC236}">
                  <a16:creationId xmlns:a16="http://schemas.microsoft.com/office/drawing/2014/main" id="{68EEE73D-7639-EE4E-A295-EE01482AE8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5969" y="473888"/>
              <a:ext cx="108128" cy="108000"/>
            </a:xfrm>
            <a:custGeom>
              <a:avLst/>
              <a:gdLst>
                <a:gd name="connsiteX0" fmla="*/ 61631 w 61567"/>
                <a:gd name="connsiteY0" fmla="*/ 30747 h 61494"/>
                <a:gd name="connsiteX1" fmla="*/ 30847 w 61567"/>
                <a:gd name="connsiteY1" fmla="*/ 61495 h 61494"/>
                <a:gd name="connsiteX2" fmla="*/ 63 w 61567"/>
                <a:gd name="connsiteY2" fmla="*/ 30747 h 61494"/>
                <a:gd name="connsiteX3" fmla="*/ 30847 w 61567"/>
                <a:gd name="connsiteY3" fmla="*/ 0 h 61494"/>
                <a:gd name="connsiteX4" fmla="*/ 61631 w 61567"/>
                <a:gd name="connsiteY4" fmla="*/ 30747 h 6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67" h="61494">
                  <a:moveTo>
                    <a:pt x="61631" y="30747"/>
                  </a:moveTo>
                  <a:cubicBezTo>
                    <a:pt x="61631" y="47729"/>
                    <a:pt x="47848" y="61495"/>
                    <a:pt x="30847" y="61495"/>
                  </a:cubicBezTo>
                  <a:cubicBezTo>
                    <a:pt x="13845" y="61495"/>
                    <a:pt x="63" y="47729"/>
                    <a:pt x="63" y="30747"/>
                  </a:cubicBezTo>
                  <a:cubicBezTo>
                    <a:pt x="63" y="13766"/>
                    <a:pt x="13845" y="0"/>
                    <a:pt x="30847" y="0"/>
                  </a:cubicBezTo>
                  <a:cubicBezTo>
                    <a:pt x="47848" y="0"/>
                    <a:pt x="61631" y="13766"/>
                    <a:pt x="61631" y="30747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803" name="TextBox 802">
            <a:extLst>
              <a:ext uri="{FF2B5EF4-FFF2-40B4-BE49-F238E27FC236}">
                <a16:creationId xmlns:a16="http://schemas.microsoft.com/office/drawing/2014/main" id="{257E2B0E-9780-F64E-B40A-677D810E614A}"/>
              </a:ext>
            </a:extLst>
          </p:cNvPr>
          <p:cNvSpPr txBox="1"/>
          <p:nvPr/>
        </p:nvSpPr>
        <p:spPr>
          <a:xfrm>
            <a:off x="7211956" y="63125"/>
            <a:ext cx="1410643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GPU Optimization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BF82EB-49ED-4696-AB3D-89C2B165C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488" y="864314"/>
            <a:ext cx="6252973" cy="3765368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A4909C35-597F-497C-A66B-6BC7FA35F99A}"/>
              </a:ext>
            </a:extLst>
          </p:cNvPr>
          <p:cNvSpPr/>
          <p:nvPr/>
        </p:nvSpPr>
        <p:spPr>
          <a:xfrm>
            <a:off x="1856334" y="1379317"/>
            <a:ext cx="452526" cy="167802"/>
          </a:xfrm>
          <a:prstGeom prst="rect">
            <a:avLst/>
          </a:prstGeom>
          <a:noFill/>
          <a:ln w="508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F65F2E0-9302-4F1B-859F-9D3B5636AB0E}"/>
              </a:ext>
            </a:extLst>
          </p:cNvPr>
          <p:cNvSpPr txBox="1"/>
          <p:nvPr/>
        </p:nvSpPr>
        <p:spPr>
          <a:xfrm>
            <a:off x="3336256" y="1454786"/>
            <a:ext cx="1623841" cy="18466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rgbClr val="FF000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Add Trace to compare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71776FC-0BD2-4A1E-B0AF-E2F8F7597D92}"/>
              </a:ext>
            </a:extLst>
          </p:cNvPr>
          <p:cNvCxnSpPr/>
          <p:nvPr/>
        </p:nvCxnSpPr>
        <p:spPr>
          <a:xfrm>
            <a:off x="2369434" y="1561480"/>
            <a:ext cx="952500" cy="0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44B70D6F-4D70-4F4E-9339-C00488115B01}"/>
              </a:ext>
            </a:extLst>
          </p:cNvPr>
          <p:cNvSpPr txBox="1"/>
          <p:nvPr/>
        </p:nvSpPr>
        <p:spPr>
          <a:xfrm>
            <a:off x="7175117" y="1307540"/>
            <a:ext cx="1535677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defTabSz="1828800"/>
            <a:r>
              <a:rPr lang="en-US" sz="10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Two Genotypes, No Phenotype</a:t>
            </a:r>
          </a:p>
        </p:txBody>
      </p:sp>
      <p:sp>
        <p:nvSpPr>
          <p:cNvPr id="42" name="Freeform 917">
            <a:extLst>
              <a:ext uri="{FF2B5EF4-FFF2-40B4-BE49-F238E27FC236}">
                <a16:creationId xmlns:a16="http://schemas.microsoft.com/office/drawing/2014/main" id="{0C945E72-D216-4A52-8858-2AAA3B339D6C}"/>
              </a:ext>
            </a:extLst>
          </p:cNvPr>
          <p:cNvSpPr>
            <a:spLocks noChangeAspect="1"/>
          </p:cNvSpPr>
          <p:nvPr/>
        </p:nvSpPr>
        <p:spPr>
          <a:xfrm>
            <a:off x="6905969" y="1330484"/>
            <a:ext cx="108128" cy="108000"/>
          </a:xfrm>
          <a:custGeom>
            <a:avLst/>
            <a:gdLst>
              <a:gd name="connsiteX0" fmla="*/ 63 w 53871"/>
              <a:gd name="connsiteY0" fmla="*/ 0 h 53807"/>
              <a:gd name="connsiteX1" fmla="*/ 53935 w 53871"/>
              <a:gd name="connsiteY1" fmla="*/ 0 h 53807"/>
              <a:gd name="connsiteX2" fmla="*/ 53935 w 53871"/>
              <a:gd name="connsiteY2" fmla="*/ 53808 h 53807"/>
              <a:gd name="connsiteX3" fmla="*/ 63 w 53871"/>
              <a:gd name="connsiteY3" fmla="*/ 53808 h 53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871" h="53807">
                <a:moveTo>
                  <a:pt x="63" y="0"/>
                </a:moveTo>
                <a:lnTo>
                  <a:pt x="53935" y="0"/>
                </a:lnTo>
                <a:lnTo>
                  <a:pt x="53935" y="53808"/>
                </a:lnTo>
                <a:lnTo>
                  <a:pt x="63" y="53808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solidFill>
              <a:schemeClr val="bg1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9206F68-BB40-47B6-BB25-9F1276077D59}"/>
              </a:ext>
            </a:extLst>
          </p:cNvPr>
          <p:cNvGrpSpPr/>
          <p:nvPr/>
        </p:nvGrpSpPr>
        <p:grpSpPr>
          <a:xfrm>
            <a:off x="6905969" y="1307540"/>
            <a:ext cx="1804825" cy="809702"/>
            <a:chOff x="6905969" y="1307540"/>
            <a:chExt cx="1804825" cy="809702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A0D2F2A-ABEA-481E-9EF2-8164B300CE7C}"/>
                </a:ext>
              </a:extLst>
            </p:cNvPr>
            <p:cNvSpPr txBox="1"/>
            <p:nvPr/>
          </p:nvSpPr>
          <p:spPr>
            <a:xfrm>
              <a:off x="7175117" y="1307540"/>
              <a:ext cx="1535677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defTabSz="1828800"/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Two Genotypes, No Phenotype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0D31E9A-AEC5-4820-886A-5C7F20616A8F}"/>
                </a:ext>
              </a:extLst>
            </p:cNvPr>
            <p:cNvGrpSpPr/>
            <p:nvPr/>
          </p:nvGrpSpPr>
          <p:grpSpPr>
            <a:xfrm>
              <a:off x="7190865" y="1588832"/>
              <a:ext cx="470414" cy="480820"/>
              <a:chOff x="7193636" y="1226995"/>
              <a:chExt cx="470414" cy="480820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F88EE70A-462A-4E36-9905-A2BC3083AF53}"/>
                  </a:ext>
                </a:extLst>
              </p:cNvPr>
              <p:cNvGrpSpPr/>
              <p:nvPr/>
            </p:nvGrpSpPr>
            <p:grpSpPr>
              <a:xfrm>
                <a:off x="7193636" y="1226995"/>
                <a:ext cx="470414" cy="480820"/>
                <a:chOff x="7124920" y="365042"/>
                <a:chExt cx="470414" cy="480820"/>
              </a:xfrm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4299313C-AE35-48C8-B704-060A1B4CCC30}"/>
                    </a:ext>
                  </a:extLst>
                </p:cNvPr>
                <p:cNvSpPr/>
                <p:nvPr/>
              </p:nvSpPr>
              <p:spPr>
                <a:xfrm>
                  <a:off x="7124920" y="365042"/>
                  <a:ext cx="470414" cy="480820"/>
                </a:xfrm>
                <a:prstGeom prst="rect">
                  <a:avLst/>
                </a:prstGeom>
                <a:noFill/>
                <a:ln w="12700" cap="flat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6889F458-843D-4E61-B381-6A30DA8EC200}"/>
                    </a:ext>
                  </a:extLst>
                </p:cNvPr>
                <p:cNvGrpSpPr/>
                <p:nvPr/>
              </p:nvGrpSpPr>
              <p:grpSpPr>
                <a:xfrm>
                  <a:off x="7177888" y="411290"/>
                  <a:ext cx="359728" cy="70227"/>
                  <a:chOff x="7177888" y="411290"/>
                  <a:chExt cx="359728" cy="70227"/>
                </a:xfrm>
              </p:grpSpPr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15CD49FB-22C5-471F-B75E-48C1572442A1}"/>
                      </a:ext>
                    </a:extLst>
                  </p:cNvPr>
                  <p:cNvSpPr/>
                  <p:nvPr/>
                </p:nvSpPr>
                <p:spPr>
                  <a:xfrm>
                    <a:off x="7177888" y="411290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75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CA82837C-24C2-4267-A781-9B608DAFAB09}"/>
                      </a:ext>
                    </a:extLst>
                  </p:cNvPr>
                  <p:cNvSpPr/>
                  <p:nvPr/>
                </p:nvSpPr>
                <p:spPr>
                  <a:xfrm>
                    <a:off x="7177888" y="445517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977541A0-CAA9-40B3-A817-2BDC59BC8165}"/>
                    </a:ext>
                  </a:extLst>
                </p:cNvPr>
                <p:cNvGrpSpPr/>
                <p:nvPr/>
              </p:nvGrpSpPr>
              <p:grpSpPr>
                <a:xfrm>
                  <a:off x="7177888" y="508537"/>
                  <a:ext cx="359728" cy="70227"/>
                  <a:chOff x="7177888" y="411290"/>
                  <a:chExt cx="359728" cy="70227"/>
                </a:xfrm>
              </p:grpSpPr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F7AD00C-ECA3-413C-A18A-96B42A6DAA74}"/>
                      </a:ext>
                    </a:extLst>
                  </p:cNvPr>
                  <p:cNvSpPr/>
                  <p:nvPr/>
                </p:nvSpPr>
                <p:spPr>
                  <a:xfrm>
                    <a:off x="7177888" y="411290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75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A18396F6-3DDD-4636-B41B-55B003579C96}"/>
                      </a:ext>
                    </a:extLst>
                  </p:cNvPr>
                  <p:cNvSpPr/>
                  <p:nvPr/>
                </p:nvSpPr>
                <p:spPr>
                  <a:xfrm>
                    <a:off x="7177888" y="445517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F3F68FC5-4D47-4853-8755-F44263578206}"/>
                    </a:ext>
                  </a:extLst>
                </p:cNvPr>
                <p:cNvGrpSpPr/>
                <p:nvPr/>
              </p:nvGrpSpPr>
              <p:grpSpPr>
                <a:xfrm>
                  <a:off x="7177888" y="612992"/>
                  <a:ext cx="359728" cy="70227"/>
                  <a:chOff x="7177888" y="411290"/>
                  <a:chExt cx="359728" cy="70227"/>
                </a:xfrm>
              </p:grpSpPr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948AC200-1D71-451E-A8A9-67476A968C8A}"/>
                      </a:ext>
                    </a:extLst>
                  </p:cNvPr>
                  <p:cNvSpPr/>
                  <p:nvPr/>
                </p:nvSpPr>
                <p:spPr>
                  <a:xfrm>
                    <a:off x="7177888" y="411290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75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9292199F-A1C2-434C-B57B-B3EFB70DECDE}"/>
                      </a:ext>
                    </a:extLst>
                  </p:cNvPr>
                  <p:cNvSpPr/>
                  <p:nvPr/>
                </p:nvSpPr>
                <p:spPr>
                  <a:xfrm>
                    <a:off x="7177888" y="445517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81C62728-77AE-4556-BF7C-D30445F4D860}"/>
                  </a:ext>
                </a:extLst>
              </p:cNvPr>
              <p:cNvSpPr/>
              <p:nvPr/>
            </p:nvSpPr>
            <p:spPr>
              <a:xfrm>
                <a:off x="7246604" y="1585491"/>
                <a:ext cx="359728" cy="3600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11CCBF7-2436-4BF2-8E6E-424E7F360918}"/>
                  </a:ext>
                </a:extLst>
              </p:cNvPr>
              <p:cNvSpPr/>
              <p:nvPr/>
            </p:nvSpPr>
            <p:spPr>
              <a:xfrm>
                <a:off x="7246604" y="1619718"/>
                <a:ext cx="359728" cy="3600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139C1CAE-F4FE-4674-BCFD-432A695513B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134995" y="1541242"/>
              <a:ext cx="449493" cy="576000"/>
              <a:chOff x="3183706" y="3510680"/>
              <a:chExt cx="564144" cy="722918"/>
            </a:xfrm>
          </p:grpSpPr>
          <p:sp>
            <p:nvSpPr>
              <p:cNvPr id="48" name="Rounded Rectangle 292">
                <a:extLst>
                  <a:ext uri="{FF2B5EF4-FFF2-40B4-BE49-F238E27FC236}">
                    <a16:creationId xmlns:a16="http://schemas.microsoft.com/office/drawing/2014/main" id="{B4273A4C-8940-4ED6-8960-4AE15FDC3DFC}"/>
                  </a:ext>
                </a:extLst>
              </p:cNvPr>
              <p:cNvSpPr/>
              <p:nvPr/>
            </p:nvSpPr>
            <p:spPr>
              <a:xfrm>
                <a:off x="3389052" y="381760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and</a:t>
                </a:r>
              </a:p>
            </p:txBody>
          </p: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F2AAEB9E-E6AF-4979-8AA4-1269C48F6E8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44328" y="3926472"/>
                <a:ext cx="77060" cy="104914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CD6B792E-46E9-4455-9CA7-0044A20A029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07755" y="3925637"/>
                <a:ext cx="86070" cy="101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51" name="Rounded Rectangle 295">
                <a:extLst>
                  <a:ext uri="{FF2B5EF4-FFF2-40B4-BE49-F238E27FC236}">
                    <a16:creationId xmlns:a16="http://schemas.microsoft.com/office/drawing/2014/main" id="{B3871F5A-EE60-400D-9947-9AB40AFE0726}"/>
                  </a:ext>
                </a:extLst>
              </p:cNvPr>
              <p:cNvSpPr/>
              <p:nvPr/>
            </p:nvSpPr>
            <p:spPr>
              <a:xfrm>
                <a:off x="3335052" y="3598260"/>
                <a:ext cx="270000" cy="126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popcnt</a:t>
                </a:r>
                <a:endParaRPr kumimoji="0" lang="en-US" sz="600" b="1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Next Condensed Demi Bold" panose="020B0506020202020204" pitchFamily="34" charset="0"/>
                  <a:sym typeface="Arial"/>
                </a:endParaRPr>
              </a:p>
            </p:txBody>
          </p: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971D8BBA-B481-4D5F-8C40-25FCF6CCC1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70052" y="3728483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53" name="Rounded Rectangle 297">
                <a:extLst>
                  <a:ext uri="{FF2B5EF4-FFF2-40B4-BE49-F238E27FC236}">
                    <a16:creationId xmlns:a16="http://schemas.microsoft.com/office/drawing/2014/main" id="{A1F37C07-D1F6-4ECD-B8FE-CB2E477A47D7}"/>
                  </a:ext>
                </a:extLst>
              </p:cNvPr>
              <p:cNvSpPr/>
              <p:nvPr/>
            </p:nvSpPr>
            <p:spPr>
              <a:xfrm>
                <a:off x="3186003" y="402694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nor</a:t>
                </a:r>
              </a:p>
            </p:txBody>
          </p:sp>
          <p:sp>
            <p:nvSpPr>
              <p:cNvPr id="54" name="Rounded Rectangle 298">
                <a:extLst>
                  <a:ext uri="{FF2B5EF4-FFF2-40B4-BE49-F238E27FC236}">
                    <a16:creationId xmlns:a16="http://schemas.microsoft.com/office/drawing/2014/main" id="{3C5696B3-AB85-4A76-95B5-8EEAB7D03C49}"/>
                  </a:ext>
                </a:extLst>
              </p:cNvPr>
              <p:cNvSpPr/>
              <p:nvPr/>
            </p:nvSpPr>
            <p:spPr>
              <a:xfrm>
                <a:off x="3585850" y="402694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nor</a:t>
                </a:r>
              </a:p>
            </p:txBody>
          </p: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D4AF88D1-3564-45D9-BEE6-CAF00CA6F23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83706" y="4136292"/>
                <a:ext cx="32379" cy="9306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06F5DB1F-B20B-459C-8553-8F3CFD6BEA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11978" y="4136292"/>
                <a:ext cx="32350" cy="97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A7AE4989-BFCB-4439-AAF7-D7873EDB701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85147" y="4136292"/>
                <a:ext cx="32379" cy="9306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00FA1171-05BA-41E3-8256-FCE6043A45A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713419" y="4136292"/>
                <a:ext cx="32350" cy="97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56FAEE48-CFF2-4527-86C4-5563C392325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70052" y="3510680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47" name="Freeform 917">
              <a:extLst>
                <a:ext uri="{FF2B5EF4-FFF2-40B4-BE49-F238E27FC236}">
                  <a16:creationId xmlns:a16="http://schemas.microsoft.com/office/drawing/2014/main" id="{7DFAADC7-19E9-4CB2-B093-7C48B92098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5969" y="1330484"/>
              <a:ext cx="108128" cy="108000"/>
            </a:xfrm>
            <a:custGeom>
              <a:avLst/>
              <a:gdLst>
                <a:gd name="connsiteX0" fmla="*/ 63 w 53871"/>
                <a:gd name="connsiteY0" fmla="*/ 0 h 53807"/>
                <a:gd name="connsiteX1" fmla="*/ 53935 w 53871"/>
                <a:gd name="connsiteY1" fmla="*/ 0 h 53807"/>
                <a:gd name="connsiteX2" fmla="*/ 53935 w 53871"/>
                <a:gd name="connsiteY2" fmla="*/ 53808 h 53807"/>
                <a:gd name="connsiteX3" fmla="*/ 63 w 53871"/>
                <a:gd name="connsiteY3" fmla="*/ 53808 h 5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871" h="53807">
                  <a:moveTo>
                    <a:pt x="63" y="0"/>
                  </a:moveTo>
                  <a:lnTo>
                    <a:pt x="53935" y="0"/>
                  </a:lnTo>
                  <a:lnTo>
                    <a:pt x="53935" y="53808"/>
                  </a:lnTo>
                  <a:lnTo>
                    <a:pt x="63" y="53808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36698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A8F949-EF91-E04E-B9B7-147E10CA1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Roofline in a nutshell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921EC-002B-FF41-85FD-15BC66482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CC323-3C9E-974C-A227-1C868CEDA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A1B8E-D82B-2A47-A75A-6047CF292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6</a:t>
            </a:fld>
            <a:r>
              <a:rPr lang="pt-PT"/>
              <a:t>  </a:t>
            </a:r>
            <a:r>
              <a:rPr lang="pt-PT" b="0"/>
              <a:t>|</a:t>
            </a:r>
            <a:endParaRPr lang="uk-UA" b="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486A6F8-53DC-844E-A6DA-0053D9E5B115}"/>
              </a:ext>
            </a:extLst>
          </p:cNvPr>
          <p:cNvSpPr>
            <a:spLocks/>
          </p:cNvSpPr>
          <p:nvPr/>
        </p:nvSpPr>
        <p:spPr>
          <a:xfrm>
            <a:off x="3368023" y="1081536"/>
            <a:ext cx="180000" cy="504000"/>
          </a:xfrm>
          <a:prstGeom prst="rect">
            <a:avLst/>
          </a:prstGeom>
          <a:solidFill>
            <a:schemeClr val="accent1"/>
          </a:solidFill>
          <a:ln w="127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270" wrap="square" lIns="0" tIns="0" rIns="0" bIns="0" numCol="1" spcCol="38100" rtlCol="0" anchor="ctr">
            <a:no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  <a:sym typeface="Arial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C5CA85C-A231-0648-907F-109E6AA7D09E}"/>
              </a:ext>
            </a:extLst>
          </p:cNvPr>
          <p:cNvSpPr>
            <a:spLocks/>
          </p:cNvSpPr>
          <p:nvPr/>
        </p:nvSpPr>
        <p:spPr>
          <a:xfrm>
            <a:off x="4154994" y="1094847"/>
            <a:ext cx="288000" cy="50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270" wrap="square" lIns="0" tIns="0" rIns="0" bIns="0" numCol="1" spcCol="38100" rtlCol="0" anchor="ctr">
            <a:no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  <a:sym typeface="Arial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5D7A67F-8C1C-B646-8B83-73357D229E0B}"/>
              </a:ext>
            </a:extLst>
          </p:cNvPr>
          <p:cNvSpPr>
            <a:spLocks/>
          </p:cNvSpPr>
          <p:nvPr/>
        </p:nvSpPr>
        <p:spPr>
          <a:xfrm>
            <a:off x="5098334" y="1087772"/>
            <a:ext cx="540000" cy="28590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270" wrap="square" lIns="0" tIns="0" rIns="0" bIns="0" numCol="1" spcCol="38100" rtlCol="0" anchor="ctr">
            <a:no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  <a:sym typeface="Arial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3710D46-93FA-3549-9035-8829AABE1685}"/>
              </a:ext>
            </a:extLst>
          </p:cNvPr>
          <p:cNvSpPr>
            <a:spLocks/>
          </p:cNvSpPr>
          <p:nvPr/>
        </p:nvSpPr>
        <p:spPr>
          <a:xfrm>
            <a:off x="6618568" y="1087772"/>
            <a:ext cx="1080000" cy="28508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270" wrap="square" lIns="0" tIns="0" rIns="0" bIns="0" numCol="1" spcCol="38100" rtlCol="0" anchor="ctr">
            <a:no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  <a:sym typeface="Arial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2B9D05-F26A-A74F-88CC-F74CC2D05AC7}"/>
              </a:ext>
            </a:extLst>
          </p:cNvPr>
          <p:cNvSpPr txBox="1"/>
          <p:nvPr/>
        </p:nvSpPr>
        <p:spPr>
          <a:xfrm>
            <a:off x="2544990" y="799330"/>
            <a:ext cx="371897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u="none" strike="noStrike" cap="none" spc="0" normalizeH="0" baseline="0" dirty="0">
                <a:ln>
                  <a:noFill/>
                </a:ln>
                <a:solidFill>
                  <a:srgbClr val="00597D"/>
                </a:solidFill>
                <a:effectLst/>
                <a:uFillTx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  <a:sym typeface="Arial"/>
              </a:rPr>
              <a:t>Core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7D8B257-180C-204F-8B8D-5988B05EBD57}"/>
              </a:ext>
            </a:extLst>
          </p:cNvPr>
          <p:cNvSpPr txBox="1"/>
          <p:nvPr/>
        </p:nvSpPr>
        <p:spPr>
          <a:xfrm>
            <a:off x="3375223" y="789027"/>
            <a:ext cx="192360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  <a:sym typeface="Arial"/>
              </a:rPr>
              <a:t>L1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A9173A1-B039-D248-BDD6-8C1324737E84}"/>
              </a:ext>
            </a:extLst>
          </p:cNvPr>
          <p:cNvSpPr txBox="1"/>
          <p:nvPr/>
        </p:nvSpPr>
        <p:spPr>
          <a:xfrm>
            <a:off x="4202814" y="802338"/>
            <a:ext cx="192360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  <a:sym typeface="Arial"/>
              </a:rPr>
              <a:t>L2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21334D0-F26C-3A43-B7A5-7371105D8697}"/>
              </a:ext>
            </a:extLst>
          </p:cNvPr>
          <p:cNvSpPr txBox="1"/>
          <p:nvPr/>
        </p:nvSpPr>
        <p:spPr>
          <a:xfrm>
            <a:off x="5218453" y="796216"/>
            <a:ext cx="299762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  <a:sym typeface="Arial"/>
              </a:rPr>
              <a:t>LLC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FBEC85E-E9FB-CE41-BA2C-CC61943D1CA8}"/>
              </a:ext>
            </a:extLst>
          </p:cNvPr>
          <p:cNvSpPr txBox="1"/>
          <p:nvPr/>
        </p:nvSpPr>
        <p:spPr>
          <a:xfrm>
            <a:off x="6922237" y="801145"/>
            <a:ext cx="496931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  <a:sym typeface="Arial"/>
              </a:rPr>
              <a:t>DRAM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18C110C-70D7-C045-8FFE-C90E79F9B9A5}"/>
              </a:ext>
            </a:extLst>
          </p:cNvPr>
          <p:cNvGrpSpPr/>
          <p:nvPr/>
        </p:nvGrpSpPr>
        <p:grpSpPr>
          <a:xfrm rot="5400000" flipV="1">
            <a:off x="2462792" y="978857"/>
            <a:ext cx="504000" cy="721830"/>
            <a:chOff x="1882681" y="1075220"/>
            <a:chExt cx="504000" cy="72183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F82FABE-1747-D449-8B26-AEECF83E452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950683" y="1367536"/>
              <a:ext cx="366821" cy="360000"/>
              <a:chOff x="1393372" y="1150813"/>
              <a:chExt cx="493903" cy="484719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748BC42-3683-654D-B11C-072337E4D98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93372" y="1150813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18A9F72-A555-8744-A331-51DD0278B9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22006" y="1150813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2C5C787-F349-0E4D-9054-29735ED56C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50640" y="1150813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AB0E05F-E21E-574A-B265-F8BD2643F08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79275" y="1150813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72591CC-5DF4-964F-98DE-2EBDFBAA2A4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93372" y="1271586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B12CA94-5E99-794D-9768-B94C1707EFB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22006" y="1271586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5B3A5B0-697A-5F44-8F62-2984C56131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50640" y="1271586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B7CFE87-7501-E241-80FE-41E271F58D7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79275" y="1271586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D31A52B-969B-024D-933C-2E5052B87E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93372" y="1399559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572F031-81EA-924E-BBC8-563861690ED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22006" y="1399559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40637C2-D045-9F40-8281-F60C131B82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50640" y="1399559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1B43B01-002D-894C-8F1D-CEE49461E49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79275" y="1399559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926D531-EA3B-CD4A-906C-E556E13D601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93372" y="1527532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9166F2F-BBBD-EE40-A1DC-7E8EF93B4E6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22006" y="1527532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EEDB9A4-AC46-A34B-B94B-9E21D10C5E2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50640" y="1527532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85AB265-EB8B-EF4B-AA7E-96E5CAA17D9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79275" y="1527532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4F6AC92-C3F6-5F4E-97D8-C2287B54FE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2681" y="1075220"/>
              <a:ext cx="504000" cy="721830"/>
            </a:xfrm>
            <a:prstGeom prst="rect">
              <a:avLst/>
            </a:prstGeom>
            <a:noFill/>
            <a:ln w="12700" cap="flat">
              <a:solidFill>
                <a:srgbClr val="00597D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t">
              <a:no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6F5D296E-13D7-274E-A5FA-CA9AA7A211DC}"/>
                </a:ext>
              </a:extLst>
            </p:cNvPr>
            <p:cNvSpPr/>
            <p:nvPr/>
          </p:nvSpPr>
          <p:spPr>
            <a:xfrm>
              <a:off x="1954751" y="1119925"/>
              <a:ext cx="45719" cy="238124"/>
            </a:xfrm>
            <a:custGeom>
              <a:avLst/>
              <a:gdLst>
                <a:gd name="connsiteX0" fmla="*/ 10623 w 255141"/>
                <a:gd name="connsiteY0" fmla="*/ 0 h 647700"/>
                <a:gd name="connsiteX1" fmla="*/ 23323 w 255141"/>
                <a:gd name="connsiteY1" fmla="*/ 282575 h 647700"/>
                <a:gd name="connsiteX2" fmla="*/ 216998 w 255141"/>
                <a:gd name="connsiteY2" fmla="*/ 384175 h 647700"/>
                <a:gd name="connsiteX3" fmla="*/ 255098 w 255141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141" h="647700">
                  <a:moveTo>
                    <a:pt x="10623" y="0"/>
                  </a:moveTo>
                  <a:cubicBezTo>
                    <a:pt x="-225" y="109273"/>
                    <a:pt x="-11073" y="218546"/>
                    <a:pt x="23323" y="282575"/>
                  </a:cubicBezTo>
                  <a:cubicBezTo>
                    <a:pt x="57719" y="346604"/>
                    <a:pt x="178369" y="323321"/>
                    <a:pt x="216998" y="384175"/>
                  </a:cubicBezTo>
                  <a:cubicBezTo>
                    <a:pt x="255627" y="445029"/>
                    <a:pt x="255362" y="546364"/>
                    <a:pt x="255098" y="647700"/>
                  </a:cubicBezTo>
                </a:path>
              </a:pathLst>
            </a:custGeom>
            <a:noFill/>
            <a:ln w="12700" cap="flat">
              <a:solidFill>
                <a:srgbClr val="00597D"/>
              </a:solidFill>
              <a:prstDash val="solid"/>
              <a:round/>
              <a:tailEnd type="triangle" w="sm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19CB09F3-42A2-624F-802E-B8B4E422E5BC}"/>
                </a:ext>
              </a:extLst>
            </p:cNvPr>
            <p:cNvSpPr/>
            <p:nvPr/>
          </p:nvSpPr>
          <p:spPr>
            <a:xfrm>
              <a:off x="2049961" y="1119925"/>
              <a:ext cx="45719" cy="238124"/>
            </a:xfrm>
            <a:custGeom>
              <a:avLst/>
              <a:gdLst>
                <a:gd name="connsiteX0" fmla="*/ 10623 w 255141"/>
                <a:gd name="connsiteY0" fmla="*/ 0 h 647700"/>
                <a:gd name="connsiteX1" fmla="*/ 23323 w 255141"/>
                <a:gd name="connsiteY1" fmla="*/ 282575 h 647700"/>
                <a:gd name="connsiteX2" fmla="*/ 216998 w 255141"/>
                <a:gd name="connsiteY2" fmla="*/ 384175 h 647700"/>
                <a:gd name="connsiteX3" fmla="*/ 255098 w 255141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141" h="647700">
                  <a:moveTo>
                    <a:pt x="10623" y="0"/>
                  </a:moveTo>
                  <a:cubicBezTo>
                    <a:pt x="-225" y="109273"/>
                    <a:pt x="-11073" y="218546"/>
                    <a:pt x="23323" y="282575"/>
                  </a:cubicBezTo>
                  <a:cubicBezTo>
                    <a:pt x="57719" y="346604"/>
                    <a:pt x="178369" y="323321"/>
                    <a:pt x="216998" y="384175"/>
                  </a:cubicBezTo>
                  <a:cubicBezTo>
                    <a:pt x="255627" y="445029"/>
                    <a:pt x="255362" y="546364"/>
                    <a:pt x="255098" y="647700"/>
                  </a:cubicBezTo>
                </a:path>
              </a:pathLst>
            </a:custGeom>
            <a:noFill/>
            <a:ln w="12700" cap="flat">
              <a:solidFill>
                <a:srgbClr val="00597D"/>
              </a:solidFill>
              <a:prstDash val="solid"/>
              <a:round/>
              <a:tailEnd type="triangle" w="sm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60F07549-9DD8-0246-A6EE-5A07A2093320}"/>
                </a:ext>
              </a:extLst>
            </p:cNvPr>
            <p:cNvSpPr/>
            <p:nvPr/>
          </p:nvSpPr>
          <p:spPr>
            <a:xfrm>
              <a:off x="2145171" y="1119925"/>
              <a:ext cx="45719" cy="238124"/>
            </a:xfrm>
            <a:custGeom>
              <a:avLst/>
              <a:gdLst>
                <a:gd name="connsiteX0" fmla="*/ 10623 w 255141"/>
                <a:gd name="connsiteY0" fmla="*/ 0 h 647700"/>
                <a:gd name="connsiteX1" fmla="*/ 23323 w 255141"/>
                <a:gd name="connsiteY1" fmla="*/ 282575 h 647700"/>
                <a:gd name="connsiteX2" fmla="*/ 216998 w 255141"/>
                <a:gd name="connsiteY2" fmla="*/ 384175 h 647700"/>
                <a:gd name="connsiteX3" fmla="*/ 255098 w 255141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141" h="647700">
                  <a:moveTo>
                    <a:pt x="10623" y="0"/>
                  </a:moveTo>
                  <a:cubicBezTo>
                    <a:pt x="-225" y="109273"/>
                    <a:pt x="-11073" y="218546"/>
                    <a:pt x="23323" y="282575"/>
                  </a:cubicBezTo>
                  <a:cubicBezTo>
                    <a:pt x="57719" y="346604"/>
                    <a:pt x="178369" y="323321"/>
                    <a:pt x="216998" y="384175"/>
                  </a:cubicBezTo>
                  <a:cubicBezTo>
                    <a:pt x="255627" y="445029"/>
                    <a:pt x="255362" y="546364"/>
                    <a:pt x="255098" y="647700"/>
                  </a:cubicBezTo>
                </a:path>
              </a:pathLst>
            </a:custGeom>
            <a:noFill/>
            <a:ln w="12700" cap="flat">
              <a:solidFill>
                <a:srgbClr val="00597D"/>
              </a:solidFill>
              <a:prstDash val="solid"/>
              <a:round/>
              <a:tailEnd type="triangle" w="sm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2A34FCCC-2935-2844-95C2-83C403D79D8A}"/>
                </a:ext>
              </a:extLst>
            </p:cNvPr>
            <p:cNvSpPr/>
            <p:nvPr/>
          </p:nvSpPr>
          <p:spPr>
            <a:xfrm>
              <a:off x="2240382" y="1119925"/>
              <a:ext cx="45719" cy="238124"/>
            </a:xfrm>
            <a:custGeom>
              <a:avLst/>
              <a:gdLst>
                <a:gd name="connsiteX0" fmla="*/ 10623 w 255141"/>
                <a:gd name="connsiteY0" fmla="*/ 0 h 647700"/>
                <a:gd name="connsiteX1" fmla="*/ 23323 w 255141"/>
                <a:gd name="connsiteY1" fmla="*/ 282575 h 647700"/>
                <a:gd name="connsiteX2" fmla="*/ 216998 w 255141"/>
                <a:gd name="connsiteY2" fmla="*/ 384175 h 647700"/>
                <a:gd name="connsiteX3" fmla="*/ 255098 w 255141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141" h="647700">
                  <a:moveTo>
                    <a:pt x="10623" y="0"/>
                  </a:moveTo>
                  <a:cubicBezTo>
                    <a:pt x="-225" y="109273"/>
                    <a:pt x="-11073" y="218546"/>
                    <a:pt x="23323" y="282575"/>
                  </a:cubicBezTo>
                  <a:cubicBezTo>
                    <a:pt x="57719" y="346604"/>
                    <a:pt x="178369" y="323321"/>
                    <a:pt x="216998" y="384175"/>
                  </a:cubicBezTo>
                  <a:cubicBezTo>
                    <a:pt x="255627" y="445029"/>
                    <a:pt x="255362" y="546364"/>
                    <a:pt x="255098" y="647700"/>
                  </a:cubicBezTo>
                </a:path>
              </a:pathLst>
            </a:custGeom>
            <a:noFill/>
            <a:ln w="12700" cap="flat">
              <a:solidFill>
                <a:srgbClr val="00597D"/>
              </a:solidFill>
              <a:prstDash val="solid"/>
              <a:round/>
              <a:tailEnd type="triangle" w="sm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A6731E5-ED9A-3049-92C0-D39651E67D8B}"/>
              </a:ext>
            </a:extLst>
          </p:cNvPr>
          <p:cNvGrpSpPr/>
          <p:nvPr/>
        </p:nvGrpSpPr>
        <p:grpSpPr>
          <a:xfrm rot="5400000" flipV="1">
            <a:off x="2456919" y="1763880"/>
            <a:ext cx="504000" cy="721830"/>
            <a:chOff x="1882681" y="1075220"/>
            <a:chExt cx="504000" cy="721830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64314DE7-7A59-9C42-B1ED-A2E92B5E3C8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950683" y="1367536"/>
              <a:ext cx="366821" cy="360000"/>
              <a:chOff x="1393372" y="1150813"/>
              <a:chExt cx="493903" cy="484719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89F472A-C73A-FF42-814C-FBBA436D5D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93372" y="1150813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057CB803-E506-CB40-A745-802AB233091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22006" y="1150813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56299DD0-440C-FD4B-964D-380550AF9D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50640" y="1150813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BD71F1EE-6497-3E49-8DEE-8B881D18457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79275" y="1150813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3401377-473D-E847-9E5D-3398310035B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93372" y="1271586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4AEB1CD-3F7D-0C4E-8E56-B47D249FD7A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22006" y="1271586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BF259AFA-806E-EF41-B776-B4D043275B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50640" y="1271586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AC406F9-2B7A-2544-8D64-52028CC5070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79275" y="1271586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41182F5C-9512-C84A-926E-979AD93EA6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93372" y="1399559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B8B156D2-9F81-2042-85D0-92F06E8CC4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22006" y="1399559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9D120939-437E-1248-AF02-D59A35E7D3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50640" y="1399559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D838A1F0-CA38-854D-A73A-C941DC3F35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79275" y="1399559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91DF5C31-CA2D-C240-AFE1-BE84C03128C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93372" y="1527532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A0DCD2A8-0E7F-B24B-9CA8-E85E27C320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22006" y="1527532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2EF0BB99-47E5-7643-AA8D-786A35B41EA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50640" y="1527532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467B3EFB-C910-CA4B-B4DC-1958363240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79275" y="1527532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6E29B01-A6CB-184A-ABB0-63E369A1C9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2681" y="1075220"/>
              <a:ext cx="504000" cy="721830"/>
            </a:xfrm>
            <a:prstGeom prst="rect">
              <a:avLst/>
            </a:prstGeom>
            <a:noFill/>
            <a:ln w="12700" cap="flat">
              <a:solidFill>
                <a:srgbClr val="00597D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t">
              <a:no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BE07597A-E10C-B24E-BA0E-57CDF925A16A}"/>
                </a:ext>
              </a:extLst>
            </p:cNvPr>
            <p:cNvSpPr/>
            <p:nvPr/>
          </p:nvSpPr>
          <p:spPr>
            <a:xfrm>
              <a:off x="1954751" y="1119925"/>
              <a:ext cx="45719" cy="238124"/>
            </a:xfrm>
            <a:custGeom>
              <a:avLst/>
              <a:gdLst>
                <a:gd name="connsiteX0" fmla="*/ 10623 w 255141"/>
                <a:gd name="connsiteY0" fmla="*/ 0 h 647700"/>
                <a:gd name="connsiteX1" fmla="*/ 23323 w 255141"/>
                <a:gd name="connsiteY1" fmla="*/ 282575 h 647700"/>
                <a:gd name="connsiteX2" fmla="*/ 216998 w 255141"/>
                <a:gd name="connsiteY2" fmla="*/ 384175 h 647700"/>
                <a:gd name="connsiteX3" fmla="*/ 255098 w 255141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141" h="647700">
                  <a:moveTo>
                    <a:pt x="10623" y="0"/>
                  </a:moveTo>
                  <a:cubicBezTo>
                    <a:pt x="-225" y="109273"/>
                    <a:pt x="-11073" y="218546"/>
                    <a:pt x="23323" y="282575"/>
                  </a:cubicBezTo>
                  <a:cubicBezTo>
                    <a:pt x="57719" y="346604"/>
                    <a:pt x="178369" y="323321"/>
                    <a:pt x="216998" y="384175"/>
                  </a:cubicBezTo>
                  <a:cubicBezTo>
                    <a:pt x="255627" y="445029"/>
                    <a:pt x="255362" y="546364"/>
                    <a:pt x="255098" y="647700"/>
                  </a:cubicBezTo>
                </a:path>
              </a:pathLst>
            </a:custGeom>
            <a:noFill/>
            <a:ln w="12700" cap="flat">
              <a:solidFill>
                <a:srgbClr val="00597D"/>
              </a:solidFill>
              <a:prstDash val="solid"/>
              <a:round/>
              <a:tailEnd type="triangle" w="sm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8BEB1E94-1530-A341-BE11-80875B1F2ADC}"/>
                </a:ext>
              </a:extLst>
            </p:cNvPr>
            <p:cNvSpPr/>
            <p:nvPr/>
          </p:nvSpPr>
          <p:spPr>
            <a:xfrm>
              <a:off x="2049961" y="1119925"/>
              <a:ext cx="45719" cy="238124"/>
            </a:xfrm>
            <a:custGeom>
              <a:avLst/>
              <a:gdLst>
                <a:gd name="connsiteX0" fmla="*/ 10623 w 255141"/>
                <a:gd name="connsiteY0" fmla="*/ 0 h 647700"/>
                <a:gd name="connsiteX1" fmla="*/ 23323 w 255141"/>
                <a:gd name="connsiteY1" fmla="*/ 282575 h 647700"/>
                <a:gd name="connsiteX2" fmla="*/ 216998 w 255141"/>
                <a:gd name="connsiteY2" fmla="*/ 384175 h 647700"/>
                <a:gd name="connsiteX3" fmla="*/ 255098 w 255141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141" h="647700">
                  <a:moveTo>
                    <a:pt x="10623" y="0"/>
                  </a:moveTo>
                  <a:cubicBezTo>
                    <a:pt x="-225" y="109273"/>
                    <a:pt x="-11073" y="218546"/>
                    <a:pt x="23323" y="282575"/>
                  </a:cubicBezTo>
                  <a:cubicBezTo>
                    <a:pt x="57719" y="346604"/>
                    <a:pt x="178369" y="323321"/>
                    <a:pt x="216998" y="384175"/>
                  </a:cubicBezTo>
                  <a:cubicBezTo>
                    <a:pt x="255627" y="445029"/>
                    <a:pt x="255362" y="546364"/>
                    <a:pt x="255098" y="647700"/>
                  </a:cubicBezTo>
                </a:path>
              </a:pathLst>
            </a:custGeom>
            <a:noFill/>
            <a:ln w="12700" cap="flat">
              <a:solidFill>
                <a:srgbClr val="00597D"/>
              </a:solidFill>
              <a:prstDash val="solid"/>
              <a:round/>
              <a:tailEnd type="triangle" w="sm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99851C83-B329-9047-88E6-32AAE3D41C9C}"/>
                </a:ext>
              </a:extLst>
            </p:cNvPr>
            <p:cNvSpPr/>
            <p:nvPr/>
          </p:nvSpPr>
          <p:spPr>
            <a:xfrm>
              <a:off x="2145171" y="1119925"/>
              <a:ext cx="45719" cy="238124"/>
            </a:xfrm>
            <a:custGeom>
              <a:avLst/>
              <a:gdLst>
                <a:gd name="connsiteX0" fmla="*/ 10623 w 255141"/>
                <a:gd name="connsiteY0" fmla="*/ 0 h 647700"/>
                <a:gd name="connsiteX1" fmla="*/ 23323 w 255141"/>
                <a:gd name="connsiteY1" fmla="*/ 282575 h 647700"/>
                <a:gd name="connsiteX2" fmla="*/ 216998 w 255141"/>
                <a:gd name="connsiteY2" fmla="*/ 384175 h 647700"/>
                <a:gd name="connsiteX3" fmla="*/ 255098 w 255141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141" h="647700">
                  <a:moveTo>
                    <a:pt x="10623" y="0"/>
                  </a:moveTo>
                  <a:cubicBezTo>
                    <a:pt x="-225" y="109273"/>
                    <a:pt x="-11073" y="218546"/>
                    <a:pt x="23323" y="282575"/>
                  </a:cubicBezTo>
                  <a:cubicBezTo>
                    <a:pt x="57719" y="346604"/>
                    <a:pt x="178369" y="323321"/>
                    <a:pt x="216998" y="384175"/>
                  </a:cubicBezTo>
                  <a:cubicBezTo>
                    <a:pt x="255627" y="445029"/>
                    <a:pt x="255362" y="546364"/>
                    <a:pt x="255098" y="647700"/>
                  </a:cubicBezTo>
                </a:path>
              </a:pathLst>
            </a:custGeom>
            <a:noFill/>
            <a:ln w="12700" cap="flat">
              <a:solidFill>
                <a:srgbClr val="00597D"/>
              </a:solidFill>
              <a:prstDash val="solid"/>
              <a:round/>
              <a:tailEnd type="triangle" w="sm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FE231B6F-D6C2-154A-B377-F27844A8EF0A}"/>
                </a:ext>
              </a:extLst>
            </p:cNvPr>
            <p:cNvSpPr/>
            <p:nvPr/>
          </p:nvSpPr>
          <p:spPr>
            <a:xfrm>
              <a:off x="2240382" y="1119925"/>
              <a:ext cx="45719" cy="238124"/>
            </a:xfrm>
            <a:custGeom>
              <a:avLst/>
              <a:gdLst>
                <a:gd name="connsiteX0" fmla="*/ 10623 w 255141"/>
                <a:gd name="connsiteY0" fmla="*/ 0 h 647700"/>
                <a:gd name="connsiteX1" fmla="*/ 23323 w 255141"/>
                <a:gd name="connsiteY1" fmla="*/ 282575 h 647700"/>
                <a:gd name="connsiteX2" fmla="*/ 216998 w 255141"/>
                <a:gd name="connsiteY2" fmla="*/ 384175 h 647700"/>
                <a:gd name="connsiteX3" fmla="*/ 255098 w 255141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141" h="647700">
                  <a:moveTo>
                    <a:pt x="10623" y="0"/>
                  </a:moveTo>
                  <a:cubicBezTo>
                    <a:pt x="-225" y="109273"/>
                    <a:pt x="-11073" y="218546"/>
                    <a:pt x="23323" y="282575"/>
                  </a:cubicBezTo>
                  <a:cubicBezTo>
                    <a:pt x="57719" y="346604"/>
                    <a:pt x="178369" y="323321"/>
                    <a:pt x="216998" y="384175"/>
                  </a:cubicBezTo>
                  <a:cubicBezTo>
                    <a:pt x="255627" y="445029"/>
                    <a:pt x="255362" y="546364"/>
                    <a:pt x="255098" y="647700"/>
                  </a:cubicBezTo>
                </a:path>
              </a:pathLst>
            </a:custGeom>
            <a:noFill/>
            <a:ln w="12700" cap="flat">
              <a:solidFill>
                <a:srgbClr val="00597D"/>
              </a:solidFill>
              <a:prstDash val="solid"/>
              <a:round/>
              <a:tailEnd type="triangle" w="sm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897B418-CF41-8F4C-AFB0-AC9DF27DAC60}"/>
              </a:ext>
            </a:extLst>
          </p:cNvPr>
          <p:cNvGrpSpPr/>
          <p:nvPr/>
        </p:nvGrpSpPr>
        <p:grpSpPr>
          <a:xfrm rot="5400000" flipV="1">
            <a:off x="2456919" y="2548903"/>
            <a:ext cx="504000" cy="721830"/>
            <a:chOff x="1882681" y="1075220"/>
            <a:chExt cx="504000" cy="721830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22AB82FF-ED02-8541-A119-889E5EF4864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950683" y="1367536"/>
              <a:ext cx="366821" cy="360000"/>
              <a:chOff x="1393372" y="1150813"/>
              <a:chExt cx="493903" cy="484719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D57041B-C40B-1043-B061-9CDE4047BEA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93372" y="1150813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581C8222-21BB-8944-B521-A7B78BF4B8F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22006" y="1150813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836E749A-B966-9F41-BE7F-037EC0E2CB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50640" y="1150813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5B27A073-9ED8-6F46-B2BA-7E4DB96303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79275" y="1150813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8CB7F447-AD47-DB43-9429-8C7B93CCE6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93372" y="1271586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F1825041-633F-0B44-A35C-7BBA7224F5F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22006" y="1271586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16E4F077-1AAB-3842-8DB6-3C421D9796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50640" y="1271586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24850C6C-C142-0145-9665-B90263C4073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79275" y="1271586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4B468EC8-4CCE-3D43-A186-5416B1DA023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93372" y="1399559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AA0B5DDE-5572-B244-A607-2B51261D2D9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22006" y="1399559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EC4FCEF3-AF54-8E42-88B2-1DFA2E8E6F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50640" y="1399559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6A8F81C5-1351-994F-B7F1-87CE65FB756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79275" y="1399559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0CC89B86-8CA1-A04A-995C-5EB3ACD331F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93372" y="1527532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AA84F243-C8A3-F94A-925E-384CBE4EE1E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22006" y="1527532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14FEDB96-361A-D348-AEBD-8CF33DBB619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50640" y="1527532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B6710A08-5F26-5844-9AAE-7BAF5C79AB3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79275" y="1527532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01597FD1-F07D-2648-AEFB-593D5132BE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2681" y="1075220"/>
              <a:ext cx="504000" cy="721830"/>
            </a:xfrm>
            <a:prstGeom prst="rect">
              <a:avLst/>
            </a:prstGeom>
            <a:noFill/>
            <a:ln w="12700" cap="flat">
              <a:solidFill>
                <a:srgbClr val="00597D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t">
              <a:no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55E8A4E7-5D86-ED41-9E37-FC29FD976B95}"/>
                </a:ext>
              </a:extLst>
            </p:cNvPr>
            <p:cNvSpPr/>
            <p:nvPr/>
          </p:nvSpPr>
          <p:spPr>
            <a:xfrm>
              <a:off x="1954751" y="1119925"/>
              <a:ext cx="45719" cy="238124"/>
            </a:xfrm>
            <a:custGeom>
              <a:avLst/>
              <a:gdLst>
                <a:gd name="connsiteX0" fmla="*/ 10623 w 255141"/>
                <a:gd name="connsiteY0" fmla="*/ 0 h 647700"/>
                <a:gd name="connsiteX1" fmla="*/ 23323 w 255141"/>
                <a:gd name="connsiteY1" fmla="*/ 282575 h 647700"/>
                <a:gd name="connsiteX2" fmla="*/ 216998 w 255141"/>
                <a:gd name="connsiteY2" fmla="*/ 384175 h 647700"/>
                <a:gd name="connsiteX3" fmla="*/ 255098 w 255141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141" h="647700">
                  <a:moveTo>
                    <a:pt x="10623" y="0"/>
                  </a:moveTo>
                  <a:cubicBezTo>
                    <a:pt x="-225" y="109273"/>
                    <a:pt x="-11073" y="218546"/>
                    <a:pt x="23323" y="282575"/>
                  </a:cubicBezTo>
                  <a:cubicBezTo>
                    <a:pt x="57719" y="346604"/>
                    <a:pt x="178369" y="323321"/>
                    <a:pt x="216998" y="384175"/>
                  </a:cubicBezTo>
                  <a:cubicBezTo>
                    <a:pt x="255627" y="445029"/>
                    <a:pt x="255362" y="546364"/>
                    <a:pt x="255098" y="647700"/>
                  </a:cubicBezTo>
                </a:path>
              </a:pathLst>
            </a:custGeom>
            <a:noFill/>
            <a:ln w="12700" cap="flat">
              <a:solidFill>
                <a:srgbClr val="00597D"/>
              </a:solidFill>
              <a:prstDash val="solid"/>
              <a:round/>
              <a:tailEnd type="triangle" w="sm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ECE83C50-7394-A54E-A849-D8A2297F1B77}"/>
                </a:ext>
              </a:extLst>
            </p:cNvPr>
            <p:cNvSpPr/>
            <p:nvPr/>
          </p:nvSpPr>
          <p:spPr>
            <a:xfrm>
              <a:off x="2049961" y="1119925"/>
              <a:ext cx="45719" cy="238124"/>
            </a:xfrm>
            <a:custGeom>
              <a:avLst/>
              <a:gdLst>
                <a:gd name="connsiteX0" fmla="*/ 10623 w 255141"/>
                <a:gd name="connsiteY0" fmla="*/ 0 h 647700"/>
                <a:gd name="connsiteX1" fmla="*/ 23323 w 255141"/>
                <a:gd name="connsiteY1" fmla="*/ 282575 h 647700"/>
                <a:gd name="connsiteX2" fmla="*/ 216998 w 255141"/>
                <a:gd name="connsiteY2" fmla="*/ 384175 h 647700"/>
                <a:gd name="connsiteX3" fmla="*/ 255098 w 255141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141" h="647700">
                  <a:moveTo>
                    <a:pt x="10623" y="0"/>
                  </a:moveTo>
                  <a:cubicBezTo>
                    <a:pt x="-225" y="109273"/>
                    <a:pt x="-11073" y="218546"/>
                    <a:pt x="23323" y="282575"/>
                  </a:cubicBezTo>
                  <a:cubicBezTo>
                    <a:pt x="57719" y="346604"/>
                    <a:pt x="178369" y="323321"/>
                    <a:pt x="216998" y="384175"/>
                  </a:cubicBezTo>
                  <a:cubicBezTo>
                    <a:pt x="255627" y="445029"/>
                    <a:pt x="255362" y="546364"/>
                    <a:pt x="255098" y="647700"/>
                  </a:cubicBezTo>
                </a:path>
              </a:pathLst>
            </a:custGeom>
            <a:noFill/>
            <a:ln w="12700" cap="flat">
              <a:solidFill>
                <a:srgbClr val="00597D"/>
              </a:solidFill>
              <a:prstDash val="solid"/>
              <a:round/>
              <a:tailEnd type="triangle" w="sm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121A1C1B-A416-1849-A6AE-4136B26C5145}"/>
                </a:ext>
              </a:extLst>
            </p:cNvPr>
            <p:cNvSpPr/>
            <p:nvPr/>
          </p:nvSpPr>
          <p:spPr>
            <a:xfrm>
              <a:off x="2145171" y="1119925"/>
              <a:ext cx="45719" cy="238124"/>
            </a:xfrm>
            <a:custGeom>
              <a:avLst/>
              <a:gdLst>
                <a:gd name="connsiteX0" fmla="*/ 10623 w 255141"/>
                <a:gd name="connsiteY0" fmla="*/ 0 h 647700"/>
                <a:gd name="connsiteX1" fmla="*/ 23323 w 255141"/>
                <a:gd name="connsiteY1" fmla="*/ 282575 h 647700"/>
                <a:gd name="connsiteX2" fmla="*/ 216998 w 255141"/>
                <a:gd name="connsiteY2" fmla="*/ 384175 h 647700"/>
                <a:gd name="connsiteX3" fmla="*/ 255098 w 255141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141" h="647700">
                  <a:moveTo>
                    <a:pt x="10623" y="0"/>
                  </a:moveTo>
                  <a:cubicBezTo>
                    <a:pt x="-225" y="109273"/>
                    <a:pt x="-11073" y="218546"/>
                    <a:pt x="23323" y="282575"/>
                  </a:cubicBezTo>
                  <a:cubicBezTo>
                    <a:pt x="57719" y="346604"/>
                    <a:pt x="178369" y="323321"/>
                    <a:pt x="216998" y="384175"/>
                  </a:cubicBezTo>
                  <a:cubicBezTo>
                    <a:pt x="255627" y="445029"/>
                    <a:pt x="255362" y="546364"/>
                    <a:pt x="255098" y="647700"/>
                  </a:cubicBezTo>
                </a:path>
              </a:pathLst>
            </a:custGeom>
            <a:noFill/>
            <a:ln w="12700" cap="flat">
              <a:solidFill>
                <a:srgbClr val="00597D"/>
              </a:solidFill>
              <a:prstDash val="solid"/>
              <a:round/>
              <a:tailEnd type="triangle" w="sm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3E050199-D9D1-414D-ABED-FCC396D59130}"/>
                </a:ext>
              </a:extLst>
            </p:cNvPr>
            <p:cNvSpPr/>
            <p:nvPr/>
          </p:nvSpPr>
          <p:spPr>
            <a:xfrm>
              <a:off x="2240382" y="1119925"/>
              <a:ext cx="45719" cy="238124"/>
            </a:xfrm>
            <a:custGeom>
              <a:avLst/>
              <a:gdLst>
                <a:gd name="connsiteX0" fmla="*/ 10623 w 255141"/>
                <a:gd name="connsiteY0" fmla="*/ 0 h 647700"/>
                <a:gd name="connsiteX1" fmla="*/ 23323 w 255141"/>
                <a:gd name="connsiteY1" fmla="*/ 282575 h 647700"/>
                <a:gd name="connsiteX2" fmla="*/ 216998 w 255141"/>
                <a:gd name="connsiteY2" fmla="*/ 384175 h 647700"/>
                <a:gd name="connsiteX3" fmla="*/ 255098 w 255141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141" h="647700">
                  <a:moveTo>
                    <a:pt x="10623" y="0"/>
                  </a:moveTo>
                  <a:cubicBezTo>
                    <a:pt x="-225" y="109273"/>
                    <a:pt x="-11073" y="218546"/>
                    <a:pt x="23323" y="282575"/>
                  </a:cubicBezTo>
                  <a:cubicBezTo>
                    <a:pt x="57719" y="346604"/>
                    <a:pt x="178369" y="323321"/>
                    <a:pt x="216998" y="384175"/>
                  </a:cubicBezTo>
                  <a:cubicBezTo>
                    <a:pt x="255627" y="445029"/>
                    <a:pt x="255362" y="546364"/>
                    <a:pt x="255098" y="647700"/>
                  </a:cubicBezTo>
                </a:path>
              </a:pathLst>
            </a:custGeom>
            <a:noFill/>
            <a:ln w="12700" cap="flat">
              <a:solidFill>
                <a:srgbClr val="00597D"/>
              </a:solidFill>
              <a:prstDash val="solid"/>
              <a:round/>
              <a:tailEnd type="triangle" w="sm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0EE7DA47-9647-C64B-BA1D-5447FA28DB64}"/>
              </a:ext>
            </a:extLst>
          </p:cNvPr>
          <p:cNvGrpSpPr/>
          <p:nvPr/>
        </p:nvGrpSpPr>
        <p:grpSpPr>
          <a:xfrm rot="5400000" flipV="1">
            <a:off x="2468531" y="3325677"/>
            <a:ext cx="504000" cy="721830"/>
            <a:chOff x="1882681" y="1075220"/>
            <a:chExt cx="504000" cy="721830"/>
          </a:xfrm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6C378B94-1FF0-F948-94D3-9A2E0BCAC67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950683" y="1367536"/>
              <a:ext cx="366821" cy="360000"/>
              <a:chOff x="1393372" y="1150813"/>
              <a:chExt cx="493903" cy="484719"/>
            </a:xfrm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EB5B6AEA-4C9C-6940-B653-FBAC3B3324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93372" y="1150813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1D18B35A-5E80-D44B-9A7E-A449DF42C5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22006" y="1150813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F0D49DD5-1D33-6842-A3DA-EAB1F828CB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50640" y="1150813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2B3187BC-A934-9D42-B78B-E4A8CDD2F93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79275" y="1150813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F6EF9BC2-B413-6A49-B2AA-60EEEC8628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93372" y="1271586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13847741-1EFC-FF47-BCD2-AAE9B33DAD4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22006" y="1271586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737F1F0A-D0A8-954C-88B0-486CF746726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50640" y="1271586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B788E084-6BE5-0B45-A0F7-70F03E19693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79275" y="1271586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D986CBF9-C397-F04C-A3CC-8B8DB3C8B29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93372" y="1399559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9FCD771A-7BA4-944B-8042-C2DD0EB1BE0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22006" y="1399559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5B778F6C-B843-8646-B79D-7D72B3C586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50640" y="1399559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A1970BF2-5B56-AC41-B3DA-098C528D455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79275" y="1399559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7855AC9B-A18A-0D45-A4E1-F2B60CF5093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93372" y="1527532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73D35CA2-4046-0242-B0B9-10F2957498D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22006" y="1527532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EEA393F8-01A1-4B42-8D75-EF0635E5FD5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50640" y="1527532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9052BBFE-C790-5540-881E-822E3A956B4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79275" y="1527532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BCCF5A46-8EE4-AC45-AA93-CBCD80A5B4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2681" y="1075220"/>
              <a:ext cx="504000" cy="721830"/>
            </a:xfrm>
            <a:prstGeom prst="rect">
              <a:avLst/>
            </a:prstGeom>
            <a:noFill/>
            <a:ln w="12700" cap="flat">
              <a:solidFill>
                <a:srgbClr val="00597D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t">
              <a:no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C7BBDD82-D0DE-514C-8607-8BDAD901EBF3}"/>
                </a:ext>
              </a:extLst>
            </p:cNvPr>
            <p:cNvSpPr/>
            <p:nvPr/>
          </p:nvSpPr>
          <p:spPr>
            <a:xfrm>
              <a:off x="1954751" y="1119925"/>
              <a:ext cx="45719" cy="238124"/>
            </a:xfrm>
            <a:custGeom>
              <a:avLst/>
              <a:gdLst>
                <a:gd name="connsiteX0" fmla="*/ 10623 w 255141"/>
                <a:gd name="connsiteY0" fmla="*/ 0 h 647700"/>
                <a:gd name="connsiteX1" fmla="*/ 23323 w 255141"/>
                <a:gd name="connsiteY1" fmla="*/ 282575 h 647700"/>
                <a:gd name="connsiteX2" fmla="*/ 216998 w 255141"/>
                <a:gd name="connsiteY2" fmla="*/ 384175 h 647700"/>
                <a:gd name="connsiteX3" fmla="*/ 255098 w 255141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141" h="647700">
                  <a:moveTo>
                    <a:pt x="10623" y="0"/>
                  </a:moveTo>
                  <a:cubicBezTo>
                    <a:pt x="-225" y="109273"/>
                    <a:pt x="-11073" y="218546"/>
                    <a:pt x="23323" y="282575"/>
                  </a:cubicBezTo>
                  <a:cubicBezTo>
                    <a:pt x="57719" y="346604"/>
                    <a:pt x="178369" y="323321"/>
                    <a:pt x="216998" y="384175"/>
                  </a:cubicBezTo>
                  <a:cubicBezTo>
                    <a:pt x="255627" y="445029"/>
                    <a:pt x="255362" y="546364"/>
                    <a:pt x="255098" y="647700"/>
                  </a:cubicBezTo>
                </a:path>
              </a:pathLst>
            </a:custGeom>
            <a:noFill/>
            <a:ln w="12700" cap="flat">
              <a:solidFill>
                <a:srgbClr val="00597D"/>
              </a:solidFill>
              <a:prstDash val="solid"/>
              <a:round/>
              <a:tailEnd type="triangle" w="sm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F65946D1-0405-1847-B506-310316D9B99E}"/>
                </a:ext>
              </a:extLst>
            </p:cNvPr>
            <p:cNvSpPr/>
            <p:nvPr/>
          </p:nvSpPr>
          <p:spPr>
            <a:xfrm>
              <a:off x="2049961" y="1119925"/>
              <a:ext cx="45719" cy="238124"/>
            </a:xfrm>
            <a:custGeom>
              <a:avLst/>
              <a:gdLst>
                <a:gd name="connsiteX0" fmla="*/ 10623 w 255141"/>
                <a:gd name="connsiteY0" fmla="*/ 0 h 647700"/>
                <a:gd name="connsiteX1" fmla="*/ 23323 w 255141"/>
                <a:gd name="connsiteY1" fmla="*/ 282575 h 647700"/>
                <a:gd name="connsiteX2" fmla="*/ 216998 w 255141"/>
                <a:gd name="connsiteY2" fmla="*/ 384175 h 647700"/>
                <a:gd name="connsiteX3" fmla="*/ 255098 w 255141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141" h="647700">
                  <a:moveTo>
                    <a:pt x="10623" y="0"/>
                  </a:moveTo>
                  <a:cubicBezTo>
                    <a:pt x="-225" y="109273"/>
                    <a:pt x="-11073" y="218546"/>
                    <a:pt x="23323" y="282575"/>
                  </a:cubicBezTo>
                  <a:cubicBezTo>
                    <a:pt x="57719" y="346604"/>
                    <a:pt x="178369" y="323321"/>
                    <a:pt x="216998" y="384175"/>
                  </a:cubicBezTo>
                  <a:cubicBezTo>
                    <a:pt x="255627" y="445029"/>
                    <a:pt x="255362" y="546364"/>
                    <a:pt x="255098" y="647700"/>
                  </a:cubicBezTo>
                </a:path>
              </a:pathLst>
            </a:custGeom>
            <a:noFill/>
            <a:ln w="12700" cap="flat">
              <a:solidFill>
                <a:srgbClr val="00597D"/>
              </a:solidFill>
              <a:prstDash val="solid"/>
              <a:round/>
              <a:tailEnd type="triangle" w="sm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2FBB49A3-5BBE-544F-9C94-25EE0FFAC232}"/>
                </a:ext>
              </a:extLst>
            </p:cNvPr>
            <p:cNvSpPr/>
            <p:nvPr/>
          </p:nvSpPr>
          <p:spPr>
            <a:xfrm>
              <a:off x="2145171" y="1119925"/>
              <a:ext cx="45719" cy="238124"/>
            </a:xfrm>
            <a:custGeom>
              <a:avLst/>
              <a:gdLst>
                <a:gd name="connsiteX0" fmla="*/ 10623 w 255141"/>
                <a:gd name="connsiteY0" fmla="*/ 0 h 647700"/>
                <a:gd name="connsiteX1" fmla="*/ 23323 w 255141"/>
                <a:gd name="connsiteY1" fmla="*/ 282575 h 647700"/>
                <a:gd name="connsiteX2" fmla="*/ 216998 w 255141"/>
                <a:gd name="connsiteY2" fmla="*/ 384175 h 647700"/>
                <a:gd name="connsiteX3" fmla="*/ 255098 w 255141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141" h="647700">
                  <a:moveTo>
                    <a:pt x="10623" y="0"/>
                  </a:moveTo>
                  <a:cubicBezTo>
                    <a:pt x="-225" y="109273"/>
                    <a:pt x="-11073" y="218546"/>
                    <a:pt x="23323" y="282575"/>
                  </a:cubicBezTo>
                  <a:cubicBezTo>
                    <a:pt x="57719" y="346604"/>
                    <a:pt x="178369" y="323321"/>
                    <a:pt x="216998" y="384175"/>
                  </a:cubicBezTo>
                  <a:cubicBezTo>
                    <a:pt x="255627" y="445029"/>
                    <a:pt x="255362" y="546364"/>
                    <a:pt x="255098" y="647700"/>
                  </a:cubicBezTo>
                </a:path>
              </a:pathLst>
            </a:custGeom>
            <a:noFill/>
            <a:ln w="12700" cap="flat">
              <a:solidFill>
                <a:srgbClr val="00597D"/>
              </a:solidFill>
              <a:prstDash val="solid"/>
              <a:round/>
              <a:tailEnd type="triangle" w="sm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CE1FED3C-9FFE-6944-A428-FD679C34DA67}"/>
                </a:ext>
              </a:extLst>
            </p:cNvPr>
            <p:cNvSpPr/>
            <p:nvPr/>
          </p:nvSpPr>
          <p:spPr>
            <a:xfrm>
              <a:off x="2240382" y="1119925"/>
              <a:ext cx="45719" cy="238124"/>
            </a:xfrm>
            <a:custGeom>
              <a:avLst/>
              <a:gdLst>
                <a:gd name="connsiteX0" fmla="*/ 10623 w 255141"/>
                <a:gd name="connsiteY0" fmla="*/ 0 h 647700"/>
                <a:gd name="connsiteX1" fmla="*/ 23323 w 255141"/>
                <a:gd name="connsiteY1" fmla="*/ 282575 h 647700"/>
                <a:gd name="connsiteX2" fmla="*/ 216998 w 255141"/>
                <a:gd name="connsiteY2" fmla="*/ 384175 h 647700"/>
                <a:gd name="connsiteX3" fmla="*/ 255098 w 255141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141" h="647700">
                  <a:moveTo>
                    <a:pt x="10623" y="0"/>
                  </a:moveTo>
                  <a:cubicBezTo>
                    <a:pt x="-225" y="109273"/>
                    <a:pt x="-11073" y="218546"/>
                    <a:pt x="23323" y="282575"/>
                  </a:cubicBezTo>
                  <a:cubicBezTo>
                    <a:pt x="57719" y="346604"/>
                    <a:pt x="178369" y="323321"/>
                    <a:pt x="216998" y="384175"/>
                  </a:cubicBezTo>
                  <a:cubicBezTo>
                    <a:pt x="255627" y="445029"/>
                    <a:pt x="255362" y="546364"/>
                    <a:pt x="255098" y="647700"/>
                  </a:cubicBezTo>
                </a:path>
              </a:pathLst>
            </a:custGeom>
            <a:noFill/>
            <a:ln w="12700" cap="flat">
              <a:solidFill>
                <a:srgbClr val="00597D"/>
              </a:solidFill>
              <a:prstDash val="solid"/>
              <a:round/>
              <a:tailEnd type="triangle" w="sm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2" name="Rectangle 131">
            <a:extLst>
              <a:ext uri="{FF2B5EF4-FFF2-40B4-BE49-F238E27FC236}">
                <a16:creationId xmlns:a16="http://schemas.microsoft.com/office/drawing/2014/main" id="{DDC9E852-FA06-6B47-9754-FF45C38FB57F}"/>
              </a:ext>
            </a:extLst>
          </p:cNvPr>
          <p:cNvSpPr>
            <a:spLocks/>
          </p:cNvSpPr>
          <p:nvPr/>
        </p:nvSpPr>
        <p:spPr>
          <a:xfrm>
            <a:off x="3368023" y="1866559"/>
            <a:ext cx="180000" cy="504000"/>
          </a:xfrm>
          <a:prstGeom prst="rect">
            <a:avLst/>
          </a:prstGeom>
          <a:solidFill>
            <a:schemeClr val="accent1"/>
          </a:solidFill>
          <a:ln w="127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270" wrap="square" lIns="0" tIns="0" rIns="0" bIns="0" numCol="1" spcCol="38100" rtlCol="0" anchor="ctr">
            <a:no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  <a:sym typeface="Arial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D52515A8-A0B9-C749-BF02-91EEC9941047}"/>
              </a:ext>
            </a:extLst>
          </p:cNvPr>
          <p:cNvSpPr>
            <a:spLocks/>
          </p:cNvSpPr>
          <p:nvPr/>
        </p:nvSpPr>
        <p:spPr>
          <a:xfrm>
            <a:off x="3362150" y="2651582"/>
            <a:ext cx="180000" cy="504000"/>
          </a:xfrm>
          <a:prstGeom prst="rect">
            <a:avLst/>
          </a:prstGeom>
          <a:solidFill>
            <a:schemeClr val="accent1"/>
          </a:solidFill>
          <a:ln w="127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270" wrap="square" lIns="0" tIns="0" rIns="0" bIns="0" numCol="1" spcCol="38100" rtlCol="0" anchor="ctr">
            <a:no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  <a:sym typeface="Arial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A0BC4DD8-5436-A841-A1E7-0BB76D6D83E2}"/>
              </a:ext>
            </a:extLst>
          </p:cNvPr>
          <p:cNvSpPr>
            <a:spLocks/>
          </p:cNvSpPr>
          <p:nvPr/>
        </p:nvSpPr>
        <p:spPr>
          <a:xfrm>
            <a:off x="3362150" y="3428356"/>
            <a:ext cx="180000" cy="504000"/>
          </a:xfrm>
          <a:prstGeom prst="rect">
            <a:avLst/>
          </a:prstGeom>
          <a:solidFill>
            <a:schemeClr val="accent1"/>
          </a:solidFill>
          <a:ln w="127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270" wrap="square" lIns="0" tIns="0" rIns="0" bIns="0" numCol="1" spcCol="38100" rtlCol="0" anchor="ctr">
            <a:no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  <a:sym typeface="Arial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ACBC57DD-9A72-FE49-AB83-A864953445C7}"/>
              </a:ext>
            </a:extLst>
          </p:cNvPr>
          <p:cNvSpPr>
            <a:spLocks/>
          </p:cNvSpPr>
          <p:nvPr/>
        </p:nvSpPr>
        <p:spPr>
          <a:xfrm>
            <a:off x="4151705" y="1879870"/>
            <a:ext cx="288000" cy="50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270" wrap="square" lIns="0" tIns="0" rIns="0" bIns="0" numCol="1" spcCol="38100" rtlCol="0" anchor="ctr">
            <a:no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  <a:sym typeface="Arial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4ECF62F9-0719-394E-ACCB-BF996AC7E435}"/>
              </a:ext>
            </a:extLst>
          </p:cNvPr>
          <p:cNvSpPr>
            <a:spLocks/>
          </p:cNvSpPr>
          <p:nvPr/>
        </p:nvSpPr>
        <p:spPr>
          <a:xfrm>
            <a:off x="4151705" y="2664893"/>
            <a:ext cx="288000" cy="50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270" wrap="square" lIns="0" tIns="0" rIns="0" bIns="0" numCol="1" spcCol="38100" rtlCol="0" anchor="ctr">
            <a:no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  <a:sym typeface="Arial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38034C47-F208-6F42-A6A7-DB7F6A30A16E}"/>
              </a:ext>
            </a:extLst>
          </p:cNvPr>
          <p:cNvSpPr>
            <a:spLocks/>
          </p:cNvSpPr>
          <p:nvPr/>
        </p:nvSpPr>
        <p:spPr>
          <a:xfrm>
            <a:off x="4149121" y="3441667"/>
            <a:ext cx="288000" cy="50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270" wrap="square" lIns="0" tIns="0" rIns="0" bIns="0" numCol="1" spcCol="38100" rtlCol="0" anchor="ctr">
            <a:no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  <a:sym typeface="Arial"/>
            </a:endParaRPr>
          </a:p>
        </p:txBody>
      </p:sp>
      <p:pic>
        <p:nvPicPr>
          <p:cNvPr id="139" name="Graphic 138">
            <a:extLst>
              <a:ext uri="{FF2B5EF4-FFF2-40B4-BE49-F238E27FC236}">
                <a16:creationId xmlns:a16="http://schemas.microsoft.com/office/drawing/2014/main" id="{5FED04E5-39A5-B144-8310-D5D8FFF9C8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04044" y="1193058"/>
            <a:ext cx="234000" cy="2340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</p:pic>
      <p:sp>
        <p:nvSpPr>
          <p:cNvPr id="144" name="Circular Arrow 143">
            <a:extLst>
              <a:ext uri="{FF2B5EF4-FFF2-40B4-BE49-F238E27FC236}">
                <a16:creationId xmlns:a16="http://schemas.microsoft.com/office/drawing/2014/main" id="{B1329371-3CD3-AC43-BB1A-C0044569B013}"/>
              </a:ext>
            </a:extLst>
          </p:cNvPr>
          <p:cNvSpPr/>
          <p:nvPr/>
        </p:nvSpPr>
        <p:spPr>
          <a:xfrm rot="18758684">
            <a:off x="1695924" y="1123924"/>
            <a:ext cx="394752" cy="392503"/>
          </a:xfrm>
          <a:prstGeom prst="circularArrow">
            <a:avLst>
              <a:gd name="adj1" fmla="val 8056"/>
              <a:gd name="adj2" fmla="val 1142319"/>
              <a:gd name="adj3" fmla="val 20449209"/>
              <a:gd name="adj4" fmla="val 5334910"/>
              <a:gd name="adj5" fmla="val 15519"/>
            </a:avLst>
          </a:prstGeom>
          <a:solidFill>
            <a:srgbClr val="00597D"/>
          </a:solidFill>
          <a:ln w="6350" cap="flat">
            <a:solidFill>
              <a:srgbClr val="00597D"/>
            </a:solidFill>
            <a:prstDash val="solid"/>
            <a:round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raphic 144">
            <a:extLst>
              <a:ext uri="{FF2B5EF4-FFF2-40B4-BE49-F238E27FC236}">
                <a16:creationId xmlns:a16="http://schemas.microsoft.com/office/drawing/2014/main" id="{6C528094-E447-E546-9526-93F27D7503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98248" y="2004753"/>
            <a:ext cx="234000" cy="2340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</p:pic>
      <p:sp>
        <p:nvSpPr>
          <p:cNvPr id="146" name="Circular Arrow 145">
            <a:extLst>
              <a:ext uri="{FF2B5EF4-FFF2-40B4-BE49-F238E27FC236}">
                <a16:creationId xmlns:a16="http://schemas.microsoft.com/office/drawing/2014/main" id="{B597CF24-95CE-4444-9670-0C4FD4CA9D8E}"/>
              </a:ext>
            </a:extLst>
          </p:cNvPr>
          <p:cNvSpPr/>
          <p:nvPr/>
        </p:nvSpPr>
        <p:spPr>
          <a:xfrm rot="18758684">
            <a:off x="1690128" y="1935619"/>
            <a:ext cx="394752" cy="392503"/>
          </a:xfrm>
          <a:prstGeom prst="circularArrow">
            <a:avLst>
              <a:gd name="adj1" fmla="val 8056"/>
              <a:gd name="adj2" fmla="val 1142319"/>
              <a:gd name="adj3" fmla="val 20449209"/>
              <a:gd name="adj4" fmla="val 5334910"/>
              <a:gd name="adj5" fmla="val 15519"/>
            </a:avLst>
          </a:prstGeom>
          <a:solidFill>
            <a:srgbClr val="00597D"/>
          </a:solidFill>
          <a:ln w="6350" cap="flat">
            <a:solidFill>
              <a:srgbClr val="00597D"/>
            </a:solidFill>
            <a:prstDash val="solid"/>
            <a:round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raphic 146">
            <a:extLst>
              <a:ext uri="{FF2B5EF4-FFF2-40B4-BE49-F238E27FC236}">
                <a16:creationId xmlns:a16="http://schemas.microsoft.com/office/drawing/2014/main" id="{C2E37AA2-3F9E-D146-AAD1-4E18F5B2FF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6449" y="2815910"/>
            <a:ext cx="234000" cy="2340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</p:pic>
      <p:sp>
        <p:nvSpPr>
          <p:cNvPr id="148" name="Circular Arrow 147">
            <a:extLst>
              <a:ext uri="{FF2B5EF4-FFF2-40B4-BE49-F238E27FC236}">
                <a16:creationId xmlns:a16="http://schemas.microsoft.com/office/drawing/2014/main" id="{B0A4C738-6930-5F4F-8A5F-40A1E27A46CC}"/>
              </a:ext>
            </a:extLst>
          </p:cNvPr>
          <p:cNvSpPr/>
          <p:nvPr/>
        </p:nvSpPr>
        <p:spPr>
          <a:xfrm rot="18758684">
            <a:off x="1678329" y="2746776"/>
            <a:ext cx="394752" cy="392503"/>
          </a:xfrm>
          <a:prstGeom prst="circularArrow">
            <a:avLst>
              <a:gd name="adj1" fmla="val 8056"/>
              <a:gd name="adj2" fmla="val 1142319"/>
              <a:gd name="adj3" fmla="val 20449209"/>
              <a:gd name="adj4" fmla="val 5334910"/>
              <a:gd name="adj5" fmla="val 15519"/>
            </a:avLst>
          </a:prstGeom>
          <a:solidFill>
            <a:srgbClr val="00597D"/>
          </a:solidFill>
          <a:ln w="6350" cap="flat">
            <a:solidFill>
              <a:srgbClr val="00597D"/>
            </a:solidFill>
            <a:prstDash val="solid"/>
            <a:round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raphic 148">
            <a:extLst>
              <a:ext uri="{FF2B5EF4-FFF2-40B4-BE49-F238E27FC236}">
                <a16:creationId xmlns:a16="http://schemas.microsoft.com/office/drawing/2014/main" id="{E9D36FAE-13D8-D746-AD64-AE8E6A0A27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91611" y="3581865"/>
            <a:ext cx="234000" cy="2340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</p:pic>
      <p:sp>
        <p:nvSpPr>
          <p:cNvPr id="150" name="Circular Arrow 149">
            <a:extLst>
              <a:ext uri="{FF2B5EF4-FFF2-40B4-BE49-F238E27FC236}">
                <a16:creationId xmlns:a16="http://schemas.microsoft.com/office/drawing/2014/main" id="{A5B89A2A-AF83-E245-91B6-AE62FAE3FC73}"/>
              </a:ext>
            </a:extLst>
          </p:cNvPr>
          <p:cNvSpPr/>
          <p:nvPr/>
        </p:nvSpPr>
        <p:spPr>
          <a:xfrm rot="18758684">
            <a:off x="1683491" y="3512731"/>
            <a:ext cx="394752" cy="392503"/>
          </a:xfrm>
          <a:prstGeom prst="circularArrow">
            <a:avLst>
              <a:gd name="adj1" fmla="val 8056"/>
              <a:gd name="adj2" fmla="val 1142319"/>
              <a:gd name="adj3" fmla="val 20449209"/>
              <a:gd name="adj4" fmla="val 5334910"/>
              <a:gd name="adj5" fmla="val 15519"/>
            </a:avLst>
          </a:prstGeom>
          <a:solidFill>
            <a:srgbClr val="00597D"/>
          </a:solidFill>
          <a:ln w="6350" cap="flat">
            <a:solidFill>
              <a:srgbClr val="00597D"/>
            </a:solidFill>
            <a:prstDash val="solid"/>
            <a:round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966C58AD-3A05-744E-997D-D8B80F5341CA}"/>
              </a:ext>
            </a:extLst>
          </p:cNvPr>
          <p:cNvCxnSpPr>
            <a:cxnSpLocks/>
          </p:cNvCxnSpPr>
          <p:nvPr/>
        </p:nvCxnSpPr>
        <p:spPr>
          <a:xfrm>
            <a:off x="3074928" y="1250631"/>
            <a:ext cx="431813" cy="0"/>
          </a:xfrm>
          <a:prstGeom prst="straightConnector1">
            <a:avLst/>
          </a:prstGeom>
          <a:noFill/>
          <a:ln w="31750" cap="flat">
            <a:solidFill>
              <a:schemeClr val="accent1">
                <a:lumMod val="50000"/>
              </a:schemeClr>
            </a:solidFill>
            <a:prstDash val="solid"/>
            <a:round/>
            <a:headEnd type="triangle" w="med" len="med"/>
            <a:tailEnd type="triangle"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01827290-B4E7-BC42-82F8-8A2D7B79D1F2}"/>
              </a:ext>
            </a:extLst>
          </p:cNvPr>
          <p:cNvCxnSpPr>
            <a:cxnSpLocks/>
          </p:cNvCxnSpPr>
          <p:nvPr/>
        </p:nvCxnSpPr>
        <p:spPr>
          <a:xfrm>
            <a:off x="3074928" y="1401715"/>
            <a:ext cx="1250857" cy="0"/>
          </a:xfrm>
          <a:prstGeom prst="straightConnector1">
            <a:avLst/>
          </a:prstGeom>
          <a:noFill/>
          <a:ln w="31750" cap="flat">
            <a:solidFill>
              <a:schemeClr val="accent1">
                <a:lumMod val="75000"/>
              </a:schemeClr>
            </a:solidFill>
            <a:prstDash val="solid"/>
            <a:round/>
            <a:headEnd type="triangle" w="med" len="med"/>
            <a:tailEnd type="triangle"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C48FAA01-2DFC-0948-B8D3-9EC052564F88}"/>
              </a:ext>
            </a:extLst>
          </p:cNvPr>
          <p:cNvCxnSpPr>
            <a:cxnSpLocks/>
          </p:cNvCxnSpPr>
          <p:nvPr/>
        </p:nvCxnSpPr>
        <p:spPr>
          <a:xfrm>
            <a:off x="3074928" y="2044507"/>
            <a:ext cx="2208166" cy="0"/>
          </a:xfrm>
          <a:prstGeom prst="straightConnector1">
            <a:avLst/>
          </a:prstGeom>
          <a:noFill/>
          <a:ln w="31750" cap="flat">
            <a:solidFill>
              <a:schemeClr val="accent1">
                <a:lumMod val="50000"/>
              </a:schemeClr>
            </a:solidFill>
            <a:prstDash val="solid"/>
            <a:round/>
            <a:headEnd type="triangle" w="med" len="med"/>
            <a:tailEnd type="triangle"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13CB868E-82BF-0948-8BCA-B4564F0636B9}"/>
              </a:ext>
            </a:extLst>
          </p:cNvPr>
          <p:cNvCxnSpPr>
            <a:cxnSpLocks/>
          </p:cNvCxnSpPr>
          <p:nvPr/>
        </p:nvCxnSpPr>
        <p:spPr>
          <a:xfrm>
            <a:off x="3074928" y="2195591"/>
            <a:ext cx="3909860" cy="0"/>
          </a:xfrm>
          <a:prstGeom prst="straightConnector1">
            <a:avLst/>
          </a:prstGeom>
          <a:noFill/>
          <a:ln w="31750" cap="flat">
            <a:solidFill>
              <a:schemeClr val="accent1">
                <a:lumMod val="75000"/>
              </a:schemeClr>
            </a:solidFill>
            <a:prstDash val="solid"/>
            <a:round/>
            <a:headEnd type="triangle" w="med" len="med"/>
            <a:tailEnd type="triangle"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54AB94C7-78C0-8345-8524-51D9AB14BEAF}"/>
              </a:ext>
            </a:extLst>
          </p:cNvPr>
          <p:cNvCxnSpPr>
            <a:cxnSpLocks/>
          </p:cNvCxnSpPr>
          <p:nvPr/>
        </p:nvCxnSpPr>
        <p:spPr>
          <a:xfrm>
            <a:off x="3074928" y="2837389"/>
            <a:ext cx="1247797" cy="680"/>
          </a:xfrm>
          <a:prstGeom prst="straightConnector1">
            <a:avLst/>
          </a:prstGeom>
          <a:noFill/>
          <a:ln w="31750" cap="flat">
            <a:solidFill>
              <a:schemeClr val="accent1">
                <a:lumMod val="50000"/>
              </a:schemeClr>
            </a:solidFill>
            <a:prstDash val="solid"/>
            <a:round/>
            <a:headEnd type="triangle" w="med" len="med"/>
            <a:tailEnd type="triangle"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DAA8E63D-2829-2B4D-B5EA-79CE2EB9761F}"/>
              </a:ext>
            </a:extLst>
          </p:cNvPr>
          <p:cNvCxnSpPr>
            <a:cxnSpLocks/>
          </p:cNvCxnSpPr>
          <p:nvPr/>
        </p:nvCxnSpPr>
        <p:spPr>
          <a:xfrm>
            <a:off x="3074928" y="2988473"/>
            <a:ext cx="2209707" cy="0"/>
          </a:xfrm>
          <a:prstGeom prst="straightConnector1">
            <a:avLst/>
          </a:prstGeom>
          <a:noFill/>
          <a:ln w="31750" cap="flat">
            <a:solidFill>
              <a:schemeClr val="accent1">
                <a:lumMod val="75000"/>
              </a:schemeClr>
            </a:solidFill>
            <a:prstDash val="solid"/>
            <a:round/>
            <a:headEnd type="triangle" w="med" len="med"/>
            <a:tailEnd type="triangle"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7FA6A1A5-D469-444D-99B7-576396E454FE}"/>
              </a:ext>
            </a:extLst>
          </p:cNvPr>
          <p:cNvCxnSpPr>
            <a:cxnSpLocks/>
          </p:cNvCxnSpPr>
          <p:nvPr/>
        </p:nvCxnSpPr>
        <p:spPr>
          <a:xfrm>
            <a:off x="3074928" y="3600039"/>
            <a:ext cx="412512" cy="0"/>
          </a:xfrm>
          <a:prstGeom prst="straightConnector1">
            <a:avLst/>
          </a:prstGeom>
          <a:noFill/>
          <a:ln w="31750" cap="flat">
            <a:solidFill>
              <a:schemeClr val="accent1">
                <a:lumMod val="50000"/>
              </a:schemeClr>
            </a:solidFill>
            <a:prstDash val="solid"/>
            <a:round/>
            <a:headEnd type="triangle" w="med" len="med"/>
            <a:tailEnd type="triangle"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BB9ACEB1-64FD-374B-883C-197D2F0DACA9}"/>
              </a:ext>
            </a:extLst>
          </p:cNvPr>
          <p:cNvCxnSpPr>
            <a:cxnSpLocks/>
          </p:cNvCxnSpPr>
          <p:nvPr/>
        </p:nvCxnSpPr>
        <p:spPr>
          <a:xfrm>
            <a:off x="3074928" y="3751123"/>
            <a:ext cx="3854843" cy="0"/>
          </a:xfrm>
          <a:prstGeom prst="straightConnector1">
            <a:avLst/>
          </a:prstGeom>
          <a:noFill/>
          <a:ln w="31750" cap="flat">
            <a:solidFill>
              <a:schemeClr val="accent1">
                <a:lumMod val="75000"/>
              </a:schemeClr>
            </a:solidFill>
            <a:prstDash val="solid"/>
            <a:round/>
            <a:headEnd type="triangle" w="med" len="med"/>
            <a:tailEnd type="triangle"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2" name="TextBox 181">
            <a:extLst>
              <a:ext uri="{FF2B5EF4-FFF2-40B4-BE49-F238E27FC236}">
                <a16:creationId xmlns:a16="http://schemas.microsoft.com/office/drawing/2014/main" id="{B6FFD5A2-8066-2244-8031-49E695CDDB8F}"/>
              </a:ext>
            </a:extLst>
          </p:cNvPr>
          <p:cNvSpPr txBox="1"/>
          <p:nvPr/>
        </p:nvSpPr>
        <p:spPr>
          <a:xfrm>
            <a:off x="768742" y="4195581"/>
            <a:ext cx="8316379" cy="43088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Communication overlapped with computation</a:t>
            </a:r>
          </a:p>
          <a:p>
            <a:pPr algn="ctr" defTabSz="1828800"/>
            <a:r>
              <a:rPr lang="en-US" sz="14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Max performance capped by peak compute throughput or available bandwidth (processor’s view) 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58630151-C2D1-154B-8778-DC7F3BE4F4F3}"/>
              </a:ext>
            </a:extLst>
          </p:cNvPr>
          <p:cNvSpPr>
            <a:spLocks noChangeAspect="1"/>
          </p:cNvSpPr>
          <p:nvPr/>
        </p:nvSpPr>
        <p:spPr>
          <a:xfrm rot="5400000" flipV="1">
            <a:off x="4456590" y="3632361"/>
            <a:ext cx="258193" cy="1773722"/>
          </a:xfrm>
          <a:prstGeom prst="rect">
            <a:avLst/>
          </a:prstGeom>
          <a:solidFill>
            <a:srgbClr val="00597D">
              <a:alpha val="10000"/>
            </a:srgbClr>
          </a:solidFill>
          <a:ln w="12700" cap="flat">
            <a:solidFill>
              <a:srgbClr val="00597D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2DF29072-F5D6-5F4D-8374-C4767B5EC327}"/>
              </a:ext>
            </a:extLst>
          </p:cNvPr>
          <p:cNvSpPr>
            <a:spLocks noChangeAspect="1"/>
          </p:cNvSpPr>
          <p:nvPr/>
        </p:nvSpPr>
        <p:spPr>
          <a:xfrm rot="5400000" flipV="1">
            <a:off x="6422820" y="3679390"/>
            <a:ext cx="277600" cy="1715101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>
            <a:solidFill>
              <a:srgbClr val="A0C519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12758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788F09-C217-F440-BE37-9B936F524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Advisor in action…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33A23-E3B5-8345-95C4-29B339A6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60</a:t>
            </a:fld>
            <a:r>
              <a:rPr lang="pt-PT"/>
              <a:t>  </a:t>
            </a:r>
            <a:r>
              <a:rPr lang="pt-PT" b="0"/>
              <a:t>|</a:t>
            </a:r>
            <a:endParaRPr lang="uk-UA" b="0" dirty="0"/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id="{C405ED78-4798-A34F-B1BE-9C739FEC72EE}"/>
              </a:ext>
            </a:extLst>
          </p:cNvPr>
          <p:cNvSpPr/>
          <p:nvPr/>
        </p:nvSpPr>
        <p:spPr>
          <a:xfrm>
            <a:off x="6687350" y="0"/>
            <a:ext cx="2456650" cy="5143500"/>
          </a:xfrm>
          <a:prstGeom prst="rect">
            <a:avLst/>
          </a:prstGeom>
          <a:solidFill>
            <a:srgbClr val="00597D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637BB7-9F6F-264C-A270-146DBC9D1EA6}"/>
              </a:ext>
            </a:extLst>
          </p:cNvPr>
          <p:cNvGrpSpPr/>
          <p:nvPr/>
        </p:nvGrpSpPr>
        <p:grpSpPr>
          <a:xfrm>
            <a:off x="6905969" y="450944"/>
            <a:ext cx="1792001" cy="709254"/>
            <a:chOff x="6905969" y="450944"/>
            <a:chExt cx="1792001" cy="709254"/>
          </a:xfrm>
        </p:grpSpPr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7F3D38D3-1B49-424F-A840-332FFEF4BD42}"/>
                </a:ext>
              </a:extLst>
            </p:cNvPr>
            <p:cNvSpPr txBox="1"/>
            <p:nvPr/>
          </p:nvSpPr>
          <p:spPr>
            <a:xfrm>
              <a:off x="7175117" y="450944"/>
              <a:ext cx="1522853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defTabSz="1828800"/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Three Genotypes + Phenotype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712B104-F208-3B4D-880C-CD329D54B6F0}"/>
                </a:ext>
              </a:extLst>
            </p:cNvPr>
            <p:cNvGrpSpPr/>
            <p:nvPr/>
          </p:nvGrpSpPr>
          <p:grpSpPr>
            <a:xfrm>
              <a:off x="7190865" y="679378"/>
              <a:ext cx="470414" cy="480820"/>
              <a:chOff x="7124920" y="365042"/>
              <a:chExt cx="470414" cy="480820"/>
            </a:xfrm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C9F77248-06BF-7146-AE78-4D2C87D5D812}"/>
                  </a:ext>
                </a:extLst>
              </p:cNvPr>
              <p:cNvSpPr/>
              <p:nvPr/>
            </p:nvSpPr>
            <p:spPr>
              <a:xfrm>
                <a:off x="7124920" y="365042"/>
                <a:ext cx="470414" cy="48082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A7D428CB-DB10-BB4C-B8AA-DE7AE05B9872}"/>
                  </a:ext>
                </a:extLst>
              </p:cNvPr>
              <p:cNvGrpSpPr/>
              <p:nvPr/>
            </p:nvGrpSpPr>
            <p:grpSpPr>
              <a:xfrm>
                <a:off x="7177888" y="411290"/>
                <a:ext cx="359728" cy="104455"/>
                <a:chOff x="7177888" y="411290"/>
                <a:chExt cx="359728" cy="104455"/>
              </a:xfrm>
            </p:grpSpPr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8FA9A594-F810-8749-9894-E3F3ED6E25E6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C8AC1865-7A7B-0242-B49B-1605AAF743C5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2EAD230E-8FF9-514A-9ABD-DD3F9478A9B8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72924A39-F1A9-4F47-8D8D-90EC34B74D73}"/>
                  </a:ext>
                </a:extLst>
              </p:cNvPr>
              <p:cNvGrpSpPr/>
              <p:nvPr/>
            </p:nvGrpSpPr>
            <p:grpSpPr>
              <a:xfrm>
                <a:off x="7177888" y="508537"/>
                <a:ext cx="359728" cy="104455"/>
                <a:chOff x="7177888" y="411290"/>
                <a:chExt cx="359728" cy="104455"/>
              </a:xfrm>
            </p:grpSpPr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F46E6D34-9C62-AA49-8BA4-58DD16D209C9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ED189552-1158-064F-851B-256240C34D29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157D36FC-1D8F-2D4A-9030-61A55E9C4760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B6FF3A16-F9B8-BC4F-A51C-E2E8787E6D54}"/>
                  </a:ext>
                </a:extLst>
              </p:cNvPr>
              <p:cNvGrpSpPr/>
              <p:nvPr/>
            </p:nvGrpSpPr>
            <p:grpSpPr>
              <a:xfrm>
                <a:off x="7177888" y="612992"/>
                <a:ext cx="359728" cy="104455"/>
                <a:chOff x="7177888" y="411290"/>
                <a:chExt cx="359728" cy="104455"/>
              </a:xfrm>
            </p:grpSpPr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78CD421A-F950-3E4B-BF32-F4489C9F418C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4CB2CB17-BAE4-B846-B8E6-278AFE7DBE92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03A5BD55-9C8A-4A4E-A741-CCEE470D20AB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03DE9CA7-544D-574E-8062-992A60FEC702}"/>
                  </a:ext>
                </a:extLst>
              </p:cNvPr>
              <p:cNvSpPr/>
              <p:nvPr/>
            </p:nvSpPr>
            <p:spPr>
              <a:xfrm>
                <a:off x="7177888" y="756992"/>
                <a:ext cx="359728" cy="3600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C4E26584-492D-264E-A541-31B3F1699BB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03947" y="679378"/>
              <a:ext cx="468000" cy="446023"/>
              <a:chOff x="2796231" y="2702265"/>
              <a:chExt cx="563080" cy="536639"/>
            </a:xfrm>
          </p:grpSpPr>
          <p:sp>
            <p:nvSpPr>
              <p:cNvPr id="228" name="Rounded Rectangle 227">
                <a:extLst>
                  <a:ext uri="{FF2B5EF4-FFF2-40B4-BE49-F238E27FC236}">
                    <a16:creationId xmlns:a16="http://schemas.microsoft.com/office/drawing/2014/main" id="{099E7CE4-9051-4945-9A9B-FA9252945D6E}"/>
                  </a:ext>
                </a:extLst>
              </p:cNvPr>
              <p:cNvSpPr/>
              <p:nvPr/>
            </p:nvSpPr>
            <p:spPr>
              <a:xfrm>
                <a:off x="314334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and</a:t>
                </a:r>
              </a:p>
            </p:txBody>
          </p:sp>
          <p:cxnSp>
            <p:nvCxnSpPr>
              <p:cNvPr id="229" name="Straight Arrow Connector 228">
                <a:extLst>
                  <a:ext uri="{FF2B5EF4-FFF2-40B4-BE49-F238E27FC236}">
                    <a16:creationId xmlns:a16="http://schemas.microsoft.com/office/drawing/2014/main" id="{F82CFD39-C4B7-0743-9D08-85CDE1E601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98587" y="3126682"/>
                <a:ext cx="77060" cy="104914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34" name="Straight Arrow Connector 233">
                <a:extLst>
                  <a:ext uri="{FF2B5EF4-FFF2-40B4-BE49-F238E27FC236}">
                    <a16:creationId xmlns:a16="http://schemas.microsoft.com/office/drawing/2014/main" id="{14A8715D-C269-B84B-9BF9-5051BC07C2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58839" y="3129022"/>
                <a:ext cx="82660" cy="10988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3" name="Straight Arrow Connector 242">
                <a:extLst>
                  <a:ext uri="{FF2B5EF4-FFF2-40B4-BE49-F238E27FC236}">
                    <a16:creationId xmlns:a16="http://schemas.microsoft.com/office/drawing/2014/main" id="{BB11C006-BAC7-F242-8250-8BD6CE45C2E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53010" y="3071139"/>
                <a:ext cx="91155" cy="1348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44" name="Rounded Rectangle 243">
                <a:extLst>
                  <a:ext uri="{FF2B5EF4-FFF2-40B4-BE49-F238E27FC236}">
                    <a16:creationId xmlns:a16="http://schemas.microsoft.com/office/drawing/2014/main" id="{B935295E-ADF6-574A-B5AD-27C6F21D335E}"/>
                  </a:ext>
                </a:extLst>
              </p:cNvPr>
              <p:cNvSpPr/>
              <p:nvPr/>
            </p:nvSpPr>
            <p:spPr>
              <a:xfrm>
                <a:off x="3089311" y="2798470"/>
                <a:ext cx="270000" cy="126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popcnt</a:t>
                </a:r>
                <a:endParaRPr kumimoji="0" lang="en-US" sz="600" b="1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Next Condensed Demi Bold" panose="020B0506020202020204" pitchFamily="34" charset="0"/>
                  <a:sym typeface="Arial"/>
                </a:endParaRPr>
              </a:p>
            </p:txBody>
          </p:sp>
          <p:cxnSp>
            <p:nvCxnSpPr>
              <p:cNvPr id="245" name="Straight Arrow Connector 244">
                <a:extLst>
                  <a:ext uri="{FF2B5EF4-FFF2-40B4-BE49-F238E27FC236}">
                    <a16:creationId xmlns:a16="http://schemas.microsoft.com/office/drawing/2014/main" id="{64955A48-A605-6E4D-9473-C06B955B3B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5721" y="2928693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6" name="Straight Arrow Connector 245">
                <a:extLst>
                  <a:ext uri="{FF2B5EF4-FFF2-40B4-BE49-F238E27FC236}">
                    <a16:creationId xmlns:a16="http://schemas.microsoft.com/office/drawing/2014/main" id="{26C5208F-75BE-E74B-A7AA-6DBBE1E573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8517" y="2702265"/>
                <a:ext cx="0" cy="9123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47" name="Rounded Rectangle 246">
                <a:extLst>
                  <a:ext uri="{FF2B5EF4-FFF2-40B4-BE49-F238E27FC236}">
                    <a16:creationId xmlns:a16="http://schemas.microsoft.com/office/drawing/2014/main" id="{BDEC93B6-7B22-FD41-942A-15E071638518}"/>
                  </a:ext>
                </a:extLst>
              </p:cNvPr>
              <p:cNvSpPr/>
              <p:nvPr/>
            </p:nvSpPr>
            <p:spPr>
              <a:xfrm>
                <a:off x="288690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not</a:t>
                </a:r>
              </a:p>
            </p:txBody>
          </p:sp>
          <p:cxnSp>
            <p:nvCxnSpPr>
              <p:cNvPr id="248" name="Straight Arrow Connector 247">
                <a:extLst>
                  <a:ext uri="{FF2B5EF4-FFF2-40B4-BE49-F238E27FC236}">
                    <a16:creationId xmlns:a16="http://schemas.microsoft.com/office/drawing/2014/main" id="{B7C6AEFD-AEE1-404C-9477-6BEB5A8AA3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6231" y="3071139"/>
                <a:ext cx="91013" cy="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916" name="Freeform 915">
              <a:extLst>
                <a:ext uri="{FF2B5EF4-FFF2-40B4-BE49-F238E27FC236}">
                  <a16:creationId xmlns:a16="http://schemas.microsoft.com/office/drawing/2014/main" id="{68EEE73D-7639-EE4E-A295-EE01482AE8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5969" y="473888"/>
              <a:ext cx="108128" cy="108000"/>
            </a:xfrm>
            <a:custGeom>
              <a:avLst/>
              <a:gdLst>
                <a:gd name="connsiteX0" fmla="*/ 61631 w 61567"/>
                <a:gd name="connsiteY0" fmla="*/ 30747 h 61494"/>
                <a:gd name="connsiteX1" fmla="*/ 30847 w 61567"/>
                <a:gd name="connsiteY1" fmla="*/ 61495 h 61494"/>
                <a:gd name="connsiteX2" fmla="*/ 63 w 61567"/>
                <a:gd name="connsiteY2" fmla="*/ 30747 h 61494"/>
                <a:gd name="connsiteX3" fmla="*/ 30847 w 61567"/>
                <a:gd name="connsiteY3" fmla="*/ 0 h 61494"/>
                <a:gd name="connsiteX4" fmla="*/ 61631 w 61567"/>
                <a:gd name="connsiteY4" fmla="*/ 30747 h 6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67" h="61494">
                  <a:moveTo>
                    <a:pt x="61631" y="30747"/>
                  </a:moveTo>
                  <a:cubicBezTo>
                    <a:pt x="61631" y="47729"/>
                    <a:pt x="47848" y="61495"/>
                    <a:pt x="30847" y="61495"/>
                  </a:cubicBezTo>
                  <a:cubicBezTo>
                    <a:pt x="13845" y="61495"/>
                    <a:pt x="63" y="47729"/>
                    <a:pt x="63" y="30747"/>
                  </a:cubicBezTo>
                  <a:cubicBezTo>
                    <a:pt x="63" y="13766"/>
                    <a:pt x="13845" y="0"/>
                    <a:pt x="30847" y="0"/>
                  </a:cubicBezTo>
                  <a:cubicBezTo>
                    <a:pt x="47848" y="0"/>
                    <a:pt x="61631" y="13766"/>
                    <a:pt x="61631" y="30747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803" name="TextBox 802">
            <a:extLst>
              <a:ext uri="{FF2B5EF4-FFF2-40B4-BE49-F238E27FC236}">
                <a16:creationId xmlns:a16="http://schemas.microsoft.com/office/drawing/2014/main" id="{257E2B0E-9780-F64E-B40A-677D810E614A}"/>
              </a:ext>
            </a:extLst>
          </p:cNvPr>
          <p:cNvSpPr txBox="1"/>
          <p:nvPr/>
        </p:nvSpPr>
        <p:spPr>
          <a:xfrm>
            <a:off x="7211956" y="63125"/>
            <a:ext cx="1410643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GPU Optimization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BF82EB-49ED-4696-AB3D-89C2B165C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488" y="866867"/>
            <a:ext cx="6252973" cy="376026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CF65F2E0-9302-4F1B-859F-9D3B5636AB0E}"/>
              </a:ext>
            </a:extLst>
          </p:cNvPr>
          <p:cNvSpPr txBox="1"/>
          <p:nvPr/>
        </p:nvSpPr>
        <p:spPr>
          <a:xfrm>
            <a:off x="3487743" y="1362453"/>
            <a:ext cx="1320874" cy="18466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rgbClr val="FF000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Click on plus sign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71776FC-0BD2-4A1E-B0AF-E2F8F7597D92}"/>
              </a:ext>
            </a:extLst>
          </p:cNvPr>
          <p:cNvCxnSpPr>
            <a:cxnSpLocks/>
          </p:cNvCxnSpPr>
          <p:nvPr/>
        </p:nvCxnSpPr>
        <p:spPr>
          <a:xfrm>
            <a:off x="2049780" y="1561480"/>
            <a:ext cx="1272154" cy="0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D411BA9A-6910-48C4-B784-ECF6AD1FA600}"/>
              </a:ext>
            </a:extLst>
          </p:cNvPr>
          <p:cNvSpPr txBox="1"/>
          <p:nvPr/>
        </p:nvSpPr>
        <p:spPr>
          <a:xfrm>
            <a:off x="3447579" y="1538168"/>
            <a:ext cx="2574424" cy="18466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rgbClr val="FF000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Select the file traces/v2.advixeexpz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3A08DF0-51B5-43D4-AE4B-A8C3E40EEBB9}"/>
              </a:ext>
            </a:extLst>
          </p:cNvPr>
          <p:cNvSpPr txBox="1"/>
          <p:nvPr/>
        </p:nvSpPr>
        <p:spPr>
          <a:xfrm>
            <a:off x="7175117" y="1307540"/>
            <a:ext cx="1535677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defTabSz="1828800"/>
            <a:r>
              <a:rPr lang="en-US" sz="10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Two Genotypes, No Phenotype</a:t>
            </a:r>
          </a:p>
        </p:txBody>
      </p:sp>
      <p:sp>
        <p:nvSpPr>
          <p:cNvPr id="42" name="Freeform 917">
            <a:extLst>
              <a:ext uri="{FF2B5EF4-FFF2-40B4-BE49-F238E27FC236}">
                <a16:creationId xmlns:a16="http://schemas.microsoft.com/office/drawing/2014/main" id="{F0EAA8DC-4E1C-43D6-99FB-CC9960F519F5}"/>
              </a:ext>
            </a:extLst>
          </p:cNvPr>
          <p:cNvSpPr>
            <a:spLocks noChangeAspect="1"/>
          </p:cNvSpPr>
          <p:nvPr/>
        </p:nvSpPr>
        <p:spPr>
          <a:xfrm>
            <a:off x="6905969" y="1330484"/>
            <a:ext cx="108128" cy="108000"/>
          </a:xfrm>
          <a:custGeom>
            <a:avLst/>
            <a:gdLst>
              <a:gd name="connsiteX0" fmla="*/ 63 w 53871"/>
              <a:gd name="connsiteY0" fmla="*/ 0 h 53807"/>
              <a:gd name="connsiteX1" fmla="*/ 53935 w 53871"/>
              <a:gd name="connsiteY1" fmla="*/ 0 h 53807"/>
              <a:gd name="connsiteX2" fmla="*/ 53935 w 53871"/>
              <a:gd name="connsiteY2" fmla="*/ 53808 h 53807"/>
              <a:gd name="connsiteX3" fmla="*/ 63 w 53871"/>
              <a:gd name="connsiteY3" fmla="*/ 53808 h 53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871" h="53807">
                <a:moveTo>
                  <a:pt x="63" y="0"/>
                </a:moveTo>
                <a:lnTo>
                  <a:pt x="53935" y="0"/>
                </a:lnTo>
                <a:lnTo>
                  <a:pt x="53935" y="53808"/>
                </a:lnTo>
                <a:lnTo>
                  <a:pt x="63" y="53808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solidFill>
              <a:schemeClr val="bg1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70465B5-79B6-4C7B-8D0F-2A0D1D7040CA}"/>
              </a:ext>
            </a:extLst>
          </p:cNvPr>
          <p:cNvGrpSpPr/>
          <p:nvPr/>
        </p:nvGrpSpPr>
        <p:grpSpPr>
          <a:xfrm>
            <a:off x="6905969" y="1307540"/>
            <a:ext cx="1804825" cy="809702"/>
            <a:chOff x="6905969" y="1307540"/>
            <a:chExt cx="1804825" cy="809702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9E2BA0C-C190-43FB-8CC5-E3416155AFBE}"/>
                </a:ext>
              </a:extLst>
            </p:cNvPr>
            <p:cNvSpPr txBox="1"/>
            <p:nvPr/>
          </p:nvSpPr>
          <p:spPr>
            <a:xfrm>
              <a:off x="7175117" y="1307540"/>
              <a:ext cx="1535677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defTabSz="1828800"/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Two Genotypes, No Phenotype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AAF2313-B4CE-4A33-8E94-E5658BF093CB}"/>
                </a:ext>
              </a:extLst>
            </p:cNvPr>
            <p:cNvGrpSpPr/>
            <p:nvPr/>
          </p:nvGrpSpPr>
          <p:grpSpPr>
            <a:xfrm>
              <a:off x="7190865" y="1588832"/>
              <a:ext cx="470414" cy="480820"/>
              <a:chOff x="7193636" y="1226995"/>
              <a:chExt cx="470414" cy="480820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1C9F17BB-76B8-4474-85B5-4174D948BA18}"/>
                  </a:ext>
                </a:extLst>
              </p:cNvPr>
              <p:cNvGrpSpPr/>
              <p:nvPr/>
            </p:nvGrpSpPr>
            <p:grpSpPr>
              <a:xfrm>
                <a:off x="7193636" y="1226995"/>
                <a:ext cx="470414" cy="480820"/>
                <a:chOff x="7124920" y="365042"/>
                <a:chExt cx="470414" cy="480820"/>
              </a:xfrm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AA3FB1A5-B32A-48E5-9D1F-B4FC585EB43E}"/>
                    </a:ext>
                  </a:extLst>
                </p:cNvPr>
                <p:cNvSpPr/>
                <p:nvPr/>
              </p:nvSpPr>
              <p:spPr>
                <a:xfrm>
                  <a:off x="7124920" y="365042"/>
                  <a:ext cx="470414" cy="480820"/>
                </a:xfrm>
                <a:prstGeom prst="rect">
                  <a:avLst/>
                </a:prstGeom>
                <a:noFill/>
                <a:ln w="12700" cap="flat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46BD55DA-3AFD-43E4-B014-09BCF3F4A76A}"/>
                    </a:ext>
                  </a:extLst>
                </p:cNvPr>
                <p:cNvGrpSpPr/>
                <p:nvPr/>
              </p:nvGrpSpPr>
              <p:grpSpPr>
                <a:xfrm>
                  <a:off x="7177888" y="411290"/>
                  <a:ext cx="359728" cy="70227"/>
                  <a:chOff x="7177888" y="411290"/>
                  <a:chExt cx="359728" cy="70227"/>
                </a:xfrm>
              </p:grpSpPr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8DE5A15D-492F-46AA-AA92-7B415D0712F0}"/>
                      </a:ext>
                    </a:extLst>
                  </p:cNvPr>
                  <p:cNvSpPr/>
                  <p:nvPr/>
                </p:nvSpPr>
                <p:spPr>
                  <a:xfrm>
                    <a:off x="7177888" y="411290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75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40AF7093-C761-4127-9D30-454E48669C71}"/>
                      </a:ext>
                    </a:extLst>
                  </p:cNvPr>
                  <p:cNvSpPr/>
                  <p:nvPr/>
                </p:nvSpPr>
                <p:spPr>
                  <a:xfrm>
                    <a:off x="7177888" y="445517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0ABD8D2F-58B4-4F2B-8877-9A335793799B}"/>
                    </a:ext>
                  </a:extLst>
                </p:cNvPr>
                <p:cNvGrpSpPr/>
                <p:nvPr/>
              </p:nvGrpSpPr>
              <p:grpSpPr>
                <a:xfrm>
                  <a:off x="7177888" y="508537"/>
                  <a:ext cx="359728" cy="70227"/>
                  <a:chOff x="7177888" y="411290"/>
                  <a:chExt cx="359728" cy="70227"/>
                </a:xfrm>
              </p:grpSpPr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5E298FF0-C9A7-4720-90EA-E326AF68B4FC}"/>
                      </a:ext>
                    </a:extLst>
                  </p:cNvPr>
                  <p:cNvSpPr/>
                  <p:nvPr/>
                </p:nvSpPr>
                <p:spPr>
                  <a:xfrm>
                    <a:off x="7177888" y="411290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75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52AFEF9A-9D9C-4F0B-AE99-84ADBAA63B16}"/>
                      </a:ext>
                    </a:extLst>
                  </p:cNvPr>
                  <p:cNvSpPr/>
                  <p:nvPr/>
                </p:nvSpPr>
                <p:spPr>
                  <a:xfrm>
                    <a:off x="7177888" y="445517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9C02AB59-39D4-4A90-9C33-43A38B43D737}"/>
                    </a:ext>
                  </a:extLst>
                </p:cNvPr>
                <p:cNvGrpSpPr/>
                <p:nvPr/>
              </p:nvGrpSpPr>
              <p:grpSpPr>
                <a:xfrm>
                  <a:off x="7177888" y="612992"/>
                  <a:ext cx="359728" cy="70227"/>
                  <a:chOff x="7177888" y="411290"/>
                  <a:chExt cx="359728" cy="70227"/>
                </a:xfrm>
              </p:grpSpPr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27AB3DB9-B4DB-4E9A-9A0D-577FC7C3B76C}"/>
                      </a:ext>
                    </a:extLst>
                  </p:cNvPr>
                  <p:cNvSpPr/>
                  <p:nvPr/>
                </p:nvSpPr>
                <p:spPr>
                  <a:xfrm>
                    <a:off x="7177888" y="411290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75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8B03091D-75C6-45E7-A7C9-166463F8E61E}"/>
                      </a:ext>
                    </a:extLst>
                  </p:cNvPr>
                  <p:cNvSpPr/>
                  <p:nvPr/>
                </p:nvSpPr>
                <p:spPr>
                  <a:xfrm>
                    <a:off x="7177888" y="445517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9B239C20-F70F-49EF-9268-CDF846AB99F1}"/>
                  </a:ext>
                </a:extLst>
              </p:cNvPr>
              <p:cNvSpPr/>
              <p:nvPr/>
            </p:nvSpPr>
            <p:spPr>
              <a:xfrm>
                <a:off x="7246604" y="1585491"/>
                <a:ext cx="359728" cy="3600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5DA1674C-05D4-4C0C-8C36-8C1B8183EF08}"/>
                  </a:ext>
                </a:extLst>
              </p:cNvPr>
              <p:cNvSpPr/>
              <p:nvPr/>
            </p:nvSpPr>
            <p:spPr>
              <a:xfrm>
                <a:off x="7246604" y="1619718"/>
                <a:ext cx="359728" cy="3600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63E7093A-54B1-444E-8169-2ADD6A98F27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134995" y="1541242"/>
              <a:ext cx="449493" cy="576000"/>
              <a:chOff x="3183706" y="3510680"/>
              <a:chExt cx="564144" cy="722918"/>
            </a:xfrm>
          </p:grpSpPr>
          <p:sp>
            <p:nvSpPr>
              <p:cNvPr id="48" name="Rounded Rectangle 292">
                <a:extLst>
                  <a:ext uri="{FF2B5EF4-FFF2-40B4-BE49-F238E27FC236}">
                    <a16:creationId xmlns:a16="http://schemas.microsoft.com/office/drawing/2014/main" id="{3CB206C1-A952-4166-ABE1-804F4C6A93F8}"/>
                  </a:ext>
                </a:extLst>
              </p:cNvPr>
              <p:cNvSpPr/>
              <p:nvPr/>
            </p:nvSpPr>
            <p:spPr>
              <a:xfrm>
                <a:off x="3389052" y="381760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and</a:t>
                </a:r>
              </a:p>
            </p:txBody>
          </p: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91D54AB7-7E32-44AC-8860-96D72967D19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44328" y="3926472"/>
                <a:ext cx="77060" cy="104914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C8BB65B2-4D4C-4AC2-988D-499E09B6E93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07755" y="3925637"/>
                <a:ext cx="86070" cy="101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51" name="Rounded Rectangle 295">
                <a:extLst>
                  <a:ext uri="{FF2B5EF4-FFF2-40B4-BE49-F238E27FC236}">
                    <a16:creationId xmlns:a16="http://schemas.microsoft.com/office/drawing/2014/main" id="{3C086231-0D98-4191-93E0-F1F318D1C9AE}"/>
                  </a:ext>
                </a:extLst>
              </p:cNvPr>
              <p:cNvSpPr/>
              <p:nvPr/>
            </p:nvSpPr>
            <p:spPr>
              <a:xfrm>
                <a:off x="3335052" y="3598260"/>
                <a:ext cx="270000" cy="126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popcnt</a:t>
                </a:r>
                <a:endParaRPr kumimoji="0" lang="en-US" sz="600" b="1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Next Condensed Demi Bold" panose="020B0506020202020204" pitchFamily="34" charset="0"/>
                  <a:sym typeface="Arial"/>
                </a:endParaRPr>
              </a:p>
            </p:txBody>
          </p: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2DD56679-2500-4E70-8012-885CA0BC78C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70052" y="3728483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53" name="Rounded Rectangle 297">
                <a:extLst>
                  <a:ext uri="{FF2B5EF4-FFF2-40B4-BE49-F238E27FC236}">
                    <a16:creationId xmlns:a16="http://schemas.microsoft.com/office/drawing/2014/main" id="{4C2AFD78-5649-4634-8EBE-1339D67544AF}"/>
                  </a:ext>
                </a:extLst>
              </p:cNvPr>
              <p:cNvSpPr/>
              <p:nvPr/>
            </p:nvSpPr>
            <p:spPr>
              <a:xfrm>
                <a:off x="3186003" y="402694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nor</a:t>
                </a:r>
              </a:p>
            </p:txBody>
          </p:sp>
          <p:sp>
            <p:nvSpPr>
              <p:cNvPr id="54" name="Rounded Rectangle 298">
                <a:extLst>
                  <a:ext uri="{FF2B5EF4-FFF2-40B4-BE49-F238E27FC236}">
                    <a16:creationId xmlns:a16="http://schemas.microsoft.com/office/drawing/2014/main" id="{7D5EB064-57CD-430F-9ADD-4977A3114F28}"/>
                  </a:ext>
                </a:extLst>
              </p:cNvPr>
              <p:cNvSpPr/>
              <p:nvPr/>
            </p:nvSpPr>
            <p:spPr>
              <a:xfrm>
                <a:off x="3585850" y="402694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nor</a:t>
                </a:r>
              </a:p>
            </p:txBody>
          </p: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EFF8A133-9C9C-4228-86ED-2A67FB9BFD4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83706" y="4136292"/>
                <a:ext cx="32379" cy="9306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67B1218E-1845-4BF9-8A17-871F192032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11978" y="4136292"/>
                <a:ext cx="32350" cy="97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6543E76E-C6D9-4A70-B789-6DBC6E3F7DC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85147" y="4136292"/>
                <a:ext cx="32379" cy="9306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E566DA31-29B8-46FB-8F6F-2B0593ADD9E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713419" y="4136292"/>
                <a:ext cx="32350" cy="97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B98A0A26-2515-4AB8-83BB-36F52A91417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70052" y="3510680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47" name="Freeform 917">
              <a:extLst>
                <a:ext uri="{FF2B5EF4-FFF2-40B4-BE49-F238E27FC236}">
                  <a16:creationId xmlns:a16="http://schemas.microsoft.com/office/drawing/2014/main" id="{C7C43B01-6CC4-4A45-8B4D-4DD952D093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5969" y="1330484"/>
              <a:ext cx="108128" cy="108000"/>
            </a:xfrm>
            <a:custGeom>
              <a:avLst/>
              <a:gdLst>
                <a:gd name="connsiteX0" fmla="*/ 63 w 53871"/>
                <a:gd name="connsiteY0" fmla="*/ 0 h 53807"/>
                <a:gd name="connsiteX1" fmla="*/ 53935 w 53871"/>
                <a:gd name="connsiteY1" fmla="*/ 0 h 53807"/>
                <a:gd name="connsiteX2" fmla="*/ 53935 w 53871"/>
                <a:gd name="connsiteY2" fmla="*/ 53808 h 53807"/>
                <a:gd name="connsiteX3" fmla="*/ 63 w 53871"/>
                <a:gd name="connsiteY3" fmla="*/ 53808 h 5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871" h="53807">
                  <a:moveTo>
                    <a:pt x="63" y="0"/>
                  </a:moveTo>
                  <a:lnTo>
                    <a:pt x="53935" y="0"/>
                  </a:lnTo>
                  <a:lnTo>
                    <a:pt x="53935" y="53808"/>
                  </a:lnTo>
                  <a:lnTo>
                    <a:pt x="63" y="53808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791975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788F09-C217-F440-BE37-9B936F524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Advisor in action…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33A23-E3B5-8345-95C4-29B339A6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61</a:t>
            </a:fld>
            <a:r>
              <a:rPr lang="pt-PT"/>
              <a:t>  </a:t>
            </a:r>
            <a:r>
              <a:rPr lang="pt-PT" b="0"/>
              <a:t>|</a:t>
            </a:r>
            <a:endParaRPr lang="uk-UA" b="0" dirty="0"/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id="{C405ED78-4798-A34F-B1BE-9C739FEC72EE}"/>
              </a:ext>
            </a:extLst>
          </p:cNvPr>
          <p:cNvSpPr/>
          <p:nvPr/>
        </p:nvSpPr>
        <p:spPr>
          <a:xfrm>
            <a:off x="6687350" y="0"/>
            <a:ext cx="2456650" cy="5143500"/>
          </a:xfrm>
          <a:prstGeom prst="rect">
            <a:avLst/>
          </a:prstGeom>
          <a:solidFill>
            <a:srgbClr val="00597D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637BB7-9F6F-264C-A270-146DBC9D1EA6}"/>
              </a:ext>
            </a:extLst>
          </p:cNvPr>
          <p:cNvGrpSpPr/>
          <p:nvPr/>
        </p:nvGrpSpPr>
        <p:grpSpPr>
          <a:xfrm>
            <a:off x="6905969" y="450944"/>
            <a:ext cx="1792001" cy="709254"/>
            <a:chOff x="6905969" y="450944"/>
            <a:chExt cx="1792001" cy="709254"/>
          </a:xfrm>
        </p:grpSpPr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7F3D38D3-1B49-424F-A840-332FFEF4BD42}"/>
                </a:ext>
              </a:extLst>
            </p:cNvPr>
            <p:cNvSpPr txBox="1"/>
            <p:nvPr/>
          </p:nvSpPr>
          <p:spPr>
            <a:xfrm>
              <a:off x="7175117" y="450944"/>
              <a:ext cx="1522853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defTabSz="1828800"/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Three Genotypes + Phenotype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712B104-F208-3B4D-880C-CD329D54B6F0}"/>
                </a:ext>
              </a:extLst>
            </p:cNvPr>
            <p:cNvGrpSpPr/>
            <p:nvPr/>
          </p:nvGrpSpPr>
          <p:grpSpPr>
            <a:xfrm>
              <a:off x="7190865" y="679378"/>
              <a:ext cx="470414" cy="480820"/>
              <a:chOff x="7124920" y="365042"/>
              <a:chExt cx="470414" cy="480820"/>
            </a:xfrm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C9F77248-06BF-7146-AE78-4D2C87D5D812}"/>
                  </a:ext>
                </a:extLst>
              </p:cNvPr>
              <p:cNvSpPr/>
              <p:nvPr/>
            </p:nvSpPr>
            <p:spPr>
              <a:xfrm>
                <a:off x="7124920" y="365042"/>
                <a:ext cx="470414" cy="48082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A7D428CB-DB10-BB4C-B8AA-DE7AE05B9872}"/>
                  </a:ext>
                </a:extLst>
              </p:cNvPr>
              <p:cNvGrpSpPr/>
              <p:nvPr/>
            </p:nvGrpSpPr>
            <p:grpSpPr>
              <a:xfrm>
                <a:off x="7177888" y="411290"/>
                <a:ext cx="359728" cy="104455"/>
                <a:chOff x="7177888" y="411290"/>
                <a:chExt cx="359728" cy="104455"/>
              </a:xfrm>
            </p:grpSpPr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8FA9A594-F810-8749-9894-E3F3ED6E25E6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C8AC1865-7A7B-0242-B49B-1605AAF743C5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2EAD230E-8FF9-514A-9ABD-DD3F9478A9B8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72924A39-F1A9-4F47-8D8D-90EC34B74D73}"/>
                  </a:ext>
                </a:extLst>
              </p:cNvPr>
              <p:cNvGrpSpPr/>
              <p:nvPr/>
            </p:nvGrpSpPr>
            <p:grpSpPr>
              <a:xfrm>
                <a:off x="7177888" y="508537"/>
                <a:ext cx="359728" cy="104455"/>
                <a:chOff x="7177888" y="411290"/>
                <a:chExt cx="359728" cy="104455"/>
              </a:xfrm>
            </p:grpSpPr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F46E6D34-9C62-AA49-8BA4-58DD16D209C9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ED189552-1158-064F-851B-256240C34D29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157D36FC-1D8F-2D4A-9030-61A55E9C4760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B6FF3A16-F9B8-BC4F-A51C-E2E8787E6D54}"/>
                  </a:ext>
                </a:extLst>
              </p:cNvPr>
              <p:cNvGrpSpPr/>
              <p:nvPr/>
            </p:nvGrpSpPr>
            <p:grpSpPr>
              <a:xfrm>
                <a:off x="7177888" y="612992"/>
                <a:ext cx="359728" cy="104455"/>
                <a:chOff x="7177888" y="411290"/>
                <a:chExt cx="359728" cy="104455"/>
              </a:xfrm>
            </p:grpSpPr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78CD421A-F950-3E4B-BF32-F4489C9F418C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4CB2CB17-BAE4-B846-B8E6-278AFE7DBE92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03A5BD55-9C8A-4A4E-A741-CCEE470D20AB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03DE9CA7-544D-574E-8062-992A60FEC702}"/>
                  </a:ext>
                </a:extLst>
              </p:cNvPr>
              <p:cNvSpPr/>
              <p:nvPr/>
            </p:nvSpPr>
            <p:spPr>
              <a:xfrm>
                <a:off x="7177888" y="756992"/>
                <a:ext cx="359728" cy="3600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C4E26584-492D-264E-A541-31B3F1699BB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03947" y="679378"/>
              <a:ext cx="468000" cy="446023"/>
              <a:chOff x="2796231" y="2702265"/>
              <a:chExt cx="563080" cy="536639"/>
            </a:xfrm>
          </p:grpSpPr>
          <p:sp>
            <p:nvSpPr>
              <p:cNvPr id="228" name="Rounded Rectangle 227">
                <a:extLst>
                  <a:ext uri="{FF2B5EF4-FFF2-40B4-BE49-F238E27FC236}">
                    <a16:creationId xmlns:a16="http://schemas.microsoft.com/office/drawing/2014/main" id="{099E7CE4-9051-4945-9A9B-FA9252945D6E}"/>
                  </a:ext>
                </a:extLst>
              </p:cNvPr>
              <p:cNvSpPr/>
              <p:nvPr/>
            </p:nvSpPr>
            <p:spPr>
              <a:xfrm>
                <a:off x="314334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and</a:t>
                </a:r>
              </a:p>
            </p:txBody>
          </p:sp>
          <p:cxnSp>
            <p:nvCxnSpPr>
              <p:cNvPr id="229" name="Straight Arrow Connector 228">
                <a:extLst>
                  <a:ext uri="{FF2B5EF4-FFF2-40B4-BE49-F238E27FC236}">
                    <a16:creationId xmlns:a16="http://schemas.microsoft.com/office/drawing/2014/main" id="{F82CFD39-C4B7-0743-9D08-85CDE1E601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98587" y="3126682"/>
                <a:ext cx="77060" cy="104914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34" name="Straight Arrow Connector 233">
                <a:extLst>
                  <a:ext uri="{FF2B5EF4-FFF2-40B4-BE49-F238E27FC236}">
                    <a16:creationId xmlns:a16="http://schemas.microsoft.com/office/drawing/2014/main" id="{14A8715D-C269-B84B-9BF9-5051BC07C2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58839" y="3129022"/>
                <a:ext cx="82660" cy="10988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3" name="Straight Arrow Connector 242">
                <a:extLst>
                  <a:ext uri="{FF2B5EF4-FFF2-40B4-BE49-F238E27FC236}">
                    <a16:creationId xmlns:a16="http://schemas.microsoft.com/office/drawing/2014/main" id="{BB11C006-BAC7-F242-8250-8BD6CE45C2E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53010" y="3071139"/>
                <a:ext cx="91155" cy="1348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44" name="Rounded Rectangle 243">
                <a:extLst>
                  <a:ext uri="{FF2B5EF4-FFF2-40B4-BE49-F238E27FC236}">
                    <a16:creationId xmlns:a16="http://schemas.microsoft.com/office/drawing/2014/main" id="{B935295E-ADF6-574A-B5AD-27C6F21D335E}"/>
                  </a:ext>
                </a:extLst>
              </p:cNvPr>
              <p:cNvSpPr/>
              <p:nvPr/>
            </p:nvSpPr>
            <p:spPr>
              <a:xfrm>
                <a:off x="3089311" y="2798470"/>
                <a:ext cx="270000" cy="126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popcnt</a:t>
                </a:r>
                <a:endParaRPr kumimoji="0" lang="en-US" sz="600" b="1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Next Condensed Demi Bold" panose="020B0506020202020204" pitchFamily="34" charset="0"/>
                  <a:sym typeface="Arial"/>
                </a:endParaRPr>
              </a:p>
            </p:txBody>
          </p:sp>
          <p:cxnSp>
            <p:nvCxnSpPr>
              <p:cNvPr id="245" name="Straight Arrow Connector 244">
                <a:extLst>
                  <a:ext uri="{FF2B5EF4-FFF2-40B4-BE49-F238E27FC236}">
                    <a16:creationId xmlns:a16="http://schemas.microsoft.com/office/drawing/2014/main" id="{64955A48-A605-6E4D-9473-C06B955B3B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5721" y="2928693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6" name="Straight Arrow Connector 245">
                <a:extLst>
                  <a:ext uri="{FF2B5EF4-FFF2-40B4-BE49-F238E27FC236}">
                    <a16:creationId xmlns:a16="http://schemas.microsoft.com/office/drawing/2014/main" id="{26C5208F-75BE-E74B-A7AA-6DBBE1E573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8517" y="2702265"/>
                <a:ext cx="0" cy="9123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47" name="Rounded Rectangle 246">
                <a:extLst>
                  <a:ext uri="{FF2B5EF4-FFF2-40B4-BE49-F238E27FC236}">
                    <a16:creationId xmlns:a16="http://schemas.microsoft.com/office/drawing/2014/main" id="{BDEC93B6-7B22-FD41-942A-15E071638518}"/>
                  </a:ext>
                </a:extLst>
              </p:cNvPr>
              <p:cNvSpPr/>
              <p:nvPr/>
            </p:nvSpPr>
            <p:spPr>
              <a:xfrm>
                <a:off x="288690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not</a:t>
                </a:r>
              </a:p>
            </p:txBody>
          </p:sp>
          <p:cxnSp>
            <p:nvCxnSpPr>
              <p:cNvPr id="248" name="Straight Arrow Connector 247">
                <a:extLst>
                  <a:ext uri="{FF2B5EF4-FFF2-40B4-BE49-F238E27FC236}">
                    <a16:creationId xmlns:a16="http://schemas.microsoft.com/office/drawing/2014/main" id="{B7C6AEFD-AEE1-404C-9477-6BEB5A8AA3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6231" y="3071139"/>
                <a:ext cx="91013" cy="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916" name="Freeform 915">
              <a:extLst>
                <a:ext uri="{FF2B5EF4-FFF2-40B4-BE49-F238E27FC236}">
                  <a16:creationId xmlns:a16="http://schemas.microsoft.com/office/drawing/2014/main" id="{68EEE73D-7639-EE4E-A295-EE01482AE8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5969" y="473888"/>
              <a:ext cx="108128" cy="108000"/>
            </a:xfrm>
            <a:custGeom>
              <a:avLst/>
              <a:gdLst>
                <a:gd name="connsiteX0" fmla="*/ 61631 w 61567"/>
                <a:gd name="connsiteY0" fmla="*/ 30747 h 61494"/>
                <a:gd name="connsiteX1" fmla="*/ 30847 w 61567"/>
                <a:gd name="connsiteY1" fmla="*/ 61495 h 61494"/>
                <a:gd name="connsiteX2" fmla="*/ 63 w 61567"/>
                <a:gd name="connsiteY2" fmla="*/ 30747 h 61494"/>
                <a:gd name="connsiteX3" fmla="*/ 30847 w 61567"/>
                <a:gd name="connsiteY3" fmla="*/ 0 h 61494"/>
                <a:gd name="connsiteX4" fmla="*/ 61631 w 61567"/>
                <a:gd name="connsiteY4" fmla="*/ 30747 h 6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67" h="61494">
                  <a:moveTo>
                    <a:pt x="61631" y="30747"/>
                  </a:moveTo>
                  <a:cubicBezTo>
                    <a:pt x="61631" y="47729"/>
                    <a:pt x="47848" y="61495"/>
                    <a:pt x="30847" y="61495"/>
                  </a:cubicBezTo>
                  <a:cubicBezTo>
                    <a:pt x="13845" y="61495"/>
                    <a:pt x="63" y="47729"/>
                    <a:pt x="63" y="30747"/>
                  </a:cubicBezTo>
                  <a:cubicBezTo>
                    <a:pt x="63" y="13766"/>
                    <a:pt x="13845" y="0"/>
                    <a:pt x="30847" y="0"/>
                  </a:cubicBezTo>
                  <a:cubicBezTo>
                    <a:pt x="47848" y="0"/>
                    <a:pt x="61631" y="13766"/>
                    <a:pt x="61631" y="30747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803" name="TextBox 802">
            <a:extLst>
              <a:ext uri="{FF2B5EF4-FFF2-40B4-BE49-F238E27FC236}">
                <a16:creationId xmlns:a16="http://schemas.microsoft.com/office/drawing/2014/main" id="{257E2B0E-9780-F64E-B40A-677D810E614A}"/>
              </a:ext>
            </a:extLst>
          </p:cNvPr>
          <p:cNvSpPr txBox="1"/>
          <p:nvPr/>
        </p:nvSpPr>
        <p:spPr>
          <a:xfrm>
            <a:off x="7211956" y="63125"/>
            <a:ext cx="1410643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GPU Optimization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BF82EB-49ED-4696-AB3D-89C2B165C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488" y="868141"/>
            <a:ext cx="6252973" cy="375771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5E00F8B7-7700-4848-AD87-28FD9AC74066}"/>
              </a:ext>
            </a:extLst>
          </p:cNvPr>
          <p:cNvSpPr txBox="1"/>
          <p:nvPr/>
        </p:nvSpPr>
        <p:spPr>
          <a:xfrm>
            <a:off x="3562438" y="2984620"/>
            <a:ext cx="187552" cy="18466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rgbClr val="FF000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V1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FAF80CF-ED50-45A8-AB67-FE7F61ED4C81}"/>
              </a:ext>
            </a:extLst>
          </p:cNvPr>
          <p:cNvSpPr txBox="1"/>
          <p:nvPr/>
        </p:nvSpPr>
        <p:spPr>
          <a:xfrm>
            <a:off x="7175117" y="1307540"/>
            <a:ext cx="1535677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defTabSz="1828800"/>
            <a:r>
              <a:rPr lang="en-US" sz="10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Two Genotypes, No Phenotype</a:t>
            </a:r>
          </a:p>
        </p:txBody>
      </p:sp>
      <p:sp>
        <p:nvSpPr>
          <p:cNvPr id="42" name="Freeform 917">
            <a:extLst>
              <a:ext uri="{FF2B5EF4-FFF2-40B4-BE49-F238E27FC236}">
                <a16:creationId xmlns:a16="http://schemas.microsoft.com/office/drawing/2014/main" id="{3819491C-EB19-4AD6-813E-E28440625313}"/>
              </a:ext>
            </a:extLst>
          </p:cNvPr>
          <p:cNvSpPr>
            <a:spLocks noChangeAspect="1"/>
          </p:cNvSpPr>
          <p:nvPr/>
        </p:nvSpPr>
        <p:spPr>
          <a:xfrm>
            <a:off x="6905969" y="1330484"/>
            <a:ext cx="108128" cy="108000"/>
          </a:xfrm>
          <a:custGeom>
            <a:avLst/>
            <a:gdLst>
              <a:gd name="connsiteX0" fmla="*/ 63 w 53871"/>
              <a:gd name="connsiteY0" fmla="*/ 0 h 53807"/>
              <a:gd name="connsiteX1" fmla="*/ 53935 w 53871"/>
              <a:gd name="connsiteY1" fmla="*/ 0 h 53807"/>
              <a:gd name="connsiteX2" fmla="*/ 53935 w 53871"/>
              <a:gd name="connsiteY2" fmla="*/ 53808 h 53807"/>
              <a:gd name="connsiteX3" fmla="*/ 63 w 53871"/>
              <a:gd name="connsiteY3" fmla="*/ 53808 h 53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871" h="53807">
                <a:moveTo>
                  <a:pt x="63" y="0"/>
                </a:moveTo>
                <a:lnTo>
                  <a:pt x="53935" y="0"/>
                </a:lnTo>
                <a:lnTo>
                  <a:pt x="53935" y="53808"/>
                </a:lnTo>
                <a:lnTo>
                  <a:pt x="63" y="53808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solidFill>
              <a:schemeClr val="bg1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A6DB4B2-BBBF-4B28-BAB4-B5114CA16DAD}"/>
              </a:ext>
            </a:extLst>
          </p:cNvPr>
          <p:cNvGrpSpPr/>
          <p:nvPr/>
        </p:nvGrpSpPr>
        <p:grpSpPr>
          <a:xfrm>
            <a:off x="6905969" y="1307540"/>
            <a:ext cx="1804825" cy="809702"/>
            <a:chOff x="6905969" y="1307540"/>
            <a:chExt cx="1804825" cy="809702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37D2AE4-6E72-4574-8BD7-F7D4F3EC61BC}"/>
                </a:ext>
              </a:extLst>
            </p:cNvPr>
            <p:cNvSpPr txBox="1"/>
            <p:nvPr/>
          </p:nvSpPr>
          <p:spPr>
            <a:xfrm>
              <a:off x="7175117" y="1307540"/>
              <a:ext cx="1535677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defTabSz="1828800"/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Two Genotypes, No Phenotype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A822FE4A-E6F6-4349-853F-415443140CD4}"/>
                </a:ext>
              </a:extLst>
            </p:cNvPr>
            <p:cNvGrpSpPr/>
            <p:nvPr/>
          </p:nvGrpSpPr>
          <p:grpSpPr>
            <a:xfrm>
              <a:off x="7190865" y="1588832"/>
              <a:ext cx="470414" cy="480820"/>
              <a:chOff x="7193636" y="1226995"/>
              <a:chExt cx="470414" cy="480820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F7BC1A8E-7B04-4E4A-A20C-A953F9BED826}"/>
                  </a:ext>
                </a:extLst>
              </p:cNvPr>
              <p:cNvGrpSpPr/>
              <p:nvPr/>
            </p:nvGrpSpPr>
            <p:grpSpPr>
              <a:xfrm>
                <a:off x="7193636" y="1226995"/>
                <a:ext cx="470414" cy="480820"/>
                <a:chOff x="7124920" y="365042"/>
                <a:chExt cx="470414" cy="480820"/>
              </a:xfrm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4565F7BA-B031-4FAC-974F-6C0F96B3970B}"/>
                    </a:ext>
                  </a:extLst>
                </p:cNvPr>
                <p:cNvSpPr/>
                <p:nvPr/>
              </p:nvSpPr>
              <p:spPr>
                <a:xfrm>
                  <a:off x="7124920" y="365042"/>
                  <a:ext cx="470414" cy="480820"/>
                </a:xfrm>
                <a:prstGeom prst="rect">
                  <a:avLst/>
                </a:prstGeom>
                <a:noFill/>
                <a:ln w="12700" cap="flat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3E019DA5-734F-4137-8D54-2F45425A14C7}"/>
                    </a:ext>
                  </a:extLst>
                </p:cNvPr>
                <p:cNvGrpSpPr/>
                <p:nvPr/>
              </p:nvGrpSpPr>
              <p:grpSpPr>
                <a:xfrm>
                  <a:off x="7177888" y="411290"/>
                  <a:ext cx="359728" cy="70227"/>
                  <a:chOff x="7177888" y="411290"/>
                  <a:chExt cx="359728" cy="70227"/>
                </a:xfrm>
              </p:grpSpPr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22689C59-DEE4-4C5C-A003-E0EC00D199C8}"/>
                      </a:ext>
                    </a:extLst>
                  </p:cNvPr>
                  <p:cNvSpPr/>
                  <p:nvPr/>
                </p:nvSpPr>
                <p:spPr>
                  <a:xfrm>
                    <a:off x="7177888" y="411290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75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941A4211-E3BA-4386-996F-D59413CAC083}"/>
                      </a:ext>
                    </a:extLst>
                  </p:cNvPr>
                  <p:cNvSpPr/>
                  <p:nvPr/>
                </p:nvSpPr>
                <p:spPr>
                  <a:xfrm>
                    <a:off x="7177888" y="445517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C5C32A3B-2C1A-4D3F-A339-80B007083B83}"/>
                    </a:ext>
                  </a:extLst>
                </p:cNvPr>
                <p:cNvGrpSpPr/>
                <p:nvPr/>
              </p:nvGrpSpPr>
              <p:grpSpPr>
                <a:xfrm>
                  <a:off x="7177888" y="508537"/>
                  <a:ext cx="359728" cy="70227"/>
                  <a:chOff x="7177888" y="411290"/>
                  <a:chExt cx="359728" cy="70227"/>
                </a:xfrm>
              </p:grpSpPr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6F43014-F3EA-4E97-96E5-104692867808}"/>
                      </a:ext>
                    </a:extLst>
                  </p:cNvPr>
                  <p:cNvSpPr/>
                  <p:nvPr/>
                </p:nvSpPr>
                <p:spPr>
                  <a:xfrm>
                    <a:off x="7177888" y="411290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75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28B06C9F-A9AB-407D-AA31-60A5AD3813AF}"/>
                      </a:ext>
                    </a:extLst>
                  </p:cNvPr>
                  <p:cNvSpPr/>
                  <p:nvPr/>
                </p:nvSpPr>
                <p:spPr>
                  <a:xfrm>
                    <a:off x="7177888" y="445517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4DCFEE36-3882-4670-BC86-845F27CDA35D}"/>
                    </a:ext>
                  </a:extLst>
                </p:cNvPr>
                <p:cNvGrpSpPr/>
                <p:nvPr/>
              </p:nvGrpSpPr>
              <p:grpSpPr>
                <a:xfrm>
                  <a:off x="7177888" y="612992"/>
                  <a:ext cx="359728" cy="70227"/>
                  <a:chOff x="7177888" y="411290"/>
                  <a:chExt cx="359728" cy="70227"/>
                </a:xfrm>
              </p:grpSpPr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8626DD3E-8AC5-42DA-AB0C-D472F81DD646}"/>
                      </a:ext>
                    </a:extLst>
                  </p:cNvPr>
                  <p:cNvSpPr/>
                  <p:nvPr/>
                </p:nvSpPr>
                <p:spPr>
                  <a:xfrm>
                    <a:off x="7177888" y="411290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75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ED2D24AB-8345-4EE5-A356-F3677AFFAEBA}"/>
                      </a:ext>
                    </a:extLst>
                  </p:cNvPr>
                  <p:cNvSpPr/>
                  <p:nvPr/>
                </p:nvSpPr>
                <p:spPr>
                  <a:xfrm>
                    <a:off x="7177888" y="445517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DC93A5E5-55C8-4209-8F4E-3291E02763E0}"/>
                  </a:ext>
                </a:extLst>
              </p:cNvPr>
              <p:cNvSpPr/>
              <p:nvPr/>
            </p:nvSpPr>
            <p:spPr>
              <a:xfrm>
                <a:off x="7246604" y="1585491"/>
                <a:ext cx="359728" cy="3600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A0BC375-F23D-47D5-B926-C6F0E6F98DCC}"/>
                  </a:ext>
                </a:extLst>
              </p:cNvPr>
              <p:cNvSpPr/>
              <p:nvPr/>
            </p:nvSpPr>
            <p:spPr>
              <a:xfrm>
                <a:off x="7246604" y="1619718"/>
                <a:ext cx="359728" cy="3600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DD96AC27-D691-4FAC-A13A-23C2181F23B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134995" y="1541242"/>
              <a:ext cx="449493" cy="576000"/>
              <a:chOff x="3183706" y="3510680"/>
              <a:chExt cx="564144" cy="722918"/>
            </a:xfrm>
          </p:grpSpPr>
          <p:sp>
            <p:nvSpPr>
              <p:cNvPr id="48" name="Rounded Rectangle 292">
                <a:extLst>
                  <a:ext uri="{FF2B5EF4-FFF2-40B4-BE49-F238E27FC236}">
                    <a16:creationId xmlns:a16="http://schemas.microsoft.com/office/drawing/2014/main" id="{141C3D74-C956-485C-8F53-E694C5CBDBEB}"/>
                  </a:ext>
                </a:extLst>
              </p:cNvPr>
              <p:cNvSpPr/>
              <p:nvPr/>
            </p:nvSpPr>
            <p:spPr>
              <a:xfrm>
                <a:off x="3389052" y="381760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and</a:t>
                </a:r>
              </a:p>
            </p:txBody>
          </p: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2AEF0485-EE2E-4AA1-8792-B13BF28A52D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44328" y="3926472"/>
                <a:ext cx="77060" cy="104914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4E0B2E6A-765D-47EB-8271-1BD44792CE2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07755" y="3925637"/>
                <a:ext cx="86070" cy="101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51" name="Rounded Rectangle 295">
                <a:extLst>
                  <a:ext uri="{FF2B5EF4-FFF2-40B4-BE49-F238E27FC236}">
                    <a16:creationId xmlns:a16="http://schemas.microsoft.com/office/drawing/2014/main" id="{C45ADEF5-A02F-4FD9-8854-78FCC09CBF6E}"/>
                  </a:ext>
                </a:extLst>
              </p:cNvPr>
              <p:cNvSpPr/>
              <p:nvPr/>
            </p:nvSpPr>
            <p:spPr>
              <a:xfrm>
                <a:off x="3335052" y="3598260"/>
                <a:ext cx="270000" cy="126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popcnt</a:t>
                </a:r>
                <a:endParaRPr kumimoji="0" lang="en-US" sz="600" b="1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Next Condensed Demi Bold" panose="020B0506020202020204" pitchFamily="34" charset="0"/>
                  <a:sym typeface="Arial"/>
                </a:endParaRPr>
              </a:p>
            </p:txBody>
          </p: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D1D92C08-AD86-4772-92A8-8F8F0286C25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70052" y="3728483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53" name="Rounded Rectangle 297">
                <a:extLst>
                  <a:ext uri="{FF2B5EF4-FFF2-40B4-BE49-F238E27FC236}">
                    <a16:creationId xmlns:a16="http://schemas.microsoft.com/office/drawing/2014/main" id="{FD45AE20-70E0-4466-98B4-97CB77221142}"/>
                  </a:ext>
                </a:extLst>
              </p:cNvPr>
              <p:cNvSpPr/>
              <p:nvPr/>
            </p:nvSpPr>
            <p:spPr>
              <a:xfrm>
                <a:off x="3186003" y="402694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nor</a:t>
                </a:r>
              </a:p>
            </p:txBody>
          </p:sp>
          <p:sp>
            <p:nvSpPr>
              <p:cNvPr id="54" name="Rounded Rectangle 298">
                <a:extLst>
                  <a:ext uri="{FF2B5EF4-FFF2-40B4-BE49-F238E27FC236}">
                    <a16:creationId xmlns:a16="http://schemas.microsoft.com/office/drawing/2014/main" id="{B8BA9C12-AD57-4E20-A740-31B396900A38}"/>
                  </a:ext>
                </a:extLst>
              </p:cNvPr>
              <p:cNvSpPr/>
              <p:nvPr/>
            </p:nvSpPr>
            <p:spPr>
              <a:xfrm>
                <a:off x="3585850" y="402694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nor</a:t>
                </a:r>
              </a:p>
            </p:txBody>
          </p: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2A1DFA7E-DD8A-433F-BF85-F48CE97F97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83706" y="4136292"/>
                <a:ext cx="32379" cy="9306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46CB8826-D8CD-4CE2-BE2E-9A06A44CB10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11978" y="4136292"/>
                <a:ext cx="32350" cy="97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3B97782F-1F7E-4D08-B4F6-BCB54D1F0E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85147" y="4136292"/>
                <a:ext cx="32379" cy="9306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AEA3D20E-826F-4DA6-9B3C-6241C4E59FF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713419" y="4136292"/>
                <a:ext cx="32350" cy="97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13049A10-9456-4CD2-ABBC-4ECF76FBC4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70052" y="3510680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47" name="Freeform 917">
              <a:extLst>
                <a:ext uri="{FF2B5EF4-FFF2-40B4-BE49-F238E27FC236}">
                  <a16:creationId xmlns:a16="http://schemas.microsoft.com/office/drawing/2014/main" id="{92E80230-4D33-4570-B144-E3A44262BA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5969" y="1330484"/>
              <a:ext cx="108128" cy="108000"/>
            </a:xfrm>
            <a:custGeom>
              <a:avLst/>
              <a:gdLst>
                <a:gd name="connsiteX0" fmla="*/ 63 w 53871"/>
                <a:gd name="connsiteY0" fmla="*/ 0 h 53807"/>
                <a:gd name="connsiteX1" fmla="*/ 53935 w 53871"/>
                <a:gd name="connsiteY1" fmla="*/ 0 h 53807"/>
                <a:gd name="connsiteX2" fmla="*/ 53935 w 53871"/>
                <a:gd name="connsiteY2" fmla="*/ 53808 h 53807"/>
                <a:gd name="connsiteX3" fmla="*/ 63 w 53871"/>
                <a:gd name="connsiteY3" fmla="*/ 53808 h 5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871" h="53807">
                  <a:moveTo>
                    <a:pt x="63" y="0"/>
                  </a:moveTo>
                  <a:lnTo>
                    <a:pt x="53935" y="0"/>
                  </a:lnTo>
                  <a:lnTo>
                    <a:pt x="53935" y="53808"/>
                  </a:lnTo>
                  <a:lnTo>
                    <a:pt x="63" y="53808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F7303E72-D7AD-44B5-A6F9-4E07704CBD9D}"/>
              </a:ext>
            </a:extLst>
          </p:cNvPr>
          <p:cNvSpPr txBox="1"/>
          <p:nvPr/>
        </p:nvSpPr>
        <p:spPr>
          <a:xfrm>
            <a:off x="3017131" y="2562175"/>
            <a:ext cx="187552" cy="18466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rgbClr val="FF000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V2</a:t>
            </a:r>
          </a:p>
        </p:txBody>
      </p:sp>
    </p:spTree>
    <p:extLst>
      <p:ext uri="{BB962C8B-B14F-4D97-AF65-F5344CB8AC3E}">
        <p14:creationId xmlns:p14="http://schemas.microsoft.com/office/powerpoint/2010/main" val="22568438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788F09-C217-F440-BE37-9B936F524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Advisor in action…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33A23-E3B5-8345-95C4-29B339A6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62</a:t>
            </a:fld>
            <a:r>
              <a:rPr lang="pt-PT"/>
              <a:t>  </a:t>
            </a:r>
            <a:r>
              <a:rPr lang="pt-PT" b="0"/>
              <a:t>|</a:t>
            </a:r>
            <a:endParaRPr lang="uk-UA" b="0" dirty="0"/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id="{C405ED78-4798-A34F-B1BE-9C739FEC72EE}"/>
              </a:ext>
            </a:extLst>
          </p:cNvPr>
          <p:cNvSpPr/>
          <p:nvPr/>
        </p:nvSpPr>
        <p:spPr>
          <a:xfrm>
            <a:off x="6687350" y="0"/>
            <a:ext cx="2456650" cy="5143500"/>
          </a:xfrm>
          <a:prstGeom prst="rect">
            <a:avLst/>
          </a:prstGeom>
          <a:solidFill>
            <a:srgbClr val="00597D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637BB7-9F6F-264C-A270-146DBC9D1EA6}"/>
              </a:ext>
            </a:extLst>
          </p:cNvPr>
          <p:cNvGrpSpPr/>
          <p:nvPr/>
        </p:nvGrpSpPr>
        <p:grpSpPr>
          <a:xfrm>
            <a:off x="6905969" y="450944"/>
            <a:ext cx="1792001" cy="709254"/>
            <a:chOff x="6905969" y="450944"/>
            <a:chExt cx="1792001" cy="709254"/>
          </a:xfrm>
        </p:grpSpPr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7F3D38D3-1B49-424F-A840-332FFEF4BD42}"/>
                </a:ext>
              </a:extLst>
            </p:cNvPr>
            <p:cNvSpPr txBox="1"/>
            <p:nvPr/>
          </p:nvSpPr>
          <p:spPr>
            <a:xfrm>
              <a:off x="7175117" y="450944"/>
              <a:ext cx="1522853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defTabSz="1828800"/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Three Genotypes + Phenotype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712B104-F208-3B4D-880C-CD329D54B6F0}"/>
                </a:ext>
              </a:extLst>
            </p:cNvPr>
            <p:cNvGrpSpPr/>
            <p:nvPr/>
          </p:nvGrpSpPr>
          <p:grpSpPr>
            <a:xfrm>
              <a:off x="7190865" y="679378"/>
              <a:ext cx="470414" cy="480820"/>
              <a:chOff x="7124920" y="365042"/>
              <a:chExt cx="470414" cy="480820"/>
            </a:xfrm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C9F77248-06BF-7146-AE78-4D2C87D5D812}"/>
                  </a:ext>
                </a:extLst>
              </p:cNvPr>
              <p:cNvSpPr/>
              <p:nvPr/>
            </p:nvSpPr>
            <p:spPr>
              <a:xfrm>
                <a:off x="7124920" y="365042"/>
                <a:ext cx="470414" cy="48082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A7D428CB-DB10-BB4C-B8AA-DE7AE05B9872}"/>
                  </a:ext>
                </a:extLst>
              </p:cNvPr>
              <p:cNvGrpSpPr/>
              <p:nvPr/>
            </p:nvGrpSpPr>
            <p:grpSpPr>
              <a:xfrm>
                <a:off x="7177888" y="411290"/>
                <a:ext cx="359728" cy="104455"/>
                <a:chOff x="7177888" y="411290"/>
                <a:chExt cx="359728" cy="104455"/>
              </a:xfrm>
            </p:grpSpPr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8FA9A594-F810-8749-9894-E3F3ED6E25E6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C8AC1865-7A7B-0242-B49B-1605AAF743C5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2EAD230E-8FF9-514A-9ABD-DD3F9478A9B8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72924A39-F1A9-4F47-8D8D-90EC34B74D73}"/>
                  </a:ext>
                </a:extLst>
              </p:cNvPr>
              <p:cNvGrpSpPr/>
              <p:nvPr/>
            </p:nvGrpSpPr>
            <p:grpSpPr>
              <a:xfrm>
                <a:off x="7177888" y="508537"/>
                <a:ext cx="359728" cy="104455"/>
                <a:chOff x="7177888" y="411290"/>
                <a:chExt cx="359728" cy="104455"/>
              </a:xfrm>
            </p:grpSpPr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F46E6D34-9C62-AA49-8BA4-58DD16D209C9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ED189552-1158-064F-851B-256240C34D29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157D36FC-1D8F-2D4A-9030-61A55E9C4760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B6FF3A16-F9B8-BC4F-A51C-E2E8787E6D54}"/>
                  </a:ext>
                </a:extLst>
              </p:cNvPr>
              <p:cNvGrpSpPr/>
              <p:nvPr/>
            </p:nvGrpSpPr>
            <p:grpSpPr>
              <a:xfrm>
                <a:off x="7177888" y="612992"/>
                <a:ext cx="359728" cy="104455"/>
                <a:chOff x="7177888" y="411290"/>
                <a:chExt cx="359728" cy="104455"/>
              </a:xfrm>
            </p:grpSpPr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78CD421A-F950-3E4B-BF32-F4489C9F418C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4CB2CB17-BAE4-B846-B8E6-278AFE7DBE92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03A5BD55-9C8A-4A4E-A741-CCEE470D20AB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03DE9CA7-544D-574E-8062-992A60FEC702}"/>
                  </a:ext>
                </a:extLst>
              </p:cNvPr>
              <p:cNvSpPr/>
              <p:nvPr/>
            </p:nvSpPr>
            <p:spPr>
              <a:xfrm>
                <a:off x="7177888" y="756992"/>
                <a:ext cx="359728" cy="3600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C4E26584-492D-264E-A541-31B3F1699BB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03947" y="679378"/>
              <a:ext cx="468000" cy="446023"/>
              <a:chOff x="2796231" y="2702265"/>
              <a:chExt cx="563080" cy="536639"/>
            </a:xfrm>
          </p:grpSpPr>
          <p:sp>
            <p:nvSpPr>
              <p:cNvPr id="228" name="Rounded Rectangle 227">
                <a:extLst>
                  <a:ext uri="{FF2B5EF4-FFF2-40B4-BE49-F238E27FC236}">
                    <a16:creationId xmlns:a16="http://schemas.microsoft.com/office/drawing/2014/main" id="{099E7CE4-9051-4945-9A9B-FA9252945D6E}"/>
                  </a:ext>
                </a:extLst>
              </p:cNvPr>
              <p:cNvSpPr/>
              <p:nvPr/>
            </p:nvSpPr>
            <p:spPr>
              <a:xfrm>
                <a:off x="314334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and</a:t>
                </a:r>
              </a:p>
            </p:txBody>
          </p:sp>
          <p:cxnSp>
            <p:nvCxnSpPr>
              <p:cNvPr id="229" name="Straight Arrow Connector 228">
                <a:extLst>
                  <a:ext uri="{FF2B5EF4-FFF2-40B4-BE49-F238E27FC236}">
                    <a16:creationId xmlns:a16="http://schemas.microsoft.com/office/drawing/2014/main" id="{F82CFD39-C4B7-0743-9D08-85CDE1E601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98587" y="3126682"/>
                <a:ext cx="77060" cy="104914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34" name="Straight Arrow Connector 233">
                <a:extLst>
                  <a:ext uri="{FF2B5EF4-FFF2-40B4-BE49-F238E27FC236}">
                    <a16:creationId xmlns:a16="http://schemas.microsoft.com/office/drawing/2014/main" id="{14A8715D-C269-B84B-9BF9-5051BC07C2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58839" y="3129022"/>
                <a:ext cx="82660" cy="10988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3" name="Straight Arrow Connector 242">
                <a:extLst>
                  <a:ext uri="{FF2B5EF4-FFF2-40B4-BE49-F238E27FC236}">
                    <a16:creationId xmlns:a16="http://schemas.microsoft.com/office/drawing/2014/main" id="{BB11C006-BAC7-F242-8250-8BD6CE45C2E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53010" y="3071139"/>
                <a:ext cx="91155" cy="1348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44" name="Rounded Rectangle 243">
                <a:extLst>
                  <a:ext uri="{FF2B5EF4-FFF2-40B4-BE49-F238E27FC236}">
                    <a16:creationId xmlns:a16="http://schemas.microsoft.com/office/drawing/2014/main" id="{B935295E-ADF6-574A-B5AD-27C6F21D335E}"/>
                  </a:ext>
                </a:extLst>
              </p:cNvPr>
              <p:cNvSpPr/>
              <p:nvPr/>
            </p:nvSpPr>
            <p:spPr>
              <a:xfrm>
                <a:off x="3089311" y="2798470"/>
                <a:ext cx="270000" cy="126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popcnt</a:t>
                </a:r>
                <a:endParaRPr kumimoji="0" lang="en-US" sz="600" b="1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Next Condensed Demi Bold" panose="020B0506020202020204" pitchFamily="34" charset="0"/>
                  <a:sym typeface="Arial"/>
                </a:endParaRPr>
              </a:p>
            </p:txBody>
          </p:sp>
          <p:cxnSp>
            <p:nvCxnSpPr>
              <p:cNvPr id="245" name="Straight Arrow Connector 244">
                <a:extLst>
                  <a:ext uri="{FF2B5EF4-FFF2-40B4-BE49-F238E27FC236}">
                    <a16:creationId xmlns:a16="http://schemas.microsoft.com/office/drawing/2014/main" id="{64955A48-A605-6E4D-9473-C06B955B3B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5721" y="2928693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6" name="Straight Arrow Connector 245">
                <a:extLst>
                  <a:ext uri="{FF2B5EF4-FFF2-40B4-BE49-F238E27FC236}">
                    <a16:creationId xmlns:a16="http://schemas.microsoft.com/office/drawing/2014/main" id="{26C5208F-75BE-E74B-A7AA-6DBBE1E573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8517" y="2702265"/>
                <a:ext cx="0" cy="9123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47" name="Rounded Rectangle 246">
                <a:extLst>
                  <a:ext uri="{FF2B5EF4-FFF2-40B4-BE49-F238E27FC236}">
                    <a16:creationId xmlns:a16="http://schemas.microsoft.com/office/drawing/2014/main" id="{BDEC93B6-7B22-FD41-942A-15E071638518}"/>
                  </a:ext>
                </a:extLst>
              </p:cNvPr>
              <p:cNvSpPr/>
              <p:nvPr/>
            </p:nvSpPr>
            <p:spPr>
              <a:xfrm>
                <a:off x="288690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not</a:t>
                </a:r>
              </a:p>
            </p:txBody>
          </p:sp>
          <p:cxnSp>
            <p:nvCxnSpPr>
              <p:cNvPr id="248" name="Straight Arrow Connector 247">
                <a:extLst>
                  <a:ext uri="{FF2B5EF4-FFF2-40B4-BE49-F238E27FC236}">
                    <a16:creationId xmlns:a16="http://schemas.microsoft.com/office/drawing/2014/main" id="{B7C6AEFD-AEE1-404C-9477-6BEB5A8AA3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6231" y="3071139"/>
                <a:ext cx="91013" cy="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916" name="Freeform 915">
              <a:extLst>
                <a:ext uri="{FF2B5EF4-FFF2-40B4-BE49-F238E27FC236}">
                  <a16:creationId xmlns:a16="http://schemas.microsoft.com/office/drawing/2014/main" id="{68EEE73D-7639-EE4E-A295-EE01482AE8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5969" y="473888"/>
              <a:ext cx="108128" cy="108000"/>
            </a:xfrm>
            <a:custGeom>
              <a:avLst/>
              <a:gdLst>
                <a:gd name="connsiteX0" fmla="*/ 61631 w 61567"/>
                <a:gd name="connsiteY0" fmla="*/ 30747 h 61494"/>
                <a:gd name="connsiteX1" fmla="*/ 30847 w 61567"/>
                <a:gd name="connsiteY1" fmla="*/ 61495 h 61494"/>
                <a:gd name="connsiteX2" fmla="*/ 63 w 61567"/>
                <a:gd name="connsiteY2" fmla="*/ 30747 h 61494"/>
                <a:gd name="connsiteX3" fmla="*/ 30847 w 61567"/>
                <a:gd name="connsiteY3" fmla="*/ 0 h 61494"/>
                <a:gd name="connsiteX4" fmla="*/ 61631 w 61567"/>
                <a:gd name="connsiteY4" fmla="*/ 30747 h 6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67" h="61494">
                  <a:moveTo>
                    <a:pt x="61631" y="30747"/>
                  </a:moveTo>
                  <a:cubicBezTo>
                    <a:pt x="61631" y="47729"/>
                    <a:pt x="47848" y="61495"/>
                    <a:pt x="30847" y="61495"/>
                  </a:cubicBezTo>
                  <a:cubicBezTo>
                    <a:pt x="13845" y="61495"/>
                    <a:pt x="63" y="47729"/>
                    <a:pt x="63" y="30747"/>
                  </a:cubicBezTo>
                  <a:cubicBezTo>
                    <a:pt x="63" y="13766"/>
                    <a:pt x="13845" y="0"/>
                    <a:pt x="30847" y="0"/>
                  </a:cubicBezTo>
                  <a:cubicBezTo>
                    <a:pt x="47848" y="0"/>
                    <a:pt x="61631" y="13766"/>
                    <a:pt x="61631" y="30747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803" name="TextBox 802">
            <a:extLst>
              <a:ext uri="{FF2B5EF4-FFF2-40B4-BE49-F238E27FC236}">
                <a16:creationId xmlns:a16="http://schemas.microsoft.com/office/drawing/2014/main" id="{257E2B0E-9780-F64E-B40A-677D810E614A}"/>
              </a:ext>
            </a:extLst>
          </p:cNvPr>
          <p:cNvSpPr txBox="1"/>
          <p:nvPr/>
        </p:nvSpPr>
        <p:spPr>
          <a:xfrm>
            <a:off x="7211956" y="63125"/>
            <a:ext cx="1410643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GPU Optimization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BF82EB-49ED-4696-AB3D-89C2B165C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488" y="868141"/>
            <a:ext cx="6252973" cy="375771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FAF80CF-ED50-45A8-AB67-FE7F61ED4C81}"/>
              </a:ext>
            </a:extLst>
          </p:cNvPr>
          <p:cNvSpPr txBox="1"/>
          <p:nvPr/>
        </p:nvSpPr>
        <p:spPr>
          <a:xfrm>
            <a:off x="7175117" y="1307540"/>
            <a:ext cx="1535677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defTabSz="1828800"/>
            <a:r>
              <a:rPr lang="en-US" sz="10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Two Genotypes, No Phenotype</a:t>
            </a:r>
          </a:p>
        </p:txBody>
      </p:sp>
      <p:sp>
        <p:nvSpPr>
          <p:cNvPr id="42" name="Freeform 917">
            <a:extLst>
              <a:ext uri="{FF2B5EF4-FFF2-40B4-BE49-F238E27FC236}">
                <a16:creationId xmlns:a16="http://schemas.microsoft.com/office/drawing/2014/main" id="{3819491C-EB19-4AD6-813E-E28440625313}"/>
              </a:ext>
            </a:extLst>
          </p:cNvPr>
          <p:cNvSpPr>
            <a:spLocks noChangeAspect="1"/>
          </p:cNvSpPr>
          <p:nvPr/>
        </p:nvSpPr>
        <p:spPr>
          <a:xfrm>
            <a:off x="6905969" y="1330484"/>
            <a:ext cx="108128" cy="108000"/>
          </a:xfrm>
          <a:custGeom>
            <a:avLst/>
            <a:gdLst>
              <a:gd name="connsiteX0" fmla="*/ 63 w 53871"/>
              <a:gd name="connsiteY0" fmla="*/ 0 h 53807"/>
              <a:gd name="connsiteX1" fmla="*/ 53935 w 53871"/>
              <a:gd name="connsiteY1" fmla="*/ 0 h 53807"/>
              <a:gd name="connsiteX2" fmla="*/ 53935 w 53871"/>
              <a:gd name="connsiteY2" fmla="*/ 53808 h 53807"/>
              <a:gd name="connsiteX3" fmla="*/ 63 w 53871"/>
              <a:gd name="connsiteY3" fmla="*/ 53808 h 53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871" h="53807">
                <a:moveTo>
                  <a:pt x="63" y="0"/>
                </a:moveTo>
                <a:lnTo>
                  <a:pt x="53935" y="0"/>
                </a:lnTo>
                <a:lnTo>
                  <a:pt x="53935" y="53808"/>
                </a:lnTo>
                <a:lnTo>
                  <a:pt x="63" y="53808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solidFill>
              <a:schemeClr val="bg1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A6DB4B2-BBBF-4B28-BAB4-B5114CA16DAD}"/>
              </a:ext>
            </a:extLst>
          </p:cNvPr>
          <p:cNvGrpSpPr/>
          <p:nvPr/>
        </p:nvGrpSpPr>
        <p:grpSpPr>
          <a:xfrm>
            <a:off x="6905969" y="1307540"/>
            <a:ext cx="1804825" cy="809702"/>
            <a:chOff x="6905969" y="1307540"/>
            <a:chExt cx="1804825" cy="809702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37D2AE4-6E72-4574-8BD7-F7D4F3EC61BC}"/>
                </a:ext>
              </a:extLst>
            </p:cNvPr>
            <p:cNvSpPr txBox="1"/>
            <p:nvPr/>
          </p:nvSpPr>
          <p:spPr>
            <a:xfrm>
              <a:off x="7175117" y="1307540"/>
              <a:ext cx="1535677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defTabSz="1828800"/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Two Genotypes, No Phenotype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A822FE4A-E6F6-4349-853F-415443140CD4}"/>
                </a:ext>
              </a:extLst>
            </p:cNvPr>
            <p:cNvGrpSpPr/>
            <p:nvPr/>
          </p:nvGrpSpPr>
          <p:grpSpPr>
            <a:xfrm>
              <a:off x="7190865" y="1588832"/>
              <a:ext cx="470414" cy="480820"/>
              <a:chOff x="7193636" y="1226995"/>
              <a:chExt cx="470414" cy="480820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F7BC1A8E-7B04-4E4A-A20C-A953F9BED826}"/>
                  </a:ext>
                </a:extLst>
              </p:cNvPr>
              <p:cNvGrpSpPr/>
              <p:nvPr/>
            </p:nvGrpSpPr>
            <p:grpSpPr>
              <a:xfrm>
                <a:off x="7193636" y="1226995"/>
                <a:ext cx="470414" cy="480820"/>
                <a:chOff x="7124920" y="365042"/>
                <a:chExt cx="470414" cy="480820"/>
              </a:xfrm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4565F7BA-B031-4FAC-974F-6C0F96B3970B}"/>
                    </a:ext>
                  </a:extLst>
                </p:cNvPr>
                <p:cNvSpPr/>
                <p:nvPr/>
              </p:nvSpPr>
              <p:spPr>
                <a:xfrm>
                  <a:off x="7124920" y="365042"/>
                  <a:ext cx="470414" cy="480820"/>
                </a:xfrm>
                <a:prstGeom prst="rect">
                  <a:avLst/>
                </a:prstGeom>
                <a:noFill/>
                <a:ln w="12700" cap="flat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3E019DA5-734F-4137-8D54-2F45425A14C7}"/>
                    </a:ext>
                  </a:extLst>
                </p:cNvPr>
                <p:cNvGrpSpPr/>
                <p:nvPr/>
              </p:nvGrpSpPr>
              <p:grpSpPr>
                <a:xfrm>
                  <a:off x="7177888" y="411290"/>
                  <a:ext cx="359728" cy="70227"/>
                  <a:chOff x="7177888" y="411290"/>
                  <a:chExt cx="359728" cy="70227"/>
                </a:xfrm>
              </p:grpSpPr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22689C59-DEE4-4C5C-A003-E0EC00D199C8}"/>
                      </a:ext>
                    </a:extLst>
                  </p:cNvPr>
                  <p:cNvSpPr/>
                  <p:nvPr/>
                </p:nvSpPr>
                <p:spPr>
                  <a:xfrm>
                    <a:off x="7177888" y="411290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75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941A4211-E3BA-4386-996F-D59413CAC083}"/>
                      </a:ext>
                    </a:extLst>
                  </p:cNvPr>
                  <p:cNvSpPr/>
                  <p:nvPr/>
                </p:nvSpPr>
                <p:spPr>
                  <a:xfrm>
                    <a:off x="7177888" y="445517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C5C32A3B-2C1A-4D3F-A339-80B007083B83}"/>
                    </a:ext>
                  </a:extLst>
                </p:cNvPr>
                <p:cNvGrpSpPr/>
                <p:nvPr/>
              </p:nvGrpSpPr>
              <p:grpSpPr>
                <a:xfrm>
                  <a:off x="7177888" y="508537"/>
                  <a:ext cx="359728" cy="70227"/>
                  <a:chOff x="7177888" y="411290"/>
                  <a:chExt cx="359728" cy="70227"/>
                </a:xfrm>
              </p:grpSpPr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6F43014-F3EA-4E97-96E5-104692867808}"/>
                      </a:ext>
                    </a:extLst>
                  </p:cNvPr>
                  <p:cNvSpPr/>
                  <p:nvPr/>
                </p:nvSpPr>
                <p:spPr>
                  <a:xfrm>
                    <a:off x="7177888" y="411290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75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28B06C9F-A9AB-407D-AA31-60A5AD3813AF}"/>
                      </a:ext>
                    </a:extLst>
                  </p:cNvPr>
                  <p:cNvSpPr/>
                  <p:nvPr/>
                </p:nvSpPr>
                <p:spPr>
                  <a:xfrm>
                    <a:off x="7177888" y="445517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4DCFEE36-3882-4670-BC86-845F27CDA35D}"/>
                    </a:ext>
                  </a:extLst>
                </p:cNvPr>
                <p:cNvGrpSpPr/>
                <p:nvPr/>
              </p:nvGrpSpPr>
              <p:grpSpPr>
                <a:xfrm>
                  <a:off x="7177888" y="612992"/>
                  <a:ext cx="359728" cy="70227"/>
                  <a:chOff x="7177888" y="411290"/>
                  <a:chExt cx="359728" cy="70227"/>
                </a:xfrm>
              </p:grpSpPr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8626DD3E-8AC5-42DA-AB0C-D472F81DD646}"/>
                      </a:ext>
                    </a:extLst>
                  </p:cNvPr>
                  <p:cNvSpPr/>
                  <p:nvPr/>
                </p:nvSpPr>
                <p:spPr>
                  <a:xfrm>
                    <a:off x="7177888" y="411290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75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ED2D24AB-8345-4EE5-A356-F3677AFFAEBA}"/>
                      </a:ext>
                    </a:extLst>
                  </p:cNvPr>
                  <p:cNvSpPr/>
                  <p:nvPr/>
                </p:nvSpPr>
                <p:spPr>
                  <a:xfrm>
                    <a:off x="7177888" y="445517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DC93A5E5-55C8-4209-8F4E-3291E02763E0}"/>
                  </a:ext>
                </a:extLst>
              </p:cNvPr>
              <p:cNvSpPr/>
              <p:nvPr/>
            </p:nvSpPr>
            <p:spPr>
              <a:xfrm>
                <a:off x="7246604" y="1585491"/>
                <a:ext cx="359728" cy="3600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A0BC375-F23D-47D5-B926-C6F0E6F98DCC}"/>
                  </a:ext>
                </a:extLst>
              </p:cNvPr>
              <p:cNvSpPr/>
              <p:nvPr/>
            </p:nvSpPr>
            <p:spPr>
              <a:xfrm>
                <a:off x="7246604" y="1619718"/>
                <a:ext cx="359728" cy="3600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DD96AC27-D691-4FAC-A13A-23C2181F23B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134995" y="1541242"/>
              <a:ext cx="449493" cy="576000"/>
              <a:chOff x="3183706" y="3510680"/>
              <a:chExt cx="564144" cy="722918"/>
            </a:xfrm>
          </p:grpSpPr>
          <p:sp>
            <p:nvSpPr>
              <p:cNvPr id="48" name="Rounded Rectangle 292">
                <a:extLst>
                  <a:ext uri="{FF2B5EF4-FFF2-40B4-BE49-F238E27FC236}">
                    <a16:creationId xmlns:a16="http://schemas.microsoft.com/office/drawing/2014/main" id="{141C3D74-C956-485C-8F53-E694C5CBDBEB}"/>
                  </a:ext>
                </a:extLst>
              </p:cNvPr>
              <p:cNvSpPr/>
              <p:nvPr/>
            </p:nvSpPr>
            <p:spPr>
              <a:xfrm>
                <a:off x="3389052" y="381760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and</a:t>
                </a:r>
              </a:p>
            </p:txBody>
          </p: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2AEF0485-EE2E-4AA1-8792-B13BF28A52D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44328" y="3926472"/>
                <a:ext cx="77060" cy="104914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4E0B2E6A-765D-47EB-8271-1BD44792CE2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07755" y="3925637"/>
                <a:ext cx="86070" cy="101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51" name="Rounded Rectangle 295">
                <a:extLst>
                  <a:ext uri="{FF2B5EF4-FFF2-40B4-BE49-F238E27FC236}">
                    <a16:creationId xmlns:a16="http://schemas.microsoft.com/office/drawing/2014/main" id="{C45ADEF5-A02F-4FD9-8854-78FCC09CBF6E}"/>
                  </a:ext>
                </a:extLst>
              </p:cNvPr>
              <p:cNvSpPr/>
              <p:nvPr/>
            </p:nvSpPr>
            <p:spPr>
              <a:xfrm>
                <a:off x="3335052" y="3598260"/>
                <a:ext cx="270000" cy="126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popcnt</a:t>
                </a:r>
                <a:endParaRPr kumimoji="0" lang="en-US" sz="600" b="1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Next Condensed Demi Bold" panose="020B0506020202020204" pitchFamily="34" charset="0"/>
                  <a:sym typeface="Arial"/>
                </a:endParaRPr>
              </a:p>
            </p:txBody>
          </p: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D1D92C08-AD86-4772-92A8-8F8F0286C25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70052" y="3728483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53" name="Rounded Rectangle 297">
                <a:extLst>
                  <a:ext uri="{FF2B5EF4-FFF2-40B4-BE49-F238E27FC236}">
                    <a16:creationId xmlns:a16="http://schemas.microsoft.com/office/drawing/2014/main" id="{FD45AE20-70E0-4466-98B4-97CB77221142}"/>
                  </a:ext>
                </a:extLst>
              </p:cNvPr>
              <p:cNvSpPr/>
              <p:nvPr/>
            </p:nvSpPr>
            <p:spPr>
              <a:xfrm>
                <a:off x="3186003" y="402694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nor</a:t>
                </a:r>
              </a:p>
            </p:txBody>
          </p:sp>
          <p:sp>
            <p:nvSpPr>
              <p:cNvPr id="54" name="Rounded Rectangle 298">
                <a:extLst>
                  <a:ext uri="{FF2B5EF4-FFF2-40B4-BE49-F238E27FC236}">
                    <a16:creationId xmlns:a16="http://schemas.microsoft.com/office/drawing/2014/main" id="{B8BA9C12-AD57-4E20-A740-31B396900A38}"/>
                  </a:ext>
                </a:extLst>
              </p:cNvPr>
              <p:cNvSpPr/>
              <p:nvPr/>
            </p:nvSpPr>
            <p:spPr>
              <a:xfrm>
                <a:off x="3585850" y="402694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nor</a:t>
                </a:r>
              </a:p>
            </p:txBody>
          </p: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2A1DFA7E-DD8A-433F-BF85-F48CE97F97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83706" y="4136292"/>
                <a:ext cx="32379" cy="9306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46CB8826-D8CD-4CE2-BE2E-9A06A44CB10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11978" y="4136292"/>
                <a:ext cx="32350" cy="97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3B97782F-1F7E-4D08-B4F6-BCB54D1F0E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85147" y="4136292"/>
                <a:ext cx="32379" cy="9306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AEA3D20E-826F-4DA6-9B3C-6241C4E59FF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713419" y="4136292"/>
                <a:ext cx="32350" cy="97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13049A10-9456-4CD2-ABBC-4ECF76FBC4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70052" y="3510680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47" name="Freeform 917">
              <a:extLst>
                <a:ext uri="{FF2B5EF4-FFF2-40B4-BE49-F238E27FC236}">
                  <a16:creationId xmlns:a16="http://schemas.microsoft.com/office/drawing/2014/main" id="{92E80230-4D33-4570-B144-E3A44262BA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5969" y="1330484"/>
              <a:ext cx="108128" cy="108000"/>
            </a:xfrm>
            <a:custGeom>
              <a:avLst/>
              <a:gdLst>
                <a:gd name="connsiteX0" fmla="*/ 63 w 53871"/>
                <a:gd name="connsiteY0" fmla="*/ 0 h 53807"/>
                <a:gd name="connsiteX1" fmla="*/ 53935 w 53871"/>
                <a:gd name="connsiteY1" fmla="*/ 0 h 53807"/>
                <a:gd name="connsiteX2" fmla="*/ 53935 w 53871"/>
                <a:gd name="connsiteY2" fmla="*/ 53808 h 53807"/>
                <a:gd name="connsiteX3" fmla="*/ 63 w 53871"/>
                <a:gd name="connsiteY3" fmla="*/ 53808 h 5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871" h="53807">
                  <a:moveTo>
                    <a:pt x="63" y="0"/>
                  </a:moveTo>
                  <a:lnTo>
                    <a:pt x="53935" y="0"/>
                  </a:lnTo>
                  <a:lnTo>
                    <a:pt x="53935" y="53808"/>
                  </a:lnTo>
                  <a:lnTo>
                    <a:pt x="63" y="53808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6002374B-1F87-4B89-8C41-DB32F0BBB584}"/>
              </a:ext>
            </a:extLst>
          </p:cNvPr>
          <p:cNvSpPr txBox="1"/>
          <p:nvPr/>
        </p:nvSpPr>
        <p:spPr>
          <a:xfrm>
            <a:off x="1559427" y="3656095"/>
            <a:ext cx="4302460" cy="49244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algn="ctr" defTabSz="1828800"/>
            <a:r>
              <a:rPr lang="en-US" sz="16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Changing the algorithm moved us to the left</a:t>
            </a:r>
          </a:p>
          <a:p>
            <a:pPr algn="ctr" defTabSz="1828800"/>
            <a:r>
              <a:rPr lang="en-US" sz="16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Performance was improved!</a:t>
            </a:r>
          </a:p>
        </p:txBody>
      </p:sp>
    </p:spTree>
    <p:extLst>
      <p:ext uri="{BB962C8B-B14F-4D97-AF65-F5344CB8AC3E}">
        <p14:creationId xmlns:p14="http://schemas.microsoft.com/office/powerpoint/2010/main" val="389977844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788F09-C217-F440-BE37-9B936F524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Advisor in action…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33A23-E3B5-8345-95C4-29B339A6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63</a:t>
            </a:fld>
            <a:r>
              <a:rPr lang="pt-PT"/>
              <a:t>  </a:t>
            </a:r>
            <a:r>
              <a:rPr lang="pt-PT" b="0"/>
              <a:t>|</a:t>
            </a:r>
            <a:endParaRPr lang="uk-UA" b="0" dirty="0"/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id="{C405ED78-4798-A34F-B1BE-9C739FEC72EE}"/>
              </a:ext>
            </a:extLst>
          </p:cNvPr>
          <p:cNvSpPr/>
          <p:nvPr/>
        </p:nvSpPr>
        <p:spPr>
          <a:xfrm>
            <a:off x="6687350" y="0"/>
            <a:ext cx="2456650" cy="5143500"/>
          </a:xfrm>
          <a:prstGeom prst="rect">
            <a:avLst/>
          </a:prstGeom>
          <a:solidFill>
            <a:srgbClr val="00597D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637BB7-9F6F-264C-A270-146DBC9D1EA6}"/>
              </a:ext>
            </a:extLst>
          </p:cNvPr>
          <p:cNvGrpSpPr/>
          <p:nvPr/>
        </p:nvGrpSpPr>
        <p:grpSpPr>
          <a:xfrm>
            <a:off x="6905969" y="450944"/>
            <a:ext cx="1792001" cy="709254"/>
            <a:chOff x="6905969" y="450944"/>
            <a:chExt cx="1792001" cy="709254"/>
          </a:xfrm>
        </p:grpSpPr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7F3D38D3-1B49-424F-A840-332FFEF4BD42}"/>
                </a:ext>
              </a:extLst>
            </p:cNvPr>
            <p:cNvSpPr txBox="1"/>
            <p:nvPr/>
          </p:nvSpPr>
          <p:spPr>
            <a:xfrm>
              <a:off x="7175117" y="450944"/>
              <a:ext cx="1522853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defTabSz="1828800"/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Three Genotypes + Phenotype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712B104-F208-3B4D-880C-CD329D54B6F0}"/>
                </a:ext>
              </a:extLst>
            </p:cNvPr>
            <p:cNvGrpSpPr/>
            <p:nvPr/>
          </p:nvGrpSpPr>
          <p:grpSpPr>
            <a:xfrm>
              <a:off x="7190865" y="679378"/>
              <a:ext cx="470414" cy="480820"/>
              <a:chOff x="7124920" y="365042"/>
              <a:chExt cx="470414" cy="480820"/>
            </a:xfrm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C9F77248-06BF-7146-AE78-4D2C87D5D812}"/>
                  </a:ext>
                </a:extLst>
              </p:cNvPr>
              <p:cNvSpPr/>
              <p:nvPr/>
            </p:nvSpPr>
            <p:spPr>
              <a:xfrm>
                <a:off x="7124920" y="365042"/>
                <a:ext cx="470414" cy="48082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A7D428CB-DB10-BB4C-B8AA-DE7AE05B9872}"/>
                  </a:ext>
                </a:extLst>
              </p:cNvPr>
              <p:cNvGrpSpPr/>
              <p:nvPr/>
            </p:nvGrpSpPr>
            <p:grpSpPr>
              <a:xfrm>
                <a:off x="7177888" y="411290"/>
                <a:ext cx="359728" cy="104455"/>
                <a:chOff x="7177888" y="411290"/>
                <a:chExt cx="359728" cy="104455"/>
              </a:xfrm>
            </p:grpSpPr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8FA9A594-F810-8749-9894-E3F3ED6E25E6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C8AC1865-7A7B-0242-B49B-1605AAF743C5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2EAD230E-8FF9-514A-9ABD-DD3F9478A9B8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72924A39-F1A9-4F47-8D8D-90EC34B74D73}"/>
                  </a:ext>
                </a:extLst>
              </p:cNvPr>
              <p:cNvGrpSpPr/>
              <p:nvPr/>
            </p:nvGrpSpPr>
            <p:grpSpPr>
              <a:xfrm>
                <a:off x="7177888" y="508537"/>
                <a:ext cx="359728" cy="104455"/>
                <a:chOff x="7177888" y="411290"/>
                <a:chExt cx="359728" cy="104455"/>
              </a:xfrm>
            </p:grpSpPr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F46E6D34-9C62-AA49-8BA4-58DD16D209C9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ED189552-1158-064F-851B-256240C34D29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157D36FC-1D8F-2D4A-9030-61A55E9C4760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B6FF3A16-F9B8-BC4F-A51C-E2E8787E6D54}"/>
                  </a:ext>
                </a:extLst>
              </p:cNvPr>
              <p:cNvGrpSpPr/>
              <p:nvPr/>
            </p:nvGrpSpPr>
            <p:grpSpPr>
              <a:xfrm>
                <a:off x="7177888" y="612992"/>
                <a:ext cx="359728" cy="104455"/>
                <a:chOff x="7177888" y="411290"/>
                <a:chExt cx="359728" cy="104455"/>
              </a:xfrm>
            </p:grpSpPr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78CD421A-F950-3E4B-BF32-F4489C9F418C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4CB2CB17-BAE4-B846-B8E6-278AFE7DBE92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03A5BD55-9C8A-4A4E-A741-CCEE470D20AB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03DE9CA7-544D-574E-8062-992A60FEC702}"/>
                  </a:ext>
                </a:extLst>
              </p:cNvPr>
              <p:cNvSpPr/>
              <p:nvPr/>
            </p:nvSpPr>
            <p:spPr>
              <a:xfrm>
                <a:off x="7177888" y="756992"/>
                <a:ext cx="359728" cy="3600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C4E26584-492D-264E-A541-31B3F1699BB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03947" y="679378"/>
              <a:ext cx="468000" cy="446023"/>
              <a:chOff x="2796231" y="2702265"/>
              <a:chExt cx="563080" cy="536639"/>
            </a:xfrm>
          </p:grpSpPr>
          <p:sp>
            <p:nvSpPr>
              <p:cNvPr id="228" name="Rounded Rectangle 227">
                <a:extLst>
                  <a:ext uri="{FF2B5EF4-FFF2-40B4-BE49-F238E27FC236}">
                    <a16:creationId xmlns:a16="http://schemas.microsoft.com/office/drawing/2014/main" id="{099E7CE4-9051-4945-9A9B-FA9252945D6E}"/>
                  </a:ext>
                </a:extLst>
              </p:cNvPr>
              <p:cNvSpPr/>
              <p:nvPr/>
            </p:nvSpPr>
            <p:spPr>
              <a:xfrm>
                <a:off x="314334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and</a:t>
                </a:r>
              </a:p>
            </p:txBody>
          </p:sp>
          <p:cxnSp>
            <p:nvCxnSpPr>
              <p:cNvPr id="229" name="Straight Arrow Connector 228">
                <a:extLst>
                  <a:ext uri="{FF2B5EF4-FFF2-40B4-BE49-F238E27FC236}">
                    <a16:creationId xmlns:a16="http://schemas.microsoft.com/office/drawing/2014/main" id="{F82CFD39-C4B7-0743-9D08-85CDE1E601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98587" y="3126682"/>
                <a:ext cx="77060" cy="104914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34" name="Straight Arrow Connector 233">
                <a:extLst>
                  <a:ext uri="{FF2B5EF4-FFF2-40B4-BE49-F238E27FC236}">
                    <a16:creationId xmlns:a16="http://schemas.microsoft.com/office/drawing/2014/main" id="{14A8715D-C269-B84B-9BF9-5051BC07C2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58839" y="3129022"/>
                <a:ext cx="82660" cy="10988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3" name="Straight Arrow Connector 242">
                <a:extLst>
                  <a:ext uri="{FF2B5EF4-FFF2-40B4-BE49-F238E27FC236}">
                    <a16:creationId xmlns:a16="http://schemas.microsoft.com/office/drawing/2014/main" id="{BB11C006-BAC7-F242-8250-8BD6CE45C2E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53010" y="3071139"/>
                <a:ext cx="91155" cy="1348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44" name="Rounded Rectangle 243">
                <a:extLst>
                  <a:ext uri="{FF2B5EF4-FFF2-40B4-BE49-F238E27FC236}">
                    <a16:creationId xmlns:a16="http://schemas.microsoft.com/office/drawing/2014/main" id="{B935295E-ADF6-574A-B5AD-27C6F21D335E}"/>
                  </a:ext>
                </a:extLst>
              </p:cNvPr>
              <p:cNvSpPr/>
              <p:nvPr/>
            </p:nvSpPr>
            <p:spPr>
              <a:xfrm>
                <a:off x="3089311" y="2798470"/>
                <a:ext cx="270000" cy="126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popcnt</a:t>
                </a:r>
                <a:endParaRPr kumimoji="0" lang="en-US" sz="600" b="1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Next Condensed Demi Bold" panose="020B0506020202020204" pitchFamily="34" charset="0"/>
                  <a:sym typeface="Arial"/>
                </a:endParaRPr>
              </a:p>
            </p:txBody>
          </p:sp>
          <p:cxnSp>
            <p:nvCxnSpPr>
              <p:cNvPr id="245" name="Straight Arrow Connector 244">
                <a:extLst>
                  <a:ext uri="{FF2B5EF4-FFF2-40B4-BE49-F238E27FC236}">
                    <a16:creationId xmlns:a16="http://schemas.microsoft.com/office/drawing/2014/main" id="{64955A48-A605-6E4D-9473-C06B955B3B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5721" y="2928693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6" name="Straight Arrow Connector 245">
                <a:extLst>
                  <a:ext uri="{FF2B5EF4-FFF2-40B4-BE49-F238E27FC236}">
                    <a16:creationId xmlns:a16="http://schemas.microsoft.com/office/drawing/2014/main" id="{26C5208F-75BE-E74B-A7AA-6DBBE1E573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8517" y="2702265"/>
                <a:ext cx="0" cy="9123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47" name="Rounded Rectangle 246">
                <a:extLst>
                  <a:ext uri="{FF2B5EF4-FFF2-40B4-BE49-F238E27FC236}">
                    <a16:creationId xmlns:a16="http://schemas.microsoft.com/office/drawing/2014/main" id="{BDEC93B6-7B22-FD41-942A-15E071638518}"/>
                  </a:ext>
                </a:extLst>
              </p:cNvPr>
              <p:cNvSpPr/>
              <p:nvPr/>
            </p:nvSpPr>
            <p:spPr>
              <a:xfrm>
                <a:off x="288690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not</a:t>
                </a:r>
              </a:p>
            </p:txBody>
          </p:sp>
          <p:cxnSp>
            <p:nvCxnSpPr>
              <p:cNvPr id="248" name="Straight Arrow Connector 247">
                <a:extLst>
                  <a:ext uri="{FF2B5EF4-FFF2-40B4-BE49-F238E27FC236}">
                    <a16:creationId xmlns:a16="http://schemas.microsoft.com/office/drawing/2014/main" id="{B7C6AEFD-AEE1-404C-9477-6BEB5A8AA3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6231" y="3071139"/>
                <a:ext cx="91013" cy="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916" name="Freeform 915">
              <a:extLst>
                <a:ext uri="{FF2B5EF4-FFF2-40B4-BE49-F238E27FC236}">
                  <a16:creationId xmlns:a16="http://schemas.microsoft.com/office/drawing/2014/main" id="{68EEE73D-7639-EE4E-A295-EE01482AE8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5969" y="473888"/>
              <a:ext cx="108128" cy="108000"/>
            </a:xfrm>
            <a:custGeom>
              <a:avLst/>
              <a:gdLst>
                <a:gd name="connsiteX0" fmla="*/ 61631 w 61567"/>
                <a:gd name="connsiteY0" fmla="*/ 30747 h 61494"/>
                <a:gd name="connsiteX1" fmla="*/ 30847 w 61567"/>
                <a:gd name="connsiteY1" fmla="*/ 61495 h 61494"/>
                <a:gd name="connsiteX2" fmla="*/ 63 w 61567"/>
                <a:gd name="connsiteY2" fmla="*/ 30747 h 61494"/>
                <a:gd name="connsiteX3" fmla="*/ 30847 w 61567"/>
                <a:gd name="connsiteY3" fmla="*/ 0 h 61494"/>
                <a:gd name="connsiteX4" fmla="*/ 61631 w 61567"/>
                <a:gd name="connsiteY4" fmla="*/ 30747 h 6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67" h="61494">
                  <a:moveTo>
                    <a:pt x="61631" y="30747"/>
                  </a:moveTo>
                  <a:cubicBezTo>
                    <a:pt x="61631" y="47729"/>
                    <a:pt x="47848" y="61495"/>
                    <a:pt x="30847" y="61495"/>
                  </a:cubicBezTo>
                  <a:cubicBezTo>
                    <a:pt x="13845" y="61495"/>
                    <a:pt x="63" y="47729"/>
                    <a:pt x="63" y="30747"/>
                  </a:cubicBezTo>
                  <a:cubicBezTo>
                    <a:pt x="63" y="13766"/>
                    <a:pt x="13845" y="0"/>
                    <a:pt x="30847" y="0"/>
                  </a:cubicBezTo>
                  <a:cubicBezTo>
                    <a:pt x="47848" y="0"/>
                    <a:pt x="61631" y="13766"/>
                    <a:pt x="61631" y="30747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803" name="TextBox 802">
            <a:extLst>
              <a:ext uri="{FF2B5EF4-FFF2-40B4-BE49-F238E27FC236}">
                <a16:creationId xmlns:a16="http://schemas.microsoft.com/office/drawing/2014/main" id="{257E2B0E-9780-F64E-B40A-677D810E614A}"/>
              </a:ext>
            </a:extLst>
          </p:cNvPr>
          <p:cNvSpPr txBox="1"/>
          <p:nvPr/>
        </p:nvSpPr>
        <p:spPr>
          <a:xfrm>
            <a:off x="7211956" y="63125"/>
            <a:ext cx="1410643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GPU Optimization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BF82EB-49ED-4696-AB3D-89C2B165C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322" y="868141"/>
            <a:ext cx="6247305" cy="375771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FAF80CF-ED50-45A8-AB67-FE7F61ED4C81}"/>
              </a:ext>
            </a:extLst>
          </p:cNvPr>
          <p:cNvSpPr txBox="1"/>
          <p:nvPr/>
        </p:nvSpPr>
        <p:spPr>
          <a:xfrm>
            <a:off x="7175117" y="1307540"/>
            <a:ext cx="1535677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defTabSz="1828800"/>
            <a:r>
              <a:rPr lang="en-US" sz="10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Two Genotypes, No Phenotype</a:t>
            </a:r>
          </a:p>
        </p:txBody>
      </p:sp>
      <p:sp>
        <p:nvSpPr>
          <p:cNvPr id="42" name="Freeform 917">
            <a:extLst>
              <a:ext uri="{FF2B5EF4-FFF2-40B4-BE49-F238E27FC236}">
                <a16:creationId xmlns:a16="http://schemas.microsoft.com/office/drawing/2014/main" id="{3819491C-EB19-4AD6-813E-E28440625313}"/>
              </a:ext>
            </a:extLst>
          </p:cNvPr>
          <p:cNvSpPr>
            <a:spLocks noChangeAspect="1"/>
          </p:cNvSpPr>
          <p:nvPr/>
        </p:nvSpPr>
        <p:spPr>
          <a:xfrm>
            <a:off x="6905969" y="1330484"/>
            <a:ext cx="108128" cy="108000"/>
          </a:xfrm>
          <a:custGeom>
            <a:avLst/>
            <a:gdLst>
              <a:gd name="connsiteX0" fmla="*/ 63 w 53871"/>
              <a:gd name="connsiteY0" fmla="*/ 0 h 53807"/>
              <a:gd name="connsiteX1" fmla="*/ 53935 w 53871"/>
              <a:gd name="connsiteY1" fmla="*/ 0 h 53807"/>
              <a:gd name="connsiteX2" fmla="*/ 53935 w 53871"/>
              <a:gd name="connsiteY2" fmla="*/ 53808 h 53807"/>
              <a:gd name="connsiteX3" fmla="*/ 63 w 53871"/>
              <a:gd name="connsiteY3" fmla="*/ 53808 h 53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871" h="53807">
                <a:moveTo>
                  <a:pt x="63" y="0"/>
                </a:moveTo>
                <a:lnTo>
                  <a:pt x="53935" y="0"/>
                </a:lnTo>
                <a:lnTo>
                  <a:pt x="53935" y="53808"/>
                </a:lnTo>
                <a:lnTo>
                  <a:pt x="63" y="53808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solidFill>
              <a:schemeClr val="bg1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A6DB4B2-BBBF-4B28-BAB4-B5114CA16DAD}"/>
              </a:ext>
            </a:extLst>
          </p:cNvPr>
          <p:cNvGrpSpPr/>
          <p:nvPr/>
        </p:nvGrpSpPr>
        <p:grpSpPr>
          <a:xfrm>
            <a:off x="6905969" y="1307540"/>
            <a:ext cx="1804825" cy="809702"/>
            <a:chOff x="6905969" y="1307540"/>
            <a:chExt cx="1804825" cy="809702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37D2AE4-6E72-4574-8BD7-F7D4F3EC61BC}"/>
                </a:ext>
              </a:extLst>
            </p:cNvPr>
            <p:cNvSpPr txBox="1"/>
            <p:nvPr/>
          </p:nvSpPr>
          <p:spPr>
            <a:xfrm>
              <a:off x="7175117" y="1307540"/>
              <a:ext cx="1535677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defTabSz="1828800"/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Two Genotypes, No Phenotype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A822FE4A-E6F6-4349-853F-415443140CD4}"/>
                </a:ext>
              </a:extLst>
            </p:cNvPr>
            <p:cNvGrpSpPr/>
            <p:nvPr/>
          </p:nvGrpSpPr>
          <p:grpSpPr>
            <a:xfrm>
              <a:off x="7190865" y="1588832"/>
              <a:ext cx="470414" cy="480820"/>
              <a:chOff x="7193636" y="1226995"/>
              <a:chExt cx="470414" cy="480820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F7BC1A8E-7B04-4E4A-A20C-A953F9BED826}"/>
                  </a:ext>
                </a:extLst>
              </p:cNvPr>
              <p:cNvGrpSpPr/>
              <p:nvPr/>
            </p:nvGrpSpPr>
            <p:grpSpPr>
              <a:xfrm>
                <a:off x="7193636" y="1226995"/>
                <a:ext cx="470414" cy="480820"/>
                <a:chOff x="7124920" y="365042"/>
                <a:chExt cx="470414" cy="480820"/>
              </a:xfrm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4565F7BA-B031-4FAC-974F-6C0F96B3970B}"/>
                    </a:ext>
                  </a:extLst>
                </p:cNvPr>
                <p:cNvSpPr/>
                <p:nvPr/>
              </p:nvSpPr>
              <p:spPr>
                <a:xfrm>
                  <a:off x="7124920" y="365042"/>
                  <a:ext cx="470414" cy="480820"/>
                </a:xfrm>
                <a:prstGeom prst="rect">
                  <a:avLst/>
                </a:prstGeom>
                <a:noFill/>
                <a:ln w="12700" cap="flat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3E019DA5-734F-4137-8D54-2F45425A14C7}"/>
                    </a:ext>
                  </a:extLst>
                </p:cNvPr>
                <p:cNvGrpSpPr/>
                <p:nvPr/>
              </p:nvGrpSpPr>
              <p:grpSpPr>
                <a:xfrm>
                  <a:off x="7177888" y="411290"/>
                  <a:ext cx="359728" cy="70227"/>
                  <a:chOff x="7177888" y="411290"/>
                  <a:chExt cx="359728" cy="70227"/>
                </a:xfrm>
              </p:grpSpPr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22689C59-DEE4-4C5C-A003-E0EC00D199C8}"/>
                      </a:ext>
                    </a:extLst>
                  </p:cNvPr>
                  <p:cNvSpPr/>
                  <p:nvPr/>
                </p:nvSpPr>
                <p:spPr>
                  <a:xfrm>
                    <a:off x="7177888" y="411290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75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941A4211-E3BA-4386-996F-D59413CAC083}"/>
                      </a:ext>
                    </a:extLst>
                  </p:cNvPr>
                  <p:cNvSpPr/>
                  <p:nvPr/>
                </p:nvSpPr>
                <p:spPr>
                  <a:xfrm>
                    <a:off x="7177888" y="445517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C5C32A3B-2C1A-4D3F-A339-80B007083B83}"/>
                    </a:ext>
                  </a:extLst>
                </p:cNvPr>
                <p:cNvGrpSpPr/>
                <p:nvPr/>
              </p:nvGrpSpPr>
              <p:grpSpPr>
                <a:xfrm>
                  <a:off x="7177888" y="508537"/>
                  <a:ext cx="359728" cy="70227"/>
                  <a:chOff x="7177888" y="411290"/>
                  <a:chExt cx="359728" cy="70227"/>
                </a:xfrm>
              </p:grpSpPr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6F43014-F3EA-4E97-96E5-104692867808}"/>
                      </a:ext>
                    </a:extLst>
                  </p:cNvPr>
                  <p:cNvSpPr/>
                  <p:nvPr/>
                </p:nvSpPr>
                <p:spPr>
                  <a:xfrm>
                    <a:off x="7177888" y="411290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75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28B06C9F-A9AB-407D-AA31-60A5AD3813AF}"/>
                      </a:ext>
                    </a:extLst>
                  </p:cNvPr>
                  <p:cNvSpPr/>
                  <p:nvPr/>
                </p:nvSpPr>
                <p:spPr>
                  <a:xfrm>
                    <a:off x="7177888" y="445517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4DCFEE36-3882-4670-BC86-845F27CDA35D}"/>
                    </a:ext>
                  </a:extLst>
                </p:cNvPr>
                <p:cNvGrpSpPr/>
                <p:nvPr/>
              </p:nvGrpSpPr>
              <p:grpSpPr>
                <a:xfrm>
                  <a:off x="7177888" y="612992"/>
                  <a:ext cx="359728" cy="70227"/>
                  <a:chOff x="7177888" y="411290"/>
                  <a:chExt cx="359728" cy="70227"/>
                </a:xfrm>
              </p:grpSpPr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8626DD3E-8AC5-42DA-AB0C-D472F81DD646}"/>
                      </a:ext>
                    </a:extLst>
                  </p:cNvPr>
                  <p:cNvSpPr/>
                  <p:nvPr/>
                </p:nvSpPr>
                <p:spPr>
                  <a:xfrm>
                    <a:off x="7177888" y="411290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75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ED2D24AB-8345-4EE5-A356-F3677AFFAEBA}"/>
                      </a:ext>
                    </a:extLst>
                  </p:cNvPr>
                  <p:cNvSpPr/>
                  <p:nvPr/>
                </p:nvSpPr>
                <p:spPr>
                  <a:xfrm>
                    <a:off x="7177888" y="445517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DC93A5E5-55C8-4209-8F4E-3291E02763E0}"/>
                  </a:ext>
                </a:extLst>
              </p:cNvPr>
              <p:cNvSpPr/>
              <p:nvPr/>
            </p:nvSpPr>
            <p:spPr>
              <a:xfrm>
                <a:off x="7246604" y="1585491"/>
                <a:ext cx="359728" cy="3600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A0BC375-F23D-47D5-B926-C6F0E6F98DCC}"/>
                  </a:ext>
                </a:extLst>
              </p:cNvPr>
              <p:cNvSpPr/>
              <p:nvPr/>
            </p:nvSpPr>
            <p:spPr>
              <a:xfrm>
                <a:off x="7246604" y="1619718"/>
                <a:ext cx="359728" cy="3600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DD96AC27-D691-4FAC-A13A-23C2181F23B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134995" y="1541242"/>
              <a:ext cx="449493" cy="576000"/>
              <a:chOff x="3183706" y="3510680"/>
              <a:chExt cx="564144" cy="722918"/>
            </a:xfrm>
          </p:grpSpPr>
          <p:sp>
            <p:nvSpPr>
              <p:cNvPr id="48" name="Rounded Rectangle 292">
                <a:extLst>
                  <a:ext uri="{FF2B5EF4-FFF2-40B4-BE49-F238E27FC236}">
                    <a16:creationId xmlns:a16="http://schemas.microsoft.com/office/drawing/2014/main" id="{141C3D74-C956-485C-8F53-E694C5CBDBEB}"/>
                  </a:ext>
                </a:extLst>
              </p:cNvPr>
              <p:cNvSpPr/>
              <p:nvPr/>
            </p:nvSpPr>
            <p:spPr>
              <a:xfrm>
                <a:off x="3389052" y="381760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and</a:t>
                </a:r>
              </a:p>
            </p:txBody>
          </p: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2AEF0485-EE2E-4AA1-8792-B13BF28A52D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44328" y="3926472"/>
                <a:ext cx="77060" cy="104914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4E0B2E6A-765D-47EB-8271-1BD44792CE2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07755" y="3925637"/>
                <a:ext cx="86070" cy="101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51" name="Rounded Rectangle 295">
                <a:extLst>
                  <a:ext uri="{FF2B5EF4-FFF2-40B4-BE49-F238E27FC236}">
                    <a16:creationId xmlns:a16="http://schemas.microsoft.com/office/drawing/2014/main" id="{C45ADEF5-A02F-4FD9-8854-78FCC09CBF6E}"/>
                  </a:ext>
                </a:extLst>
              </p:cNvPr>
              <p:cNvSpPr/>
              <p:nvPr/>
            </p:nvSpPr>
            <p:spPr>
              <a:xfrm>
                <a:off x="3335052" y="3598260"/>
                <a:ext cx="270000" cy="126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popcnt</a:t>
                </a:r>
                <a:endParaRPr kumimoji="0" lang="en-US" sz="600" b="1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Next Condensed Demi Bold" panose="020B0506020202020204" pitchFamily="34" charset="0"/>
                  <a:sym typeface="Arial"/>
                </a:endParaRPr>
              </a:p>
            </p:txBody>
          </p: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D1D92C08-AD86-4772-92A8-8F8F0286C25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70052" y="3728483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53" name="Rounded Rectangle 297">
                <a:extLst>
                  <a:ext uri="{FF2B5EF4-FFF2-40B4-BE49-F238E27FC236}">
                    <a16:creationId xmlns:a16="http://schemas.microsoft.com/office/drawing/2014/main" id="{FD45AE20-70E0-4466-98B4-97CB77221142}"/>
                  </a:ext>
                </a:extLst>
              </p:cNvPr>
              <p:cNvSpPr/>
              <p:nvPr/>
            </p:nvSpPr>
            <p:spPr>
              <a:xfrm>
                <a:off x="3186003" y="402694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nor</a:t>
                </a:r>
              </a:p>
            </p:txBody>
          </p:sp>
          <p:sp>
            <p:nvSpPr>
              <p:cNvPr id="54" name="Rounded Rectangle 298">
                <a:extLst>
                  <a:ext uri="{FF2B5EF4-FFF2-40B4-BE49-F238E27FC236}">
                    <a16:creationId xmlns:a16="http://schemas.microsoft.com/office/drawing/2014/main" id="{B8BA9C12-AD57-4E20-A740-31B396900A38}"/>
                  </a:ext>
                </a:extLst>
              </p:cNvPr>
              <p:cNvSpPr/>
              <p:nvPr/>
            </p:nvSpPr>
            <p:spPr>
              <a:xfrm>
                <a:off x="3585850" y="402694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nor</a:t>
                </a:r>
              </a:p>
            </p:txBody>
          </p: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2A1DFA7E-DD8A-433F-BF85-F48CE97F97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83706" y="4136292"/>
                <a:ext cx="32379" cy="9306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46CB8826-D8CD-4CE2-BE2E-9A06A44CB10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11978" y="4136292"/>
                <a:ext cx="32350" cy="97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3B97782F-1F7E-4D08-B4F6-BCB54D1F0E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85147" y="4136292"/>
                <a:ext cx="32379" cy="9306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AEA3D20E-826F-4DA6-9B3C-6241C4E59FF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713419" y="4136292"/>
                <a:ext cx="32350" cy="97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13049A10-9456-4CD2-ABBC-4ECF76FBC4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70052" y="3510680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47" name="Freeform 917">
              <a:extLst>
                <a:ext uri="{FF2B5EF4-FFF2-40B4-BE49-F238E27FC236}">
                  <a16:creationId xmlns:a16="http://schemas.microsoft.com/office/drawing/2014/main" id="{92E80230-4D33-4570-B144-E3A44262BA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5969" y="1330484"/>
              <a:ext cx="108128" cy="108000"/>
            </a:xfrm>
            <a:custGeom>
              <a:avLst/>
              <a:gdLst>
                <a:gd name="connsiteX0" fmla="*/ 63 w 53871"/>
                <a:gd name="connsiteY0" fmla="*/ 0 h 53807"/>
                <a:gd name="connsiteX1" fmla="*/ 53935 w 53871"/>
                <a:gd name="connsiteY1" fmla="*/ 0 h 53807"/>
                <a:gd name="connsiteX2" fmla="*/ 53935 w 53871"/>
                <a:gd name="connsiteY2" fmla="*/ 53808 h 53807"/>
                <a:gd name="connsiteX3" fmla="*/ 63 w 53871"/>
                <a:gd name="connsiteY3" fmla="*/ 53808 h 5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871" h="53807">
                  <a:moveTo>
                    <a:pt x="63" y="0"/>
                  </a:moveTo>
                  <a:lnTo>
                    <a:pt x="53935" y="0"/>
                  </a:lnTo>
                  <a:lnTo>
                    <a:pt x="53935" y="53808"/>
                  </a:lnTo>
                  <a:lnTo>
                    <a:pt x="63" y="53808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48969980-AFC8-4049-81F6-32499EA078E0}"/>
              </a:ext>
            </a:extLst>
          </p:cNvPr>
          <p:cNvSpPr txBox="1"/>
          <p:nvPr/>
        </p:nvSpPr>
        <p:spPr>
          <a:xfrm>
            <a:off x="2283170" y="3301494"/>
            <a:ext cx="1207062" cy="295466"/>
          </a:xfrm>
          <a:prstGeom prst="rect">
            <a:avLst/>
          </a:prstGeom>
          <a:solidFill>
            <a:schemeClr val="bg1"/>
          </a:solidFill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defTabSz="1828800">
              <a:lnSpc>
                <a:spcPct val="80000"/>
              </a:lnSpc>
            </a:pPr>
            <a:r>
              <a:rPr lang="en-US" sz="700" b="1" dirty="0">
                <a:solidFill>
                  <a:srgbClr val="00597D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               </a:t>
            </a:r>
            <a:r>
              <a:rPr lang="en-US" sz="800" b="1" dirty="0" err="1">
                <a:solidFill>
                  <a:srgbClr val="00597D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ALUops</a:t>
            </a:r>
            <a:r>
              <a:rPr lang="en-US" sz="800" b="1" dirty="0">
                <a:solidFill>
                  <a:srgbClr val="00597D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:  2.1x decrease</a:t>
            </a:r>
          </a:p>
          <a:p>
            <a:pPr defTabSz="1828800">
              <a:lnSpc>
                <a:spcPct val="80000"/>
              </a:lnSpc>
            </a:pPr>
            <a:r>
              <a:rPr lang="en-US" sz="800" b="1" dirty="0">
                <a:solidFill>
                  <a:schemeClr val="accent1">
                    <a:lumMod val="75000"/>
                  </a:schemeClr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                  Bytes:  1.5x decrease</a:t>
            </a:r>
          </a:p>
          <a:p>
            <a:pPr defTabSz="1828800">
              <a:lnSpc>
                <a:spcPct val="80000"/>
              </a:lnSpc>
            </a:pPr>
            <a:r>
              <a:rPr lang="en-US" sz="800" b="1" dirty="0" err="1">
                <a:solidFill>
                  <a:srgbClr val="C00000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Arith</a:t>
            </a:r>
            <a:r>
              <a:rPr lang="en-US" sz="800" b="1" dirty="0">
                <a:solidFill>
                  <a:srgbClr val="C00000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. Intensity:  1.4x decrease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06EE266-7EB9-4D07-A486-186CAD54965C}"/>
              </a:ext>
            </a:extLst>
          </p:cNvPr>
          <p:cNvSpPr txBox="1"/>
          <p:nvPr/>
        </p:nvSpPr>
        <p:spPr>
          <a:xfrm>
            <a:off x="2519920" y="3750737"/>
            <a:ext cx="1215077" cy="258532"/>
          </a:xfrm>
          <a:prstGeom prst="rect">
            <a:avLst/>
          </a:prstGeom>
          <a:solidFill>
            <a:schemeClr val="bg1"/>
          </a:solidFill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algn="ctr" defTabSz="1828800">
              <a:lnSpc>
                <a:spcPct val="80000"/>
              </a:lnSpc>
            </a:pPr>
            <a:r>
              <a:rPr lang="en-US" sz="900" b="1" dirty="0">
                <a:solidFill>
                  <a:srgbClr val="C00000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Not so good thing!</a:t>
            </a:r>
          </a:p>
          <a:p>
            <a:pPr algn="ctr" defTabSz="1828800">
              <a:lnSpc>
                <a:spcPct val="80000"/>
              </a:lnSpc>
            </a:pPr>
            <a:r>
              <a:rPr lang="en-US" sz="600" b="1" dirty="0">
                <a:solidFill>
                  <a:schemeClr val="tx1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But we do have better algorithm</a:t>
            </a:r>
          </a:p>
          <a:p>
            <a:pPr algn="ctr" defTabSz="1828800">
              <a:lnSpc>
                <a:spcPct val="80000"/>
              </a:lnSpc>
            </a:pPr>
            <a:r>
              <a:rPr lang="en-US" sz="600" b="1" dirty="0">
                <a:solidFill>
                  <a:schemeClr val="tx1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(speedup and performance improvement)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6F44C81-07E3-4552-8D92-27EAD37DC4EE}"/>
              </a:ext>
            </a:extLst>
          </p:cNvPr>
          <p:cNvSpPr txBox="1"/>
          <p:nvPr/>
        </p:nvSpPr>
        <p:spPr>
          <a:xfrm>
            <a:off x="3761530" y="3303128"/>
            <a:ext cx="1341714" cy="258532"/>
          </a:xfrm>
          <a:prstGeom prst="rect">
            <a:avLst/>
          </a:prstGeom>
          <a:solidFill>
            <a:schemeClr val="bg1"/>
          </a:solidFill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defTabSz="1828800">
              <a:lnSpc>
                <a:spcPct val="80000"/>
              </a:lnSpc>
            </a:pPr>
            <a:r>
              <a:rPr lang="en-US" sz="900" b="1" dirty="0">
                <a:solidFill>
                  <a:srgbClr val="00597D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Not so good thing!</a:t>
            </a:r>
          </a:p>
          <a:p>
            <a:pPr defTabSz="1828800">
              <a:lnSpc>
                <a:spcPct val="80000"/>
              </a:lnSpc>
            </a:pPr>
            <a:r>
              <a:rPr lang="en-US" sz="600" b="1" dirty="0">
                <a:solidFill>
                  <a:srgbClr val="414141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Your speedup better be pretty high to surpass </a:t>
            </a:r>
          </a:p>
          <a:p>
            <a:pPr defTabSz="1828800">
              <a:lnSpc>
                <a:spcPct val="80000"/>
              </a:lnSpc>
            </a:pPr>
            <a:r>
              <a:rPr lang="en-US" sz="600" b="1" dirty="0">
                <a:solidFill>
                  <a:srgbClr val="414141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performance of previous version (think: IPC)!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E9DD926-C52A-4314-BC92-E5989B69247D}"/>
              </a:ext>
            </a:extLst>
          </p:cNvPr>
          <p:cNvCxnSpPr>
            <a:cxnSpLocks/>
          </p:cNvCxnSpPr>
          <p:nvPr/>
        </p:nvCxnSpPr>
        <p:spPr>
          <a:xfrm>
            <a:off x="3158946" y="3596960"/>
            <a:ext cx="0" cy="119447"/>
          </a:xfrm>
          <a:prstGeom prst="line">
            <a:avLst/>
          </a:prstGeom>
          <a:noFill/>
          <a:ln w="9525" cap="flat">
            <a:solidFill>
              <a:srgbClr val="C00000"/>
            </a:solidFill>
            <a:prstDash val="solid"/>
            <a:round/>
            <a:headEnd type="triangle" w="sm" len="sm"/>
            <a:tailEnd type="non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17D24FF-53FA-449D-8729-A7C4AA9DD6E9}"/>
              </a:ext>
            </a:extLst>
          </p:cNvPr>
          <p:cNvCxnSpPr/>
          <p:nvPr/>
        </p:nvCxnSpPr>
        <p:spPr>
          <a:xfrm>
            <a:off x="3631267" y="3345134"/>
            <a:ext cx="114300" cy="0"/>
          </a:xfrm>
          <a:prstGeom prst="line">
            <a:avLst/>
          </a:prstGeom>
          <a:noFill/>
          <a:ln w="9525" cap="flat">
            <a:solidFill>
              <a:srgbClr val="00597D"/>
            </a:solidFill>
            <a:prstDash val="solid"/>
            <a:round/>
            <a:headEnd type="triangle" w="sm" len="sm"/>
            <a:tailEnd type="non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5150147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788F09-C217-F440-BE37-9B936F524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continue optimizing…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33A23-E3B5-8345-95C4-29B339A6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64</a:t>
            </a:fld>
            <a:r>
              <a:rPr lang="pt-PT"/>
              <a:t>  </a:t>
            </a:r>
            <a:r>
              <a:rPr lang="pt-PT" b="0"/>
              <a:t>|</a:t>
            </a:r>
            <a:endParaRPr lang="uk-UA" b="0" dirty="0"/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id="{C405ED78-4798-A34F-B1BE-9C739FEC72EE}"/>
              </a:ext>
            </a:extLst>
          </p:cNvPr>
          <p:cNvSpPr/>
          <p:nvPr/>
        </p:nvSpPr>
        <p:spPr>
          <a:xfrm>
            <a:off x="6687350" y="0"/>
            <a:ext cx="2456650" cy="5143500"/>
          </a:xfrm>
          <a:prstGeom prst="rect">
            <a:avLst/>
          </a:prstGeom>
          <a:solidFill>
            <a:srgbClr val="00597D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637BB7-9F6F-264C-A270-146DBC9D1EA6}"/>
              </a:ext>
            </a:extLst>
          </p:cNvPr>
          <p:cNvGrpSpPr/>
          <p:nvPr/>
        </p:nvGrpSpPr>
        <p:grpSpPr>
          <a:xfrm>
            <a:off x="6905969" y="450944"/>
            <a:ext cx="1792001" cy="709254"/>
            <a:chOff x="6905969" y="450944"/>
            <a:chExt cx="1792001" cy="709254"/>
          </a:xfrm>
        </p:grpSpPr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7F3D38D3-1B49-424F-A840-332FFEF4BD42}"/>
                </a:ext>
              </a:extLst>
            </p:cNvPr>
            <p:cNvSpPr txBox="1"/>
            <p:nvPr/>
          </p:nvSpPr>
          <p:spPr>
            <a:xfrm>
              <a:off x="7175117" y="450944"/>
              <a:ext cx="1522853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defTabSz="1828800"/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Three Genotypes + Phenotype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712B104-F208-3B4D-880C-CD329D54B6F0}"/>
                </a:ext>
              </a:extLst>
            </p:cNvPr>
            <p:cNvGrpSpPr/>
            <p:nvPr/>
          </p:nvGrpSpPr>
          <p:grpSpPr>
            <a:xfrm>
              <a:off x="7190865" y="679378"/>
              <a:ext cx="470414" cy="480820"/>
              <a:chOff x="7124920" y="365042"/>
              <a:chExt cx="470414" cy="480820"/>
            </a:xfrm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C9F77248-06BF-7146-AE78-4D2C87D5D812}"/>
                  </a:ext>
                </a:extLst>
              </p:cNvPr>
              <p:cNvSpPr/>
              <p:nvPr/>
            </p:nvSpPr>
            <p:spPr>
              <a:xfrm>
                <a:off x="7124920" y="365042"/>
                <a:ext cx="470414" cy="48082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A7D428CB-DB10-BB4C-B8AA-DE7AE05B9872}"/>
                  </a:ext>
                </a:extLst>
              </p:cNvPr>
              <p:cNvGrpSpPr/>
              <p:nvPr/>
            </p:nvGrpSpPr>
            <p:grpSpPr>
              <a:xfrm>
                <a:off x="7177888" y="411290"/>
                <a:ext cx="359728" cy="104455"/>
                <a:chOff x="7177888" y="411290"/>
                <a:chExt cx="359728" cy="104455"/>
              </a:xfrm>
            </p:grpSpPr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8FA9A594-F810-8749-9894-E3F3ED6E25E6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C8AC1865-7A7B-0242-B49B-1605AAF743C5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2EAD230E-8FF9-514A-9ABD-DD3F9478A9B8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72924A39-F1A9-4F47-8D8D-90EC34B74D73}"/>
                  </a:ext>
                </a:extLst>
              </p:cNvPr>
              <p:cNvGrpSpPr/>
              <p:nvPr/>
            </p:nvGrpSpPr>
            <p:grpSpPr>
              <a:xfrm>
                <a:off x="7177888" y="508537"/>
                <a:ext cx="359728" cy="104455"/>
                <a:chOff x="7177888" y="411290"/>
                <a:chExt cx="359728" cy="104455"/>
              </a:xfrm>
            </p:grpSpPr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F46E6D34-9C62-AA49-8BA4-58DD16D209C9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ED189552-1158-064F-851B-256240C34D29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157D36FC-1D8F-2D4A-9030-61A55E9C4760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B6FF3A16-F9B8-BC4F-A51C-E2E8787E6D54}"/>
                  </a:ext>
                </a:extLst>
              </p:cNvPr>
              <p:cNvGrpSpPr/>
              <p:nvPr/>
            </p:nvGrpSpPr>
            <p:grpSpPr>
              <a:xfrm>
                <a:off x="7177888" y="612992"/>
                <a:ext cx="359728" cy="104455"/>
                <a:chOff x="7177888" y="411290"/>
                <a:chExt cx="359728" cy="104455"/>
              </a:xfrm>
            </p:grpSpPr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78CD421A-F950-3E4B-BF32-F4489C9F418C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4CB2CB17-BAE4-B846-B8E6-278AFE7DBE92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03A5BD55-9C8A-4A4E-A741-CCEE470D20AB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03DE9CA7-544D-574E-8062-992A60FEC702}"/>
                  </a:ext>
                </a:extLst>
              </p:cNvPr>
              <p:cNvSpPr/>
              <p:nvPr/>
            </p:nvSpPr>
            <p:spPr>
              <a:xfrm>
                <a:off x="7177888" y="756992"/>
                <a:ext cx="359728" cy="3600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C4E26584-492D-264E-A541-31B3F1699BB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03947" y="679378"/>
              <a:ext cx="468000" cy="446023"/>
              <a:chOff x="2796231" y="2702265"/>
              <a:chExt cx="563080" cy="536639"/>
            </a:xfrm>
          </p:grpSpPr>
          <p:sp>
            <p:nvSpPr>
              <p:cNvPr id="228" name="Rounded Rectangle 227">
                <a:extLst>
                  <a:ext uri="{FF2B5EF4-FFF2-40B4-BE49-F238E27FC236}">
                    <a16:creationId xmlns:a16="http://schemas.microsoft.com/office/drawing/2014/main" id="{099E7CE4-9051-4945-9A9B-FA9252945D6E}"/>
                  </a:ext>
                </a:extLst>
              </p:cNvPr>
              <p:cNvSpPr/>
              <p:nvPr/>
            </p:nvSpPr>
            <p:spPr>
              <a:xfrm>
                <a:off x="314334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and</a:t>
                </a:r>
              </a:p>
            </p:txBody>
          </p:sp>
          <p:cxnSp>
            <p:nvCxnSpPr>
              <p:cNvPr id="229" name="Straight Arrow Connector 228">
                <a:extLst>
                  <a:ext uri="{FF2B5EF4-FFF2-40B4-BE49-F238E27FC236}">
                    <a16:creationId xmlns:a16="http://schemas.microsoft.com/office/drawing/2014/main" id="{F82CFD39-C4B7-0743-9D08-85CDE1E601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98587" y="3126682"/>
                <a:ext cx="77060" cy="104914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34" name="Straight Arrow Connector 233">
                <a:extLst>
                  <a:ext uri="{FF2B5EF4-FFF2-40B4-BE49-F238E27FC236}">
                    <a16:creationId xmlns:a16="http://schemas.microsoft.com/office/drawing/2014/main" id="{14A8715D-C269-B84B-9BF9-5051BC07C2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58839" y="3129022"/>
                <a:ext cx="82660" cy="10988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3" name="Straight Arrow Connector 242">
                <a:extLst>
                  <a:ext uri="{FF2B5EF4-FFF2-40B4-BE49-F238E27FC236}">
                    <a16:creationId xmlns:a16="http://schemas.microsoft.com/office/drawing/2014/main" id="{BB11C006-BAC7-F242-8250-8BD6CE45C2E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53010" y="3071139"/>
                <a:ext cx="91155" cy="1348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44" name="Rounded Rectangle 243">
                <a:extLst>
                  <a:ext uri="{FF2B5EF4-FFF2-40B4-BE49-F238E27FC236}">
                    <a16:creationId xmlns:a16="http://schemas.microsoft.com/office/drawing/2014/main" id="{B935295E-ADF6-574A-B5AD-27C6F21D335E}"/>
                  </a:ext>
                </a:extLst>
              </p:cNvPr>
              <p:cNvSpPr/>
              <p:nvPr/>
            </p:nvSpPr>
            <p:spPr>
              <a:xfrm>
                <a:off x="3089311" y="2798470"/>
                <a:ext cx="270000" cy="126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popcnt</a:t>
                </a:r>
                <a:endParaRPr kumimoji="0" lang="en-US" sz="600" b="1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Next Condensed Demi Bold" panose="020B0506020202020204" pitchFamily="34" charset="0"/>
                  <a:sym typeface="Arial"/>
                </a:endParaRPr>
              </a:p>
            </p:txBody>
          </p:sp>
          <p:cxnSp>
            <p:nvCxnSpPr>
              <p:cNvPr id="245" name="Straight Arrow Connector 244">
                <a:extLst>
                  <a:ext uri="{FF2B5EF4-FFF2-40B4-BE49-F238E27FC236}">
                    <a16:creationId xmlns:a16="http://schemas.microsoft.com/office/drawing/2014/main" id="{64955A48-A605-6E4D-9473-C06B955B3B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5721" y="2928693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6" name="Straight Arrow Connector 245">
                <a:extLst>
                  <a:ext uri="{FF2B5EF4-FFF2-40B4-BE49-F238E27FC236}">
                    <a16:creationId xmlns:a16="http://schemas.microsoft.com/office/drawing/2014/main" id="{26C5208F-75BE-E74B-A7AA-6DBBE1E573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8517" y="2702265"/>
                <a:ext cx="0" cy="9123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47" name="Rounded Rectangle 246">
                <a:extLst>
                  <a:ext uri="{FF2B5EF4-FFF2-40B4-BE49-F238E27FC236}">
                    <a16:creationId xmlns:a16="http://schemas.microsoft.com/office/drawing/2014/main" id="{BDEC93B6-7B22-FD41-942A-15E071638518}"/>
                  </a:ext>
                </a:extLst>
              </p:cNvPr>
              <p:cNvSpPr/>
              <p:nvPr/>
            </p:nvSpPr>
            <p:spPr>
              <a:xfrm>
                <a:off x="288690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not</a:t>
                </a:r>
              </a:p>
            </p:txBody>
          </p:sp>
          <p:cxnSp>
            <p:nvCxnSpPr>
              <p:cNvPr id="248" name="Straight Arrow Connector 247">
                <a:extLst>
                  <a:ext uri="{FF2B5EF4-FFF2-40B4-BE49-F238E27FC236}">
                    <a16:creationId xmlns:a16="http://schemas.microsoft.com/office/drawing/2014/main" id="{B7C6AEFD-AEE1-404C-9477-6BEB5A8AA3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6231" y="3071139"/>
                <a:ext cx="91013" cy="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916" name="Freeform 915">
              <a:extLst>
                <a:ext uri="{FF2B5EF4-FFF2-40B4-BE49-F238E27FC236}">
                  <a16:creationId xmlns:a16="http://schemas.microsoft.com/office/drawing/2014/main" id="{68EEE73D-7639-EE4E-A295-EE01482AE8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5969" y="473888"/>
              <a:ext cx="108128" cy="108000"/>
            </a:xfrm>
            <a:custGeom>
              <a:avLst/>
              <a:gdLst>
                <a:gd name="connsiteX0" fmla="*/ 61631 w 61567"/>
                <a:gd name="connsiteY0" fmla="*/ 30747 h 61494"/>
                <a:gd name="connsiteX1" fmla="*/ 30847 w 61567"/>
                <a:gd name="connsiteY1" fmla="*/ 61495 h 61494"/>
                <a:gd name="connsiteX2" fmla="*/ 63 w 61567"/>
                <a:gd name="connsiteY2" fmla="*/ 30747 h 61494"/>
                <a:gd name="connsiteX3" fmla="*/ 30847 w 61567"/>
                <a:gd name="connsiteY3" fmla="*/ 0 h 61494"/>
                <a:gd name="connsiteX4" fmla="*/ 61631 w 61567"/>
                <a:gd name="connsiteY4" fmla="*/ 30747 h 6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67" h="61494">
                  <a:moveTo>
                    <a:pt x="61631" y="30747"/>
                  </a:moveTo>
                  <a:cubicBezTo>
                    <a:pt x="61631" y="47729"/>
                    <a:pt x="47848" y="61495"/>
                    <a:pt x="30847" y="61495"/>
                  </a:cubicBezTo>
                  <a:cubicBezTo>
                    <a:pt x="13845" y="61495"/>
                    <a:pt x="63" y="47729"/>
                    <a:pt x="63" y="30747"/>
                  </a:cubicBezTo>
                  <a:cubicBezTo>
                    <a:pt x="63" y="13766"/>
                    <a:pt x="13845" y="0"/>
                    <a:pt x="30847" y="0"/>
                  </a:cubicBezTo>
                  <a:cubicBezTo>
                    <a:pt x="47848" y="0"/>
                    <a:pt x="61631" y="13766"/>
                    <a:pt x="61631" y="30747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A31199C-8C17-5D42-8B1C-1BCE49A7A179}"/>
              </a:ext>
            </a:extLst>
          </p:cNvPr>
          <p:cNvGrpSpPr/>
          <p:nvPr/>
        </p:nvGrpSpPr>
        <p:grpSpPr>
          <a:xfrm>
            <a:off x="6905969" y="1307540"/>
            <a:ext cx="1804825" cy="809702"/>
            <a:chOff x="6905969" y="1307540"/>
            <a:chExt cx="1804825" cy="809702"/>
          </a:xfrm>
        </p:grpSpPr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9F05F089-4085-0E4A-AEA2-CC7BCCEDC5BB}"/>
                </a:ext>
              </a:extLst>
            </p:cNvPr>
            <p:cNvSpPr txBox="1"/>
            <p:nvPr/>
          </p:nvSpPr>
          <p:spPr>
            <a:xfrm>
              <a:off x="7175117" y="1307540"/>
              <a:ext cx="1535677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defTabSz="1828800"/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Two Genotypes, No Phenotype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C5C721F-D885-4A45-B2E5-1E83435D12A7}"/>
                </a:ext>
              </a:extLst>
            </p:cNvPr>
            <p:cNvGrpSpPr/>
            <p:nvPr/>
          </p:nvGrpSpPr>
          <p:grpSpPr>
            <a:xfrm>
              <a:off x="7190865" y="1588832"/>
              <a:ext cx="470414" cy="480820"/>
              <a:chOff x="7193636" y="1226995"/>
              <a:chExt cx="470414" cy="480820"/>
            </a:xfrm>
          </p:grpSpPr>
          <p:grpSp>
            <p:nvGrpSpPr>
              <p:cNvPr id="251" name="Group 250">
                <a:extLst>
                  <a:ext uri="{FF2B5EF4-FFF2-40B4-BE49-F238E27FC236}">
                    <a16:creationId xmlns:a16="http://schemas.microsoft.com/office/drawing/2014/main" id="{97C33915-D5B6-434B-AAEF-2A7207C03207}"/>
                  </a:ext>
                </a:extLst>
              </p:cNvPr>
              <p:cNvGrpSpPr/>
              <p:nvPr/>
            </p:nvGrpSpPr>
            <p:grpSpPr>
              <a:xfrm>
                <a:off x="7193636" y="1226995"/>
                <a:ext cx="470414" cy="480820"/>
                <a:chOff x="7124920" y="365042"/>
                <a:chExt cx="470414" cy="480820"/>
              </a:xfrm>
            </p:grpSpPr>
            <p:sp>
              <p:nvSpPr>
                <p:cNvPr id="252" name="Rectangle 251">
                  <a:extLst>
                    <a:ext uri="{FF2B5EF4-FFF2-40B4-BE49-F238E27FC236}">
                      <a16:creationId xmlns:a16="http://schemas.microsoft.com/office/drawing/2014/main" id="{01B6FC73-8C5B-2048-9AEC-DB831912E6C4}"/>
                    </a:ext>
                  </a:extLst>
                </p:cNvPr>
                <p:cNvSpPr/>
                <p:nvPr/>
              </p:nvSpPr>
              <p:spPr>
                <a:xfrm>
                  <a:off x="7124920" y="365042"/>
                  <a:ext cx="470414" cy="480820"/>
                </a:xfrm>
                <a:prstGeom prst="rect">
                  <a:avLst/>
                </a:prstGeom>
                <a:noFill/>
                <a:ln w="12700" cap="flat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53" name="Group 252">
                  <a:extLst>
                    <a:ext uri="{FF2B5EF4-FFF2-40B4-BE49-F238E27FC236}">
                      <a16:creationId xmlns:a16="http://schemas.microsoft.com/office/drawing/2014/main" id="{38356869-62EC-DC43-8978-D2C47AF3879B}"/>
                    </a:ext>
                  </a:extLst>
                </p:cNvPr>
                <p:cNvGrpSpPr/>
                <p:nvPr/>
              </p:nvGrpSpPr>
              <p:grpSpPr>
                <a:xfrm>
                  <a:off x="7177888" y="411290"/>
                  <a:ext cx="359728" cy="70227"/>
                  <a:chOff x="7177888" y="411290"/>
                  <a:chExt cx="359728" cy="70227"/>
                </a:xfrm>
              </p:grpSpPr>
              <p:sp>
                <p:nvSpPr>
                  <p:cNvPr id="263" name="Rectangle 262">
                    <a:extLst>
                      <a:ext uri="{FF2B5EF4-FFF2-40B4-BE49-F238E27FC236}">
                        <a16:creationId xmlns:a16="http://schemas.microsoft.com/office/drawing/2014/main" id="{D7728AF8-64A4-F440-96EA-4448A9A12873}"/>
                      </a:ext>
                    </a:extLst>
                  </p:cNvPr>
                  <p:cNvSpPr/>
                  <p:nvPr/>
                </p:nvSpPr>
                <p:spPr>
                  <a:xfrm>
                    <a:off x="7177888" y="411290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75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4" name="Rectangle 263">
                    <a:extLst>
                      <a:ext uri="{FF2B5EF4-FFF2-40B4-BE49-F238E27FC236}">
                        <a16:creationId xmlns:a16="http://schemas.microsoft.com/office/drawing/2014/main" id="{ED84471E-0AC6-8D4E-A1B2-DBE78F25A112}"/>
                      </a:ext>
                    </a:extLst>
                  </p:cNvPr>
                  <p:cNvSpPr/>
                  <p:nvPr/>
                </p:nvSpPr>
                <p:spPr>
                  <a:xfrm>
                    <a:off x="7177888" y="445517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54" name="Group 253">
                  <a:extLst>
                    <a:ext uri="{FF2B5EF4-FFF2-40B4-BE49-F238E27FC236}">
                      <a16:creationId xmlns:a16="http://schemas.microsoft.com/office/drawing/2014/main" id="{A56E6C60-DE68-6F40-9CA9-D454411A57C2}"/>
                    </a:ext>
                  </a:extLst>
                </p:cNvPr>
                <p:cNvGrpSpPr/>
                <p:nvPr/>
              </p:nvGrpSpPr>
              <p:grpSpPr>
                <a:xfrm>
                  <a:off x="7177888" y="508537"/>
                  <a:ext cx="359728" cy="70227"/>
                  <a:chOff x="7177888" y="411290"/>
                  <a:chExt cx="359728" cy="70227"/>
                </a:xfrm>
              </p:grpSpPr>
              <p:sp>
                <p:nvSpPr>
                  <p:cNvPr id="260" name="Rectangle 259">
                    <a:extLst>
                      <a:ext uri="{FF2B5EF4-FFF2-40B4-BE49-F238E27FC236}">
                        <a16:creationId xmlns:a16="http://schemas.microsoft.com/office/drawing/2014/main" id="{91BC27B4-B54B-A54E-B598-1F900F3C0175}"/>
                      </a:ext>
                    </a:extLst>
                  </p:cNvPr>
                  <p:cNvSpPr/>
                  <p:nvPr/>
                </p:nvSpPr>
                <p:spPr>
                  <a:xfrm>
                    <a:off x="7177888" y="411290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75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1" name="Rectangle 260">
                    <a:extLst>
                      <a:ext uri="{FF2B5EF4-FFF2-40B4-BE49-F238E27FC236}">
                        <a16:creationId xmlns:a16="http://schemas.microsoft.com/office/drawing/2014/main" id="{36FD6604-0E8C-7741-B034-8D30A341DFD8}"/>
                      </a:ext>
                    </a:extLst>
                  </p:cNvPr>
                  <p:cNvSpPr/>
                  <p:nvPr/>
                </p:nvSpPr>
                <p:spPr>
                  <a:xfrm>
                    <a:off x="7177888" y="445517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55" name="Group 254">
                  <a:extLst>
                    <a:ext uri="{FF2B5EF4-FFF2-40B4-BE49-F238E27FC236}">
                      <a16:creationId xmlns:a16="http://schemas.microsoft.com/office/drawing/2014/main" id="{D78B3B2B-3010-2F4E-88A3-2F181D652B8B}"/>
                    </a:ext>
                  </a:extLst>
                </p:cNvPr>
                <p:cNvGrpSpPr/>
                <p:nvPr/>
              </p:nvGrpSpPr>
              <p:grpSpPr>
                <a:xfrm>
                  <a:off x="7177888" y="612992"/>
                  <a:ext cx="359728" cy="70227"/>
                  <a:chOff x="7177888" y="411290"/>
                  <a:chExt cx="359728" cy="70227"/>
                </a:xfrm>
              </p:grpSpPr>
              <p:sp>
                <p:nvSpPr>
                  <p:cNvPr id="257" name="Rectangle 256">
                    <a:extLst>
                      <a:ext uri="{FF2B5EF4-FFF2-40B4-BE49-F238E27FC236}">
                        <a16:creationId xmlns:a16="http://schemas.microsoft.com/office/drawing/2014/main" id="{F9B1D016-EF2D-2D43-8617-1D1DF18DDB6D}"/>
                      </a:ext>
                    </a:extLst>
                  </p:cNvPr>
                  <p:cNvSpPr/>
                  <p:nvPr/>
                </p:nvSpPr>
                <p:spPr>
                  <a:xfrm>
                    <a:off x="7177888" y="411290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75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8" name="Rectangle 257">
                    <a:extLst>
                      <a:ext uri="{FF2B5EF4-FFF2-40B4-BE49-F238E27FC236}">
                        <a16:creationId xmlns:a16="http://schemas.microsoft.com/office/drawing/2014/main" id="{3FCB9324-74CB-1747-A6F8-2D087D45A1AA}"/>
                      </a:ext>
                    </a:extLst>
                  </p:cNvPr>
                  <p:cNvSpPr/>
                  <p:nvPr/>
                </p:nvSpPr>
                <p:spPr>
                  <a:xfrm>
                    <a:off x="7177888" y="445517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290" name="Rectangle 289">
                <a:extLst>
                  <a:ext uri="{FF2B5EF4-FFF2-40B4-BE49-F238E27FC236}">
                    <a16:creationId xmlns:a16="http://schemas.microsoft.com/office/drawing/2014/main" id="{93E6A85C-E0BB-0848-9552-9B7C97782BA8}"/>
                  </a:ext>
                </a:extLst>
              </p:cNvPr>
              <p:cNvSpPr/>
              <p:nvPr/>
            </p:nvSpPr>
            <p:spPr>
              <a:xfrm>
                <a:off x="7246604" y="1585491"/>
                <a:ext cx="359728" cy="3600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Rectangle 290">
                <a:extLst>
                  <a:ext uri="{FF2B5EF4-FFF2-40B4-BE49-F238E27FC236}">
                    <a16:creationId xmlns:a16="http://schemas.microsoft.com/office/drawing/2014/main" id="{A838F747-8AC8-BA4D-81C9-D359B9700B8D}"/>
                  </a:ext>
                </a:extLst>
              </p:cNvPr>
              <p:cNvSpPr/>
              <p:nvPr/>
            </p:nvSpPr>
            <p:spPr>
              <a:xfrm>
                <a:off x="7246604" y="1619718"/>
                <a:ext cx="359728" cy="3600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2" name="Group 291">
              <a:extLst>
                <a:ext uri="{FF2B5EF4-FFF2-40B4-BE49-F238E27FC236}">
                  <a16:creationId xmlns:a16="http://schemas.microsoft.com/office/drawing/2014/main" id="{179DAA4A-FCFA-DD45-A66E-E8145564B44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134995" y="1541242"/>
              <a:ext cx="449493" cy="576000"/>
              <a:chOff x="3183706" y="3510680"/>
              <a:chExt cx="564144" cy="722918"/>
            </a:xfrm>
          </p:grpSpPr>
          <p:sp>
            <p:nvSpPr>
              <p:cNvPr id="293" name="Rounded Rectangle 292">
                <a:extLst>
                  <a:ext uri="{FF2B5EF4-FFF2-40B4-BE49-F238E27FC236}">
                    <a16:creationId xmlns:a16="http://schemas.microsoft.com/office/drawing/2014/main" id="{A5E40F83-BCEB-444F-A072-A0F6B7056EF1}"/>
                  </a:ext>
                </a:extLst>
              </p:cNvPr>
              <p:cNvSpPr/>
              <p:nvPr/>
            </p:nvSpPr>
            <p:spPr>
              <a:xfrm>
                <a:off x="3389052" y="381760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and</a:t>
                </a:r>
              </a:p>
            </p:txBody>
          </p:sp>
          <p:cxnSp>
            <p:nvCxnSpPr>
              <p:cNvPr id="294" name="Straight Arrow Connector 293">
                <a:extLst>
                  <a:ext uri="{FF2B5EF4-FFF2-40B4-BE49-F238E27FC236}">
                    <a16:creationId xmlns:a16="http://schemas.microsoft.com/office/drawing/2014/main" id="{8D197F56-4271-024A-A12A-89052325413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44328" y="3926472"/>
                <a:ext cx="77060" cy="104914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95" name="Straight Arrow Connector 294">
                <a:extLst>
                  <a:ext uri="{FF2B5EF4-FFF2-40B4-BE49-F238E27FC236}">
                    <a16:creationId xmlns:a16="http://schemas.microsoft.com/office/drawing/2014/main" id="{525E3E67-3395-7247-A3BA-248F37B0940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07755" y="3925637"/>
                <a:ext cx="86070" cy="101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96" name="Rounded Rectangle 295">
                <a:extLst>
                  <a:ext uri="{FF2B5EF4-FFF2-40B4-BE49-F238E27FC236}">
                    <a16:creationId xmlns:a16="http://schemas.microsoft.com/office/drawing/2014/main" id="{309AE09F-1B88-0B4B-BACE-DC7ABA9937D7}"/>
                  </a:ext>
                </a:extLst>
              </p:cNvPr>
              <p:cNvSpPr/>
              <p:nvPr/>
            </p:nvSpPr>
            <p:spPr>
              <a:xfrm>
                <a:off x="3335052" y="3598260"/>
                <a:ext cx="270000" cy="126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popcnt</a:t>
                </a:r>
                <a:endParaRPr kumimoji="0" lang="en-US" sz="600" b="1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Next Condensed Demi Bold" panose="020B0506020202020204" pitchFamily="34" charset="0"/>
                  <a:sym typeface="Arial"/>
                </a:endParaRPr>
              </a:p>
            </p:txBody>
          </p:sp>
          <p:cxnSp>
            <p:nvCxnSpPr>
              <p:cNvPr id="297" name="Straight Arrow Connector 296">
                <a:extLst>
                  <a:ext uri="{FF2B5EF4-FFF2-40B4-BE49-F238E27FC236}">
                    <a16:creationId xmlns:a16="http://schemas.microsoft.com/office/drawing/2014/main" id="{15A21C03-9994-BF42-9489-B1F7E9F9EAA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70052" y="3728483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98" name="Rounded Rectangle 297">
                <a:extLst>
                  <a:ext uri="{FF2B5EF4-FFF2-40B4-BE49-F238E27FC236}">
                    <a16:creationId xmlns:a16="http://schemas.microsoft.com/office/drawing/2014/main" id="{8EBBD340-2BE6-D843-9A1C-09963B611A01}"/>
                  </a:ext>
                </a:extLst>
              </p:cNvPr>
              <p:cNvSpPr/>
              <p:nvPr/>
            </p:nvSpPr>
            <p:spPr>
              <a:xfrm>
                <a:off x="3186003" y="402694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nor</a:t>
                </a:r>
              </a:p>
            </p:txBody>
          </p:sp>
          <p:sp>
            <p:nvSpPr>
              <p:cNvPr id="299" name="Rounded Rectangle 298">
                <a:extLst>
                  <a:ext uri="{FF2B5EF4-FFF2-40B4-BE49-F238E27FC236}">
                    <a16:creationId xmlns:a16="http://schemas.microsoft.com/office/drawing/2014/main" id="{B45165C7-EDA7-FC4F-A5E2-4C50BE8D3240}"/>
                  </a:ext>
                </a:extLst>
              </p:cNvPr>
              <p:cNvSpPr/>
              <p:nvPr/>
            </p:nvSpPr>
            <p:spPr>
              <a:xfrm>
                <a:off x="3585850" y="402694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nor</a:t>
                </a:r>
              </a:p>
            </p:txBody>
          </p:sp>
          <p:cxnSp>
            <p:nvCxnSpPr>
              <p:cNvPr id="300" name="Straight Arrow Connector 299">
                <a:extLst>
                  <a:ext uri="{FF2B5EF4-FFF2-40B4-BE49-F238E27FC236}">
                    <a16:creationId xmlns:a16="http://schemas.microsoft.com/office/drawing/2014/main" id="{E1B04E70-6B4B-034B-A59D-274399144A4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83706" y="4136292"/>
                <a:ext cx="32379" cy="9306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01" name="Straight Arrow Connector 300">
                <a:extLst>
                  <a:ext uri="{FF2B5EF4-FFF2-40B4-BE49-F238E27FC236}">
                    <a16:creationId xmlns:a16="http://schemas.microsoft.com/office/drawing/2014/main" id="{67331372-70F7-624B-86FE-6201B04CD12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11978" y="4136292"/>
                <a:ext cx="32350" cy="97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02" name="Straight Arrow Connector 301">
                <a:extLst>
                  <a:ext uri="{FF2B5EF4-FFF2-40B4-BE49-F238E27FC236}">
                    <a16:creationId xmlns:a16="http://schemas.microsoft.com/office/drawing/2014/main" id="{1827A62C-50A3-7C45-AAD6-10369A411CF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85147" y="4136292"/>
                <a:ext cx="32379" cy="9306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03" name="Straight Arrow Connector 302">
                <a:extLst>
                  <a:ext uri="{FF2B5EF4-FFF2-40B4-BE49-F238E27FC236}">
                    <a16:creationId xmlns:a16="http://schemas.microsoft.com/office/drawing/2014/main" id="{77A5174C-AAE4-BD4E-B86F-1D3A55C40A9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713419" y="4136292"/>
                <a:ext cx="32350" cy="97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04" name="Straight Arrow Connector 303">
                <a:extLst>
                  <a:ext uri="{FF2B5EF4-FFF2-40B4-BE49-F238E27FC236}">
                    <a16:creationId xmlns:a16="http://schemas.microsoft.com/office/drawing/2014/main" id="{0EAA3BA6-9760-2A41-BB9A-14355A9A40F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70052" y="3510680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918" name="Freeform 917">
              <a:extLst>
                <a:ext uri="{FF2B5EF4-FFF2-40B4-BE49-F238E27FC236}">
                  <a16:creationId xmlns:a16="http://schemas.microsoft.com/office/drawing/2014/main" id="{506E13BE-A1E4-A245-BE21-CB43EBBDE2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5969" y="1330484"/>
              <a:ext cx="108128" cy="108000"/>
            </a:xfrm>
            <a:custGeom>
              <a:avLst/>
              <a:gdLst>
                <a:gd name="connsiteX0" fmla="*/ 63 w 53871"/>
                <a:gd name="connsiteY0" fmla="*/ 0 h 53807"/>
                <a:gd name="connsiteX1" fmla="*/ 53935 w 53871"/>
                <a:gd name="connsiteY1" fmla="*/ 0 h 53807"/>
                <a:gd name="connsiteX2" fmla="*/ 53935 w 53871"/>
                <a:gd name="connsiteY2" fmla="*/ 53808 h 53807"/>
                <a:gd name="connsiteX3" fmla="*/ 63 w 53871"/>
                <a:gd name="connsiteY3" fmla="*/ 53808 h 5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871" h="53807">
                  <a:moveTo>
                    <a:pt x="63" y="0"/>
                  </a:moveTo>
                  <a:lnTo>
                    <a:pt x="53935" y="0"/>
                  </a:lnTo>
                  <a:lnTo>
                    <a:pt x="53935" y="53808"/>
                  </a:lnTo>
                  <a:lnTo>
                    <a:pt x="63" y="53808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03" name="TextBox 802">
            <a:extLst>
              <a:ext uri="{FF2B5EF4-FFF2-40B4-BE49-F238E27FC236}">
                <a16:creationId xmlns:a16="http://schemas.microsoft.com/office/drawing/2014/main" id="{257E2B0E-9780-F64E-B40A-677D810E614A}"/>
              </a:ext>
            </a:extLst>
          </p:cNvPr>
          <p:cNvSpPr txBox="1"/>
          <p:nvPr/>
        </p:nvSpPr>
        <p:spPr>
          <a:xfrm>
            <a:off x="7211956" y="63125"/>
            <a:ext cx="1410643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GPU Optimization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2CDBF68-F572-C642-89FF-36897FAE6401}"/>
              </a:ext>
            </a:extLst>
          </p:cNvPr>
          <p:cNvGrpSpPr/>
          <p:nvPr/>
        </p:nvGrpSpPr>
        <p:grpSpPr>
          <a:xfrm>
            <a:off x="6905969" y="2264584"/>
            <a:ext cx="1678519" cy="809702"/>
            <a:chOff x="6905969" y="2264584"/>
            <a:chExt cx="1678519" cy="809702"/>
          </a:xfrm>
        </p:grpSpPr>
        <p:sp>
          <p:nvSpPr>
            <p:cNvPr id="837" name="TextBox 836">
              <a:extLst>
                <a:ext uri="{FF2B5EF4-FFF2-40B4-BE49-F238E27FC236}">
                  <a16:creationId xmlns:a16="http://schemas.microsoft.com/office/drawing/2014/main" id="{10452115-99F1-2347-B373-5F76D7F6A177}"/>
                </a:ext>
              </a:extLst>
            </p:cNvPr>
            <p:cNvSpPr txBox="1"/>
            <p:nvPr/>
          </p:nvSpPr>
          <p:spPr>
            <a:xfrm>
              <a:off x="7175117" y="2264584"/>
              <a:ext cx="1043555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defTabSz="1828800"/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Transposed Dataset</a:t>
              </a:r>
            </a:p>
          </p:txBody>
        </p:sp>
        <p:grpSp>
          <p:nvGrpSpPr>
            <p:cNvPr id="847" name="Group 846">
              <a:extLst>
                <a:ext uri="{FF2B5EF4-FFF2-40B4-BE49-F238E27FC236}">
                  <a16:creationId xmlns:a16="http://schemas.microsoft.com/office/drawing/2014/main" id="{CD0D0874-5706-7E42-95AF-4304014E98FC}"/>
                </a:ext>
              </a:extLst>
            </p:cNvPr>
            <p:cNvGrpSpPr/>
            <p:nvPr/>
          </p:nvGrpSpPr>
          <p:grpSpPr>
            <a:xfrm rot="16200000">
              <a:off x="7190865" y="2545876"/>
              <a:ext cx="470414" cy="480820"/>
              <a:chOff x="7193636" y="1226995"/>
              <a:chExt cx="470414" cy="480820"/>
            </a:xfrm>
          </p:grpSpPr>
          <p:grpSp>
            <p:nvGrpSpPr>
              <p:cNvPr id="863" name="Group 862">
                <a:extLst>
                  <a:ext uri="{FF2B5EF4-FFF2-40B4-BE49-F238E27FC236}">
                    <a16:creationId xmlns:a16="http://schemas.microsoft.com/office/drawing/2014/main" id="{4EEEB16B-8FCD-4E4F-B691-0CCF4A1610BA}"/>
                  </a:ext>
                </a:extLst>
              </p:cNvPr>
              <p:cNvGrpSpPr/>
              <p:nvPr/>
            </p:nvGrpSpPr>
            <p:grpSpPr>
              <a:xfrm>
                <a:off x="7193636" y="1226995"/>
                <a:ext cx="470414" cy="480820"/>
                <a:chOff x="7124920" y="365042"/>
                <a:chExt cx="470414" cy="480820"/>
              </a:xfrm>
            </p:grpSpPr>
            <p:sp>
              <p:nvSpPr>
                <p:cNvPr id="866" name="Rectangle 865">
                  <a:extLst>
                    <a:ext uri="{FF2B5EF4-FFF2-40B4-BE49-F238E27FC236}">
                      <a16:creationId xmlns:a16="http://schemas.microsoft.com/office/drawing/2014/main" id="{E8DB27B1-63E7-2846-9BA5-E036BCEDDC70}"/>
                    </a:ext>
                  </a:extLst>
                </p:cNvPr>
                <p:cNvSpPr/>
                <p:nvPr/>
              </p:nvSpPr>
              <p:spPr>
                <a:xfrm>
                  <a:off x="7124920" y="365042"/>
                  <a:ext cx="470414" cy="480820"/>
                </a:xfrm>
                <a:prstGeom prst="rect">
                  <a:avLst/>
                </a:prstGeom>
                <a:noFill/>
                <a:ln w="12700" cap="flat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867" name="Group 866">
                  <a:extLst>
                    <a:ext uri="{FF2B5EF4-FFF2-40B4-BE49-F238E27FC236}">
                      <a16:creationId xmlns:a16="http://schemas.microsoft.com/office/drawing/2014/main" id="{8CD130E1-2552-8540-9AE9-474057EF7E52}"/>
                    </a:ext>
                  </a:extLst>
                </p:cNvPr>
                <p:cNvGrpSpPr/>
                <p:nvPr/>
              </p:nvGrpSpPr>
              <p:grpSpPr>
                <a:xfrm>
                  <a:off x="7177888" y="411290"/>
                  <a:ext cx="359728" cy="70227"/>
                  <a:chOff x="7177888" y="411290"/>
                  <a:chExt cx="359728" cy="70227"/>
                </a:xfrm>
              </p:grpSpPr>
              <p:sp>
                <p:nvSpPr>
                  <p:cNvPr id="874" name="Rectangle 873">
                    <a:extLst>
                      <a:ext uri="{FF2B5EF4-FFF2-40B4-BE49-F238E27FC236}">
                        <a16:creationId xmlns:a16="http://schemas.microsoft.com/office/drawing/2014/main" id="{64CE6A14-E657-1A42-9E5C-9358E99B4201}"/>
                      </a:ext>
                    </a:extLst>
                  </p:cNvPr>
                  <p:cNvSpPr/>
                  <p:nvPr/>
                </p:nvSpPr>
                <p:spPr>
                  <a:xfrm>
                    <a:off x="7177888" y="411290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75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75" name="Rectangle 874">
                    <a:extLst>
                      <a:ext uri="{FF2B5EF4-FFF2-40B4-BE49-F238E27FC236}">
                        <a16:creationId xmlns:a16="http://schemas.microsoft.com/office/drawing/2014/main" id="{4F2B27C1-25F9-FF42-BBEA-F54E4C3AC0BF}"/>
                      </a:ext>
                    </a:extLst>
                  </p:cNvPr>
                  <p:cNvSpPr/>
                  <p:nvPr/>
                </p:nvSpPr>
                <p:spPr>
                  <a:xfrm>
                    <a:off x="7177888" y="445517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868" name="Group 867">
                  <a:extLst>
                    <a:ext uri="{FF2B5EF4-FFF2-40B4-BE49-F238E27FC236}">
                      <a16:creationId xmlns:a16="http://schemas.microsoft.com/office/drawing/2014/main" id="{DE3B8D61-D126-AF47-91F8-75776D4EA8A6}"/>
                    </a:ext>
                  </a:extLst>
                </p:cNvPr>
                <p:cNvGrpSpPr/>
                <p:nvPr/>
              </p:nvGrpSpPr>
              <p:grpSpPr>
                <a:xfrm>
                  <a:off x="7177888" y="508537"/>
                  <a:ext cx="359728" cy="70227"/>
                  <a:chOff x="7177888" y="411290"/>
                  <a:chExt cx="359728" cy="70227"/>
                </a:xfrm>
              </p:grpSpPr>
              <p:sp>
                <p:nvSpPr>
                  <p:cNvPr id="872" name="Rectangle 871">
                    <a:extLst>
                      <a:ext uri="{FF2B5EF4-FFF2-40B4-BE49-F238E27FC236}">
                        <a16:creationId xmlns:a16="http://schemas.microsoft.com/office/drawing/2014/main" id="{9F704AE3-D2CB-CB4F-82C7-5911F483BE8E}"/>
                      </a:ext>
                    </a:extLst>
                  </p:cNvPr>
                  <p:cNvSpPr/>
                  <p:nvPr/>
                </p:nvSpPr>
                <p:spPr>
                  <a:xfrm>
                    <a:off x="7177888" y="411290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75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73" name="Rectangle 872">
                    <a:extLst>
                      <a:ext uri="{FF2B5EF4-FFF2-40B4-BE49-F238E27FC236}">
                        <a16:creationId xmlns:a16="http://schemas.microsoft.com/office/drawing/2014/main" id="{59FBC224-F098-DE49-9E88-0ABCF62AA302}"/>
                      </a:ext>
                    </a:extLst>
                  </p:cNvPr>
                  <p:cNvSpPr/>
                  <p:nvPr/>
                </p:nvSpPr>
                <p:spPr>
                  <a:xfrm>
                    <a:off x="7177888" y="445517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869" name="Group 868">
                  <a:extLst>
                    <a:ext uri="{FF2B5EF4-FFF2-40B4-BE49-F238E27FC236}">
                      <a16:creationId xmlns:a16="http://schemas.microsoft.com/office/drawing/2014/main" id="{8019FD3D-DB39-D648-B7B0-67C5F2237633}"/>
                    </a:ext>
                  </a:extLst>
                </p:cNvPr>
                <p:cNvGrpSpPr/>
                <p:nvPr/>
              </p:nvGrpSpPr>
              <p:grpSpPr>
                <a:xfrm>
                  <a:off x="7177888" y="612992"/>
                  <a:ext cx="359728" cy="70227"/>
                  <a:chOff x="7177888" y="411290"/>
                  <a:chExt cx="359728" cy="70227"/>
                </a:xfrm>
              </p:grpSpPr>
              <p:sp>
                <p:nvSpPr>
                  <p:cNvPr id="870" name="Rectangle 869">
                    <a:extLst>
                      <a:ext uri="{FF2B5EF4-FFF2-40B4-BE49-F238E27FC236}">
                        <a16:creationId xmlns:a16="http://schemas.microsoft.com/office/drawing/2014/main" id="{EF5CEA4D-0CDF-1E4C-A74C-11547B3A1782}"/>
                      </a:ext>
                    </a:extLst>
                  </p:cNvPr>
                  <p:cNvSpPr/>
                  <p:nvPr/>
                </p:nvSpPr>
                <p:spPr>
                  <a:xfrm>
                    <a:off x="7177888" y="411290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75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71" name="Rectangle 870">
                    <a:extLst>
                      <a:ext uri="{FF2B5EF4-FFF2-40B4-BE49-F238E27FC236}">
                        <a16:creationId xmlns:a16="http://schemas.microsoft.com/office/drawing/2014/main" id="{82DC4FE7-D88C-294E-8160-C33D31D0E988}"/>
                      </a:ext>
                    </a:extLst>
                  </p:cNvPr>
                  <p:cNvSpPr/>
                  <p:nvPr/>
                </p:nvSpPr>
                <p:spPr>
                  <a:xfrm>
                    <a:off x="7177888" y="445517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864" name="Rectangle 863">
                <a:extLst>
                  <a:ext uri="{FF2B5EF4-FFF2-40B4-BE49-F238E27FC236}">
                    <a16:creationId xmlns:a16="http://schemas.microsoft.com/office/drawing/2014/main" id="{90C9A7F8-2436-964D-8B57-1545C344C151}"/>
                  </a:ext>
                </a:extLst>
              </p:cNvPr>
              <p:cNvSpPr/>
              <p:nvPr/>
            </p:nvSpPr>
            <p:spPr>
              <a:xfrm>
                <a:off x="7246604" y="1585491"/>
                <a:ext cx="359728" cy="3600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5" name="Rectangle 864">
                <a:extLst>
                  <a:ext uri="{FF2B5EF4-FFF2-40B4-BE49-F238E27FC236}">
                    <a16:creationId xmlns:a16="http://schemas.microsoft.com/office/drawing/2014/main" id="{3963E3B6-2FEF-D747-BEC4-C324883F53D3}"/>
                  </a:ext>
                </a:extLst>
              </p:cNvPr>
              <p:cNvSpPr/>
              <p:nvPr/>
            </p:nvSpPr>
            <p:spPr>
              <a:xfrm>
                <a:off x="7246604" y="1619718"/>
                <a:ext cx="359728" cy="3600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49" name="Group 848">
              <a:extLst>
                <a:ext uri="{FF2B5EF4-FFF2-40B4-BE49-F238E27FC236}">
                  <a16:creationId xmlns:a16="http://schemas.microsoft.com/office/drawing/2014/main" id="{C82B8A8E-6349-9C44-9079-92F95C1AA38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134995" y="2498286"/>
              <a:ext cx="449493" cy="576000"/>
              <a:chOff x="3183706" y="3510680"/>
              <a:chExt cx="564144" cy="722918"/>
            </a:xfrm>
          </p:grpSpPr>
          <p:sp>
            <p:nvSpPr>
              <p:cNvPr id="851" name="Rounded Rectangle 850">
                <a:extLst>
                  <a:ext uri="{FF2B5EF4-FFF2-40B4-BE49-F238E27FC236}">
                    <a16:creationId xmlns:a16="http://schemas.microsoft.com/office/drawing/2014/main" id="{EC1A4EF0-2C22-DB4B-BA87-DB0ADEA3EC92}"/>
                  </a:ext>
                </a:extLst>
              </p:cNvPr>
              <p:cNvSpPr/>
              <p:nvPr/>
            </p:nvSpPr>
            <p:spPr>
              <a:xfrm>
                <a:off x="3389052" y="381760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and</a:t>
                </a:r>
              </a:p>
            </p:txBody>
          </p:sp>
          <p:cxnSp>
            <p:nvCxnSpPr>
              <p:cNvPr id="852" name="Straight Arrow Connector 851">
                <a:extLst>
                  <a:ext uri="{FF2B5EF4-FFF2-40B4-BE49-F238E27FC236}">
                    <a16:creationId xmlns:a16="http://schemas.microsoft.com/office/drawing/2014/main" id="{4C6663D9-5D68-464C-9D94-50A69E5A48B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44328" y="3926472"/>
                <a:ext cx="77060" cy="104914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53" name="Straight Arrow Connector 852">
                <a:extLst>
                  <a:ext uri="{FF2B5EF4-FFF2-40B4-BE49-F238E27FC236}">
                    <a16:creationId xmlns:a16="http://schemas.microsoft.com/office/drawing/2014/main" id="{35D7C9C5-7D75-E24B-A806-26FAB9A7D86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07755" y="3925637"/>
                <a:ext cx="86070" cy="101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854" name="Rounded Rectangle 853">
                <a:extLst>
                  <a:ext uri="{FF2B5EF4-FFF2-40B4-BE49-F238E27FC236}">
                    <a16:creationId xmlns:a16="http://schemas.microsoft.com/office/drawing/2014/main" id="{9C025406-6F12-964E-BB08-FD3516037E2B}"/>
                  </a:ext>
                </a:extLst>
              </p:cNvPr>
              <p:cNvSpPr/>
              <p:nvPr/>
            </p:nvSpPr>
            <p:spPr>
              <a:xfrm>
                <a:off x="3335052" y="3598260"/>
                <a:ext cx="270000" cy="126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popcnt</a:t>
                </a:r>
                <a:endParaRPr kumimoji="0" lang="en-US" sz="600" b="1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Next Condensed Demi Bold" panose="020B0506020202020204" pitchFamily="34" charset="0"/>
                  <a:sym typeface="Arial"/>
                </a:endParaRPr>
              </a:p>
            </p:txBody>
          </p:sp>
          <p:cxnSp>
            <p:nvCxnSpPr>
              <p:cNvPr id="855" name="Straight Arrow Connector 854">
                <a:extLst>
                  <a:ext uri="{FF2B5EF4-FFF2-40B4-BE49-F238E27FC236}">
                    <a16:creationId xmlns:a16="http://schemas.microsoft.com/office/drawing/2014/main" id="{EA0B027F-089B-6448-B92A-B94F5572F3C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70052" y="3728483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856" name="Rounded Rectangle 855">
                <a:extLst>
                  <a:ext uri="{FF2B5EF4-FFF2-40B4-BE49-F238E27FC236}">
                    <a16:creationId xmlns:a16="http://schemas.microsoft.com/office/drawing/2014/main" id="{D8166480-953C-734D-B9A7-283D7B9CF984}"/>
                  </a:ext>
                </a:extLst>
              </p:cNvPr>
              <p:cNvSpPr/>
              <p:nvPr/>
            </p:nvSpPr>
            <p:spPr>
              <a:xfrm>
                <a:off x="3186003" y="402694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nor</a:t>
                </a:r>
              </a:p>
            </p:txBody>
          </p:sp>
          <p:sp>
            <p:nvSpPr>
              <p:cNvPr id="857" name="Rounded Rectangle 856">
                <a:extLst>
                  <a:ext uri="{FF2B5EF4-FFF2-40B4-BE49-F238E27FC236}">
                    <a16:creationId xmlns:a16="http://schemas.microsoft.com/office/drawing/2014/main" id="{4CED3E05-C9AB-2B4D-9139-A326667D14A2}"/>
                  </a:ext>
                </a:extLst>
              </p:cNvPr>
              <p:cNvSpPr/>
              <p:nvPr/>
            </p:nvSpPr>
            <p:spPr>
              <a:xfrm>
                <a:off x="3585850" y="402694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nor</a:t>
                </a:r>
              </a:p>
            </p:txBody>
          </p:sp>
          <p:cxnSp>
            <p:nvCxnSpPr>
              <p:cNvPr id="858" name="Straight Arrow Connector 857">
                <a:extLst>
                  <a:ext uri="{FF2B5EF4-FFF2-40B4-BE49-F238E27FC236}">
                    <a16:creationId xmlns:a16="http://schemas.microsoft.com/office/drawing/2014/main" id="{D587A22F-3B3E-AA42-A48C-D7E696B204F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83706" y="4136292"/>
                <a:ext cx="32379" cy="9306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59" name="Straight Arrow Connector 858">
                <a:extLst>
                  <a:ext uri="{FF2B5EF4-FFF2-40B4-BE49-F238E27FC236}">
                    <a16:creationId xmlns:a16="http://schemas.microsoft.com/office/drawing/2014/main" id="{528526CE-98A2-0E43-BBD4-A6F85702FA8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11978" y="4136292"/>
                <a:ext cx="32350" cy="97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60" name="Straight Arrow Connector 859">
                <a:extLst>
                  <a:ext uri="{FF2B5EF4-FFF2-40B4-BE49-F238E27FC236}">
                    <a16:creationId xmlns:a16="http://schemas.microsoft.com/office/drawing/2014/main" id="{FB89F31B-6A01-9F4A-8503-3F44DD51169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85147" y="4136292"/>
                <a:ext cx="32379" cy="9306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61" name="Straight Arrow Connector 860">
                <a:extLst>
                  <a:ext uri="{FF2B5EF4-FFF2-40B4-BE49-F238E27FC236}">
                    <a16:creationId xmlns:a16="http://schemas.microsoft.com/office/drawing/2014/main" id="{E9C138DC-64C2-1949-8F1F-7F95CC53CD9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713419" y="4136292"/>
                <a:ext cx="32350" cy="97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62" name="Straight Arrow Connector 861">
                <a:extLst>
                  <a:ext uri="{FF2B5EF4-FFF2-40B4-BE49-F238E27FC236}">
                    <a16:creationId xmlns:a16="http://schemas.microsoft.com/office/drawing/2014/main" id="{C1769D19-F6A3-754A-9DA8-FF0231F48B6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70052" y="3510680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pic>
          <p:nvPicPr>
            <p:cNvPr id="9" name="Graphic 8" descr="Arrow circle">
              <a:extLst>
                <a:ext uri="{FF2B5EF4-FFF2-40B4-BE49-F238E27FC236}">
                  <a16:creationId xmlns:a16="http://schemas.microsoft.com/office/drawing/2014/main" id="{AAFBEF92-8A8B-DA4F-BCF9-E82DA51C3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245553" y="2606680"/>
              <a:ext cx="360000" cy="36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19" name="Freeform 918">
              <a:extLst>
                <a:ext uri="{FF2B5EF4-FFF2-40B4-BE49-F238E27FC236}">
                  <a16:creationId xmlns:a16="http://schemas.microsoft.com/office/drawing/2014/main" id="{5C909241-0EEF-AD40-A30E-DB6822A58A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5969" y="2287528"/>
              <a:ext cx="124858" cy="108000"/>
            </a:xfrm>
            <a:custGeom>
              <a:avLst/>
              <a:gdLst>
                <a:gd name="connsiteX0" fmla="*/ 63 w 82916"/>
                <a:gd name="connsiteY0" fmla="*/ 71726 h 71721"/>
                <a:gd name="connsiteX1" fmla="*/ 41521 w 82916"/>
                <a:gd name="connsiteY1" fmla="*/ 4 h 71721"/>
                <a:gd name="connsiteX2" fmla="*/ 82979 w 82916"/>
                <a:gd name="connsiteY2" fmla="*/ 71726 h 7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916" h="71721">
                  <a:moveTo>
                    <a:pt x="63" y="71726"/>
                  </a:moveTo>
                  <a:lnTo>
                    <a:pt x="41521" y="4"/>
                  </a:lnTo>
                  <a:lnTo>
                    <a:pt x="82979" y="71726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86" name="TextBox 385">
            <a:extLst>
              <a:ext uri="{FF2B5EF4-FFF2-40B4-BE49-F238E27FC236}">
                <a16:creationId xmlns:a16="http://schemas.microsoft.com/office/drawing/2014/main" id="{A6B73CA1-181B-D54C-9400-F6213DAF18DD}"/>
              </a:ext>
            </a:extLst>
          </p:cNvPr>
          <p:cNvSpPr txBox="1"/>
          <p:nvPr/>
        </p:nvSpPr>
        <p:spPr>
          <a:xfrm>
            <a:off x="953353" y="4314766"/>
            <a:ext cx="5246629" cy="49244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Improving memory accesses by dataset transposition</a:t>
            </a:r>
          </a:p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Coalescing of memory accesses by the work-items</a:t>
            </a:r>
          </a:p>
        </p:txBody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7937D80E-79C1-4DDA-A13F-F3FDA7EDDCD8}"/>
              </a:ext>
            </a:extLst>
          </p:cNvPr>
          <p:cNvCxnSpPr>
            <a:cxnSpLocks/>
          </p:cNvCxnSpPr>
          <p:nvPr/>
        </p:nvCxnSpPr>
        <p:spPr>
          <a:xfrm>
            <a:off x="833940" y="1722255"/>
            <a:ext cx="1079528" cy="0"/>
          </a:xfrm>
          <a:prstGeom prst="line">
            <a:avLst/>
          </a:prstGeom>
          <a:noFill/>
          <a:ln w="9525" cap="flat">
            <a:solidFill>
              <a:srgbClr val="797979"/>
            </a:solidFill>
            <a:prstDash val="solid"/>
            <a:round/>
            <a:headEnd type="stealth" w="med" len="med"/>
            <a:tailEnd type="stealth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CEEC5EDA-FCF9-4DDF-B89A-B6CA9FA138EB}"/>
              </a:ext>
            </a:extLst>
          </p:cNvPr>
          <p:cNvCxnSpPr>
            <a:cxnSpLocks/>
          </p:cNvCxnSpPr>
          <p:nvPr/>
        </p:nvCxnSpPr>
        <p:spPr>
          <a:xfrm>
            <a:off x="743303" y="1768104"/>
            <a:ext cx="0" cy="917575"/>
          </a:xfrm>
          <a:prstGeom prst="line">
            <a:avLst/>
          </a:prstGeom>
          <a:noFill/>
          <a:ln w="9525" cap="flat">
            <a:solidFill>
              <a:srgbClr val="797979"/>
            </a:solidFill>
            <a:prstDash val="solid"/>
            <a:round/>
            <a:headEnd type="stealth" w="med" len="med"/>
            <a:tailEnd type="stealth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1" name="TextBox 200">
            <a:extLst>
              <a:ext uri="{FF2B5EF4-FFF2-40B4-BE49-F238E27FC236}">
                <a16:creationId xmlns:a16="http://schemas.microsoft.com/office/drawing/2014/main" id="{CC9C5938-0A02-4A39-989C-7F805D4BDE55}"/>
              </a:ext>
            </a:extLst>
          </p:cNvPr>
          <p:cNvSpPr txBox="1"/>
          <p:nvPr/>
        </p:nvSpPr>
        <p:spPr>
          <a:xfrm>
            <a:off x="1189260" y="1584004"/>
            <a:ext cx="323807" cy="12311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Controls</a:t>
            </a:r>
            <a:endParaRPr lang="en-US" sz="800" b="1" dirty="0">
              <a:solidFill>
                <a:srgbClr val="797979"/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8AC3DCA6-951D-46D3-BE81-82ADDB1CA158}"/>
              </a:ext>
            </a:extLst>
          </p:cNvPr>
          <p:cNvSpPr txBox="1"/>
          <p:nvPr/>
        </p:nvSpPr>
        <p:spPr>
          <a:xfrm rot="16200000">
            <a:off x="415563" y="2121373"/>
            <a:ext cx="496931" cy="12311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N0 Samples</a:t>
            </a:r>
            <a:endParaRPr lang="en-US" sz="800" b="1" dirty="0">
              <a:solidFill>
                <a:srgbClr val="797979"/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C3BCDCAE-7E5C-44BF-9B46-DC38ED9DDA67}"/>
              </a:ext>
            </a:extLst>
          </p:cNvPr>
          <p:cNvSpPr txBox="1"/>
          <p:nvPr/>
        </p:nvSpPr>
        <p:spPr>
          <a:xfrm>
            <a:off x="1168832" y="3019856"/>
            <a:ext cx="1760098" cy="33855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Transposed Dataset</a:t>
            </a:r>
          </a:p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rgbClr val="424242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(inverted SNPs and samples)</a:t>
            </a:r>
          </a:p>
        </p:txBody>
      </p: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70C86F27-969C-4AD3-8F79-499E74493011}"/>
              </a:ext>
            </a:extLst>
          </p:cNvPr>
          <p:cNvGrpSpPr>
            <a:grpSpLocks noChangeAspect="1"/>
          </p:cNvGrpSpPr>
          <p:nvPr/>
        </p:nvGrpSpPr>
        <p:grpSpPr>
          <a:xfrm>
            <a:off x="833470" y="1779745"/>
            <a:ext cx="1080001" cy="907797"/>
            <a:chOff x="4331633" y="1830916"/>
            <a:chExt cx="1080001" cy="907797"/>
          </a:xfrm>
        </p:grpSpPr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60D1C1C4-1189-44AD-855E-000D12E8B855}"/>
                </a:ext>
              </a:extLst>
            </p:cNvPr>
            <p:cNvGrpSpPr>
              <a:grpSpLocks/>
            </p:cNvGrpSpPr>
            <p:nvPr/>
          </p:nvGrpSpPr>
          <p:grpSpPr>
            <a:xfrm>
              <a:off x="4331634" y="1830916"/>
              <a:ext cx="1080000" cy="144000"/>
              <a:chOff x="4155052" y="850622"/>
              <a:chExt cx="1908794" cy="144000"/>
            </a:xfrm>
          </p:grpSpPr>
          <p:grpSp>
            <p:nvGrpSpPr>
              <p:cNvPr id="236" name="Group 235">
                <a:extLst>
                  <a:ext uri="{FF2B5EF4-FFF2-40B4-BE49-F238E27FC236}">
                    <a16:creationId xmlns:a16="http://schemas.microsoft.com/office/drawing/2014/main" id="{575F9AFB-C69A-472A-9D3A-46C79D443932}"/>
                  </a:ext>
                </a:extLst>
              </p:cNvPr>
              <p:cNvGrpSpPr/>
              <p:nvPr/>
            </p:nvGrpSpPr>
            <p:grpSpPr>
              <a:xfrm>
                <a:off x="4155052" y="850622"/>
                <a:ext cx="1908794" cy="144000"/>
                <a:chOff x="4155052" y="850622"/>
                <a:chExt cx="1908794" cy="144000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260E0563-9205-4250-AAFF-156002E3F548}"/>
                    </a:ext>
                  </a:extLst>
                </p:cNvPr>
                <p:cNvSpPr/>
                <p:nvPr/>
              </p:nvSpPr>
              <p:spPr>
                <a:xfrm>
                  <a:off x="4155055" y="850622"/>
                  <a:ext cx="1908791" cy="72000"/>
                </a:xfrm>
                <a:prstGeom prst="rect">
                  <a:avLst/>
                </a:prstGeom>
                <a:solidFill>
                  <a:srgbClr val="00597D">
                    <a:alpha val="25000"/>
                  </a:srgbClr>
                </a:solidFill>
                <a:ln w="508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9" name="Rectangle 238">
                  <a:extLst>
                    <a:ext uri="{FF2B5EF4-FFF2-40B4-BE49-F238E27FC236}">
                      <a16:creationId xmlns:a16="http://schemas.microsoft.com/office/drawing/2014/main" id="{569E3629-5ACE-4814-B829-A0605C68965D}"/>
                    </a:ext>
                  </a:extLst>
                </p:cNvPr>
                <p:cNvSpPr/>
                <p:nvPr/>
              </p:nvSpPr>
              <p:spPr>
                <a:xfrm>
                  <a:off x="4155052" y="922622"/>
                  <a:ext cx="1908791" cy="72000"/>
                </a:xfrm>
                <a:prstGeom prst="rect">
                  <a:avLst/>
                </a:prstGeom>
                <a:solidFill>
                  <a:schemeClr val="accent4">
                    <a:alpha val="25000"/>
                  </a:schemeClr>
                </a:solidFill>
                <a:ln w="508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42B6D492-E43A-46CB-88F0-06942C6A8807}"/>
                  </a:ext>
                </a:extLst>
              </p:cNvPr>
              <p:cNvSpPr/>
              <p:nvPr/>
            </p:nvSpPr>
            <p:spPr>
              <a:xfrm>
                <a:off x="4155052" y="850622"/>
                <a:ext cx="1908791" cy="139174"/>
              </a:xfrm>
              <a:prstGeom prst="rect">
                <a:avLst/>
              </a:prstGeom>
              <a:noFill/>
              <a:ln w="6350" cap="flat">
                <a:solidFill>
                  <a:srgbClr val="424242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BB18D7BC-8C3E-4656-BD85-42C855926DEC}"/>
                </a:ext>
              </a:extLst>
            </p:cNvPr>
            <p:cNvSpPr txBox="1"/>
            <p:nvPr/>
          </p:nvSpPr>
          <p:spPr>
            <a:xfrm>
              <a:off x="4794512" y="2392363"/>
              <a:ext cx="152286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algn="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chemeClr val="tx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. . .</a:t>
              </a:r>
            </a:p>
          </p:txBody>
        </p: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E606B615-8ED2-4962-9B1C-B8AEC7BED635}"/>
                </a:ext>
              </a:extLst>
            </p:cNvPr>
            <p:cNvGrpSpPr>
              <a:grpSpLocks/>
            </p:cNvGrpSpPr>
            <p:nvPr/>
          </p:nvGrpSpPr>
          <p:grpSpPr>
            <a:xfrm>
              <a:off x="4331634" y="1970769"/>
              <a:ext cx="1080000" cy="144000"/>
              <a:chOff x="4155052" y="850622"/>
              <a:chExt cx="1908794" cy="144000"/>
            </a:xfrm>
          </p:grpSpPr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7CB1572E-B8AA-4B13-94D6-12E03BE166DC}"/>
                  </a:ext>
                </a:extLst>
              </p:cNvPr>
              <p:cNvGrpSpPr/>
              <p:nvPr/>
            </p:nvGrpSpPr>
            <p:grpSpPr>
              <a:xfrm>
                <a:off x="4155052" y="850622"/>
                <a:ext cx="1908794" cy="144000"/>
                <a:chOff x="4155052" y="850622"/>
                <a:chExt cx="1908794" cy="144000"/>
              </a:xfrm>
            </p:grpSpPr>
            <p:sp>
              <p:nvSpPr>
                <p:cNvPr id="233" name="Rectangle 232">
                  <a:extLst>
                    <a:ext uri="{FF2B5EF4-FFF2-40B4-BE49-F238E27FC236}">
                      <a16:creationId xmlns:a16="http://schemas.microsoft.com/office/drawing/2014/main" id="{47963D42-01A3-4117-ACAE-440021E5BF77}"/>
                    </a:ext>
                  </a:extLst>
                </p:cNvPr>
                <p:cNvSpPr/>
                <p:nvPr/>
              </p:nvSpPr>
              <p:spPr>
                <a:xfrm>
                  <a:off x="4155055" y="850622"/>
                  <a:ext cx="1908791" cy="72000"/>
                </a:xfrm>
                <a:prstGeom prst="rect">
                  <a:avLst/>
                </a:prstGeom>
                <a:solidFill>
                  <a:srgbClr val="00597D">
                    <a:alpha val="25000"/>
                  </a:srgbClr>
                </a:solidFill>
                <a:ln w="508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0CEF6D6F-28C1-445A-A912-C5EBC8B556AA}"/>
                    </a:ext>
                  </a:extLst>
                </p:cNvPr>
                <p:cNvSpPr/>
                <p:nvPr/>
              </p:nvSpPr>
              <p:spPr>
                <a:xfrm>
                  <a:off x="4155052" y="922622"/>
                  <a:ext cx="1908791" cy="72000"/>
                </a:xfrm>
                <a:prstGeom prst="rect">
                  <a:avLst/>
                </a:prstGeom>
                <a:solidFill>
                  <a:schemeClr val="accent4">
                    <a:alpha val="25000"/>
                  </a:schemeClr>
                </a:solidFill>
                <a:ln w="508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C6D26181-3F98-4613-93E5-D21444C84802}"/>
                  </a:ext>
                </a:extLst>
              </p:cNvPr>
              <p:cNvSpPr/>
              <p:nvPr/>
            </p:nvSpPr>
            <p:spPr>
              <a:xfrm>
                <a:off x="4155052" y="850622"/>
                <a:ext cx="1908791" cy="139174"/>
              </a:xfrm>
              <a:prstGeom prst="rect">
                <a:avLst/>
              </a:prstGeom>
              <a:noFill/>
              <a:ln w="6350" cap="flat">
                <a:solidFill>
                  <a:srgbClr val="424242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E80DE5D3-DC40-4A01-9C6C-5FF86430D826}"/>
                </a:ext>
              </a:extLst>
            </p:cNvPr>
            <p:cNvGrpSpPr>
              <a:grpSpLocks/>
            </p:cNvGrpSpPr>
            <p:nvPr/>
          </p:nvGrpSpPr>
          <p:grpSpPr>
            <a:xfrm>
              <a:off x="4331633" y="2110751"/>
              <a:ext cx="1080000" cy="144000"/>
              <a:chOff x="4155052" y="850622"/>
              <a:chExt cx="1908794" cy="144000"/>
            </a:xfrm>
          </p:grpSpPr>
          <p:grpSp>
            <p:nvGrpSpPr>
              <p:cNvPr id="225" name="Group 224">
                <a:extLst>
                  <a:ext uri="{FF2B5EF4-FFF2-40B4-BE49-F238E27FC236}">
                    <a16:creationId xmlns:a16="http://schemas.microsoft.com/office/drawing/2014/main" id="{295F473A-FC75-42FC-8CA7-0C1996776B99}"/>
                  </a:ext>
                </a:extLst>
              </p:cNvPr>
              <p:cNvGrpSpPr/>
              <p:nvPr/>
            </p:nvGrpSpPr>
            <p:grpSpPr>
              <a:xfrm>
                <a:off x="4155052" y="850622"/>
                <a:ext cx="1908794" cy="144000"/>
                <a:chOff x="4155052" y="850622"/>
                <a:chExt cx="1908794" cy="144000"/>
              </a:xfrm>
            </p:grpSpPr>
            <p:sp>
              <p:nvSpPr>
                <p:cNvPr id="227" name="Rectangle 226">
                  <a:extLst>
                    <a:ext uri="{FF2B5EF4-FFF2-40B4-BE49-F238E27FC236}">
                      <a16:creationId xmlns:a16="http://schemas.microsoft.com/office/drawing/2014/main" id="{E704325A-559C-452E-AEF1-31D1720C6B36}"/>
                    </a:ext>
                  </a:extLst>
                </p:cNvPr>
                <p:cNvSpPr/>
                <p:nvPr/>
              </p:nvSpPr>
              <p:spPr>
                <a:xfrm>
                  <a:off x="4155055" y="850622"/>
                  <a:ext cx="1908791" cy="72000"/>
                </a:xfrm>
                <a:prstGeom prst="rect">
                  <a:avLst/>
                </a:prstGeom>
                <a:solidFill>
                  <a:srgbClr val="00597D">
                    <a:alpha val="25000"/>
                  </a:srgbClr>
                </a:solidFill>
                <a:ln w="508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0" name="Rectangle 229">
                  <a:extLst>
                    <a:ext uri="{FF2B5EF4-FFF2-40B4-BE49-F238E27FC236}">
                      <a16:creationId xmlns:a16="http://schemas.microsoft.com/office/drawing/2014/main" id="{3A9EB0C4-8165-43B7-9EDB-93742EAFF42F}"/>
                    </a:ext>
                  </a:extLst>
                </p:cNvPr>
                <p:cNvSpPr/>
                <p:nvPr/>
              </p:nvSpPr>
              <p:spPr>
                <a:xfrm>
                  <a:off x="4155052" y="922622"/>
                  <a:ext cx="1908791" cy="72000"/>
                </a:xfrm>
                <a:prstGeom prst="rect">
                  <a:avLst/>
                </a:prstGeom>
                <a:solidFill>
                  <a:schemeClr val="accent4">
                    <a:alpha val="25000"/>
                  </a:schemeClr>
                </a:solidFill>
                <a:ln w="508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7B38D986-2B96-4755-A7AF-EBE32C55E682}"/>
                  </a:ext>
                </a:extLst>
              </p:cNvPr>
              <p:cNvSpPr/>
              <p:nvPr/>
            </p:nvSpPr>
            <p:spPr>
              <a:xfrm>
                <a:off x="4155052" y="850622"/>
                <a:ext cx="1908791" cy="139174"/>
              </a:xfrm>
              <a:prstGeom prst="rect">
                <a:avLst/>
              </a:prstGeom>
              <a:noFill/>
              <a:ln w="6350" cap="flat">
                <a:solidFill>
                  <a:srgbClr val="424242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BF6CD036-B948-494D-B717-6695DC144B35}"/>
                </a:ext>
              </a:extLst>
            </p:cNvPr>
            <p:cNvGrpSpPr>
              <a:grpSpLocks/>
            </p:cNvGrpSpPr>
            <p:nvPr/>
          </p:nvGrpSpPr>
          <p:grpSpPr>
            <a:xfrm>
              <a:off x="4331633" y="2250604"/>
              <a:ext cx="1080000" cy="144000"/>
              <a:chOff x="4155052" y="850622"/>
              <a:chExt cx="1908794" cy="144000"/>
            </a:xfrm>
          </p:grpSpPr>
          <p:grpSp>
            <p:nvGrpSpPr>
              <p:cNvPr id="221" name="Group 220">
                <a:extLst>
                  <a:ext uri="{FF2B5EF4-FFF2-40B4-BE49-F238E27FC236}">
                    <a16:creationId xmlns:a16="http://schemas.microsoft.com/office/drawing/2014/main" id="{C645C18E-7091-4A23-A734-9E475AFC2F37}"/>
                  </a:ext>
                </a:extLst>
              </p:cNvPr>
              <p:cNvGrpSpPr/>
              <p:nvPr/>
            </p:nvGrpSpPr>
            <p:grpSpPr>
              <a:xfrm>
                <a:off x="4155052" y="850622"/>
                <a:ext cx="1908794" cy="144000"/>
                <a:chOff x="4155052" y="850622"/>
                <a:chExt cx="1908794" cy="144000"/>
              </a:xfrm>
            </p:grpSpPr>
            <p:sp>
              <p:nvSpPr>
                <p:cNvPr id="223" name="Rectangle 222">
                  <a:extLst>
                    <a:ext uri="{FF2B5EF4-FFF2-40B4-BE49-F238E27FC236}">
                      <a16:creationId xmlns:a16="http://schemas.microsoft.com/office/drawing/2014/main" id="{9E4E25D7-6D2A-4910-9B94-DCA5345564F9}"/>
                    </a:ext>
                  </a:extLst>
                </p:cNvPr>
                <p:cNvSpPr/>
                <p:nvPr/>
              </p:nvSpPr>
              <p:spPr>
                <a:xfrm>
                  <a:off x="4155055" y="850622"/>
                  <a:ext cx="1908791" cy="72000"/>
                </a:xfrm>
                <a:prstGeom prst="rect">
                  <a:avLst/>
                </a:prstGeom>
                <a:solidFill>
                  <a:srgbClr val="00597D">
                    <a:alpha val="25000"/>
                  </a:srgbClr>
                </a:solidFill>
                <a:ln w="508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" name="Rectangle 223">
                  <a:extLst>
                    <a:ext uri="{FF2B5EF4-FFF2-40B4-BE49-F238E27FC236}">
                      <a16:creationId xmlns:a16="http://schemas.microsoft.com/office/drawing/2014/main" id="{FE8C3A90-7B98-4F5C-9029-3B6CF5D3A237}"/>
                    </a:ext>
                  </a:extLst>
                </p:cNvPr>
                <p:cNvSpPr/>
                <p:nvPr/>
              </p:nvSpPr>
              <p:spPr>
                <a:xfrm>
                  <a:off x="4155052" y="922622"/>
                  <a:ext cx="1908791" cy="72000"/>
                </a:xfrm>
                <a:prstGeom prst="rect">
                  <a:avLst/>
                </a:prstGeom>
                <a:solidFill>
                  <a:schemeClr val="accent4">
                    <a:alpha val="25000"/>
                  </a:schemeClr>
                </a:solidFill>
                <a:ln w="508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F2667DDC-0BE3-42FA-A354-D6E3A18492BC}"/>
                  </a:ext>
                </a:extLst>
              </p:cNvPr>
              <p:cNvSpPr/>
              <p:nvPr/>
            </p:nvSpPr>
            <p:spPr>
              <a:xfrm>
                <a:off x="4155052" y="850622"/>
                <a:ext cx="1908791" cy="139174"/>
              </a:xfrm>
              <a:prstGeom prst="rect">
                <a:avLst/>
              </a:prstGeom>
              <a:noFill/>
              <a:ln w="6350" cap="flat">
                <a:solidFill>
                  <a:srgbClr val="424242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3551DA8A-D7F4-478E-ADBC-6D8E9B4BA8C9}"/>
                </a:ext>
              </a:extLst>
            </p:cNvPr>
            <p:cNvGrpSpPr>
              <a:grpSpLocks/>
            </p:cNvGrpSpPr>
            <p:nvPr/>
          </p:nvGrpSpPr>
          <p:grpSpPr>
            <a:xfrm>
              <a:off x="4331633" y="2594713"/>
              <a:ext cx="1080000" cy="144000"/>
              <a:chOff x="4155052" y="850622"/>
              <a:chExt cx="1908794" cy="144000"/>
            </a:xfrm>
          </p:grpSpPr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BE3D20BD-75DF-42FF-B123-BCFBCE8CA255}"/>
                  </a:ext>
                </a:extLst>
              </p:cNvPr>
              <p:cNvGrpSpPr/>
              <p:nvPr/>
            </p:nvGrpSpPr>
            <p:grpSpPr>
              <a:xfrm>
                <a:off x="4155052" y="850622"/>
                <a:ext cx="1908794" cy="144000"/>
                <a:chOff x="4155052" y="850622"/>
                <a:chExt cx="1908794" cy="144000"/>
              </a:xfrm>
            </p:grpSpPr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D8171209-5254-447D-93DD-2A7DB0027E58}"/>
                    </a:ext>
                  </a:extLst>
                </p:cNvPr>
                <p:cNvSpPr/>
                <p:nvPr/>
              </p:nvSpPr>
              <p:spPr>
                <a:xfrm>
                  <a:off x="4155055" y="850622"/>
                  <a:ext cx="1908791" cy="72000"/>
                </a:xfrm>
                <a:prstGeom prst="rect">
                  <a:avLst/>
                </a:prstGeom>
                <a:solidFill>
                  <a:srgbClr val="00597D">
                    <a:alpha val="25000"/>
                  </a:srgbClr>
                </a:solidFill>
                <a:ln w="508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id="{C8495FAE-80AD-4C1F-BB64-69F20B60D07A}"/>
                    </a:ext>
                  </a:extLst>
                </p:cNvPr>
                <p:cNvSpPr/>
                <p:nvPr/>
              </p:nvSpPr>
              <p:spPr>
                <a:xfrm>
                  <a:off x="4155052" y="922622"/>
                  <a:ext cx="1908791" cy="72000"/>
                </a:xfrm>
                <a:prstGeom prst="rect">
                  <a:avLst/>
                </a:prstGeom>
                <a:solidFill>
                  <a:schemeClr val="accent4">
                    <a:alpha val="25000"/>
                  </a:schemeClr>
                </a:solidFill>
                <a:ln w="508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46FF6E95-9042-4DAB-B642-E4231B7FCEE8}"/>
                  </a:ext>
                </a:extLst>
              </p:cNvPr>
              <p:cNvSpPr/>
              <p:nvPr/>
            </p:nvSpPr>
            <p:spPr>
              <a:xfrm>
                <a:off x="4155052" y="850622"/>
                <a:ext cx="1908791" cy="139174"/>
              </a:xfrm>
              <a:prstGeom prst="rect">
                <a:avLst/>
              </a:prstGeom>
              <a:noFill/>
              <a:ln w="6350" cap="flat">
                <a:solidFill>
                  <a:srgbClr val="424242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10C41646-8DFF-40AD-BBEE-A19D5CCC9F78}"/>
              </a:ext>
            </a:extLst>
          </p:cNvPr>
          <p:cNvGrpSpPr>
            <a:grpSpLocks noChangeAspect="1"/>
          </p:cNvGrpSpPr>
          <p:nvPr/>
        </p:nvGrpSpPr>
        <p:grpSpPr>
          <a:xfrm>
            <a:off x="2075682" y="1779398"/>
            <a:ext cx="1080001" cy="907797"/>
            <a:chOff x="4331633" y="1830916"/>
            <a:chExt cx="1080001" cy="907797"/>
          </a:xfrm>
        </p:grpSpPr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9DBDE249-B0A1-4ADF-8C1B-377EA0BEEDC1}"/>
                </a:ext>
              </a:extLst>
            </p:cNvPr>
            <p:cNvGrpSpPr>
              <a:grpSpLocks/>
            </p:cNvGrpSpPr>
            <p:nvPr/>
          </p:nvGrpSpPr>
          <p:grpSpPr>
            <a:xfrm>
              <a:off x="4331634" y="1830916"/>
              <a:ext cx="1080000" cy="144000"/>
              <a:chOff x="4155052" y="850622"/>
              <a:chExt cx="1908794" cy="144000"/>
            </a:xfrm>
          </p:grpSpPr>
          <p:grpSp>
            <p:nvGrpSpPr>
              <p:cNvPr id="281" name="Group 280">
                <a:extLst>
                  <a:ext uri="{FF2B5EF4-FFF2-40B4-BE49-F238E27FC236}">
                    <a16:creationId xmlns:a16="http://schemas.microsoft.com/office/drawing/2014/main" id="{759B942D-D836-4D1A-AFC9-5A65CECD77D8}"/>
                  </a:ext>
                </a:extLst>
              </p:cNvPr>
              <p:cNvGrpSpPr/>
              <p:nvPr/>
            </p:nvGrpSpPr>
            <p:grpSpPr>
              <a:xfrm>
                <a:off x="4155052" y="850622"/>
                <a:ext cx="1908794" cy="144000"/>
                <a:chOff x="4155052" y="850622"/>
                <a:chExt cx="1908794" cy="144000"/>
              </a:xfrm>
            </p:grpSpPr>
            <p:sp>
              <p:nvSpPr>
                <p:cNvPr id="283" name="Rectangle 282">
                  <a:extLst>
                    <a:ext uri="{FF2B5EF4-FFF2-40B4-BE49-F238E27FC236}">
                      <a16:creationId xmlns:a16="http://schemas.microsoft.com/office/drawing/2014/main" id="{3922FFCD-1D0C-4EBA-9AC4-6D9F27EA7AB5}"/>
                    </a:ext>
                  </a:extLst>
                </p:cNvPr>
                <p:cNvSpPr/>
                <p:nvPr/>
              </p:nvSpPr>
              <p:spPr>
                <a:xfrm>
                  <a:off x="4155055" y="850622"/>
                  <a:ext cx="1908791" cy="72000"/>
                </a:xfrm>
                <a:prstGeom prst="rect">
                  <a:avLst/>
                </a:prstGeom>
                <a:solidFill>
                  <a:srgbClr val="00597D">
                    <a:alpha val="25000"/>
                  </a:srgbClr>
                </a:solidFill>
                <a:ln w="508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Rectangle 283">
                  <a:extLst>
                    <a:ext uri="{FF2B5EF4-FFF2-40B4-BE49-F238E27FC236}">
                      <a16:creationId xmlns:a16="http://schemas.microsoft.com/office/drawing/2014/main" id="{58D08B25-CDE1-4BDB-8866-5E6777D304F7}"/>
                    </a:ext>
                  </a:extLst>
                </p:cNvPr>
                <p:cNvSpPr/>
                <p:nvPr/>
              </p:nvSpPr>
              <p:spPr>
                <a:xfrm>
                  <a:off x="4155052" y="922622"/>
                  <a:ext cx="1908791" cy="72000"/>
                </a:xfrm>
                <a:prstGeom prst="rect">
                  <a:avLst/>
                </a:prstGeom>
                <a:solidFill>
                  <a:schemeClr val="accent4">
                    <a:alpha val="25000"/>
                  </a:schemeClr>
                </a:solidFill>
                <a:ln w="508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699F36FB-FE8E-4933-93BB-15B8AFE6626E}"/>
                  </a:ext>
                </a:extLst>
              </p:cNvPr>
              <p:cNvSpPr/>
              <p:nvPr/>
            </p:nvSpPr>
            <p:spPr>
              <a:xfrm>
                <a:off x="4155052" y="850622"/>
                <a:ext cx="1908791" cy="139174"/>
              </a:xfrm>
              <a:prstGeom prst="rect">
                <a:avLst/>
              </a:prstGeom>
              <a:noFill/>
              <a:ln w="6350" cap="flat">
                <a:solidFill>
                  <a:srgbClr val="424242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F769F31F-9CE8-4A72-AF34-A039B59698B7}"/>
                </a:ext>
              </a:extLst>
            </p:cNvPr>
            <p:cNvSpPr txBox="1"/>
            <p:nvPr/>
          </p:nvSpPr>
          <p:spPr>
            <a:xfrm>
              <a:off x="4794512" y="2392363"/>
              <a:ext cx="152286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algn="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chemeClr val="tx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. . .</a:t>
              </a:r>
            </a:p>
          </p:txBody>
        </p:sp>
        <p:grpSp>
          <p:nvGrpSpPr>
            <p:cNvPr id="250" name="Group 249">
              <a:extLst>
                <a:ext uri="{FF2B5EF4-FFF2-40B4-BE49-F238E27FC236}">
                  <a16:creationId xmlns:a16="http://schemas.microsoft.com/office/drawing/2014/main" id="{D0BFEA9C-D468-4FD3-AC16-9232C0FE0971}"/>
                </a:ext>
              </a:extLst>
            </p:cNvPr>
            <p:cNvGrpSpPr>
              <a:grpSpLocks/>
            </p:cNvGrpSpPr>
            <p:nvPr/>
          </p:nvGrpSpPr>
          <p:grpSpPr>
            <a:xfrm>
              <a:off x="4331634" y="1970769"/>
              <a:ext cx="1080000" cy="144000"/>
              <a:chOff x="4155052" y="850622"/>
              <a:chExt cx="1908794" cy="144000"/>
            </a:xfrm>
          </p:grpSpPr>
          <p:grpSp>
            <p:nvGrpSpPr>
              <p:cNvPr id="277" name="Group 276">
                <a:extLst>
                  <a:ext uri="{FF2B5EF4-FFF2-40B4-BE49-F238E27FC236}">
                    <a16:creationId xmlns:a16="http://schemas.microsoft.com/office/drawing/2014/main" id="{666F6CEA-6DF2-446A-A985-FFC3AC83C7EC}"/>
                  </a:ext>
                </a:extLst>
              </p:cNvPr>
              <p:cNvGrpSpPr/>
              <p:nvPr/>
            </p:nvGrpSpPr>
            <p:grpSpPr>
              <a:xfrm>
                <a:off x="4155052" y="850622"/>
                <a:ext cx="1908794" cy="144000"/>
                <a:chOff x="4155052" y="850622"/>
                <a:chExt cx="1908794" cy="144000"/>
              </a:xfrm>
            </p:grpSpPr>
            <p:sp>
              <p:nvSpPr>
                <p:cNvPr id="279" name="Rectangle 278">
                  <a:extLst>
                    <a:ext uri="{FF2B5EF4-FFF2-40B4-BE49-F238E27FC236}">
                      <a16:creationId xmlns:a16="http://schemas.microsoft.com/office/drawing/2014/main" id="{6AFE68D0-5E1C-4866-895A-7E46839E6466}"/>
                    </a:ext>
                  </a:extLst>
                </p:cNvPr>
                <p:cNvSpPr/>
                <p:nvPr/>
              </p:nvSpPr>
              <p:spPr>
                <a:xfrm>
                  <a:off x="4155055" y="850622"/>
                  <a:ext cx="1908791" cy="72000"/>
                </a:xfrm>
                <a:prstGeom prst="rect">
                  <a:avLst/>
                </a:prstGeom>
                <a:solidFill>
                  <a:srgbClr val="00597D">
                    <a:alpha val="25000"/>
                  </a:srgbClr>
                </a:solidFill>
                <a:ln w="508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Rectangle 279">
                  <a:extLst>
                    <a:ext uri="{FF2B5EF4-FFF2-40B4-BE49-F238E27FC236}">
                      <a16:creationId xmlns:a16="http://schemas.microsoft.com/office/drawing/2014/main" id="{75FD14C7-2FB8-4029-878F-214B8FBA8107}"/>
                    </a:ext>
                  </a:extLst>
                </p:cNvPr>
                <p:cNvSpPr/>
                <p:nvPr/>
              </p:nvSpPr>
              <p:spPr>
                <a:xfrm>
                  <a:off x="4155052" y="922622"/>
                  <a:ext cx="1908791" cy="72000"/>
                </a:xfrm>
                <a:prstGeom prst="rect">
                  <a:avLst/>
                </a:prstGeom>
                <a:solidFill>
                  <a:schemeClr val="accent4">
                    <a:alpha val="25000"/>
                  </a:schemeClr>
                </a:solidFill>
                <a:ln w="508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CF74E3FB-2ABA-455B-91A9-576B64998A8B}"/>
                  </a:ext>
                </a:extLst>
              </p:cNvPr>
              <p:cNvSpPr/>
              <p:nvPr/>
            </p:nvSpPr>
            <p:spPr>
              <a:xfrm>
                <a:off x="4155052" y="850622"/>
                <a:ext cx="1908791" cy="139174"/>
              </a:xfrm>
              <a:prstGeom prst="rect">
                <a:avLst/>
              </a:prstGeom>
              <a:noFill/>
              <a:ln w="6350" cap="flat">
                <a:solidFill>
                  <a:srgbClr val="424242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55E97388-8B6E-4CA0-B747-F7A1E8DA46D2}"/>
                </a:ext>
              </a:extLst>
            </p:cNvPr>
            <p:cNvGrpSpPr>
              <a:grpSpLocks/>
            </p:cNvGrpSpPr>
            <p:nvPr/>
          </p:nvGrpSpPr>
          <p:grpSpPr>
            <a:xfrm>
              <a:off x="4331633" y="2110751"/>
              <a:ext cx="1080000" cy="144000"/>
              <a:chOff x="4155052" y="850622"/>
              <a:chExt cx="1908794" cy="144000"/>
            </a:xfrm>
          </p:grpSpPr>
          <p:grpSp>
            <p:nvGrpSpPr>
              <p:cNvPr id="273" name="Group 272">
                <a:extLst>
                  <a:ext uri="{FF2B5EF4-FFF2-40B4-BE49-F238E27FC236}">
                    <a16:creationId xmlns:a16="http://schemas.microsoft.com/office/drawing/2014/main" id="{2465D3F1-9856-4072-953E-5AC4309E82F1}"/>
                  </a:ext>
                </a:extLst>
              </p:cNvPr>
              <p:cNvGrpSpPr/>
              <p:nvPr/>
            </p:nvGrpSpPr>
            <p:grpSpPr>
              <a:xfrm>
                <a:off x="4155052" y="850622"/>
                <a:ext cx="1908794" cy="144000"/>
                <a:chOff x="4155052" y="850622"/>
                <a:chExt cx="1908794" cy="144000"/>
              </a:xfrm>
            </p:grpSpPr>
            <p:sp>
              <p:nvSpPr>
                <p:cNvPr id="275" name="Rectangle 274">
                  <a:extLst>
                    <a:ext uri="{FF2B5EF4-FFF2-40B4-BE49-F238E27FC236}">
                      <a16:creationId xmlns:a16="http://schemas.microsoft.com/office/drawing/2014/main" id="{7A13F6D1-FD8C-47C5-906C-CAB7220262D9}"/>
                    </a:ext>
                  </a:extLst>
                </p:cNvPr>
                <p:cNvSpPr/>
                <p:nvPr/>
              </p:nvSpPr>
              <p:spPr>
                <a:xfrm>
                  <a:off x="4155055" y="850622"/>
                  <a:ext cx="1908791" cy="72000"/>
                </a:xfrm>
                <a:prstGeom prst="rect">
                  <a:avLst/>
                </a:prstGeom>
                <a:solidFill>
                  <a:srgbClr val="00597D">
                    <a:alpha val="25000"/>
                  </a:srgbClr>
                </a:solidFill>
                <a:ln w="508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Rectangle 275">
                  <a:extLst>
                    <a:ext uri="{FF2B5EF4-FFF2-40B4-BE49-F238E27FC236}">
                      <a16:creationId xmlns:a16="http://schemas.microsoft.com/office/drawing/2014/main" id="{3D8D4EF9-8DB3-430F-8C25-30A2FA75E4BC}"/>
                    </a:ext>
                  </a:extLst>
                </p:cNvPr>
                <p:cNvSpPr/>
                <p:nvPr/>
              </p:nvSpPr>
              <p:spPr>
                <a:xfrm>
                  <a:off x="4155052" y="922622"/>
                  <a:ext cx="1908791" cy="72000"/>
                </a:xfrm>
                <a:prstGeom prst="rect">
                  <a:avLst/>
                </a:prstGeom>
                <a:solidFill>
                  <a:schemeClr val="accent4">
                    <a:alpha val="25000"/>
                  </a:schemeClr>
                </a:solidFill>
                <a:ln w="508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A12B0110-4C6A-4CBE-98FA-54FAB0166467}"/>
                  </a:ext>
                </a:extLst>
              </p:cNvPr>
              <p:cNvSpPr/>
              <p:nvPr/>
            </p:nvSpPr>
            <p:spPr>
              <a:xfrm>
                <a:off x="4155052" y="850622"/>
                <a:ext cx="1908791" cy="139174"/>
              </a:xfrm>
              <a:prstGeom prst="rect">
                <a:avLst/>
              </a:prstGeom>
              <a:noFill/>
              <a:ln w="6350" cap="flat">
                <a:solidFill>
                  <a:srgbClr val="424242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9" name="Group 258">
              <a:extLst>
                <a:ext uri="{FF2B5EF4-FFF2-40B4-BE49-F238E27FC236}">
                  <a16:creationId xmlns:a16="http://schemas.microsoft.com/office/drawing/2014/main" id="{EC480288-8EF4-4E73-8B21-974EAFC63B6C}"/>
                </a:ext>
              </a:extLst>
            </p:cNvPr>
            <p:cNvGrpSpPr>
              <a:grpSpLocks/>
            </p:cNvGrpSpPr>
            <p:nvPr/>
          </p:nvGrpSpPr>
          <p:grpSpPr>
            <a:xfrm>
              <a:off x="4331633" y="2250604"/>
              <a:ext cx="1080000" cy="144000"/>
              <a:chOff x="4155052" y="850622"/>
              <a:chExt cx="1908794" cy="144000"/>
            </a:xfrm>
          </p:grpSpPr>
          <p:grpSp>
            <p:nvGrpSpPr>
              <p:cNvPr id="269" name="Group 268">
                <a:extLst>
                  <a:ext uri="{FF2B5EF4-FFF2-40B4-BE49-F238E27FC236}">
                    <a16:creationId xmlns:a16="http://schemas.microsoft.com/office/drawing/2014/main" id="{D651AB95-9C63-45EA-B42B-D8854E5177BB}"/>
                  </a:ext>
                </a:extLst>
              </p:cNvPr>
              <p:cNvGrpSpPr/>
              <p:nvPr/>
            </p:nvGrpSpPr>
            <p:grpSpPr>
              <a:xfrm>
                <a:off x="4155052" y="850622"/>
                <a:ext cx="1908794" cy="144000"/>
                <a:chOff x="4155052" y="850622"/>
                <a:chExt cx="1908794" cy="144000"/>
              </a:xfrm>
            </p:grpSpPr>
            <p:sp>
              <p:nvSpPr>
                <p:cNvPr id="271" name="Rectangle 270">
                  <a:extLst>
                    <a:ext uri="{FF2B5EF4-FFF2-40B4-BE49-F238E27FC236}">
                      <a16:creationId xmlns:a16="http://schemas.microsoft.com/office/drawing/2014/main" id="{316D5E69-3768-4E42-8F56-ED1FC031FE7F}"/>
                    </a:ext>
                  </a:extLst>
                </p:cNvPr>
                <p:cNvSpPr/>
                <p:nvPr/>
              </p:nvSpPr>
              <p:spPr>
                <a:xfrm>
                  <a:off x="4155055" y="850622"/>
                  <a:ext cx="1908791" cy="72000"/>
                </a:xfrm>
                <a:prstGeom prst="rect">
                  <a:avLst/>
                </a:prstGeom>
                <a:solidFill>
                  <a:srgbClr val="00597D">
                    <a:alpha val="25000"/>
                  </a:srgbClr>
                </a:solidFill>
                <a:ln w="508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Rectangle 271">
                  <a:extLst>
                    <a:ext uri="{FF2B5EF4-FFF2-40B4-BE49-F238E27FC236}">
                      <a16:creationId xmlns:a16="http://schemas.microsoft.com/office/drawing/2014/main" id="{25904495-93B7-47AF-A79B-16A14294236A}"/>
                    </a:ext>
                  </a:extLst>
                </p:cNvPr>
                <p:cNvSpPr/>
                <p:nvPr/>
              </p:nvSpPr>
              <p:spPr>
                <a:xfrm>
                  <a:off x="4155052" y="922622"/>
                  <a:ext cx="1908791" cy="72000"/>
                </a:xfrm>
                <a:prstGeom prst="rect">
                  <a:avLst/>
                </a:prstGeom>
                <a:solidFill>
                  <a:schemeClr val="accent4">
                    <a:alpha val="25000"/>
                  </a:schemeClr>
                </a:solidFill>
                <a:ln w="508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2C84F8FF-218C-474D-814E-214F7C0805BA}"/>
                  </a:ext>
                </a:extLst>
              </p:cNvPr>
              <p:cNvSpPr/>
              <p:nvPr/>
            </p:nvSpPr>
            <p:spPr>
              <a:xfrm>
                <a:off x="4155052" y="850622"/>
                <a:ext cx="1908791" cy="139174"/>
              </a:xfrm>
              <a:prstGeom prst="rect">
                <a:avLst/>
              </a:prstGeom>
              <a:noFill/>
              <a:ln w="6350" cap="flat">
                <a:solidFill>
                  <a:srgbClr val="424242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294EB474-ED4A-42ED-96D6-5202DE4955B3}"/>
                </a:ext>
              </a:extLst>
            </p:cNvPr>
            <p:cNvGrpSpPr>
              <a:grpSpLocks/>
            </p:cNvGrpSpPr>
            <p:nvPr/>
          </p:nvGrpSpPr>
          <p:grpSpPr>
            <a:xfrm>
              <a:off x="4331633" y="2594713"/>
              <a:ext cx="1080000" cy="144000"/>
              <a:chOff x="4155052" y="850622"/>
              <a:chExt cx="1908794" cy="144000"/>
            </a:xfrm>
          </p:grpSpPr>
          <p:grpSp>
            <p:nvGrpSpPr>
              <p:cNvPr id="265" name="Group 264">
                <a:extLst>
                  <a:ext uri="{FF2B5EF4-FFF2-40B4-BE49-F238E27FC236}">
                    <a16:creationId xmlns:a16="http://schemas.microsoft.com/office/drawing/2014/main" id="{91D2E06C-3A13-4A1C-A9CC-42697EA3C30C}"/>
                  </a:ext>
                </a:extLst>
              </p:cNvPr>
              <p:cNvGrpSpPr/>
              <p:nvPr/>
            </p:nvGrpSpPr>
            <p:grpSpPr>
              <a:xfrm>
                <a:off x="4155052" y="850622"/>
                <a:ext cx="1908794" cy="144000"/>
                <a:chOff x="4155052" y="850622"/>
                <a:chExt cx="1908794" cy="144000"/>
              </a:xfrm>
            </p:grpSpPr>
            <p:sp>
              <p:nvSpPr>
                <p:cNvPr id="267" name="Rectangle 266">
                  <a:extLst>
                    <a:ext uri="{FF2B5EF4-FFF2-40B4-BE49-F238E27FC236}">
                      <a16:creationId xmlns:a16="http://schemas.microsoft.com/office/drawing/2014/main" id="{F2BE03F9-0E2E-439A-BF1B-8EBEAA60BB21}"/>
                    </a:ext>
                  </a:extLst>
                </p:cNvPr>
                <p:cNvSpPr/>
                <p:nvPr/>
              </p:nvSpPr>
              <p:spPr>
                <a:xfrm>
                  <a:off x="4155055" y="850622"/>
                  <a:ext cx="1908791" cy="72000"/>
                </a:xfrm>
                <a:prstGeom prst="rect">
                  <a:avLst/>
                </a:prstGeom>
                <a:solidFill>
                  <a:srgbClr val="00597D">
                    <a:alpha val="25000"/>
                  </a:srgbClr>
                </a:solidFill>
                <a:ln w="508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Rectangle 267">
                  <a:extLst>
                    <a:ext uri="{FF2B5EF4-FFF2-40B4-BE49-F238E27FC236}">
                      <a16:creationId xmlns:a16="http://schemas.microsoft.com/office/drawing/2014/main" id="{800E5C14-FEED-4174-8B68-FA379C3BC447}"/>
                    </a:ext>
                  </a:extLst>
                </p:cNvPr>
                <p:cNvSpPr/>
                <p:nvPr/>
              </p:nvSpPr>
              <p:spPr>
                <a:xfrm>
                  <a:off x="4155052" y="922622"/>
                  <a:ext cx="1908791" cy="72000"/>
                </a:xfrm>
                <a:prstGeom prst="rect">
                  <a:avLst/>
                </a:prstGeom>
                <a:solidFill>
                  <a:schemeClr val="accent4">
                    <a:alpha val="25000"/>
                  </a:schemeClr>
                </a:solidFill>
                <a:ln w="508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2412D14B-F9B6-4B36-9D25-BECBDFAE2C81}"/>
                  </a:ext>
                </a:extLst>
              </p:cNvPr>
              <p:cNvSpPr/>
              <p:nvPr/>
            </p:nvSpPr>
            <p:spPr>
              <a:xfrm>
                <a:off x="4155052" y="850622"/>
                <a:ext cx="1908791" cy="139174"/>
              </a:xfrm>
              <a:prstGeom prst="rect">
                <a:avLst/>
              </a:prstGeom>
              <a:noFill/>
              <a:ln w="6350" cap="flat">
                <a:solidFill>
                  <a:srgbClr val="424242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3452A9BF-0FB0-41C9-963E-57B55849C075}"/>
              </a:ext>
            </a:extLst>
          </p:cNvPr>
          <p:cNvCxnSpPr>
            <a:cxnSpLocks/>
          </p:cNvCxnSpPr>
          <p:nvPr/>
        </p:nvCxnSpPr>
        <p:spPr>
          <a:xfrm>
            <a:off x="2048882" y="1727253"/>
            <a:ext cx="1106798" cy="0"/>
          </a:xfrm>
          <a:prstGeom prst="line">
            <a:avLst/>
          </a:prstGeom>
          <a:noFill/>
          <a:ln w="9525" cap="flat">
            <a:solidFill>
              <a:srgbClr val="797979"/>
            </a:solidFill>
            <a:prstDash val="solid"/>
            <a:round/>
            <a:headEnd type="stealth" w="med" len="med"/>
            <a:tailEnd type="stealth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6" name="TextBox 285">
            <a:extLst>
              <a:ext uri="{FF2B5EF4-FFF2-40B4-BE49-F238E27FC236}">
                <a16:creationId xmlns:a16="http://schemas.microsoft.com/office/drawing/2014/main" id="{13EDC0EC-F2CA-4F55-B8A5-6BAD154494DF}"/>
              </a:ext>
            </a:extLst>
          </p:cNvPr>
          <p:cNvSpPr txBox="1"/>
          <p:nvPr/>
        </p:nvSpPr>
        <p:spPr>
          <a:xfrm>
            <a:off x="2478841" y="1589002"/>
            <a:ext cx="219612" cy="12311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Cases</a:t>
            </a:r>
            <a:endParaRPr lang="en-US" sz="800" b="1" dirty="0">
              <a:solidFill>
                <a:srgbClr val="797979"/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EF16CF00-D8B1-4620-8357-8924C0F14B19}"/>
              </a:ext>
            </a:extLst>
          </p:cNvPr>
          <p:cNvSpPr txBox="1"/>
          <p:nvPr/>
        </p:nvSpPr>
        <p:spPr>
          <a:xfrm>
            <a:off x="1180936" y="2746478"/>
            <a:ext cx="447237" cy="138499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00" b="1" dirty="0" err="1">
                <a:solidFill>
                  <a:srgbClr val="DD8455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rPr>
              <a:t>ph.type</a:t>
            </a:r>
            <a:r>
              <a:rPr lang="en-US" sz="900" b="1" dirty="0">
                <a:solidFill>
                  <a:srgbClr val="DD8455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rPr>
              <a:t>: 0</a:t>
            </a: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88040F98-C883-4263-8386-D9C5A8E28917}"/>
              </a:ext>
            </a:extLst>
          </p:cNvPr>
          <p:cNvSpPr txBox="1"/>
          <p:nvPr/>
        </p:nvSpPr>
        <p:spPr>
          <a:xfrm>
            <a:off x="2416734" y="2746478"/>
            <a:ext cx="447237" cy="138499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00" b="1" dirty="0" err="1">
                <a:solidFill>
                  <a:srgbClr val="DD8455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rPr>
              <a:t>ph.type</a:t>
            </a:r>
            <a:r>
              <a:rPr lang="en-US" sz="900" b="1" dirty="0">
                <a:solidFill>
                  <a:srgbClr val="DD8455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Consolas" panose="020B0609020204030204" pitchFamily="49" charset="0"/>
              </a:rPr>
              <a:t>: 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C892276-E3C1-4095-AD7A-3BF12C5FE7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9120" y="940363"/>
            <a:ext cx="2966001" cy="3028009"/>
          </a:xfrm>
          <a:prstGeom prst="rect">
            <a:avLst/>
          </a:prstGeom>
        </p:spPr>
      </p:pic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D2972F84-4D58-402D-9C24-E7BB4DEB5E61}"/>
              </a:ext>
            </a:extLst>
          </p:cNvPr>
          <p:cNvCxnSpPr>
            <a:cxnSpLocks/>
          </p:cNvCxnSpPr>
          <p:nvPr/>
        </p:nvCxnSpPr>
        <p:spPr>
          <a:xfrm>
            <a:off x="3240585" y="1758971"/>
            <a:ext cx="0" cy="917575"/>
          </a:xfrm>
          <a:prstGeom prst="line">
            <a:avLst/>
          </a:prstGeom>
          <a:noFill/>
          <a:ln w="9525" cap="flat">
            <a:solidFill>
              <a:srgbClr val="797979"/>
            </a:solidFill>
            <a:prstDash val="solid"/>
            <a:round/>
            <a:headEnd type="stealth" w="med" len="med"/>
            <a:tailEnd type="stealth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11" name="TextBox 310">
            <a:extLst>
              <a:ext uri="{FF2B5EF4-FFF2-40B4-BE49-F238E27FC236}">
                <a16:creationId xmlns:a16="http://schemas.microsoft.com/office/drawing/2014/main" id="{F25EFFDB-B27C-4151-B1A6-45D1EFAA4139}"/>
              </a:ext>
            </a:extLst>
          </p:cNvPr>
          <p:cNvSpPr txBox="1"/>
          <p:nvPr/>
        </p:nvSpPr>
        <p:spPr>
          <a:xfrm rot="16200000">
            <a:off x="3088885" y="2083385"/>
            <a:ext cx="496931" cy="12311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N1 Samples</a:t>
            </a:r>
            <a:endParaRPr lang="en-US" sz="800" b="1" dirty="0">
              <a:solidFill>
                <a:srgbClr val="797979"/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05253862-DE1B-4145-9DF0-A692D172562D}"/>
              </a:ext>
            </a:extLst>
          </p:cNvPr>
          <p:cNvSpPr txBox="1"/>
          <p:nvPr/>
        </p:nvSpPr>
        <p:spPr>
          <a:xfrm>
            <a:off x="3639120" y="785416"/>
            <a:ext cx="873359" cy="153888"/>
          </a:xfrm>
          <a:prstGeom prst="rect">
            <a:avLst/>
          </a:prstGeom>
          <a:noFill/>
          <a:ln w="25400" cap="flat">
            <a:noFill/>
            <a:miter lim="400000"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i="1" dirty="0">
                <a:solidFill>
                  <a:schemeClr val="accent6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Device code</a:t>
            </a:r>
          </a:p>
        </p:txBody>
      </p:sp>
    </p:spTree>
    <p:extLst>
      <p:ext uri="{BB962C8B-B14F-4D97-AF65-F5344CB8AC3E}">
        <p14:creationId xmlns:p14="http://schemas.microsoft.com/office/powerpoint/2010/main" val="17168761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788F09-C217-F440-BE37-9B936F524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continue optimizing…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33A23-E3B5-8345-95C4-29B339A6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65</a:t>
            </a:fld>
            <a:r>
              <a:rPr lang="pt-PT"/>
              <a:t>  </a:t>
            </a:r>
            <a:r>
              <a:rPr lang="pt-PT" b="0"/>
              <a:t>|</a:t>
            </a:r>
            <a:endParaRPr lang="uk-UA" b="0" dirty="0"/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id="{C405ED78-4798-A34F-B1BE-9C739FEC72EE}"/>
              </a:ext>
            </a:extLst>
          </p:cNvPr>
          <p:cNvSpPr/>
          <p:nvPr/>
        </p:nvSpPr>
        <p:spPr>
          <a:xfrm>
            <a:off x="6687350" y="0"/>
            <a:ext cx="2456650" cy="5143500"/>
          </a:xfrm>
          <a:prstGeom prst="rect">
            <a:avLst/>
          </a:prstGeom>
          <a:solidFill>
            <a:srgbClr val="00597D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637BB7-9F6F-264C-A270-146DBC9D1EA6}"/>
              </a:ext>
            </a:extLst>
          </p:cNvPr>
          <p:cNvGrpSpPr/>
          <p:nvPr/>
        </p:nvGrpSpPr>
        <p:grpSpPr>
          <a:xfrm>
            <a:off x="6905969" y="450944"/>
            <a:ext cx="1792001" cy="709254"/>
            <a:chOff x="6905969" y="450944"/>
            <a:chExt cx="1792001" cy="709254"/>
          </a:xfrm>
        </p:grpSpPr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7F3D38D3-1B49-424F-A840-332FFEF4BD42}"/>
                </a:ext>
              </a:extLst>
            </p:cNvPr>
            <p:cNvSpPr txBox="1"/>
            <p:nvPr/>
          </p:nvSpPr>
          <p:spPr>
            <a:xfrm>
              <a:off x="7175117" y="450944"/>
              <a:ext cx="1522853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defTabSz="1828800"/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Three Genotypes + Phenotype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712B104-F208-3B4D-880C-CD329D54B6F0}"/>
                </a:ext>
              </a:extLst>
            </p:cNvPr>
            <p:cNvGrpSpPr/>
            <p:nvPr/>
          </p:nvGrpSpPr>
          <p:grpSpPr>
            <a:xfrm>
              <a:off x="7190865" y="679378"/>
              <a:ext cx="470414" cy="480820"/>
              <a:chOff x="7124920" y="365042"/>
              <a:chExt cx="470414" cy="480820"/>
            </a:xfrm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C9F77248-06BF-7146-AE78-4D2C87D5D812}"/>
                  </a:ext>
                </a:extLst>
              </p:cNvPr>
              <p:cNvSpPr/>
              <p:nvPr/>
            </p:nvSpPr>
            <p:spPr>
              <a:xfrm>
                <a:off x="7124920" y="365042"/>
                <a:ext cx="470414" cy="48082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A7D428CB-DB10-BB4C-B8AA-DE7AE05B9872}"/>
                  </a:ext>
                </a:extLst>
              </p:cNvPr>
              <p:cNvGrpSpPr/>
              <p:nvPr/>
            </p:nvGrpSpPr>
            <p:grpSpPr>
              <a:xfrm>
                <a:off x="7177888" y="411290"/>
                <a:ext cx="359728" cy="104455"/>
                <a:chOff x="7177888" y="411290"/>
                <a:chExt cx="359728" cy="104455"/>
              </a:xfrm>
            </p:grpSpPr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8FA9A594-F810-8749-9894-E3F3ED6E25E6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C8AC1865-7A7B-0242-B49B-1605AAF743C5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2EAD230E-8FF9-514A-9ABD-DD3F9478A9B8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72924A39-F1A9-4F47-8D8D-90EC34B74D73}"/>
                  </a:ext>
                </a:extLst>
              </p:cNvPr>
              <p:cNvGrpSpPr/>
              <p:nvPr/>
            </p:nvGrpSpPr>
            <p:grpSpPr>
              <a:xfrm>
                <a:off x="7177888" y="508537"/>
                <a:ext cx="359728" cy="104455"/>
                <a:chOff x="7177888" y="411290"/>
                <a:chExt cx="359728" cy="104455"/>
              </a:xfrm>
            </p:grpSpPr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F46E6D34-9C62-AA49-8BA4-58DD16D209C9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ED189552-1158-064F-851B-256240C34D29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157D36FC-1D8F-2D4A-9030-61A55E9C4760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B6FF3A16-F9B8-BC4F-A51C-E2E8787E6D54}"/>
                  </a:ext>
                </a:extLst>
              </p:cNvPr>
              <p:cNvGrpSpPr/>
              <p:nvPr/>
            </p:nvGrpSpPr>
            <p:grpSpPr>
              <a:xfrm>
                <a:off x="7177888" y="612992"/>
                <a:ext cx="359728" cy="104455"/>
                <a:chOff x="7177888" y="411290"/>
                <a:chExt cx="359728" cy="104455"/>
              </a:xfrm>
            </p:grpSpPr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78CD421A-F950-3E4B-BF32-F4489C9F418C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4CB2CB17-BAE4-B846-B8E6-278AFE7DBE92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03A5BD55-9C8A-4A4E-A741-CCEE470D20AB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03DE9CA7-544D-574E-8062-992A60FEC702}"/>
                  </a:ext>
                </a:extLst>
              </p:cNvPr>
              <p:cNvSpPr/>
              <p:nvPr/>
            </p:nvSpPr>
            <p:spPr>
              <a:xfrm>
                <a:off x="7177888" y="756992"/>
                <a:ext cx="359728" cy="3600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C4E26584-492D-264E-A541-31B3F1699BB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03947" y="679378"/>
              <a:ext cx="468000" cy="446023"/>
              <a:chOff x="2796231" y="2702265"/>
              <a:chExt cx="563080" cy="536639"/>
            </a:xfrm>
          </p:grpSpPr>
          <p:sp>
            <p:nvSpPr>
              <p:cNvPr id="228" name="Rounded Rectangle 227">
                <a:extLst>
                  <a:ext uri="{FF2B5EF4-FFF2-40B4-BE49-F238E27FC236}">
                    <a16:creationId xmlns:a16="http://schemas.microsoft.com/office/drawing/2014/main" id="{099E7CE4-9051-4945-9A9B-FA9252945D6E}"/>
                  </a:ext>
                </a:extLst>
              </p:cNvPr>
              <p:cNvSpPr/>
              <p:nvPr/>
            </p:nvSpPr>
            <p:spPr>
              <a:xfrm>
                <a:off x="314334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and</a:t>
                </a:r>
              </a:p>
            </p:txBody>
          </p:sp>
          <p:cxnSp>
            <p:nvCxnSpPr>
              <p:cNvPr id="229" name="Straight Arrow Connector 228">
                <a:extLst>
                  <a:ext uri="{FF2B5EF4-FFF2-40B4-BE49-F238E27FC236}">
                    <a16:creationId xmlns:a16="http://schemas.microsoft.com/office/drawing/2014/main" id="{F82CFD39-C4B7-0743-9D08-85CDE1E601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98587" y="3126682"/>
                <a:ext cx="77060" cy="104914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34" name="Straight Arrow Connector 233">
                <a:extLst>
                  <a:ext uri="{FF2B5EF4-FFF2-40B4-BE49-F238E27FC236}">
                    <a16:creationId xmlns:a16="http://schemas.microsoft.com/office/drawing/2014/main" id="{14A8715D-C269-B84B-9BF9-5051BC07C2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58839" y="3129022"/>
                <a:ext cx="82660" cy="10988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3" name="Straight Arrow Connector 242">
                <a:extLst>
                  <a:ext uri="{FF2B5EF4-FFF2-40B4-BE49-F238E27FC236}">
                    <a16:creationId xmlns:a16="http://schemas.microsoft.com/office/drawing/2014/main" id="{BB11C006-BAC7-F242-8250-8BD6CE45C2E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53010" y="3071139"/>
                <a:ext cx="91155" cy="1348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44" name="Rounded Rectangle 243">
                <a:extLst>
                  <a:ext uri="{FF2B5EF4-FFF2-40B4-BE49-F238E27FC236}">
                    <a16:creationId xmlns:a16="http://schemas.microsoft.com/office/drawing/2014/main" id="{B935295E-ADF6-574A-B5AD-27C6F21D335E}"/>
                  </a:ext>
                </a:extLst>
              </p:cNvPr>
              <p:cNvSpPr/>
              <p:nvPr/>
            </p:nvSpPr>
            <p:spPr>
              <a:xfrm>
                <a:off x="3089311" y="2798470"/>
                <a:ext cx="270000" cy="126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popcnt</a:t>
                </a:r>
                <a:endParaRPr kumimoji="0" lang="en-US" sz="600" b="1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Next Condensed Demi Bold" panose="020B0506020202020204" pitchFamily="34" charset="0"/>
                  <a:sym typeface="Arial"/>
                </a:endParaRPr>
              </a:p>
            </p:txBody>
          </p:sp>
          <p:cxnSp>
            <p:nvCxnSpPr>
              <p:cNvPr id="245" name="Straight Arrow Connector 244">
                <a:extLst>
                  <a:ext uri="{FF2B5EF4-FFF2-40B4-BE49-F238E27FC236}">
                    <a16:creationId xmlns:a16="http://schemas.microsoft.com/office/drawing/2014/main" id="{64955A48-A605-6E4D-9473-C06B955B3B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5721" y="2928693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6" name="Straight Arrow Connector 245">
                <a:extLst>
                  <a:ext uri="{FF2B5EF4-FFF2-40B4-BE49-F238E27FC236}">
                    <a16:creationId xmlns:a16="http://schemas.microsoft.com/office/drawing/2014/main" id="{26C5208F-75BE-E74B-A7AA-6DBBE1E573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8517" y="2702265"/>
                <a:ext cx="0" cy="9123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47" name="Rounded Rectangle 246">
                <a:extLst>
                  <a:ext uri="{FF2B5EF4-FFF2-40B4-BE49-F238E27FC236}">
                    <a16:creationId xmlns:a16="http://schemas.microsoft.com/office/drawing/2014/main" id="{BDEC93B6-7B22-FD41-942A-15E071638518}"/>
                  </a:ext>
                </a:extLst>
              </p:cNvPr>
              <p:cNvSpPr/>
              <p:nvPr/>
            </p:nvSpPr>
            <p:spPr>
              <a:xfrm>
                <a:off x="288690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not</a:t>
                </a:r>
              </a:p>
            </p:txBody>
          </p:sp>
          <p:cxnSp>
            <p:nvCxnSpPr>
              <p:cNvPr id="248" name="Straight Arrow Connector 247">
                <a:extLst>
                  <a:ext uri="{FF2B5EF4-FFF2-40B4-BE49-F238E27FC236}">
                    <a16:creationId xmlns:a16="http://schemas.microsoft.com/office/drawing/2014/main" id="{B7C6AEFD-AEE1-404C-9477-6BEB5A8AA3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6231" y="3071139"/>
                <a:ext cx="91013" cy="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916" name="Freeform 915">
              <a:extLst>
                <a:ext uri="{FF2B5EF4-FFF2-40B4-BE49-F238E27FC236}">
                  <a16:creationId xmlns:a16="http://schemas.microsoft.com/office/drawing/2014/main" id="{68EEE73D-7639-EE4E-A295-EE01482AE8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5969" y="473888"/>
              <a:ext cx="108128" cy="108000"/>
            </a:xfrm>
            <a:custGeom>
              <a:avLst/>
              <a:gdLst>
                <a:gd name="connsiteX0" fmla="*/ 61631 w 61567"/>
                <a:gd name="connsiteY0" fmla="*/ 30747 h 61494"/>
                <a:gd name="connsiteX1" fmla="*/ 30847 w 61567"/>
                <a:gd name="connsiteY1" fmla="*/ 61495 h 61494"/>
                <a:gd name="connsiteX2" fmla="*/ 63 w 61567"/>
                <a:gd name="connsiteY2" fmla="*/ 30747 h 61494"/>
                <a:gd name="connsiteX3" fmla="*/ 30847 w 61567"/>
                <a:gd name="connsiteY3" fmla="*/ 0 h 61494"/>
                <a:gd name="connsiteX4" fmla="*/ 61631 w 61567"/>
                <a:gd name="connsiteY4" fmla="*/ 30747 h 6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67" h="61494">
                  <a:moveTo>
                    <a:pt x="61631" y="30747"/>
                  </a:moveTo>
                  <a:cubicBezTo>
                    <a:pt x="61631" y="47729"/>
                    <a:pt x="47848" y="61495"/>
                    <a:pt x="30847" y="61495"/>
                  </a:cubicBezTo>
                  <a:cubicBezTo>
                    <a:pt x="13845" y="61495"/>
                    <a:pt x="63" y="47729"/>
                    <a:pt x="63" y="30747"/>
                  </a:cubicBezTo>
                  <a:cubicBezTo>
                    <a:pt x="63" y="13766"/>
                    <a:pt x="13845" y="0"/>
                    <a:pt x="30847" y="0"/>
                  </a:cubicBezTo>
                  <a:cubicBezTo>
                    <a:pt x="47848" y="0"/>
                    <a:pt x="61631" y="13766"/>
                    <a:pt x="61631" y="30747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A31199C-8C17-5D42-8B1C-1BCE49A7A179}"/>
              </a:ext>
            </a:extLst>
          </p:cNvPr>
          <p:cNvGrpSpPr/>
          <p:nvPr/>
        </p:nvGrpSpPr>
        <p:grpSpPr>
          <a:xfrm>
            <a:off x="6905969" y="1307540"/>
            <a:ext cx="1804825" cy="809702"/>
            <a:chOff x="6905969" y="1307540"/>
            <a:chExt cx="1804825" cy="809702"/>
          </a:xfrm>
        </p:grpSpPr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9F05F089-4085-0E4A-AEA2-CC7BCCEDC5BB}"/>
                </a:ext>
              </a:extLst>
            </p:cNvPr>
            <p:cNvSpPr txBox="1"/>
            <p:nvPr/>
          </p:nvSpPr>
          <p:spPr>
            <a:xfrm>
              <a:off x="7175117" y="1307540"/>
              <a:ext cx="1535677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defTabSz="1828800"/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Two Genotypes, No Phenotype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C5C721F-D885-4A45-B2E5-1E83435D12A7}"/>
                </a:ext>
              </a:extLst>
            </p:cNvPr>
            <p:cNvGrpSpPr/>
            <p:nvPr/>
          </p:nvGrpSpPr>
          <p:grpSpPr>
            <a:xfrm>
              <a:off x="7190865" y="1588832"/>
              <a:ext cx="470414" cy="480820"/>
              <a:chOff x="7193636" y="1226995"/>
              <a:chExt cx="470414" cy="480820"/>
            </a:xfrm>
          </p:grpSpPr>
          <p:grpSp>
            <p:nvGrpSpPr>
              <p:cNvPr id="251" name="Group 250">
                <a:extLst>
                  <a:ext uri="{FF2B5EF4-FFF2-40B4-BE49-F238E27FC236}">
                    <a16:creationId xmlns:a16="http://schemas.microsoft.com/office/drawing/2014/main" id="{97C33915-D5B6-434B-AAEF-2A7207C03207}"/>
                  </a:ext>
                </a:extLst>
              </p:cNvPr>
              <p:cNvGrpSpPr/>
              <p:nvPr/>
            </p:nvGrpSpPr>
            <p:grpSpPr>
              <a:xfrm>
                <a:off x="7193636" y="1226995"/>
                <a:ext cx="470414" cy="480820"/>
                <a:chOff x="7124920" y="365042"/>
                <a:chExt cx="470414" cy="480820"/>
              </a:xfrm>
            </p:grpSpPr>
            <p:sp>
              <p:nvSpPr>
                <p:cNvPr id="252" name="Rectangle 251">
                  <a:extLst>
                    <a:ext uri="{FF2B5EF4-FFF2-40B4-BE49-F238E27FC236}">
                      <a16:creationId xmlns:a16="http://schemas.microsoft.com/office/drawing/2014/main" id="{01B6FC73-8C5B-2048-9AEC-DB831912E6C4}"/>
                    </a:ext>
                  </a:extLst>
                </p:cNvPr>
                <p:cNvSpPr/>
                <p:nvPr/>
              </p:nvSpPr>
              <p:spPr>
                <a:xfrm>
                  <a:off x="7124920" y="365042"/>
                  <a:ext cx="470414" cy="480820"/>
                </a:xfrm>
                <a:prstGeom prst="rect">
                  <a:avLst/>
                </a:prstGeom>
                <a:noFill/>
                <a:ln w="12700" cap="flat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53" name="Group 252">
                  <a:extLst>
                    <a:ext uri="{FF2B5EF4-FFF2-40B4-BE49-F238E27FC236}">
                      <a16:creationId xmlns:a16="http://schemas.microsoft.com/office/drawing/2014/main" id="{38356869-62EC-DC43-8978-D2C47AF3879B}"/>
                    </a:ext>
                  </a:extLst>
                </p:cNvPr>
                <p:cNvGrpSpPr/>
                <p:nvPr/>
              </p:nvGrpSpPr>
              <p:grpSpPr>
                <a:xfrm>
                  <a:off x="7177888" y="411290"/>
                  <a:ext cx="359728" cy="70227"/>
                  <a:chOff x="7177888" y="411290"/>
                  <a:chExt cx="359728" cy="70227"/>
                </a:xfrm>
              </p:grpSpPr>
              <p:sp>
                <p:nvSpPr>
                  <p:cNvPr id="263" name="Rectangle 262">
                    <a:extLst>
                      <a:ext uri="{FF2B5EF4-FFF2-40B4-BE49-F238E27FC236}">
                        <a16:creationId xmlns:a16="http://schemas.microsoft.com/office/drawing/2014/main" id="{D7728AF8-64A4-F440-96EA-4448A9A12873}"/>
                      </a:ext>
                    </a:extLst>
                  </p:cNvPr>
                  <p:cNvSpPr/>
                  <p:nvPr/>
                </p:nvSpPr>
                <p:spPr>
                  <a:xfrm>
                    <a:off x="7177888" y="411290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75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4" name="Rectangle 263">
                    <a:extLst>
                      <a:ext uri="{FF2B5EF4-FFF2-40B4-BE49-F238E27FC236}">
                        <a16:creationId xmlns:a16="http://schemas.microsoft.com/office/drawing/2014/main" id="{ED84471E-0AC6-8D4E-A1B2-DBE78F25A112}"/>
                      </a:ext>
                    </a:extLst>
                  </p:cNvPr>
                  <p:cNvSpPr/>
                  <p:nvPr/>
                </p:nvSpPr>
                <p:spPr>
                  <a:xfrm>
                    <a:off x="7177888" y="445517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54" name="Group 253">
                  <a:extLst>
                    <a:ext uri="{FF2B5EF4-FFF2-40B4-BE49-F238E27FC236}">
                      <a16:creationId xmlns:a16="http://schemas.microsoft.com/office/drawing/2014/main" id="{A56E6C60-DE68-6F40-9CA9-D454411A57C2}"/>
                    </a:ext>
                  </a:extLst>
                </p:cNvPr>
                <p:cNvGrpSpPr/>
                <p:nvPr/>
              </p:nvGrpSpPr>
              <p:grpSpPr>
                <a:xfrm>
                  <a:off x="7177888" y="508537"/>
                  <a:ext cx="359728" cy="70227"/>
                  <a:chOff x="7177888" y="411290"/>
                  <a:chExt cx="359728" cy="70227"/>
                </a:xfrm>
              </p:grpSpPr>
              <p:sp>
                <p:nvSpPr>
                  <p:cNvPr id="260" name="Rectangle 259">
                    <a:extLst>
                      <a:ext uri="{FF2B5EF4-FFF2-40B4-BE49-F238E27FC236}">
                        <a16:creationId xmlns:a16="http://schemas.microsoft.com/office/drawing/2014/main" id="{91BC27B4-B54B-A54E-B598-1F900F3C0175}"/>
                      </a:ext>
                    </a:extLst>
                  </p:cNvPr>
                  <p:cNvSpPr/>
                  <p:nvPr/>
                </p:nvSpPr>
                <p:spPr>
                  <a:xfrm>
                    <a:off x="7177888" y="411290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75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1" name="Rectangle 260">
                    <a:extLst>
                      <a:ext uri="{FF2B5EF4-FFF2-40B4-BE49-F238E27FC236}">
                        <a16:creationId xmlns:a16="http://schemas.microsoft.com/office/drawing/2014/main" id="{36FD6604-0E8C-7741-B034-8D30A341DFD8}"/>
                      </a:ext>
                    </a:extLst>
                  </p:cNvPr>
                  <p:cNvSpPr/>
                  <p:nvPr/>
                </p:nvSpPr>
                <p:spPr>
                  <a:xfrm>
                    <a:off x="7177888" y="445517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55" name="Group 254">
                  <a:extLst>
                    <a:ext uri="{FF2B5EF4-FFF2-40B4-BE49-F238E27FC236}">
                      <a16:creationId xmlns:a16="http://schemas.microsoft.com/office/drawing/2014/main" id="{D78B3B2B-3010-2F4E-88A3-2F181D652B8B}"/>
                    </a:ext>
                  </a:extLst>
                </p:cNvPr>
                <p:cNvGrpSpPr/>
                <p:nvPr/>
              </p:nvGrpSpPr>
              <p:grpSpPr>
                <a:xfrm>
                  <a:off x="7177888" y="612992"/>
                  <a:ext cx="359728" cy="70227"/>
                  <a:chOff x="7177888" y="411290"/>
                  <a:chExt cx="359728" cy="70227"/>
                </a:xfrm>
              </p:grpSpPr>
              <p:sp>
                <p:nvSpPr>
                  <p:cNvPr id="257" name="Rectangle 256">
                    <a:extLst>
                      <a:ext uri="{FF2B5EF4-FFF2-40B4-BE49-F238E27FC236}">
                        <a16:creationId xmlns:a16="http://schemas.microsoft.com/office/drawing/2014/main" id="{F9B1D016-EF2D-2D43-8617-1D1DF18DDB6D}"/>
                      </a:ext>
                    </a:extLst>
                  </p:cNvPr>
                  <p:cNvSpPr/>
                  <p:nvPr/>
                </p:nvSpPr>
                <p:spPr>
                  <a:xfrm>
                    <a:off x="7177888" y="411290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75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8" name="Rectangle 257">
                    <a:extLst>
                      <a:ext uri="{FF2B5EF4-FFF2-40B4-BE49-F238E27FC236}">
                        <a16:creationId xmlns:a16="http://schemas.microsoft.com/office/drawing/2014/main" id="{3FCB9324-74CB-1747-A6F8-2D087D45A1AA}"/>
                      </a:ext>
                    </a:extLst>
                  </p:cNvPr>
                  <p:cNvSpPr/>
                  <p:nvPr/>
                </p:nvSpPr>
                <p:spPr>
                  <a:xfrm>
                    <a:off x="7177888" y="445517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290" name="Rectangle 289">
                <a:extLst>
                  <a:ext uri="{FF2B5EF4-FFF2-40B4-BE49-F238E27FC236}">
                    <a16:creationId xmlns:a16="http://schemas.microsoft.com/office/drawing/2014/main" id="{93E6A85C-E0BB-0848-9552-9B7C97782BA8}"/>
                  </a:ext>
                </a:extLst>
              </p:cNvPr>
              <p:cNvSpPr/>
              <p:nvPr/>
            </p:nvSpPr>
            <p:spPr>
              <a:xfrm>
                <a:off x="7246604" y="1585491"/>
                <a:ext cx="359728" cy="3600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Rectangle 290">
                <a:extLst>
                  <a:ext uri="{FF2B5EF4-FFF2-40B4-BE49-F238E27FC236}">
                    <a16:creationId xmlns:a16="http://schemas.microsoft.com/office/drawing/2014/main" id="{A838F747-8AC8-BA4D-81C9-D359B9700B8D}"/>
                  </a:ext>
                </a:extLst>
              </p:cNvPr>
              <p:cNvSpPr/>
              <p:nvPr/>
            </p:nvSpPr>
            <p:spPr>
              <a:xfrm>
                <a:off x="7246604" y="1619718"/>
                <a:ext cx="359728" cy="3600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2" name="Group 291">
              <a:extLst>
                <a:ext uri="{FF2B5EF4-FFF2-40B4-BE49-F238E27FC236}">
                  <a16:creationId xmlns:a16="http://schemas.microsoft.com/office/drawing/2014/main" id="{179DAA4A-FCFA-DD45-A66E-E8145564B44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134995" y="1541242"/>
              <a:ext cx="449493" cy="576000"/>
              <a:chOff x="3183706" y="3510680"/>
              <a:chExt cx="564144" cy="722918"/>
            </a:xfrm>
          </p:grpSpPr>
          <p:sp>
            <p:nvSpPr>
              <p:cNvPr id="293" name="Rounded Rectangle 292">
                <a:extLst>
                  <a:ext uri="{FF2B5EF4-FFF2-40B4-BE49-F238E27FC236}">
                    <a16:creationId xmlns:a16="http://schemas.microsoft.com/office/drawing/2014/main" id="{A5E40F83-BCEB-444F-A072-A0F6B7056EF1}"/>
                  </a:ext>
                </a:extLst>
              </p:cNvPr>
              <p:cNvSpPr/>
              <p:nvPr/>
            </p:nvSpPr>
            <p:spPr>
              <a:xfrm>
                <a:off x="3389052" y="381760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and</a:t>
                </a:r>
              </a:p>
            </p:txBody>
          </p:sp>
          <p:cxnSp>
            <p:nvCxnSpPr>
              <p:cNvPr id="294" name="Straight Arrow Connector 293">
                <a:extLst>
                  <a:ext uri="{FF2B5EF4-FFF2-40B4-BE49-F238E27FC236}">
                    <a16:creationId xmlns:a16="http://schemas.microsoft.com/office/drawing/2014/main" id="{8D197F56-4271-024A-A12A-89052325413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44328" y="3926472"/>
                <a:ext cx="77060" cy="104914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95" name="Straight Arrow Connector 294">
                <a:extLst>
                  <a:ext uri="{FF2B5EF4-FFF2-40B4-BE49-F238E27FC236}">
                    <a16:creationId xmlns:a16="http://schemas.microsoft.com/office/drawing/2014/main" id="{525E3E67-3395-7247-A3BA-248F37B0940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07755" y="3925637"/>
                <a:ext cx="86070" cy="101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96" name="Rounded Rectangle 295">
                <a:extLst>
                  <a:ext uri="{FF2B5EF4-FFF2-40B4-BE49-F238E27FC236}">
                    <a16:creationId xmlns:a16="http://schemas.microsoft.com/office/drawing/2014/main" id="{309AE09F-1B88-0B4B-BACE-DC7ABA9937D7}"/>
                  </a:ext>
                </a:extLst>
              </p:cNvPr>
              <p:cNvSpPr/>
              <p:nvPr/>
            </p:nvSpPr>
            <p:spPr>
              <a:xfrm>
                <a:off x="3335052" y="3598260"/>
                <a:ext cx="270000" cy="126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popcnt</a:t>
                </a:r>
                <a:endParaRPr kumimoji="0" lang="en-US" sz="600" b="1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Next Condensed Demi Bold" panose="020B0506020202020204" pitchFamily="34" charset="0"/>
                  <a:sym typeface="Arial"/>
                </a:endParaRPr>
              </a:p>
            </p:txBody>
          </p:sp>
          <p:cxnSp>
            <p:nvCxnSpPr>
              <p:cNvPr id="297" name="Straight Arrow Connector 296">
                <a:extLst>
                  <a:ext uri="{FF2B5EF4-FFF2-40B4-BE49-F238E27FC236}">
                    <a16:creationId xmlns:a16="http://schemas.microsoft.com/office/drawing/2014/main" id="{15A21C03-9994-BF42-9489-B1F7E9F9EAA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70052" y="3728483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98" name="Rounded Rectangle 297">
                <a:extLst>
                  <a:ext uri="{FF2B5EF4-FFF2-40B4-BE49-F238E27FC236}">
                    <a16:creationId xmlns:a16="http://schemas.microsoft.com/office/drawing/2014/main" id="{8EBBD340-2BE6-D843-9A1C-09963B611A01}"/>
                  </a:ext>
                </a:extLst>
              </p:cNvPr>
              <p:cNvSpPr/>
              <p:nvPr/>
            </p:nvSpPr>
            <p:spPr>
              <a:xfrm>
                <a:off x="3186003" y="402694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nor</a:t>
                </a:r>
              </a:p>
            </p:txBody>
          </p:sp>
          <p:sp>
            <p:nvSpPr>
              <p:cNvPr id="299" name="Rounded Rectangle 298">
                <a:extLst>
                  <a:ext uri="{FF2B5EF4-FFF2-40B4-BE49-F238E27FC236}">
                    <a16:creationId xmlns:a16="http://schemas.microsoft.com/office/drawing/2014/main" id="{B45165C7-EDA7-FC4F-A5E2-4C50BE8D3240}"/>
                  </a:ext>
                </a:extLst>
              </p:cNvPr>
              <p:cNvSpPr/>
              <p:nvPr/>
            </p:nvSpPr>
            <p:spPr>
              <a:xfrm>
                <a:off x="3585850" y="402694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nor</a:t>
                </a:r>
              </a:p>
            </p:txBody>
          </p:sp>
          <p:cxnSp>
            <p:nvCxnSpPr>
              <p:cNvPr id="300" name="Straight Arrow Connector 299">
                <a:extLst>
                  <a:ext uri="{FF2B5EF4-FFF2-40B4-BE49-F238E27FC236}">
                    <a16:creationId xmlns:a16="http://schemas.microsoft.com/office/drawing/2014/main" id="{E1B04E70-6B4B-034B-A59D-274399144A4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83706" y="4136292"/>
                <a:ext cx="32379" cy="9306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01" name="Straight Arrow Connector 300">
                <a:extLst>
                  <a:ext uri="{FF2B5EF4-FFF2-40B4-BE49-F238E27FC236}">
                    <a16:creationId xmlns:a16="http://schemas.microsoft.com/office/drawing/2014/main" id="{67331372-70F7-624B-86FE-6201B04CD12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11978" y="4136292"/>
                <a:ext cx="32350" cy="97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02" name="Straight Arrow Connector 301">
                <a:extLst>
                  <a:ext uri="{FF2B5EF4-FFF2-40B4-BE49-F238E27FC236}">
                    <a16:creationId xmlns:a16="http://schemas.microsoft.com/office/drawing/2014/main" id="{1827A62C-50A3-7C45-AAD6-10369A411CF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85147" y="4136292"/>
                <a:ext cx="32379" cy="9306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03" name="Straight Arrow Connector 302">
                <a:extLst>
                  <a:ext uri="{FF2B5EF4-FFF2-40B4-BE49-F238E27FC236}">
                    <a16:creationId xmlns:a16="http://schemas.microsoft.com/office/drawing/2014/main" id="{77A5174C-AAE4-BD4E-B86F-1D3A55C40A9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713419" y="4136292"/>
                <a:ext cx="32350" cy="97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04" name="Straight Arrow Connector 303">
                <a:extLst>
                  <a:ext uri="{FF2B5EF4-FFF2-40B4-BE49-F238E27FC236}">
                    <a16:creationId xmlns:a16="http://schemas.microsoft.com/office/drawing/2014/main" id="{0EAA3BA6-9760-2A41-BB9A-14355A9A40F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70052" y="3510680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918" name="Freeform 917">
              <a:extLst>
                <a:ext uri="{FF2B5EF4-FFF2-40B4-BE49-F238E27FC236}">
                  <a16:creationId xmlns:a16="http://schemas.microsoft.com/office/drawing/2014/main" id="{506E13BE-A1E4-A245-BE21-CB43EBBDE2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5969" y="1330484"/>
              <a:ext cx="108128" cy="108000"/>
            </a:xfrm>
            <a:custGeom>
              <a:avLst/>
              <a:gdLst>
                <a:gd name="connsiteX0" fmla="*/ 63 w 53871"/>
                <a:gd name="connsiteY0" fmla="*/ 0 h 53807"/>
                <a:gd name="connsiteX1" fmla="*/ 53935 w 53871"/>
                <a:gd name="connsiteY1" fmla="*/ 0 h 53807"/>
                <a:gd name="connsiteX2" fmla="*/ 53935 w 53871"/>
                <a:gd name="connsiteY2" fmla="*/ 53808 h 53807"/>
                <a:gd name="connsiteX3" fmla="*/ 63 w 53871"/>
                <a:gd name="connsiteY3" fmla="*/ 53808 h 5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871" h="53807">
                  <a:moveTo>
                    <a:pt x="63" y="0"/>
                  </a:moveTo>
                  <a:lnTo>
                    <a:pt x="53935" y="0"/>
                  </a:lnTo>
                  <a:lnTo>
                    <a:pt x="53935" y="53808"/>
                  </a:lnTo>
                  <a:lnTo>
                    <a:pt x="63" y="53808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03" name="TextBox 802">
            <a:extLst>
              <a:ext uri="{FF2B5EF4-FFF2-40B4-BE49-F238E27FC236}">
                <a16:creationId xmlns:a16="http://schemas.microsoft.com/office/drawing/2014/main" id="{257E2B0E-9780-F64E-B40A-677D810E614A}"/>
              </a:ext>
            </a:extLst>
          </p:cNvPr>
          <p:cNvSpPr txBox="1"/>
          <p:nvPr/>
        </p:nvSpPr>
        <p:spPr>
          <a:xfrm>
            <a:off x="7211956" y="63125"/>
            <a:ext cx="1410643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GPU Optimization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2CDBF68-F572-C642-89FF-36897FAE6401}"/>
              </a:ext>
            </a:extLst>
          </p:cNvPr>
          <p:cNvGrpSpPr/>
          <p:nvPr/>
        </p:nvGrpSpPr>
        <p:grpSpPr>
          <a:xfrm>
            <a:off x="6905969" y="2264584"/>
            <a:ext cx="1678519" cy="809702"/>
            <a:chOff x="6905969" y="2264584"/>
            <a:chExt cx="1678519" cy="809702"/>
          </a:xfrm>
        </p:grpSpPr>
        <p:sp>
          <p:nvSpPr>
            <p:cNvPr id="837" name="TextBox 836">
              <a:extLst>
                <a:ext uri="{FF2B5EF4-FFF2-40B4-BE49-F238E27FC236}">
                  <a16:creationId xmlns:a16="http://schemas.microsoft.com/office/drawing/2014/main" id="{10452115-99F1-2347-B373-5F76D7F6A177}"/>
                </a:ext>
              </a:extLst>
            </p:cNvPr>
            <p:cNvSpPr txBox="1"/>
            <p:nvPr/>
          </p:nvSpPr>
          <p:spPr>
            <a:xfrm>
              <a:off x="7175117" y="2264584"/>
              <a:ext cx="1043555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defTabSz="1828800"/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Transposed Dataset</a:t>
              </a:r>
            </a:p>
          </p:txBody>
        </p:sp>
        <p:grpSp>
          <p:nvGrpSpPr>
            <p:cNvPr id="847" name="Group 846">
              <a:extLst>
                <a:ext uri="{FF2B5EF4-FFF2-40B4-BE49-F238E27FC236}">
                  <a16:creationId xmlns:a16="http://schemas.microsoft.com/office/drawing/2014/main" id="{CD0D0874-5706-7E42-95AF-4304014E98FC}"/>
                </a:ext>
              </a:extLst>
            </p:cNvPr>
            <p:cNvGrpSpPr/>
            <p:nvPr/>
          </p:nvGrpSpPr>
          <p:grpSpPr>
            <a:xfrm rot="16200000">
              <a:off x="7190865" y="2545876"/>
              <a:ext cx="470414" cy="480820"/>
              <a:chOff x="7193636" y="1226995"/>
              <a:chExt cx="470414" cy="480820"/>
            </a:xfrm>
          </p:grpSpPr>
          <p:grpSp>
            <p:nvGrpSpPr>
              <p:cNvPr id="863" name="Group 862">
                <a:extLst>
                  <a:ext uri="{FF2B5EF4-FFF2-40B4-BE49-F238E27FC236}">
                    <a16:creationId xmlns:a16="http://schemas.microsoft.com/office/drawing/2014/main" id="{4EEEB16B-8FCD-4E4F-B691-0CCF4A1610BA}"/>
                  </a:ext>
                </a:extLst>
              </p:cNvPr>
              <p:cNvGrpSpPr/>
              <p:nvPr/>
            </p:nvGrpSpPr>
            <p:grpSpPr>
              <a:xfrm>
                <a:off x="7193636" y="1226995"/>
                <a:ext cx="470414" cy="480820"/>
                <a:chOff x="7124920" y="365042"/>
                <a:chExt cx="470414" cy="480820"/>
              </a:xfrm>
            </p:grpSpPr>
            <p:sp>
              <p:nvSpPr>
                <p:cNvPr id="866" name="Rectangle 865">
                  <a:extLst>
                    <a:ext uri="{FF2B5EF4-FFF2-40B4-BE49-F238E27FC236}">
                      <a16:creationId xmlns:a16="http://schemas.microsoft.com/office/drawing/2014/main" id="{E8DB27B1-63E7-2846-9BA5-E036BCEDDC70}"/>
                    </a:ext>
                  </a:extLst>
                </p:cNvPr>
                <p:cNvSpPr/>
                <p:nvPr/>
              </p:nvSpPr>
              <p:spPr>
                <a:xfrm>
                  <a:off x="7124920" y="365042"/>
                  <a:ext cx="470414" cy="480820"/>
                </a:xfrm>
                <a:prstGeom prst="rect">
                  <a:avLst/>
                </a:prstGeom>
                <a:noFill/>
                <a:ln w="12700" cap="flat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867" name="Group 866">
                  <a:extLst>
                    <a:ext uri="{FF2B5EF4-FFF2-40B4-BE49-F238E27FC236}">
                      <a16:creationId xmlns:a16="http://schemas.microsoft.com/office/drawing/2014/main" id="{8CD130E1-2552-8540-9AE9-474057EF7E52}"/>
                    </a:ext>
                  </a:extLst>
                </p:cNvPr>
                <p:cNvGrpSpPr/>
                <p:nvPr/>
              </p:nvGrpSpPr>
              <p:grpSpPr>
                <a:xfrm>
                  <a:off x="7177888" y="411290"/>
                  <a:ext cx="359728" cy="70227"/>
                  <a:chOff x="7177888" y="411290"/>
                  <a:chExt cx="359728" cy="70227"/>
                </a:xfrm>
              </p:grpSpPr>
              <p:sp>
                <p:nvSpPr>
                  <p:cNvPr id="874" name="Rectangle 873">
                    <a:extLst>
                      <a:ext uri="{FF2B5EF4-FFF2-40B4-BE49-F238E27FC236}">
                        <a16:creationId xmlns:a16="http://schemas.microsoft.com/office/drawing/2014/main" id="{64CE6A14-E657-1A42-9E5C-9358E99B4201}"/>
                      </a:ext>
                    </a:extLst>
                  </p:cNvPr>
                  <p:cNvSpPr/>
                  <p:nvPr/>
                </p:nvSpPr>
                <p:spPr>
                  <a:xfrm>
                    <a:off x="7177888" y="411290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75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75" name="Rectangle 874">
                    <a:extLst>
                      <a:ext uri="{FF2B5EF4-FFF2-40B4-BE49-F238E27FC236}">
                        <a16:creationId xmlns:a16="http://schemas.microsoft.com/office/drawing/2014/main" id="{4F2B27C1-25F9-FF42-BBEA-F54E4C3AC0BF}"/>
                      </a:ext>
                    </a:extLst>
                  </p:cNvPr>
                  <p:cNvSpPr/>
                  <p:nvPr/>
                </p:nvSpPr>
                <p:spPr>
                  <a:xfrm>
                    <a:off x="7177888" y="445517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868" name="Group 867">
                  <a:extLst>
                    <a:ext uri="{FF2B5EF4-FFF2-40B4-BE49-F238E27FC236}">
                      <a16:creationId xmlns:a16="http://schemas.microsoft.com/office/drawing/2014/main" id="{DE3B8D61-D126-AF47-91F8-75776D4EA8A6}"/>
                    </a:ext>
                  </a:extLst>
                </p:cNvPr>
                <p:cNvGrpSpPr/>
                <p:nvPr/>
              </p:nvGrpSpPr>
              <p:grpSpPr>
                <a:xfrm>
                  <a:off x="7177888" y="508537"/>
                  <a:ext cx="359728" cy="70227"/>
                  <a:chOff x="7177888" y="411290"/>
                  <a:chExt cx="359728" cy="70227"/>
                </a:xfrm>
              </p:grpSpPr>
              <p:sp>
                <p:nvSpPr>
                  <p:cNvPr id="872" name="Rectangle 871">
                    <a:extLst>
                      <a:ext uri="{FF2B5EF4-FFF2-40B4-BE49-F238E27FC236}">
                        <a16:creationId xmlns:a16="http://schemas.microsoft.com/office/drawing/2014/main" id="{9F704AE3-D2CB-CB4F-82C7-5911F483BE8E}"/>
                      </a:ext>
                    </a:extLst>
                  </p:cNvPr>
                  <p:cNvSpPr/>
                  <p:nvPr/>
                </p:nvSpPr>
                <p:spPr>
                  <a:xfrm>
                    <a:off x="7177888" y="411290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75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73" name="Rectangle 872">
                    <a:extLst>
                      <a:ext uri="{FF2B5EF4-FFF2-40B4-BE49-F238E27FC236}">
                        <a16:creationId xmlns:a16="http://schemas.microsoft.com/office/drawing/2014/main" id="{59FBC224-F098-DE49-9E88-0ABCF62AA302}"/>
                      </a:ext>
                    </a:extLst>
                  </p:cNvPr>
                  <p:cNvSpPr/>
                  <p:nvPr/>
                </p:nvSpPr>
                <p:spPr>
                  <a:xfrm>
                    <a:off x="7177888" y="445517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869" name="Group 868">
                  <a:extLst>
                    <a:ext uri="{FF2B5EF4-FFF2-40B4-BE49-F238E27FC236}">
                      <a16:creationId xmlns:a16="http://schemas.microsoft.com/office/drawing/2014/main" id="{8019FD3D-DB39-D648-B7B0-67C5F2237633}"/>
                    </a:ext>
                  </a:extLst>
                </p:cNvPr>
                <p:cNvGrpSpPr/>
                <p:nvPr/>
              </p:nvGrpSpPr>
              <p:grpSpPr>
                <a:xfrm>
                  <a:off x="7177888" y="612992"/>
                  <a:ext cx="359728" cy="70227"/>
                  <a:chOff x="7177888" y="411290"/>
                  <a:chExt cx="359728" cy="70227"/>
                </a:xfrm>
              </p:grpSpPr>
              <p:sp>
                <p:nvSpPr>
                  <p:cNvPr id="870" name="Rectangle 869">
                    <a:extLst>
                      <a:ext uri="{FF2B5EF4-FFF2-40B4-BE49-F238E27FC236}">
                        <a16:creationId xmlns:a16="http://schemas.microsoft.com/office/drawing/2014/main" id="{EF5CEA4D-0CDF-1E4C-A74C-11547B3A1782}"/>
                      </a:ext>
                    </a:extLst>
                  </p:cNvPr>
                  <p:cNvSpPr/>
                  <p:nvPr/>
                </p:nvSpPr>
                <p:spPr>
                  <a:xfrm>
                    <a:off x="7177888" y="411290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75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71" name="Rectangle 870">
                    <a:extLst>
                      <a:ext uri="{FF2B5EF4-FFF2-40B4-BE49-F238E27FC236}">
                        <a16:creationId xmlns:a16="http://schemas.microsoft.com/office/drawing/2014/main" id="{82DC4FE7-D88C-294E-8160-C33D31D0E988}"/>
                      </a:ext>
                    </a:extLst>
                  </p:cNvPr>
                  <p:cNvSpPr/>
                  <p:nvPr/>
                </p:nvSpPr>
                <p:spPr>
                  <a:xfrm>
                    <a:off x="7177888" y="445517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864" name="Rectangle 863">
                <a:extLst>
                  <a:ext uri="{FF2B5EF4-FFF2-40B4-BE49-F238E27FC236}">
                    <a16:creationId xmlns:a16="http://schemas.microsoft.com/office/drawing/2014/main" id="{90C9A7F8-2436-964D-8B57-1545C344C151}"/>
                  </a:ext>
                </a:extLst>
              </p:cNvPr>
              <p:cNvSpPr/>
              <p:nvPr/>
            </p:nvSpPr>
            <p:spPr>
              <a:xfrm>
                <a:off x="7246604" y="1585491"/>
                <a:ext cx="359728" cy="3600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5" name="Rectangle 864">
                <a:extLst>
                  <a:ext uri="{FF2B5EF4-FFF2-40B4-BE49-F238E27FC236}">
                    <a16:creationId xmlns:a16="http://schemas.microsoft.com/office/drawing/2014/main" id="{3963E3B6-2FEF-D747-BEC4-C324883F53D3}"/>
                  </a:ext>
                </a:extLst>
              </p:cNvPr>
              <p:cNvSpPr/>
              <p:nvPr/>
            </p:nvSpPr>
            <p:spPr>
              <a:xfrm>
                <a:off x="7246604" y="1619718"/>
                <a:ext cx="359728" cy="3600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49" name="Group 848">
              <a:extLst>
                <a:ext uri="{FF2B5EF4-FFF2-40B4-BE49-F238E27FC236}">
                  <a16:creationId xmlns:a16="http://schemas.microsoft.com/office/drawing/2014/main" id="{C82B8A8E-6349-9C44-9079-92F95C1AA38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134995" y="2498286"/>
              <a:ext cx="449493" cy="576000"/>
              <a:chOff x="3183706" y="3510680"/>
              <a:chExt cx="564144" cy="722918"/>
            </a:xfrm>
          </p:grpSpPr>
          <p:sp>
            <p:nvSpPr>
              <p:cNvPr id="851" name="Rounded Rectangle 850">
                <a:extLst>
                  <a:ext uri="{FF2B5EF4-FFF2-40B4-BE49-F238E27FC236}">
                    <a16:creationId xmlns:a16="http://schemas.microsoft.com/office/drawing/2014/main" id="{EC1A4EF0-2C22-DB4B-BA87-DB0ADEA3EC92}"/>
                  </a:ext>
                </a:extLst>
              </p:cNvPr>
              <p:cNvSpPr/>
              <p:nvPr/>
            </p:nvSpPr>
            <p:spPr>
              <a:xfrm>
                <a:off x="3389052" y="381760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and</a:t>
                </a:r>
              </a:p>
            </p:txBody>
          </p:sp>
          <p:cxnSp>
            <p:nvCxnSpPr>
              <p:cNvPr id="852" name="Straight Arrow Connector 851">
                <a:extLst>
                  <a:ext uri="{FF2B5EF4-FFF2-40B4-BE49-F238E27FC236}">
                    <a16:creationId xmlns:a16="http://schemas.microsoft.com/office/drawing/2014/main" id="{4C6663D9-5D68-464C-9D94-50A69E5A48B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44328" y="3926472"/>
                <a:ext cx="77060" cy="104914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53" name="Straight Arrow Connector 852">
                <a:extLst>
                  <a:ext uri="{FF2B5EF4-FFF2-40B4-BE49-F238E27FC236}">
                    <a16:creationId xmlns:a16="http://schemas.microsoft.com/office/drawing/2014/main" id="{35D7C9C5-7D75-E24B-A806-26FAB9A7D86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07755" y="3925637"/>
                <a:ext cx="86070" cy="101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854" name="Rounded Rectangle 853">
                <a:extLst>
                  <a:ext uri="{FF2B5EF4-FFF2-40B4-BE49-F238E27FC236}">
                    <a16:creationId xmlns:a16="http://schemas.microsoft.com/office/drawing/2014/main" id="{9C025406-6F12-964E-BB08-FD3516037E2B}"/>
                  </a:ext>
                </a:extLst>
              </p:cNvPr>
              <p:cNvSpPr/>
              <p:nvPr/>
            </p:nvSpPr>
            <p:spPr>
              <a:xfrm>
                <a:off x="3335052" y="3598260"/>
                <a:ext cx="270000" cy="126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popcnt</a:t>
                </a:r>
                <a:endParaRPr kumimoji="0" lang="en-US" sz="600" b="1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Next Condensed Demi Bold" panose="020B0506020202020204" pitchFamily="34" charset="0"/>
                  <a:sym typeface="Arial"/>
                </a:endParaRPr>
              </a:p>
            </p:txBody>
          </p:sp>
          <p:cxnSp>
            <p:nvCxnSpPr>
              <p:cNvPr id="855" name="Straight Arrow Connector 854">
                <a:extLst>
                  <a:ext uri="{FF2B5EF4-FFF2-40B4-BE49-F238E27FC236}">
                    <a16:creationId xmlns:a16="http://schemas.microsoft.com/office/drawing/2014/main" id="{EA0B027F-089B-6448-B92A-B94F5572F3C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70052" y="3728483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856" name="Rounded Rectangle 855">
                <a:extLst>
                  <a:ext uri="{FF2B5EF4-FFF2-40B4-BE49-F238E27FC236}">
                    <a16:creationId xmlns:a16="http://schemas.microsoft.com/office/drawing/2014/main" id="{D8166480-953C-734D-B9A7-283D7B9CF984}"/>
                  </a:ext>
                </a:extLst>
              </p:cNvPr>
              <p:cNvSpPr/>
              <p:nvPr/>
            </p:nvSpPr>
            <p:spPr>
              <a:xfrm>
                <a:off x="3186003" y="402694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nor</a:t>
                </a:r>
              </a:p>
            </p:txBody>
          </p:sp>
          <p:sp>
            <p:nvSpPr>
              <p:cNvPr id="857" name="Rounded Rectangle 856">
                <a:extLst>
                  <a:ext uri="{FF2B5EF4-FFF2-40B4-BE49-F238E27FC236}">
                    <a16:creationId xmlns:a16="http://schemas.microsoft.com/office/drawing/2014/main" id="{4CED3E05-C9AB-2B4D-9139-A326667D14A2}"/>
                  </a:ext>
                </a:extLst>
              </p:cNvPr>
              <p:cNvSpPr/>
              <p:nvPr/>
            </p:nvSpPr>
            <p:spPr>
              <a:xfrm>
                <a:off x="3585850" y="402694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nor</a:t>
                </a:r>
              </a:p>
            </p:txBody>
          </p:sp>
          <p:cxnSp>
            <p:nvCxnSpPr>
              <p:cNvPr id="858" name="Straight Arrow Connector 857">
                <a:extLst>
                  <a:ext uri="{FF2B5EF4-FFF2-40B4-BE49-F238E27FC236}">
                    <a16:creationId xmlns:a16="http://schemas.microsoft.com/office/drawing/2014/main" id="{D587A22F-3B3E-AA42-A48C-D7E696B204F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83706" y="4136292"/>
                <a:ext cx="32379" cy="9306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59" name="Straight Arrow Connector 858">
                <a:extLst>
                  <a:ext uri="{FF2B5EF4-FFF2-40B4-BE49-F238E27FC236}">
                    <a16:creationId xmlns:a16="http://schemas.microsoft.com/office/drawing/2014/main" id="{528526CE-98A2-0E43-BBD4-A6F85702FA8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11978" y="4136292"/>
                <a:ext cx="32350" cy="97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60" name="Straight Arrow Connector 859">
                <a:extLst>
                  <a:ext uri="{FF2B5EF4-FFF2-40B4-BE49-F238E27FC236}">
                    <a16:creationId xmlns:a16="http://schemas.microsoft.com/office/drawing/2014/main" id="{FB89F31B-6A01-9F4A-8503-3F44DD51169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85147" y="4136292"/>
                <a:ext cx="32379" cy="9306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61" name="Straight Arrow Connector 860">
                <a:extLst>
                  <a:ext uri="{FF2B5EF4-FFF2-40B4-BE49-F238E27FC236}">
                    <a16:creationId xmlns:a16="http://schemas.microsoft.com/office/drawing/2014/main" id="{E9C138DC-64C2-1949-8F1F-7F95CC53CD9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713419" y="4136292"/>
                <a:ext cx="32350" cy="97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62" name="Straight Arrow Connector 861">
                <a:extLst>
                  <a:ext uri="{FF2B5EF4-FFF2-40B4-BE49-F238E27FC236}">
                    <a16:creationId xmlns:a16="http://schemas.microsoft.com/office/drawing/2014/main" id="{C1769D19-F6A3-754A-9DA8-FF0231F48B6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70052" y="3510680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pic>
          <p:nvPicPr>
            <p:cNvPr id="9" name="Graphic 8" descr="Arrow circle">
              <a:extLst>
                <a:ext uri="{FF2B5EF4-FFF2-40B4-BE49-F238E27FC236}">
                  <a16:creationId xmlns:a16="http://schemas.microsoft.com/office/drawing/2014/main" id="{AAFBEF92-8A8B-DA4F-BCF9-E82DA51C3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245553" y="2606680"/>
              <a:ext cx="360000" cy="36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19" name="Freeform 918">
              <a:extLst>
                <a:ext uri="{FF2B5EF4-FFF2-40B4-BE49-F238E27FC236}">
                  <a16:creationId xmlns:a16="http://schemas.microsoft.com/office/drawing/2014/main" id="{5C909241-0EEF-AD40-A30E-DB6822A58A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5969" y="2287528"/>
              <a:ext cx="124858" cy="108000"/>
            </a:xfrm>
            <a:custGeom>
              <a:avLst/>
              <a:gdLst>
                <a:gd name="connsiteX0" fmla="*/ 63 w 82916"/>
                <a:gd name="connsiteY0" fmla="*/ 71726 h 71721"/>
                <a:gd name="connsiteX1" fmla="*/ 41521 w 82916"/>
                <a:gd name="connsiteY1" fmla="*/ 4 h 71721"/>
                <a:gd name="connsiteX2" fmla="*/ 82979 w 82916"/>
                <a:gd name="connsiteY2" fmla="*/ 71726 h 7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916" h="71721">
                  <a:moveTo>
                    <a:pt x="63" y="71726"/>
                  </a:moveTo>
                  <a:lnTo>
                    <a:pt x="41521" y="4"/>
                  </a:lnTo>
                  <a:lnTo>
                    <a:pt x="82979" y="71726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86" name="TextBox 385">
            <a:extLst>
              <a:ext uri="{FF2B5EF4-FFF2-40B4-BE49-F238E27FC236}">
                <a16:creationId xmlns:a16="http://schemas.microsoft.com/office/drawing/2014/main" id="{A6B73CA1-181B-D54C-9400-F6213DAF18DD}"/>
              </a:ext>
            </a:extLst>
          </p:cNvPr>
          <p:cNvSpPr txBox="1"/>
          <p:nvPr/>
        </p:nvSpPr>
        <p:spPr>
          <a:xfrm>
            <a:off x="953353" y="4314766"/>
            <a:ext cx="5246629" cy="49244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Improving memory accesses by dataset transposition</a:t>
            </a:r>
          </a:p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Coalescing of memory accesses by the work-items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C892276-E3C1-4095-AD7A-3BF12C5FE7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9120" y="940363"/>
            <a:ext cx="2966001" cy="3028009"/>
          </a:xfrm>
          <a:prstGeom prst="rect">
            <a:avLst/>
          </a:prstGeom>
        </p:spPr>
      </p:pic>
      <p:sp>
        <p:nvSpPr>
          <p:cNvPr id="162" name="TextBox 161">
            <a:extLst>
              <a:ext uri="{FF2B5EF4-FFF2-40B4-BE49-F238E27FC236}">
                <a16:creationId xmlns:a16="http://schemas.microsoft.com/office/drawing/2014/main" id="{BFBA3099-E19D-45B3-88FB-1783AACD12E7}"/>
              </a:ext>
            </a:extLst>
          </p:cNvPr>
          <p:cNvSpPr txBox="1"/>
          <p:nvPr/>
        </p:nvSpPr>
        <p:spPr>
          <a:xfrm>
            <a:off x="2412103" y="1410418"/>
            <a:ext cx="1163388" cy="246221"/>
          </a:xfrm>
          <a:prstGeom prst="rect">
            <a:avLst/>
          </a:prstGeom>
          <a:noFill/>
          <a:ln w="25400" cap="flat">
            <a:noFill/>
            <a:miter lim="400000"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b="1" dirty="0">
                <a:solidFill>
                  <a:schemeClr val="accent6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The data set is iterated by rows of size 2*M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59CD0723-A3F2-458A-9BCC-4E660B25BAE2}"/>
              </a:ext>
            </a:extLst>
          </p:cNvPr>
          <p:cNvSpPr txBox="1"/>
          <p:nvPr/>
        </p:nvSpPr>
        <p:spPr>
          <a:xfrm>
            <a:off x="2393503" y="1774569"/>
            <a:ext cx="1163388" cy="246221"/>
          </a:xfrm>
          <a:prstGeom prst="rect">
            <a:avLst/>
          </a:prstGeom>
          <a:noFill/>
          <a:ln w="25400" cap="flat">
            <a:noFill/>
            <a:miter lim="400000"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b="1" dirty="0">
                <a:solidFill>
                  <a:schemeClr val="accent6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The 3</a:t>
            </a:r>
            <a:r>
              <a:rPr lang="en-US" sz="800" b="1" baseline="30000" dirty="0">
                <a:solidFill>
                  <a:schemeClr val="accent6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rd</a:t>
            </a:r>
            <a:r>
              <a:rPr lang="en-US" sz="800" b="1" dirty="0">
                <a:solidFill>
                  <a:schemeClr val="accent6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genotype is computed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41035643-84E5-4D47-8298-B18F217ECDF9}"/>
              </a:ext>
            </a:extLst>
          </p:cNvPr>
          <p:cNvSpPr txBox="1"/>
          <p:nvPr/>
        </p:nvSpPr>
        <p:spPr>
          <a:xfrm>
            <a:off x="2412103" y="2583356"/>
            <a:ext cx="1163388" cy="246221"/>
          </a:xfrm>
          <a:prstGeom prst="rect">
            <a:avLst/>
          </a:prstGeom>
          <a:noFill/>
          <a:ln w="25400" cap="flat">
            <a:noFill/>
            <a:miter lim="400000"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b="1" dirty="0">
                <a:solidFill>
                  <a:schemeClr val="accent6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The frequency table is filled using 2 genotypes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A6E2059-5870-4AD7-9F21-6546EDE88E54}"/>
              </a:ext>
            </a:extLst>
          </p:cNvPr>
          <p:cNvSpPr txBox="1"/>
          <p:nvPr/>
        </p:nvSpPr>
        <p:spPr>
          <a:xfrm>
            <a:off x="3639120" y="785416"/>
            <a:ext cx="873359" cy="153888"/>
          </a:xfrm>
          <a:prstGeom prst="rect">
            <a:avLst/>
          </a:prstGeom>
          <a:noFill/>
          <a:ln w="25400" cap="flat">
            <a:noFill/>
            <a:miter lim="400000"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i="1" dirty="0">
                <a:solidFill>
                  <a:schemeClr val="accent6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Device code</a:t>
            </a:r>
          </a:p>
        </p:txBody>
      </p:sp>
    </p:spTree>
    <p:extLst>
      <p:ext uri="{BB962C8B-B14F-4D97-AF65-F5344CB8AC3E}">
        <p14:creationId xmlns:p14="http://schemas.microsoft.com/office/powerpoint/2010/main" val="428284398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788F09-C217-F440-BE37-9B936F524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Advisor in action…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33A23-E3B5-8345-95C4-29B339A6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66</a:t>
            </a:fld>
            <a:r>
              <a:rPr lang="pt-PT"/>
              <a:t>  </a:t>
            </a:r>
            <a:r>
              <a:rPr lang="pt-PT" b="0"/>
              <a:t>|</a:t>
            </a:r>
            <a:endParaRPr lang="uk-UA" b="0" dirty="0"/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id="{C405ED78-4798-A34F-B1BE-9C739FEC72EE}"/>
              </a:ext>
            </a:extLst>
          </p:cNvPr>
          <p:cNvSpPr/>
          <p:nvPr/>
        </p:nvSpPr>
        <p:spPr>
          <a:xfrm>
            <a:off x="6687350" y="0"/>
            <a:ext cx="2456650" cy="5143500"/>
          </a:xfrm>
          <a:prstGeom prst="rect">
            <a:avLst/>
          </a:prstGeom>
          <a:solidFill>
            <a:srgbClr val="00597D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637BB7-9F6F-264C-A270-146DBC9D1EA6}"/>
              </a:ext>
            </a:extLst>
          </p:cNvPr>
          <p:cNvGrpSpPr/>
          <p:nvPr/>
        </p:nvGrpSpPr>
        <p:grpSpPr>
          <a:xfrm>
            <a:off x="6905969" y="450944"/>
            <a:ext cx="1792001" cy="709254"/>
            <a:chOff x="6905969" y="450944"/>
            <a:chExt cx="1792001" cy="709254"/>
          </a:xfrm>
        </p:grpSpPr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7F3D38D3-1B49-424F-A840-332FFEF4BD42}"/>
                </a:ext>
              </a:extLst>
            </p:cNvPr>
            <p:cNvSpPr txBox="1"/>
            <p:nvPr/>
          </p:nvSpPr>
          <p:spPr>
            <a:xfrm>
              <a:off x="7175117" y="450944"/>
              <a:ext cx="1522853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defTabSz="1828800"/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Three Genotypes + Phenotype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712B104-F208-3B4D-880C-CD329D54B6F0}"/>
                </a:ext>
              </a:extLst>
            </p:cNvPr>
            <p:cNvGrpSpPr/>
            <p:nvPr/>
          </p:nvGrpSpPr>
          <p:grpSpPr>
            <a:xfrm>
              <a:off x="7190865" y="679378"/>
              <a:ext cx="470414" cy="480820"/>
              <a:chOff x="7124920" y="365042"/>
              <a:chExt cx="470414" cy="480820"/>
            </a:xfrm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C9F77248-06BF-7146-AE78-4D2C87D5D812}"/>
                  </a:ext>
                </a:extLst>
              </p:cNvPr>
              <p:cNvSpPr/>
              <p:nvPr/>
            </p:nvSpPr>
            <p:spPr>
              <a:xfrm>
                <a:off x="7124920" y="365042"/>
                <a:ext cx="470414" cy="48082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A7D428CB-DB10-BB4C-B8AA-DE7AE05B9872}"/>
                  </a:ext>
                </a:extLst>
              </p:cNvPr>
              <p:cNvGrpSpPr/>
              <p:nvPr/>
            </p:nvGrpSpPr>
            <p:grpSpPr>
              <a:xfrm>
                <a:off x="7177888" y="411290"/>
                <a:ext cx="359728" cy="104455"/>
                <a:chOff x="7177888" y="411290"/>
                <a:chExt cx="359728" cy="104455"/>
              </a:xfrm>
            </p:grpSpPr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8FA9A594-F810-8749-9894-E3F3ED6E25E6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C8AC1865-7A7B-0242-B49B-1605AAF743C5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2EAD230E-8FF9-514A-9ABD-DD3F9478A9B8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72924A39-F1A9-4F47-8D8D-90EC34B74D73}"/>
                  </a:ext>
                </a:extLst>
              </p:cNvPr>
              <p:cNvGrpSpPr/>
              <p:nvPr/>
            </p:nvGrpSpPr>
            <p:grpSpPr>
              <a:xfrm>
                <a:off x="7177888" y="508537"/>
                <a:ext cx="359728" cy="104455"/>
                <a:chOff x="7177888" y="411290"/>
                <a:chExt cx="359728" cy="104455"/>
              </a:xfrm>
            </p:grpSpPr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F46E6D34-9C62-AA49-8BA4-58DD16D209C9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ED189552-1158-064F-851B-256240C34D29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157D36FC-1D8F-2D4A-9030-61A55E9C4760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B6FF3A16-F9B8-BC4F-A51C-E2E8787E6D54}"/>
                  </a:ext>
                </a:extLst>
              </p:cNvPr>
              <p:cNvGrpSpPr/>
              <p:nvPr/>
            </p:nvGrpSpPr>
            <p:grpSpPr>
              <a:xfrm>
                <a:off x="7177888" y="612992"/>
                <a:ext cx="359728" cy="104455"/>
                <a:chOff x="7177888" y="411290"/>
                <a:chExt cx="359728" cy="104455"/>
              </a:xfrm>
            </p:grpSpPr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78CD421A-F950-3E4B-BF32-F4489C9F418C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4CB2CB17-BAE4-B846-B8E6-278AFE7DBE92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03A5BD55-9C8A-4A4E-A741-CCEE470D20AB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03DE9CA7-544D-574E-8062-992A60FEC702}"/>
                  </a:ext>
                </a:extLst>
              </p:cNvPr>
              <p:cNvSpPr/>
              <p:nvPr/>
            </p:nvSpPr>
            <p:spPr>
              <a:xfrm>
                <a:off x="7177888" y="756992"/>
                <a:ext cx="359728" cy="3600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C4E26584-492D-264E-A541-31B3F1699BB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03947" y="679378"/>
              <a:ext cx="468000" cy="446023"/>
              <a:chOff x="2796231" y="2702265"/>
              <a:chExt cx="563080" cy="536639"/>
            </a:xfrm>
          </p:grpSpPr>
          <p:sp>
            <p:nvSpPr>
              <p:cNvPr id="228" name="Rounded Rectangle 227">
                <a:extLst>
                  <a:ext uri="{FF2B5EF4-FFF2-40B4-BE49-F238E27FC236}">
                    <a16:creationId xmlns:a16="http://schemas.microsoft.com/office/drawing/2014/main" id="{099E7CE4-9051-4945-9A9B-FA9252945D6E}"/>
                  </a:ext>
                </a:extLst>
              </p:cNvPr>
              <p:cNvSpPr/>
              <p:nvPr/>
            </p:nvSpPr>
            <p:spPr>
              <a:xfrm>
                <a:off x="314334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and</a:t>
                </a:r>
              </a:p>
            </p:txBody>
          </p:sp>
          <p:cxnSp>
            <p:nvCxnSpPr>
              <p:cNvPr id="229" name="Straight Arrow Connector 228">
                <a:extLst>
                  <a:ext uri="{FF2B5EF4-FFF2-40B4-BE49-F238E27FC236}">
                    <a16:creationId xmlns:a16="http://schemas.microsoft.com/office/drawing/2014/main" id="{F82CFD39-C4B7-0743-9D08-85CDE1E601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98587" y="3126682"/>
                <a:ext cx="77060" cy="104914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34" name="Straight Arrow Connector 233">
                <a:extLst>
                  <a:ext uri="{FF2B5EF4-FFF2-40B4-BE49-F238E27FC236}">
                    <a16:creationId xmlns:a16="http://schemas.microsoft.com/office/drawing/2014/main" id="{14A8715D-C269-B84B-9BF9-5051BC07C2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58839" y="3129022"/>
                <a:ext cx="82660" cy="10988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3" name="Straight Arrow Connector 242">
                <a:extLst>
                  <a:ext uri="{FF2B5EF4-FFF2-40B4-BE49-F238E27FC236}">
                    <a16:creationId xmlns:a16="http://schemas.microsoft.com/office/drawing/2014/main" id="{BB11C006-BAC7-F242-8250-8BD6CE45C2E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53010" y="3071139"/>
                <a:ext cx="91155" cy="1348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44" name="Rounded Rectangle 243">
                <a:extLst>
                  <a:ext uri="{FF2B5EF4-FFF2-40B4-BE49-F238E27FC236}">
                    <a16:creationId xmlns:a16="http://schemas.microsoft.com/office/drawing/2014/main" id="{B935295E-ADF6-574A-B5AD-27C6F21D335E}"/>
                  </a:ext>
                </a:extLst>
              </p:cNvPr>
              <p:cNvSpPr/>
              <p:nvPr/>
            </p:nvSpPr>
            <p:spPr>
              <a:xfrm>
                <a:off x="3089311" y="2798470"/>
                <a:ext cx="270000" cy="126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popcnt</a:t>
                </a:r>
                <a:endParaRPr kumimoji="0" lang="en-US" sz="600" b="1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Next Condensed Demi Bold" panose="020B0506020202020204" pitchFamily="34" charset="0"/>
                  <a:sym typeface="Arial"/>
                </a:endParaRPr>
              </a:p>
            </p:txBody>
          </p:sp>
          <p:cxnSp>
            <p:nvCxnSpPr>
              <p:cNvPr id="245" name="Straight Arrow Connector 244">
                <a:extLst>
                  <a:ext uri="{FF2B5EF4-FFF2-40B4-BE49-F238E27FC236}">
                    <a16:creationId xmlns:a16="http://schemas.microsoft.com/office/drawing/2014/main" id="{64955A48-A605-6E4D-9473-C06B955B3B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5721" y="2928693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6" name="Straight Arrow Connector 245">
                <a:extLst>
                  <a:ext uri="{FF2B5EF4-FFF2-40B4-BE49-F238E27FC236}">
                    <a16:creationId xmlns:a16="http://schemas.microsoft.com/office/drawing/2014/main" id="{26C5208F-75BE-E74B-A7AA-6DBBE1E573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8517" y="2702265"/>
                <a:ext cx="0" cy="9123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47" name="Rounded Rectangle 246">
                <a:extLst>
                  <a:ext uri="{FF2B5EF4-FFF2-40B4-BE49-F238E27FC236}">
                    <a16:creationId xmlns:a16="http://schemas.microsoft.com/office/drawing/2014/main" id="{BDEC93B6-7B22-FD41-942A-15E071638518}"/>
                  </a:ext>
                </a:extLst>
              </p:cNvPr>
              <p:cNvSpPr/>
              <p:nvPr/>
            </p:nvSpPr>
            <p:spPr>
              <a:xfrm>
                <a:off x="288690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not</a:t>
                </a:r>
              </a:p>
            </p:txBody>
          </p:sp>
          <p:cxnSp>
            <p:nvCxnSpPr>
              <p:cNvPr id="248" name="Straight Arrow Connector 247">
                <a:extLst>
                  <a:ext uri="{FF2B5EF4-FFF2-40B4-BE49-F238E27FC236}">
                    <a16:creationId xmlns:a16="http://schemas.microsoft.com/office/drawing/2014/main" id="{B7C6AEFD-AEE1-404C-9477-6BEB5A8AA3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6231" y="3071139"/>
                <a:ext cx="91013" cy="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916" name="Freeform 915">
              <a:extLst>
                <a:ext uri="{FF2B5EF4-FFF2-40B4-BE49-F238E27FC236}">
                  <a16:creationId xmlns:a16="http://schemas.microsoft.com/office/drawing/2014/main" id="{68EEE73D-7639-EE4E-A295-EE01482AE8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5969" y="473888"/>
              <a:ext cx="108128" cy="108000"/>
            </a:xfrm>
            <a:custGeom>
              <a:avLst/>
              <a:gdLst>
                <a:gd name="connsiteX0" fmla="*/ 61631 w 61567"/>
                <a:gd name="connsiteY0" fmla="*/ 30747 h 61494"/>
                <a:gd name="connsiteX1" fmla="*/ 30847 w 61567"/>
                <a:gd name="connsiteY1" fmla="*/ 61495 h 61494"/>
                <a:gd name="connsiteX2" fmla="*/ 63 w 61567"/>
                <a:gd name="connsiteY2" fmla="*/ 30747 h 61494"/>
                <a:gd name="connsiteX3" fmla="*/ 30847 w 61567"/>
                <a:gd name="connsiteY3" fmla="*/ 0 h 61494"/>
                <a:gd name="connsiteX4" fmla="*/ 61631 w 61567"/>
                <a:gd name="connsiteY4" fmla="*/ 30747 h 6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67" h="61494">
                  <a:moveTo>
                    <a:pt x="61631" y="30747"/>
                  </a:moveTo>
                  <a:cubicBezTo>
                    <a:pt x="61631" y="47729"/>
                    <a:pt x="47848" y="61495"/>
                    <a:pt x="30847" y="61495"/>
                  </a:cubicBezTo>
                  <a:cubicBezTo>
                    <a:pt x="13845" y="61495"/>
                    <a:pt x="63" y="47729"/>
                    <a:pt x="63" y="30747"/>
                  </a:cubicBezTo>
                  <a:cubicBezTo>
                    <a:pt x="63" y="13766"/>
                    <a:pt x="13845" y="0"/>
                    <a:pt x="30847" y="0"/>
                  </a:cubicBezTo>
                  <a:cubicBezTo>
                    <a:pt x="47848" y="0"/>
                    <a:pt x="61631" y="13766"/>
                    <a:pt x="61631" y="30747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803" name="TextBox 802">
            <a:extLst>
              <a:ext uri="{FF2B5EF4-FFF2-40B4-BE49-F238E27FC236}">
                <a16:creationId xmlns:a16="http://schemas.microsoft.com/office/drawing/2014/main" id="{257E2B0E-9780-F64E-B40A-677D810E614A}"/>
              </a:ext>
            </a:extLst>
          </p:cNvPr>
          <p:cNvSpPr txBox="1"/>
          <p:nvPr/>
        </p:nvSpPr>
        <p:spPr>
          <a:xfrm>
            <a:off x="7211956" y="63125"/>
            <a:ext cx="1410643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GPU Optimization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BF82EB-49ED-4696-AB3D-89C2B165C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322" y="868544"/>
            <a:ext cx="6247305" cy="3756907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FAF80CF-ED50-45A8-AB67-FE7F61ED4C81}"/>
              </a:ext>
            </a:extLst>
          </p:cNvPr>
          <p:cNvSpPr txBox="1"/>
          <p:nvPr/>
        </p:nvSpPr>
        <p:spPr>
          <a:xfrm>
            <a:off x="7175117" y="1307540"/>
            <a:ext cx="1535677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defTabSz="1828800"/>
            <a:r>
              <a:rPr lang="en-US" sz="10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Two Genotypes, No Phenotype</a:t>
            </a:r>
          </a:p>
        </p:txBody>
      </p:sp>
      <p:sp>
        <p:nvSpPr>
          <p:cNvPr id="42" name="Freeform 917">
            <a:extLst>
              <a:ext uri="{FF2B5EF4-FFF2-40B4-BE49-F238E27FC236}">
                <a16:creationId xmlns:a16="http://schemas.microsoft.com/office/drawing/2014/main" id="{3819491C-EB19-4AD6-813E-E28440625313}"/>
              </a:ext>
            </a:extLst>
          </p:cNvPr>
          <p:cNvSpPr>
            <a:spLocks noChangeAspect="1"/>
          </p:cNvSpPr>
          <p:nvPr/>
        </p:nvSpPr>
        <p:spPr>
          <a:xfrm>
            <a:off x="6905969" y="1330484"/>
            <a:ext cx="108128" cy="108000"/>
          </a:xfrm>
          <a:custGeom>
            <a:avLst/>
            <a:gdLst>
              <a:gd name="connsiteX0" fmla="*/ 63 w 53871"/>
              <a:gd name="connsiteY0" fmla="*/ 0 h 53807"/>
              <a:gd name="connsiteX1" fmla="*/ 53935 w 53871"/>
              <a:gd name="connsiteY1" fmla="*/ 0 h 53807"/>
              <a:gd name="connsiteX2" fmla="*/ 53935 w 53871"/>
              <a:gd name="connsiteY2" fmla="*/ 53808 h 53807"/>
              <a:gd name="connsiteX3" fmla="*/ 63 w 53871"/>
              <a:gd name="connsiteY3" fmla="*/ 53808 h 53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871" h="53807">
                <a:moveTo>
                  <a:pt x="63" y="0"/>
                </a:moveTo>
                <a:lnTo>
                  <a:pt x="53935" y="0"/>
                </a:lnTo>
                <a:lnTo>
                  <a:pt x="53935" y="53808"/>
                </a:lnTo>
                <a:lnTo>
                  <a:pt x="63" y="53808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solidFill>
              <a:schemeClr val="bg1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A6DB4B2-BBBF-4B28-BAB4-B5114CA16DAD}"/>
              </a:ext>
            </a:extLst>
          </p:cNvPr>
          <p:cNvGrpSpPr/>
          <p:nvPr/>
        </p:nvGrpSpPr>
        <p:grpSpPr>
          <a:xfrm>
            <a:off x="6905969" y="1307540"/>
            <a:ext cx="1804825" cy="809702"/>
            <a:chOff x="6905969" y="1307540"/>
            <a:chExt cx="1804825" cy="809702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37D2AE4-6E72-4574-8BD7-F7D4F3EC61BC}"/>
                </a:ext>
              </a:extLst>
            </p:cNvPr>
            <p:cNvSpPr txBox="1"/>
            <p:nvPr/>
          </p:nvSpPr>
          <p:spPr>
            <a:xfrm>
              <a:off x="7175117" y="1307540"/>
              <a:ext cx="1535677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defTabSz="1828800"/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Two Genotypes, No Phenotype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A822FE4A-E6F6-4349-853F-415443140CD4}"/>
                </a:ext>
              </a:extLst>
            </p:cNvPr>
            <p:cNvGrpSpPr/>
            <p:nvPr/>
          </p:nvGrpSpPr>
          <p:grpSpPr>
            <a:xfrm>
              <a:off x="7190865" y="1588832"/>
              <a:ext cx="470414" cy="480820"/>
              <a:chOff x="7193636" y="1226995"/>
              <a:chExt cx="470414" cy="480820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F7BC1A8E-7B04-4E4A-A20C-A953F9BED826}"/>
                  </a:ext>
                </a:extLst>
              </p:cNvPr>
              <p:cNvGrpSpPr/>
              <p:nvPr/>
            </p:nvGrpSpPr>
            <p:grpSpPr>
              <a:xfrm>
                <a:off x="7193636" y="1226995"/>
                <a:ext cx="470414" cy="480820"/>
                <a:chOff x="7124920" y="365042"/>
                <a:chExt cx="470414" cy="480820"/>
              </a:xfrm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4565F7BA-B031-4FAC-974F-6C0F96B3970B}"/>
                    </a:ext>
                  </a:extLst>
                </p:cNvPr>
                <p:cNvSpPr/>
                <p:nvPr/>
              </p:nvSpPr>
              <p:spPr>
                <a:xfrm>
                  <a:off x="7124920" y="365042"/>
                  <a:ext cx="470414" cy="480820"/>
                </a:xfrm>
                <a:prstGeom prst="rect">
                  <a:avLst/>
                </a:prstGeom>
                <a:noFill/>
                <a:ln w="12700" cap="flat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3E019DA5-734F-4137-8D54-2F45425A14C7}"/>
                    </a:ext>
                  </a:extLst>
                </p:cNvPr>
                <p:cNvGrpSpPr/>
                <p:nvPr/>
              </p:nvGrpSpPr>
              <p:grpSpPr>
                <a:xfrm>
                  <a:off x="7177888" y="411290"/>
                  <a:ext cx="359728" cy="70227"/>
                  <a:chOff x="7177888" y="411290"/>
                  <a:chExt cx="359728" cy="70227"/>
                </a:xfrm>
              </p:grpSpPr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22689C59-DEE4-4C5C-A003-E0EC00D199C8}"/>
                      </a:ext>
                    </a:extLst>
                  </p:cNvPr>
                  <p:cNvSpPr/>
                  <p:nvPr/>
                </p:nvSpPr>
                <p:spPr>
                  <a:xfrm>
                    <a:off x="7177888" y="411290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75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941A4211-E3BA-4386-996F-D59413CAC083}"/>
                      </a:ext>
                    </a:extLst>
                  </p:cNvPr>
                  <p:cNvSpPr/>
                  <p:nvPr/>
                </p:nvSpPr>
                <p:spPr>
                  <a:xfrm>
                    <a:off x="7177888" y="445517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C5C32A3B-2C1A-4D3F-A339-80B007083B83}"/>
                    </a:ext>
                  </a:extLst>
                </p:cNvPr>
                <p:cNvGrpSpPr/>
                <p:nvPr/>
              </p:nvGrpSpPr>
              <p:grpSpPr>
                <a:xfrm>
                  <a:off x="7177888" y="508537"/>
                  <a:ext cx="359728" cy="70227"/>
                  <a:chOff x="7177888" y="411290"/>
                  <a:chExt cx="359728" cy="70227"/>
                </a:xfrm>
              </p:grpSpPr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6F43014-F3EA-4E97-96E5-104692867808}"/>
                      </a:ext>
                    </a:extLst>
                  </p:cNvPr>
                  <p:cNvSpPr/>
                  <p:nvPr/>
                </p:nvSpPr>
                <p:spPr>
                  <a:xfrm>
                    <a:off x="7177888" y="411290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75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28B06C9F-A9AB-407D-AA31-60A5AD3813AF}"/>
                      </a:ext>
                    </a:extLst>
                  </p:cNvPr>
                  <p:cNvSpPr/>
                  <p:nvPr/>
                </p:nvSpPr>
                <p:spPr>
                  <a:xfrm>
                    <a:off x="7177888" y="445517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4DCFEE36-3882-4670-BC86-845F27CDA35D}"/>
                    </a:ext>
                  </a:extLst>
                </p:cNvPr>
                <p:cNvGrpSpPr/>
                <p:nvPr/>
              </p:nvGrpSpPr>
              <p:grpSpPr>
                <a:xfrm>
                  <a:off x="7177888" y="612992"/>
                  <a:ext cx="359728" cy="70227"/>
                  <a:chOff x="7177888" y="411290"/>
                  <a:chExt cx="359728" cy="70227"/>
                </a:xfrm>
              </p:grpSpPr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8626DD3E-8AC5-42DA-AB0C-D472F81DD646}"/>
                      </a:ext>
                    </a:extLst>
                  </p:cNvPr>
                  <p:cNvSpPr/>
                  <p:nvPr/>
                </p:nvSpPr>
                <p:spPr>
                  <a:xfrm>
                    <a:off x="7177888" y="411290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75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ED2D24AB-8345-4EE5-A356-F3677AFFAEBA}"/>
                      </a:ext>
                    </a:extLst>
                  </p:cNvPr>
                  <p:cNvSpPr/>
                  <p:nvPr/>
                </p:nvSpPr>
                <p:spPr>
                  <a:xfrm>
                    <a:off x="7177888" y="445517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DC93A5E5-55C8-4209-8F4E-3291E02763E0}"/>
                  </a:ext>
                </a:extLst>
              </p:cNvPr>
              <p:cNvSpPr/>
              <p:nvPr/>
            </p:nvSpPr>
            <p:spPr>
              <a:xfrm>
                <a:off x="7246604" y="1585491"/>
                <a:ext cx="359728" cy="3600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A0BC375-F23D-47D5-B926-C6F0E6F98DCC}"/>
                  </a:ext>
                </a:extLst>
              </p:cNvPr>
              <p:cNvSpPr/>
              <p:nvPr/>
            </p:nvSpPr>
            <p:spPr>
              <a:xfrm>
                <a:off x="7246604" y="1619718"/>
                <a:ext cx="359728" cy="3600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DD96AC27-D691-4FAC-A13A-23C2181F23B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134995" y="1541242"/>
              <a:ext cx="449493" cy="576000"/>
              <a:chOff x="3183706" y="3510680"/>
              <a:chExt cx="564144" cy="722918"/>
            </a:xfrm>
          </p:grpSpPr>
          <p:sp>
            <p:nvSpPr>
              <p:cNvPr id="48" name="Rounded Rectangle 292">
                <a:extLst>
                  <a:ext uri="{FF2B5EF4-FFF2-40B4-BE49-F238E27FC236}">
                    <a16:creationId xmlns:a16="http://schemas.microsoft.com/office/drawing/2014/main" id="{141C3D74-C956-485C-8F53-E694C5CBDBEB}"/>
                  </a:ext>
                </a:extLst>
              </p:cNvPr>
              <p:cNvSpPr/>
              <p:nvPr/>
            </p:nvSpPr>
            <p:spPr>
              <a:xfrm>
                <a:off x="3389052" y="381760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and</a:t>
                </a:r>
              </a:p>
            </p:txBody>
          </p: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2AEF0485-EE2E-4AA1-8792-B13BF28A52D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44328" y="3926472"/>
                <a:ext cx="77060" cy="104914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4E0B2E6A-765D-47EB-8271-1BD44792CE2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07755" y="3925637"/>
                <a:ext cx="86070" cy="101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51" name="Rounded Rectangle 295">
                <a:extLst>
                  <a:ext uri="{FF2B5EF4-FFF2-40B4-BE49-F238E27FC236}">
                    <a16:creationId xmlns:a16="http://schemas.microsoft.com/office/drawing/2014/main" id="{C45ADEF5-A02F-4FD9-8854-78FCC09CBF6E}"/>
                  </a:ext>
                </a:extLst>
              </p:cNvPr>
              <p:cNvSpPr/>
              <p:nvPr/>
            </p:nvSpPr>
            <p:spPr>
              <a:xfrm>
                <a:off x="3335052" y="3598260"/>
                <a:ext cx="270000" cy="126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popcnt</a:t>
                </a:r>
                <a:endParaRPr kumimoji="0" lang="en-US" sz="600" b="1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Next Condensed Demi Bold" panose="020B0506020202020204" pitchFamily="34" charset="0"/>
                  <a:sym typeface="Arial"/>
                </a:endParaRPr>
              </a:p>
            </p:txBody>
          </p: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D1D92C08-AD86-4772-92A8-8F8F0286C25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70052" y="3728483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53" name="Rounded Rectangle 297">
                <a:extLst>
                  <a:ext uri="{FF2B5EF4-FFF2-40B4-BE49-F238E27FC236}">
                    <a16:creationId xmlns:a16="http://schemas.microsoft.com/office/drawing/2014/main" id="{FD45AE20-70E0-4466-98B4-97CB77221142}"/>
                  </a:ext>
                </a:extLst>
              </p:cNvPr>
              <p:cNvSpPr/>
              <p:nvPr/>
            </p:nvSpPr>
            <p:spPr>
              <a:xfrm>
                <a:off x="3186003" y="402694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nor</a:t>
                </a:r>
              </a:p>
            </p:txBody>
          </p:sp>
          <p:sp>
            <p:nvSpPr>
              <p:cNvPr id="54" name="Rounded Rectangle 298">
                <a:extLst>
                  <a:ext uri="{FF2B5EF4-FFF2-40B4-BE49-F238E27FC236}">
                    <a16:creationId xmlns:a16="http://schemas.microsoft.com/office/drawing/2014/main" id="{B8BA9C12-AD57-4E20-A740-31B396900A38}"/>
                  </a:ext>
                </a:extLst>
              </p:cNvPr>
              <p:cNvSpPr/>
              <p:nvPr/>
            </p:nvSpPr>
            <p:spPr>
              <a:xfrm>
                <a:off x="3585850" y="402694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nor</a:t>
                </a:r>
              </a:p>
            </p:txBody>
          </p: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2A1DFA7E-DD8A-433F-BF85-F48CE97F97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83706" y="4136292"/>
                <a:ext cx="32379" cy="9306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46CB8826-D8CD-4CE2-BE2E-9A06A44CB10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11978" y="4136292"/>
                <a:ext cx="32350" cy="97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3B97782F-1F7E-4D08-B4F6-BCB54D1F0E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85147" y="4136292"/>
                <a:ext cx="32379" cy="9306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AEA3D20E-826F-4DA6-9B3C-6241C4E59FF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713419" y="4136292"/>
                <a:ext cx="32350" cy="97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13049A10-9456-4CD2-ABBC-4ECF76FBC4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70052" y="3510680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47" name="Freeform 917">
              <a:extLst>
                <a:ext uri="{FF2B5EF4-FFF2-40B4-BE49-F238E27FC236}">
                  <a16:creationId xmlns:a16="http://schemas.microsoft.com/office/drawing/2014/main" id="{92E80230-4D33-4570-B144-E3A44262BA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5969" y="1330484"/>
              <a:ext cx="108128" cy="108000"/>
            </a:xfrm>
            <a:custGeom>
              <a:avLst/>
              <a:gdLst>
                <a:gd name="connsiteX0" fmla="*/ 63 w 53871"/>
                <a:gd name="connsiteY0" fmla="*/ 0 h 53807"/>
                <a:gd name="connsiteX1" fmla="*/ 53935 w 53871"/>
                <a:gd name="connsiteY1" fmla="*/ 0 h 53807"/>
                <a:gd name="connsiteX2" fmla="*/ 53935 w 53871"/>
                <a:gd name="connsiteY2" fmla="*/ 53808 h 53807"/>
                <a:gd name="connsiteX3" fmla="*/ 63 w 53871"/>
                <a:gd name="connsiteY3" fmla="*/ 53808 h 5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871" h="53807">
                  <a:moveTo>
                    <a:pt x="63" y="0"/>
                  </a:moveTo>
                  <a:lnTo>
                    <a:pt x="53935" y="0"/>
                  </a:lnTo>
                  <a:lnTo>
                    <a:pt x="53935" y="53808"/>
                  </a:lnTo>
                  <a:lnTo>
                    <a:pt x="63" y="53808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5B0B8DD-D1E5-4D62-AB85-4E1BC73A7306}"/>
              </a:ext>
            </a:extLst>
          </p:cNvPr>
          <p:cNvGrpSpPr/>
          <p:nvPr/>
        </p:nvGrpSpPr>
        <p:grpSpPr>
          <a:xfrm>
            <a:off x="6905969" y="2264584"/>
            <a:ext cx="1678519" cy="809702"/>
            <a:chOff x="6905969" y="2264584"/>
            <a:chExt cx="1678519" cy="809702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F36303B-3B04-4B2C-BDCD-065CD1874465}"/>
                </a:ext>
              </a:extLst>
            </p:cNvPr>
            <p:cNvSpPr txBox="1"/>
            <p:nvPr/>
          </p:nvSpPr>
          <p:spPr>
            <a:xfrm>
              <a:off x="7175117" y="2264584"/>
              <a:ext cx="1043555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defTabSz="1828800"/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Transposed Dataset</a:t>
              </a: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CC25D4F1-1FC0-438D-95F5-9F6F3E2C5861}"/>
                </a:ext>
              </a:extLst>
            </p:cNvPr>
            <p:cNvGrpSpPr/>
            <p:nvPr/>
          </p:nvGrpSpPr>
          <p:grpSpPr>
            <a:xfrm rot="16200000">
              <a:off x="7190865" y="2545876"/>
              <a:ext cx="470414" cy="480820"/>
              <a:chOff x="7193636" y="1226995"/>
              <a:chExt cx="470414" cy="480820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E9B73C70-4720-459C-8D7D-92E068412A00}"/>
                  </a:ext>
                </a:extLst>
              </p:cNvPr>
              <p:cNvGrpSpPr/>
              <p:nvPr/>
            </p:nvGrpSpPr>
            <p:grpSpPr>
              <a:xfrm>
                <a:off x="7193636" y="1226995"/>
                <a:ext cx="470414" cy="480820"/>
                <a:chOff x="7124920" y="365042"/>
                <a:chExt cx="470414" cy="480820"/>
              </a:xfrm>
            </p:grpSpPr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C0B36109-803C-4B8C-84EF-185CE1961F0A}"/>
                    </a:ext>
                  </a:extLst>
                </p:cNvPr>
                <p:cNvSpPr/>
                <p:nvPr/>
              </p:nvSpPr>
              <p:spPr>
                <a:xfrm>
                  <a:off x="7124920" y="365042"/>
                  <a:ext cx="470414" cy="480820"/>
                </a:xfrm>
                <a:prstGeom prst="rect">
                  <a:avLst/>
                </a:prstGeom>
                <a:noFill/>
                <a:ln w="12700" cap="flat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00" name="Group 99">
                  <a:extLst>
                    <a:ext uri="{FF2B5EF4-FFF2-40B4-BE49-F238E27FC236}">
                      <a16:creationId xmlns:a16="http://schemas.microsoft.com/office/drawing/2014/main" id="{8A6A3A50-4F46-4566-942C-37B6CB3A1750}"/>
                    </a:ext>
                  </a:extLst>
                </p:cNvPr>
                <p:cNvGrpSpPr/>
                <p:nvPr/>
              </p:nvGrpSpPr>
              <p:grpSpPr>
                <a:xfrm>
                  <a:off x="7177888" y="411290"/>
                  <a:ext cx="359728" cy="70227"/>
                  <a:chOff x="7177888" y="411290"/>
                  <a:chExt cx="359728" cy="70227"/>
                </a:xfrm>
              </p:grpSpPr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CE2DC9A6-C93F-4022-8EDD-B1474FED390B}"/>
                      </a:ext>
                    </a:extLst>
                  </p:cNvPr>
                  <p:cNvSpPr/>
                  <p:nvPr/>
                </p:nvSpPr>
                <p:spPr>
                  <a:xfrm>
                    <a:off x="7177888" y="411290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75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8" name="Rectangle 107">
                    <a:extLst>
                      <a:ext uri="{FF2B5EF4-FFF2-40B4-BE49-F238E27FC236}">
                        <a16:creationId xmlns:a16="http://schemas.microsoft.com/office/drawing/2014/main" id="{460C3C51-0FCE-4491-A0F5-FA8F85912E37}"/>
                      </a:ext>
                    </a:extLst>
                  </p:cNvPr>
                  <p:cNvSpPr/>
                  <p:nvPr/>
                </p:nvSpPr>
                <p:spPr>
                  <a:xfrm>
                    <a:off x="7177888" y="445517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01" name="Group 100">
                  <a:extLst>
                    <a:ext uri="{FF2B5EF4-FFF2-40B4-BE49-F238E27FC236}">
                      <a16:creationId xmlns:a16="http://schemas.microsoft.com/office/drawing/2014/main" id="{C650C226-9907-48E3-BC60-656C32FD5C82}"/>
                    </a:ext>
                  </a:extLst>
                </p:cNvPr>
                <p:cNvGrpSpPr/>
                <p:nvPr/>
              </p:nvGrpSpPr>
              <p:grpSpPr>
                <a:xfrm>
                  <a:off x="7177888" y="508537"/>
                  <a:ext cx="359728" cy="70227"/>
                  <a:chOff x="7177888" y="411290"/>
                  <a:chExt cx="359728" cy="70227"/>
                </a:xfrm>
              </p:grpSpPr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06E6F34E-F782-4473-8A4C-6CD19523929F}"/>
                      </a:ext>
                    </a:extLst>
                  </p:cNvPr>
                  <p:cNvSpPr/>
                  <p:nvPr/>
                </p:nvSpPr>
                <p:spPr>
                  <a:xfrm>
                    <a:off x="7177888" y="411290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75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1F5E34EC-8FD2-4E2F-BE89-4B678F4A48C0}"/>
                      </a:ext>
                    </a:extLst>
                  </p:cNvPr>
                  <p:cNvSpPr/>
                  <p:nvPr/>
                </p:nvSpPr>
                <p:spPr>
                  <a:xfrm>
                    <a:off x="7177888" y="445517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8DB04481-756B-4088-AA69-8074BF017A81}"/>
                    </a:ext>
                  </a:extLst>
                </p:cNvPr>
                <p:cNvGrpSpPr/>
                <p:nvPr/>
              </p:nvGrpSpPr>
              <p:grpSpPr>
                <a:xfrm>
                  <a:off x="7177888" y="612992"/>
                  <a:ext cx="359728" cy="70227"/>
                  <a:chOff x="7177888" y="411290"/>
                  <a:chExt cx="359728" cy="70227"/>
                </a:xfrm>
              </p:grpSpPr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F53BB12E-8339-4A94-9B39-1278E437C68A}"/>
                      </a:ext>
                    </a:extLst>
                  </p:cNvPr>
                  <p:cNvSpPr/>
                  <p:nvPr/>
                </p:nvSpPr>
                <p:spPr>
                  <a:xfrm>
                    <a:off x="7177888" y="411290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75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CD20AD24-005A-45E1-9D4A-E5680396EF94}"/>
                      </a:ext>
                    </a:extLst>
                  </p:cNvPr>
                  <p:cNvSpPr/>
                  <p:nvPr/>
                </p:nvSpPr>
                <p:spPr>
                  <a:xfrm>
                    <a:off x="7177888" y="445517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ADAA475E-FE6A-401E-9830-DB2159CB67AC}"/>
                  </a:ext>
                </a:extLst>
              </p:cNvPr>
              <p:cNvSpPr/>
              <p:nvPr/>
            </p:nvSpPr>
            <p:spPr>
              <a:xfrm>
                <a:off x="7246604" y="1585491"/>
                <a:ext cx="359728" cy="3600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9AE64FD9-D171-4213-889B-84BFB330A25E}"/>
                  </a:ext>
                </a:extLst>
              </p:cNvPr>
              <p:cNvSpPr/>
              <p:nvPr/>
            </p:nvSpPr>
            <p:spPr>
              <a:xfrm>
                <a:off x="7246604" y="1619718"/>
                <a:ext cx="359728" cy="3600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11393D76-45C6-4D36-A318-4519502D1B8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134995" y="2498286"/>
              <a:ext cx="449493" cy="576000"/>
              <a:chOff x="3183706" y="3510680"/>
              <a:chExt cx="564144" cy="722918"/>
            </a:xfrm>
          </p:grpSpPr>
          <p:sp>
            <p:nvSpPr>
              <p:cNvPr id="84" name="Rounded Rectangle 850">
                <a:extLst>
                  <a:ext uri="{FF2B5EF4-FFF2-40B4-BE49-F238E27FC236}">
                    <a16:creationId xmlns:a16="http://schemas.microsoft.com/office/drawing/2014/main" id="{FAA49AA6-34F9-4155-AB80-D604CD2D7937}"/>
                  </a:ext>
                </a:extLst>
              </p:cNvPr>
              <p:cNvSpPr/>
              <p:nvPr/>
            </p:nvSpPr>
            <p:spPr>
              <a:xfrm>
                <a:off x="3389052" y="381760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and</a:t>
                </a:r>
              </a:p>
            </p:txBody>
          </p:sp>
          <p:cxnSp>
            <p:nvCxnSpPr>
              <p:cNvPr id="85" name="Straight Arrow Connector 84">
                <a:extLst>
                  <a:ext uri="{FF2B5EF4-FFF2-40B4-BE49-F238E27FC236}">
                    <a16:creationId xmlns:a16="http://schemas.microsoft.com/office/drawing/2014/main" id="{6BEB7406-3598-473C-863B-8819E571492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44328" y="3926472"/>
                <a:ext cx="77060" cy="104914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951F2A93-4E2D-47BF-947D-08A0EDE772C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07755" y="3925637"/>
                <a:ext cx="86070" cy="101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87" name="Rounded Rectangle 853">
                <a:extLst>
                  <a:ext uri="{FF2B5EF4-FFF2-40B4-BE49-F238E27FC236}">
                    <a16:creationId xmlns:a16="http://schemas.microsoft.com/office/drawing/2014/main" id="{3B7441E3-D0B3-49D6-A1F1-9CB305F90CE5}"/>
                  </a:ext>
                </a:extLst>
              </p:cNvPr>
              <p:cNvSpPr/>
              <p:nvPr/>
            </p:nvSpPr>
            <p:spPr>
              <a:xfrm>
                <a:off x="3335052" y="3598260"/>
                <a:ext cx="270000" cy="126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popcnt</a:t>
                </a:r>
                <a:endParaRPr kumimoji="0" lang="en-US" sz="600" b="1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Next Condensed Demi Bold" panose="020B0506020202020204" pitchFamily="34" charset="0"/>
                  <a:sym typeface="Arial"/>
                </a:endParaRPr>
              </a:p>
            </p:txBody>
          </p:sp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C4A06440-AAD7-458B-B418-80C3257B70B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70052" y="3728483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89" name="Rounded Rectangle 855">
                <a:extLst>
                  <a:ext uri="{FF2B5EF4-FFF2-40B4-BE49-F238E27FC236}">
                    <a16:creationId xmlns:a16="http://schemas.microsoft.com/office/drawing/2014/main" id="{D6314CAF-63BD-4AE8-A437-D601F43328BF}"/>
                  </a:ext>
                </a:extLst>
              </p:cNvPr>
              <p:cNvSpPr/>
              <p:nvPr/>
            </p:nvSpPr>
            <p:spPr>
              <a:xfrm>
                <a:off x="3186003" y="402694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nor</a:t>
                </a:r>
              </a:p>
            </p:txBody>
          </p:sp>
          <p:sp>
            <p:nvSpPr>
              <p:cNvPr id="90" name="Rounded Rectangle 856">
                <a:extLst>
                  <a:ext uri="{FF2B5EF4-FFF2-40B4-BE49-F238E27FC236}">
                    <a16:creationId xmlns:a16="http://schemas.microsoft.com/office/drawing/2014/main" id="{28B4B89D-B6E2-4DC4-A979-0766B1B36A98}"/>
                  </a:ext>
                </a:extLst>
              </p:cNvPr>
              <p:cNvSpPr/>
              <p:nvPr/>
            </p:nvSpPr>
            <p:spPr>
              <a:xfrm>
                <a:off x="3585850" y="402694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nor</a:t>
                </a:r>
              </a:p>
            </p:txBody>
          </p:sp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ED199050-7E4D-410B-8B51-9800CD4C43E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83706" y="4136292"/>
                <a:ext cx="32379" cy="9306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92" name="Straight Arrow Connector 91">
                <a:extLst>
                  <a:ext uri="{FF2B5EF4-FFF2-40B4-BE49-F238E27FC236}">
                    <a16:creationId xmlns:a16="http://schemas.microsoft.com/office/drawing/2014/main" id="{5BAF5AE7-7385-4039-B639-EC12512B13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11978" y="4136292"/>
                <a:ext cx="32350" cy="97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93" name="Straight Arrow Connector 92">
                <a:extLst>
                  <a:ext uri="{FF2B5EF4-FFF2-40B4-BE49-F238E27FC236}">
                    <a16:creationId xmlns:a16="http://schemas.microsoft.com/office/drawing/2014/main" id="{B5073ED8-076B-4C85-B728-85F16D17654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85147" y="4136292"/>
                <a:ext cx="32379" cy="9306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94" name="Straight Arrow Connector 93">
                <a:extLst>
                  <a:ext uri="{FF2B5EF4-FFF2-40B4-BE49-F238E27FC236}">
                    <a16:creationId xmlns:a16="http://schemas.microsoft.com/office/drawing/2014/main" id="{B71B1468-C3F8-4001-BB3F-94ECB7BD79D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713419" y="4136292"/>
                <a:ext cx="32350" cy="97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95" name="Straight Arrow Connector 94">
                <a:extLst>
                  <a:ext uri="{FF2B5EF4-FFF2-40B4-BE49-F238E27FC236}">
                    <a16:creationId xmlns:a16="http://schemas.microsoft.com/office/drawing/2014/main" id="{A1D562EE-A28A-4364-AB0D-68356661DF2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70052" y="3510680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pic>
          <p:nvPicPr>
            <p:cNvPr id="82" name="Graphic 81" descr="Arrow circle">
              <a:extLst>
                <a:ext uri="{FF2B5EF4-FFF2-40B4-BE49-F238E27FC236}">
                  <a16:creationId xmlns:a16="http://schemas.microsoft.com/office/drawing/2014/main" id="{DD9FAB79-D6EB-4BDF-BD48-45D7AFB38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245553" y="2606680"/>
              <a:ext cx="360000" cy="36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3" name="Freeform 918">
              <a:extLst>
                <a:ext uri="{FF2B5EF4-FFF2-40B4-BE49-F238E27FC236}">
                  <a16:creationId xmlns:a16="http://schemas.microsoft.com/office/drawing/2014/main" id="{41F4753A-F8AE-4783-BFC8-5ED303E7F6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5969" y="2287528"/>
              <a:ext cx="124858" cy="108000"/>
            </a:xfrm>
            <a:custGeom>
              <a:avLst/>
              <a:gdLst>
                <a:gd name="connsiteX0" fmla="*/ 63 w 82916"/>
                <a:gd name="connsiteY0" fmla="*/ 71726 h 71721"/>
                <a:gd name="connsiteX1" fmla="*/ 41521 w 82916"/>
                <a:gd name="connsiteY1" fmla="*/ 4 h 71721"/>
                <a:gd name="connsiteX2" fmla="*/ 82979 w 82916"/>
                <a:gd name="connsiteY2" fmla="*/ 71726 h 7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916" h="71721">
                  <a:moveTo>
                    <a:pt x="63" y="71726"/>
                  </a:moveTo>
                  <a:lnTo>
                    <a:pt x="41521" y="4"/>
                  </a:lnTo>
                  <a:lnTo>
                    <a:pt x="82979" y="71726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9" name="Rectangle 108">
            <a:extLst>
              <a:ext uri="{FF2B5EF4-FFF2-40B4-BE49-F238E27FC236}">
                <a16:creationId xmlns:a16="http://schemas.microsoft.com/office/drawing/2014/main" id="{E75B3564-0422-4EBA-88EE-174ABDDC03D3}"/>
              </a:ext>
            </a:extLst>
          </p:cNvPr>
          <p:cNvSpPr/>
          <p:nvPr/>
        </p:nvSpPr>
        <p:spPr>
          <a:xfrm>
            <a:off x="1899390" y="1393677"/>
            <a:ext cx="627909" cy="182163"/>
          </a:xfrm>
          <a:prstGeom prst="rect">
            <a:avLst/>
          </a:prstGeom>
          <a:noFill/>
          <a:ln w="508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DB8F656-5C8E-49B5-9649-E3681A5C85E9}"/>
              </a:ext>
            </a:extLst>
          </p:cNvPr>
          <p:cNvSpPr txBox="1"/>
          <p:nvPr/>
        </p:nvSpPr>
        <p:spPr>
          <a:xfrm>
            <a:off x="3714831" y="1343099"/>
            <a:ext cx="2253184" cy="18466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rgbClr val="FF000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Add another trace to compare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6321762A-AF28-4FB3-BE50-86EB200CDB31}"/>
              </a:ext>
            </a:extLst>
          </p:cNvPr>
          <p:cNvCxnSpPr>
            <a:cxnSpLocks/>
          </p:cNvCxnSpPr>
          <p:nvPr/>
        </p:nvCxnSpPr>
        <p:spPr>
          <a:xfrm>
            <a:off x="2412491" y="1575841"/>
            <a:ext cx="1321655" cy="0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0BB813A8-FCD2-4632-A394-9CF205696058}"/>
              </a:ext>
            </a:extLst>
          </p:cNvPr>
          <p:cNvSpPr txBox="1"/>
          <p:nvPr/>
        </p:nvSpPr>
        <p:spPr>
          <a:xfrm>
            <a:off x="3728682" y="1542747"/>
            <a:ext cx="2604880" cy="18466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rgbClr val="FF000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Select the file traces/v3.advixeexpz</a:t>
            </a:r>
          </a:p>
        </p:txBody>
      </p:sp>
    </p:spTree>
    <p:extLst>
      <p:ext uri="{BB962C8B-B14F-4D97-AF65-F5344CB8AC3E}">
        <p14:creationId xmlns:p14="http://schemas.microsoft.com/office/powerpoint/2010/main" val="264978731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788F09-C217-F440-BE37-9B936F524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Advisor in action…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33A23-E3B5-8345-95C4-29B339A6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67</a:t>
            </a:fld>
            <a:r>
              <a:rPr lang="pt-PT"/>
              <a:t>  </a:t>
            </a:r>
            <a:r>
              <a:rPr lang="pt-PT" b="0"/>
              <a:t>|</a:t>
            </a:r>
            <a:endParaRPr lang="uk-UA" b="0" dirty="0"/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id="{C405ED78-4798-A34F-B1BE-9C739FEC72EE}"/>
              </a:ext>
            </a:extLst>
          </p:cNvPr>
          <p:cNvSpPr/>
          <p:nvPr/>
        </p:nvSpPr>
        <p:spPr>
          <a:xfrm>
            <a:off x="6687350" y="0"/>
            <a:ext cx="2456650" cy="5143500"/>
          </a:xfrm>
          <a:prstGeom prst="rect">
            <a:avLst/>
          </a:prstGeom>
          <a:solidFill>
            <a:srgbClr val="00597D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637BB7-9F6F-264C-A270-146DBC9D1EA6}"/>
              </a:ext>
            </a:extLst>
          </p:cNvPr>
          <p:cNvGrpSpPr/>
          <p:nvPr/>
        </p:nvGrpSpPr>
        <p:grpSpPr>
          <a:xfrm>
            <a:off x="6905969" y="450944"/>
            <a:ext cx="1792001" cy="709254"/>
            <a:chOff x="6905969" y="450944"/>
            <a:chExt cx="1792001" cy="709254"/>
          </a:xfrm>
        </p:grpSpPr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7F3D38D3-1B49-424F-A840-332FFEF4BD42}"/>
                </a:ext>
              </a:extLst>
            </p:cNvPr>
            <p:cNvSpPr txBox="1"/>
            <p:nvPr/>
          </p:nvSpPr>
          <p:spPr>
            <a:xfrm>
              <a:off x="7175117" y="450944"/>
              <a:ext cx="1522853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defTabSz="1828800"/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Three Genotypes + Phenotype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712B104-F208-3B4D-880C-CD329D54B6F0}"/>
                </a:ext>
              </a:extLst>
            </p:cNvPr>
            <p:cNvGrpSpPr/>
            <p:nvPr/>
          </p:nvGrpSpPr>
          <p:grpSpPr>
            <a:xfrm>
              <a:off x="7190865" y="679378"/>
              <a:ext cx="470414" cy="480820"/>
              <a:chOff x="7124920" y="365042"/>
              <a:chExt cx="470414" cy="480820"/>
            </a:xfrm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C9F77248-06BF-7146-AE78-4D2C87D5D812}"/>
                  </a:ext>
                </a:extLst>
              </p:cNvPr>
              <p:cNvSpPr/>
              <p:nvPr/>
            </p:nvSpPr>
            <p:spPr>
              <a:xfrm>
                <a:off x="7124920" y="365042"/>
                <a:ext cx="470414" cy="48082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A7D428CB-DB10-BB4C-B8AA-DE7AE05B9872}"/>
                  </a:ext>
                </a:extLst>
              </p:cNvPr>
              <p:cNvGrpSpPr/>
              <p:nvPr/>
            </p:nvGrpSpPr>
            <p:grpSpPr>
              <a:xfrm>
                <a:off x="7177888" y="411290"/>
                <a:ext cx="359728" cy="104455"/>
                <a:chOff x="7177888" y="411290"/>
                <a:chExt cx="359728" cy="104455"/>
              </a:xfrm>
            </p:grpSpPr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8FA9A594-F810-8749-9894-E3F3ED6E25E6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C8AC1865-7A7B-0242-B49B-1605AAF743C5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2EAD230E-8FF9-514A-9ABD-DD3F9478A9B8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72924A39-F1A9-4F47-8D8D-90EC34B74D73}"/>
                  </a:ext>
                </a:extLst>
              </p:cNvPr>
              <p:cNvGrpSpPr/>
              <p:nvPr/>
            </p:nvGrpSpPr>
            <p:grpSpPr>
              <a:xfrm>
                <a:off x="7177888" y="508537"/>
                <a:ext cx="359728" cy="104455"/>
                <a:chOff x="7177888" y="411290"/>
                <a:chExt cx="359728" cy="104455"/>
              </a:xfrm>
            </p:grpSpPr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F46E6D34-9C62-AA49-8BA4-58DD16D209C9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ED189552-1158-064F-851B-256240C34D29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157D36FC-1D8F-2D4A-9030-61A55E9C4760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B6FF3A16-F9B8-BC4F-A51C-E2E8787E6D54}"/>
                  </a:ext>
                </a:extLst>
              </p:cNvPr>
              <p:cNvGrpSpPr/>
              <p:nvPr/>
            </p:nvGrpSpPr>
            <p:grpSpPr>
              <a:xfrm>
                <a:off x="7177888" y="612992"/>
                <a:ext cx="359728" cy="104455"/>
                <a:chOff x="7177888" y="411290"/>
                <a:chExt cx="359728" cy="104455"/>
              </a:xfrm>
            </p:grpSpPr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78CD421A-F950-3E4B-BF32-F4489C9F418C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4CB2CB17-BAE4-B846-B8E6-278AFE7DBE92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03A5BD55-9C8A-4A4E-A741-CCEE470D20AB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03DE9CA7-544D-574E-8062-992A60FEC702}"/>
                  </a:ext>
                </a:extLst>
              </p:cNvPr>
              <p:cNvSpPr/>
              <p:nvPr/>
            </p:nvSpPr>
            <p:spPr>
              <a:xfrm>
                <a:off x="7177888" y="756992"/>
                <a:ext cx="359728" cy="3600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C4E26584-492D-264E-A541-31B3F1699BB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03947" y="679378"/>
              <a:ext cx="468000" cy="446023"/>
              <a:chOff x="2796231" y="2702265"/>
              <a:chExt cx="563080" cy="536639"/>
            </a:xfrm>
          </p:grpSpPr>
          <p:sp>
            <p:nvSpPr>
              <p:cNvPr id="228" name="Rounded Rectangle 227">
                <a:extLst>
                  <a:ext uri="{FF2B5EF4-FFF2-40B4-BE49-F238E27FC236}">
                    <a16:creationId xmlns:a16="http://schemas.microsoft.com/office/drawing/2014/main" id="{099E7CE4-9051-4945-9A9B-FA9252945D6E}"/>
                  </a:ext>
                </a:extLst>
              </p:cNvPr>
              <p:cNvSpPr/>
              <p:nvPr/>
            </p:nvSpPr>
            <p:spPr>
              <a:xfrm>
                <a:off x="314334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and</a:t>
                </a:r>
              </a:p>
            </p:txBody>
          </p:sp>
          <p:cxnSp>
            <p:nvCxnSpPr>
              <p:cNvPr id="229" name="Straight Arrow Connector 228">
                <a:extLst>
                  <a:ext uri="{FF2B5EF4-FFF2-40B4-BE49-F238E27FC236}">
                    <a16:creationId xmlns:a16="http://schemas.microsoft.com/office/drawing/2014/main" id="{F82CFD39-C4B7-0743-9D08-85CDE1E601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98587" y="3126682"/>
                <a:ext cx="77060" cy="104914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34" name="Straight Arrow Connector 233">
                <a:extLst>
                  <a:ext uri="{FF2B5EF4-FFF2-40B4-BE49-F238E27FC236}">
                    <a16:creationId xmlns:a16="http://schemas.microsoft.com/office/drawing/2014/main" id="{14A8715D-C269-B84B-9BF9-5051BC07C2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58839" y="3129022"/>
                <a:ext cx="82660" cy="10988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3" name="Straight Arrow Connector 242">
                <a:extLst>
                  <a:ext uri="{FF2B5EF4-FFF2-40B4-BE49-F238E27FC236}">
                    <a16:creationId xmlns:a16="http://schemas.microsoft.com/office/drawing/2014/main" id="{BB11C006-BAC7-F242-8250-8BD6CE45C2E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53010" y="3071139"/>
                <a:ext cx="91155" cy="1348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44" name="Rounded Rectangle 243">
                <a:extLst>
                  <a:ext uri="{FF2B5EF4-FFF2-40B4-BE49-F238E27FC236}">
                    <a16:creationId xmlns:a16="http://schemas.microsoft.com/office/drawing/2014/main" id="{B935295E-ADF6-574A-B5AD-27C6F21D335E}"/>
                  </a:ext>
                </a:extLst>
              </p:cNvPr>
              <p:cNvSpPr/>
              <p:nvPr/>
            </p:nvSpPr>
            <p:spPr>
              <a:xfrm>
                <a:off x="3089311" y="2798470"/>
                <a:ext cx="270000" cy="126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popcnt</a:t>
                </a:r>
                <a:endParaRPr kumimoji="0" lang="en-US" sz="600" b="1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Next Condensed Demi Bold" panose="020B0506020202020204" pitchFamily="34" charset="0"/>
                  <a:sym typeface="Arial"/>
                </a:endParaRPr>
              </a:p>
            </p:txBody>
          </p:sp>
          <p:cxnSp>
            <p:nvCxnSpPr>
              <p:cNvPr id="245" name="Straight Arrow Connector 244">
                <a:extLst>
                  <a:ext uri="{FF2B5EF4-FFF2-40B4-BE49-F238E27FC236}">
                    <a16:creationId xmlns:a16="http://schemas.microsoft.com/office/drawing/2014/main" id="{64955A48-A605-6E4D-9473-C06B955B3B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5721" y="2928693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6" name="Straight Arrow Connector 245">
                <a:extLst>
                  <a:ext uri="{FF2B5EF4-FFF2-40B4-BE49-F238E27FC236}">
                    <a16:creationId xmlns:a16="http://schemas.microsoft.com/office/drawing/2014/main" id="{26C5208F-75BE-E74B-A7AA-6DBBE1E573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8517" y="2702265"/>
                <a:ext cx="0" cy="9123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47" name="Rounded Rectangle 246">
                <a:extLst>
                  <a:ext uri="{FF2B5EF4-FFF2-40B4-BE49-F238E27FC236}">
                    <a16:creationId xmlns:a16="http://schemas.microsoft.com/office/drawing/2014/main" id="{BDEC93B6-7B22-FD41-942A-15E071638518}"/>
                  </a:ext>
                </a:extLst>
              </p:cNvPr>
              <p:cNvSpPr/>
              <p:nvPr/>
            </p:nvSpPr>
            <p:spPr>
              <a:xfrm>
                <a:off x="288690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not</a:t>
                </a:r>
              </a:p>
            </p:txBody>
          </p:sp>
          <p:cxnSp>
            <p:nvCxnSpPr>
              <p:cNvPr id="248" name="Straight Arrow Connector 247">
                <a:extLst>
                  <a:ext uri="{FF2B5EF4-FFF2-40B4-BE49-F238E27FC236}">
                    <a16:creationId xmlns:a16="http://schemas.microsoft.com/office/drawing/2014/main" id="{B7C6AEFD-AEE1-404C-9477-6BEB5A8AA3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6231" y="3071139"/>
                <a:ext cx="91013" cy="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916" name="Freeform 915">
              <a:extLst>
                <a:ext uri="{FF2B5EF4-FFF2-40B4-BE49-F238E27FC236}">
                  <a16:creationId xmlns:a16="http://schemas.microsoft.com/office/drawing/2014/main" id="{68EEE73D-7639-EE4E-A295-EE01482AE8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5969" y="473888"/>
              <a:ext cx="108128" cy="108000"/>
            </a:xfrm>
            <a:custGeom>
              <a:avLst/>
              <a:gdLst>
                <a:gd name="connsiteX0" fmla="*/ 61631 w 61567"/>
                <a:gd name="connsiteY0" fmla="*/ 30747 h 61494"/>
                <a:gd name="connsiteX1" fmla="*/ 30847 w 61567"/>
                <a:gd name="connsiteY1" fmla="*/ 61495 h 61494"/>
                <a:gd name="connsiteX2" fmla="*/ 63 w 61567"/>
                <a:gd name="connsiteY2" fmla="*/ 30747 h 61494"/>
                <a:gd name="connsiteX3" fmla="*/ 30847 w 61567"/>
                <a:gd name="connsiteY3" fmla="*/ 0 h 61494"/>
                <a:gd name="connsiteX4" fmla="*/ 61631 w 61567"/>
                <a:gd name="connsiteY4" fmla="*/ 30747 h 6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67" h="61494">
                  <a:moveTo>
                    <a:pt x="61631" y="30747"/>
                  </a:moveTo>
                  <a:cubicBezTo>
                    <a:pt x="61631" y="47729"/>
                    <a:pt x="47848" y="61495"/>
                    <a:pt x="30847" y="61495"/>
                  </a:cubicBezTo>
                  <a:cubicBezTo>
                    <a:pt x="13845" y="61495"/>
                    <a:pt x="63" y="47729"/>
                    <a:pt x="63" y="30747"/>
                  </a:cubicBezTo>
                  <a:cubicBezTo>
                    <a:pt x="63" y="13766"/>
                    <a:pt x="13845" y="0"/>
                    <a:pt x="30847" y="0"/>
                  </a:cubicBezTo>
                  <a:cubicBezTo>
                    <a:pt x="47848" y="0"/>
                    <a:pt x="61631" y="13766"/>
                    <a:pt x="61631" y="30747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803" name="TextBox 802">
            <a:extLst>
              <a:ext uri="{FF2B5EF4-FFF2-40B4-BE49-F238E27FC236}">
                <a16:creationId xmlns:a16="http://schemas.microsoft.com/office/drawing/2014/main" id="{257E2B0E-9780-F64E-B40A-677D810E614A}"/>
              </a:ext>
            </a:extLst>
          </p:cNvPr>
          <p:cNvSpPr txBox="1"/>
          <p:nvPr/>
        </p:nvSpPr>
        <p:spPr>
          <a:xfrm>
            <a:off x="7211956" y="63125"/>
            <a:ext cx="1410643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GPU Optimization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BF82EB-49ED-4696-AB3D-89C2B165C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1113" y="868544"/>
            <a:ext cx="6241723" cy="3756907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FAF80CF-ED50-45A8-AB67-FE7F61ED4C81}"/>
              </a:ext>
            </a:extLst>
          </p:cNvPr>
          <p:cNvSpPr txBox="1"/>
          <p:nvPr/>
        </p:nvSpPr>
        <p:spPr>
          <a:xfrm>
            <a:off x="7175117" y="1307540"/>
            <a:ext cx="1535677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defTabSz="1828800"/>
            <a:r>
              <a:rPr lang="en-US" sz="10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Two Genotypes, No Phenotype</a:t>
            </a:r>
          </a:p>
        </p:txBody>
      </p:sp>
      <p:sp>
        <p:nvSpPr>
          <p:cNvPr id="42" name="Freeform 917">
            <a:extLst>
              <a:ext uri="{FF2B5EF4-FFF2-40B4-BE49-F238E27FC236}">
                <a16:creationId xmlns:a16="http://schemas.microsoft.com/office/drawing/2014/main" id="{3819491C-EB19-4AD6-813E-E28440625313}"/>
              </a:ext>
            </a:extLst>
          </p:cNvPr>
          <p:cNvSpPr>
            <a:spLocks noChangeAspect="1"/>
          </p:cNvSpPr>
          <p:nvPr/>
        </p:nvSpPr>
        <p:spPr>
          <a:xfrm>
            <a:off x="6905969" y="1330484"/>
            <a:ext cx="108128" cy="108000"/>
          </a:xfrm>
          <a:custGeom>
            <a:avLst/>
            <a:gdLst>
              <a:gd name="connsiteX0" fmla="*/ 63 w 53871"/>
              <a:gd name="connsiteY0" fmla="*/ 0 h 53807"/>
              <a:gd name="connsiteX1" fmla="*/ 53935 w 53871"/>
              <a:gd name="connsiteY1" fmla="*/ 0 h 53807"/>
              <a:gd name="connsiteX2" fmla="*/ 53935 w 53871"/>
              <a:gd name="connsiteY2" fmla="*/ 53808 h 53807"/>
              <a:gd name="connsiteX3" fmla="*/ 63 w 53871"/>
              <a:gd name="connsiteY3" fmla="*/ 53808 h 53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871" h="53807">
                <a:moveTo>
                  <a:pt x="63" y="0"/>
                </a:moveTo>
                <a:lnTo>
                  <a:pt x="53935" y="0"/>
                </a:lnTo>
                <a:lnTo>
                  <a:pt x="53935" y="53808"/>
                </a:lnTo>
                <a:lnTo>
                  <a:pt x="63" y="53808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solidFill>
              <a:schemeClr val="bg1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A6DB4B2-BBBF-4B28-BAB4-B5114CA16DAD}"/>
              </a:ext>
            </a:extLst>
          </p:cNvPr>
          <p:cNvGrpSpPr/>
          <p:nvPr/>
        </p:nvGrpSpPr>
        <p:grpSpPr>
          <a:xfrm>
            <a:off x="6905969" y="1307540"/>
            <a:ext cx="1804825" cy="809702"/>
            <a:chOff x="6905969" y="1307540"/>
            <a:chExt cx="1804825" cy="809702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37D2AE4-6E72-4574-8BD7-F7D4F3EC61BC}"/>
                </a:ext>
              </a:extLst>
            </p:cNvPr>
            <p:cNvSpPr txBox="1"/>
            <p:nvPr/>
          </p:nvSpPr>
          <p:spPr>
            <a:xfrm>
              <a:off x="7175117" y="1307540"/>
              <a:ext cx="1535677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defTabSz="1828800"/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Two Genotypes, No Phenotype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A822FE4A-E6F6-4349-853F-415443140CD4}"/>
                </a:ext>
              </a:extLst>
            </p:cNvPr>
            <p:cNvGrpSpPr/>
            <p:nvPr/>
          </p:nvGrpSpPr>
          <p:grpSpPr>
            <a:xfrm>
              <a:off x="7190865" y="1588832"/>
              <a:ext cx="470414" cy="480820"/>
              <a:chOff x="7193636" y="1226995"/>
              <a:chExt cx="470414" cy="480820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F7BC1A8E-7B04-4E4A-A20C-A953F9BED826}"/>
                  </a:ext>
                </a:extLst>
              </p:cNvPr>
              <p:cNvGrpSpPr/>
              <p:nvPr/>
            </p:nvGrpSpPr>
            <p:grpSpPr>
              <a:xfrm>
                <a:off x="7193636" y="1226995"/>
                <a:ext cx="470414" cy="480820"/>
                <a:chOff x="7124920" y="365042"/>
                <a:chExt cx="470414" cy="480820"/>
              </a:xfrm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4565F7BA-B031-4FAC-974F-6C0F96B3970B}"/>
                    </a:ext>
                  </a:extLst>
                </p:cNvPr>
                <p:cNvSpPr/>
                <p:nvPr/>
              </p:nvSpPr>
              <p:spPr>
                <a:xfrm>
                  <a:off x="7124920" y="365042"/>
                  <a:ext cx="470414" cy="480820"/>
                </a:xfrm>
                <a:prstGeom prst="rect">
                  <a:avLst/>
                </a:prstGeom>
                <a:noFill/>
                <a:ln w="12700" cap="flat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3E019DA5-734F-4137-8D54-2F45425A14C7}"/>
                    </a:ext>
                  </a:extLst>
                </p:cNvPr>
                <p:cNvGrpSpPr/>
                <p:nvPr/>
              </p:nvGrpSpPr>
              <p:grpSpPr>
                <a:xfrm>
                  <a:off x="7177888" y="411290"/>
                  <a:ext cx="359728" cy="70227"/>
                  <a:chOff x="7177888" y="411290"/>
                  <a:chExt cx="359728" cy="70227"/>
                </a:xfrm>
              </p:grpSpPr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22689C59-DEE4-4C5C-A003-E0EC00D199C8}"/>
                      </a:ext>
                    </a:extLst>
                  </p:cNvPr>
                  <p:cNvSpPr/>
                  <p:nvPr/>
                </p:nvSpPr>
                <p:spPr>
                  <a:xfrm>
                    <a:off x="7177888" y="411290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75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941A4211-E3BA-4386-996F-D59413CAC083}"/>
                      </a:ext>
                    </a:extLst>
                  </p:cNvPr>
                  <p:cNvSpPr/>
                  <p:nvPr/>
                </p:nvSpPr>
                <p:spPr>
                  <a:xfrm>
                    <a:off x="7177888" y="445517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C5C32A3B-2C1A-4D3F-A339-80B007083B83}"/>
                    </a:ext>
                  </a:extLst>
                </p:cNvPr>
                <p:cNvGrpSpPr/>
                <p:nvPr/>
              </p:nvGrpSpPr>
              <p:grpSpPr>
                <a:xfrm>
                  <a:off x="7177888" y="508537"/>
                  <a:ext cx="359728" cy="70227"/>
                  <a:chOff x="7177888" y="411290"/>
                  <a:chExt cx="359728" cy="70227"/>
                </a:xfrm>
              </p:grpSpPr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6F43014-F3EA-4E97-96E5-104692867808}"/>
                      </a:ext>
                    </a:extLst>
                  </p:cNvPr>
                  <p:cNvSpPr/>
                  <p:nvPr/>
                </p:nvSpPr>
                <p:spPr>
                  <a:xfrm>
                    <a:off x="7177888" y="411290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75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28B06C9F-A9AB-407D-AA31-60A5AD3813AF}"/>
                      </a:ext>
                    </a:extLst>
                  </p:cNvPr>
                  <p:cNvSpPr/>
                  <p:nvPr/>
                </p:nvSpPr>
                <p:spPr>
                  <a:xfrm>
                    <a:off x="7177888" y="445517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4DCFEE36-3882-4670-BC86-845F27CDA35D}"/>
                    </a:ext>
                  </a:extLst>
                </p:cNvPr>
                <p:cNvGrpSpPr/>
                <p:nvPr/>
              </p:nvGrpSpPr>
              <p:grpSpPr>
                <a:xfrm>
                  <a:off x="7177888" y="612992"/>
                  <a:ext cx="359728" cy="70227"/>
                  <a:chOff x="7177888" y="411290"/>
                  <a:chExt cx="359728" cy="70227"/>
                </a:xfrm>
              </p:grpSpPr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8626DD3E-8AC5-42DA-AB0C-D472F81DD646}"/>
                      </a:ext>
                    </a:extLst>
                  </p:cNvPr>
                  <p:cNvSpPr/>
                  <p:nvPr/>
                </p:nvSpPr>
                <p:spPr>
                  <a:xfrm>
                    <a:off x="7177888" y="411290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75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ED2D24AB-8345-4EE5-A356-F3677AFFAEBA}"/>
                      </a:ext>
                    </a:extLst>
                  </p:cNvPr>
                  <p:cNvSpPr/>
                  <p:nvPr/>
                </p:nvSpPr>
                <p:spPr>
                  <a:xfrm>
                    <a:off x="7177888" y="445517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DC93A5E5-55C8-4209-8F4E-3291E02763E0}"/>
                  </a:ext>
                </a:extLst>
              </p:cNvPr>
              <p:cNvSpPr/>
              <p:nvPr/>
            </p:nvSpPr>
            <p:spPr>
              <a:xfrm>
                <a:off x="7246604" y="1585491"/>
                <a:ext cx="359728" cy="3600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A0BC375-F23D-47D5-B926-C6F0E6F98DCC}"/>
                  </a:ext>
                </a:extLst>
              </p:cNvPr>
              <p:cNvSpPr/>
              <p:nvPr/>
            </p:nvSpPr>
            <p:spPr>
              <a:xfrm>
                <a:off x="7246604" y="1619718"/>
                <a:ext cx="359728" cy="3600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DD96AC27-D691-4FAC-A13A-23C2181F23B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134995" y="1541242"/>
              <a:ext cx="449493" cy="576000"/>
              <a:chOff x="3183706" y="3510680"/>
              <a:chExt cx="564144" cy="722918"/>
            </a:xfrm>
          </p:grpSpPr>
          <p:sp>
            <p:nvSpPr>
              <p:cNvPr id="48" name="Rounded Rectangle 292">
                <a:extLst>
                  <a:ext uri="{FF2B5EF4-FFF2-40B4-BE49-F238E27FC236}">
                    <a16:creationId xmlns:a16="http://schemas.microsoft.com/office/drawing/2014/main" id="{141C3D74-C956-485C-8F53-E694C5CBDBEB}"/>
                  </a:ext>
                </a:extLst>
              </p:cNvPr>
              <p:cNvSpPr/>
              <p:nvPr/>
            </p:nvSpPr>
            <p:spPr>
              <a:xfrm>
                <a:off x="3389052" y="381760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and</a:t>
                </a:r>
              </a:p>
            </p:txBody>
          </p: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2AEF0485-EE2E-4AA1-8792-B13BF28A52D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44328" y="3926472"/>
                <a:ext cx="77060" cy="104914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4E0B2E6A-765D-47EB-8271-1BD44792CE2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07755" y="3925637"/>
                <a:ext cx="86070" cy="101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51" name="Rounded Rectangle 295">
                <a:extLst>
                  <a:ext uri="{FF2B5EF4-FFF2-40B4-BE49-F238E27FC236}">
                    <a16:creationId xmlns:a16="http://schemas.microsoft.com/office/drawing/2014/main" id="{C45ADEF5-A02F-4FD9-8854-78FCC09CBF6E}"/>
                  </a:ext>
                </a:extLst>
              </p:cNvPr>
              <p:cNvSpPr/>
              <p:nvPr/>
            </p:nvSpPr>
            <p:spPr>
              <a:xfrm>
                <a:off x="3335052" y="3598260"/>
                <a:ext cx="270000" cy="126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popcnt</a:t>
                </a:r>
                <a:endParaRPr kumimoji="0" lang="en-US" sz="600" b="1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Next Condensed Demi Bold" panose="020B0506020202020204" pitchFamily="34" charset="0"/>
                  <a:sym typeface="Arial"/>
                </a:endParaRPr>
              </a:p>
            </p:txBody>
          </p: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D1D92C08-AD86-4772-92A8-8F8F0286C25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70052" y="3728483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53" name="Rounded Rectangle 297">
                <a:extLst>
                  <a:ext uri="{FF2B5EF4-FFF2-40B4-BE49-F238E27FC236}">
                    <a16:creationId xmlns:a16="http://schemas.microsoft.com/office/drawing/2014/main" id="{FD45AE20-70E0-4466-98B4-97CB77221142}"/>
                  </a:ext>
                </a:extLst>
              </p:cNvPr>
              <p:cNvSpPr/>
              <p:nvPr/>
            </p:nvSpPr>
            <p:spPr>
              <a:xfrm>
                <a:off x="3186003" y="402694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nor</a:t>
                </a:r>
              </a:p>
            </p:txBody>
          </p:sp>
          <p:sp>
            <p:nvSpPr>
              <p:cNvPr id="54" name="Rounded Rectangle 298">
                <a:extLst>
                  <a:ext uri="{FF2B5EF4-FFF2-40B4-BE49-F238E27FC236}">
                    <a16:creationId xmlns:a16="http://schemas.microsoft.com/office/drawing/2014/main" id="{B8BA9C12-AD57-4E20-A740-31B396900A38}"/>
                  </a:ext>
                </a:extLst>
              </p:cNvPr>
              <p:cNvSpPr/>
              <p:nvPr/>
            </p:nvSpPr>
            <p:spPr>
              <a:xfrm>
                <a:off x="3585850" y="402694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nor</a:t>
                </a:r>
              </a:p>
            </p:txBody>
          </p: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2A1DFA7E-DD8A-433F-BF85-F48CE97F97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83706" y="4136292"/>
                <a:ext cx="32379" cy="9306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46CB8826-D8CD-4CE2-BE2E-9A06A44CB10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11978" y="4136292"/>
                <a:ext cx="32350" cy="97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3B97782F-1F7E-4D08-B4F6-BCB54D1F0E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85147" y="4136292"/>
                <a:ext cx="32379" cy="9306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AEA3D20E-826F-4DA6-9B3C-6241C4E59FF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713419" y="4136292"/>
                <a:ext cx="32350" cy="97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13049A10-9456-4CD2-ABBC-4ECF76FBC4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70052" y="3510680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47" name="Freeform 917">
              <a:extLst>
                <a:ext uri="{FF2B5EF4-FFF2-40B4-BE49-F238E27FC236}">
                  <a16:creationId xmlns:a16="http://schemas.microsoft.com/office/drawing/2014/main" id="{92E80230-4D33-4570-B144-E3A44262BA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5969" y="1330484"/>
              <a:ext cx="108128" cy="108000"/>
            </a:xfrm>
            <a:custGeom>
              <a:avLst/>
              <a:gdLst>
                <a:gd name="connsiteX0" fmla="*/ 63 w 53871"/>
                <a:gd name="connsiteY0" fmla="*/ 0 h 53807"/>
                <a:gd name="connsiteX1" fmla="*/ 53935 w 53871"/>
                <a:gd name="connsiteY1" fmla="*/ 0 h 53807"/>
                <a:gd name="connsiteX2" fmla="*/ 53935 w 53871"/>
                <a:gd name="connsiteY2" fmla="*/ 53808 h 53807"/>
                <a:gd name="connsiteX3" fmla="*/ 63 w 53871"/>
                <a:gd name="connsiteY3" fmla="*/ 53808 h 5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871" h="53807">
                  <a:moveTo>
                    <a:pt x="63" y="0"/>
                  </a:moveTo>
                  <a:lnTo>
                    <a:pt x="53935" y="0"/>
                  </a:lnTo>
                  <a:lnTo>
                    <a:pt x="53935" y="53808"/>
                  </a:lnTo>
                  <a:lnTo>
                    <a:pt x="63" y="53808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5B0B8DD-D1E5-4D62-AB85-4E1BC73A7306}"/>
              </a:ext>
            </a:extLst>
          </p:cNvPr>
          <p:cNvGrpSpPr/>
          <p:nvPr/>
        </p:nvGrpSpPr>
        <p:grpSpPr>
          <a:xfrm>
            <a:off x="6905969" y="2264584"/>
            <a:ext cx="1678519" cy="809702"/>
            <a:chOff x="6905969" y="2264584"/>
            <a:chExt cx="1678519" cy="809702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F36303B-3B04-4B2C-BDCD-065CD1874465}"/>
                </a:ext>
              </a:extLst>
            </p:cNvPr>
            <p:cNvSpPr txBox="1"/>
            <p:nvPr/>
          </p:nvSpPr>
          <p:spPr>
            <a:xfrm>
              <a:off x="7175117" y="2264584"/>
              <a:ext cx="1043555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defTabSz="1828800"/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Transposed Dataset</a:t>
              </a: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CC25D4F1-1FC0-438D-95F5-9F6F3E2C5861}"/>
                </a:ext>
              </a:extLst>
            </p:cNvPr>
            <p:cNvGrpSpPr/>
            <p:nvPr/>
          </p:nvGrpSpPr>
          <p:grpSpPr>
            <a:xfrm rot="16200000">
              <a:off x="7190865" y="2545876"/>
              <a:ext cx="470414" cy="480820"/>
              <a:chOff x="7193636" y="1226995"/>
              <a:chExt cx="470414" cy="480820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E9B73C70-4720-459C-8D7D-92E068412A00}"/>
                  </a:ext>
                </a:extLst>
              </p:cNvPr>
              <p:cNvGrpSpPr/>
              <p:nvPr/>
            </p:nvGrpSpPr>
            <p:grpSpPr>
              <a:xfrm>
                <a:off x="7193636" y="1226995"/>
                <a:ext cx="470414" cy="480820"/>
                <a:chOff x="7124920" y="365042"/>
                <a:chExt cx="470414" cy="480820"/>
              </a:xfrm>
            </p:grpSpPr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C0B36109-803C-4B8C-84EF-185CE1961F0A}"/>
                    </a:ext>
                  </a:extLst>
                </p:cNvPr>
                <p:cNvSpPr/>
                <p:nvPr/>
              </p:nvSpPr>
              <p:spPr>
                <a:xfrm>
                  <a:off x="7124920" y="365042"/>
                  <a:ext cx="470414" cy="480820"/>
                </a:xfrm>
                <a:prstGeom prst="rect">
                  <a:avLst/>
                </a:prstGeom>
                <a:noFill/>
                <a:ln w="12700" cap="flat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00" name="Group 99">
                  <a:extLst>
                    <a:ext uri="{FF2B5EF4-FFF2-40B4-BE49-F238E27FC236}">
                      <a16:creationId xmlns:a16="http://schemas.microsoft.com/office/drawing/2014/main" id="{8A6A3A50-4F46-4566-942C-37B6CB3A1750}"/>
                    </a:ext>
                  </a:extLst>
                </p:cNvPr>
                <p:cNvGrpSpPr/>
                <p:nvPr/>
              </p:nvGrpSpPr>
              <p:grpSpPr>
                <a:xfrm>
                  <a:off x="7177888" y="411290"/>
                  <a:ext cx="359728" cy="70227"/>
                  <a:chOff x="7177888" y="411290"/>
                  <a:chExt cx="359728" cy="70227"/>
                </a:xfrm>
              </p:grpSpPr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CE2DC9A6-C93F-4022-8EDD-B1474FED390B}"/>
                      </a:ext>
                    </a:extLst>
                  </p:cNvPr>
                  <p:cNvSpPr/>
                  <p:nvPr/>
                </p:nvSpPr>
                <p:spPr>
                  <a:xfrm>
                    <a:off x="7177888" y="411290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75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8" name="Rectangle 107">
                    <a:extLst>
                      <a:ext uri="{FF2B5EF4-FFF2-40B4-BE49-F238E27FC236}">
                        <a16:creationId xmlns:a16="http://schemas.microsoft.com/office/drawing/2014/main" id="{460C3C51-0FCE-4491-A0F5-FA8F85912E37}"/>
                      </a:ext>
                    </a:extLst>
                  </p:cNvPr>
                  <p:cNvSpPr/>
                  <p:nvPr/>
                </p:nvSpPr>
                <p:spPr>
                  <a:xfrm>
                    <a:off x="7177888" y="445517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01" name="Group 100">
                  <a:extLst>
                    <a:ext uri="{FF2B5EF4-FFF2-40B4-BE49-F238E27FC236}">
                      <a16:creationId xmlns:a16="http://schemas.microsoft.com/office/drawing/2014/main" id="{C650C226-9907-48E3-BC60-656C32FD5C82}"/>
                    </a:ext>
                  </a:extLst>
                </p:cNvPr>
                <p:cNvGrpSpPr/>
                <p:nvPr/>
              </p:nvGrpSpPr>
              <p:grpSpPr>
                <a:xfrm>
                  <a:off x="7177888" y="508537"/>
                  <a:ext cx="359728" cy="70227"/>
                  <a:chOff x="7177888" y="411290"/>
                  <a:chExt cx="359728" cy="70227"/>
                </a:xfrm>
              </p:grpSpPr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06E6F34E-F782-4473-8A4C-6CD19523929F}"/>
                      </a:ext>
                    </a:extLst>
                  </p:cNvPr>
                  <p:cNvSpPr/>
                  <p:nvPr/>
                </p:nvSpPr>
                <p:spPr>
                  <a:xfrm>
                    <a:off x="7177888" y="411290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75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1F5E34EC-8FD2-4E2F-BE89-4B678F4A48C0}"/>
                      </a:ext>
                    </a:extLst>
                  </p:cNvPr>
                  <p:cNvSpPr/>
                  <p:nvPr/>
                </p:nvSpPr>
                <p:spPr>
                  <a:xfrm>
                    <a:off x="7177888" y="445517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8DB04481-756B-4088-AA69-8074BF017A81}"/>
                    </a:ext>
                  </a:extLst>
                </p:cNvPr>
                <p:cNvGrpSpPr/>
                <p:nvPr/>
              </p:nvGrpSpPr>
              <p:grpSpPr>
                <a:xfrm>
                  <a:off x="7177888" y="612992"/>
                  <a:ext cx="359728" cy="70227"/>
                  <a:chOff x="7177888" y="411290"/>
                  <a:chExt cx="359728" cy="70227"/>
                </a:xfrm>
              </p:grpSpPr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F53BB12E-8339-4A94-9B39-1278E437C68A}"/>
                      </a:ext>
                    </a:extLst>
                  </p:cNvPr>
                  <p:cNvSpPr/>
                  <p:nvPr/>
                </p:nvSpPr>
                <p:spPr>
                  <a:xfrm>
                    <a:off x="7177888" y="411290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75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CD20AD24-005A-45E1-9D4A-E5680396EF94}"/>
                      </a:ext>
                    </a:extLst>
                  </p:cNvPr>
                  <p:cNvSpPr/>
                  <p:nvPr/>
                </p:nvSpPr>
                <p:spPr>
                  <a:xfrm>
                    <a:off x="7177888" y="445517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ADAA475E-FE6A-401E-9830-DB2159CB67AC}"/>
                  </a:ext>
                </a:extLst>
              </p:cNvPr>
              <p:cNvSpPr/>
              <p:nvPr/>
            </p:nvSpPr>
            <p:spPr>
              <a:xfrm>
                <a:off x="7246604" y="1585491"/>
                <a:ext cx="359728" cy="3600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9AE64FD9-D171-4213-889B-84BFB330A25E}"/>
                  </a:ext>
                </a:extLst>
              </p:cNvPr>
              <p:cNvSpPr/>
              <p:nvPr/>
            </p:nvSpPr>
            <p:spPr>
              <a:xfrm>
                <a:off x="7246604" y="1619718"/>
                <a:ext cx="359728" cy="3600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11393D76-45C6-4D36-A318-4519502D1B8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134995" y="2498286"/>
              <a:ext cx="449493" cy="576000"/>
              <a:chOff x="3183706" y="3510680"/>
              <a:chExt cx="564144" cy="722918"/>
            </a:xfrm>
          </p:grpSpPr>
          <p:sp>
            <p:nvSpPr>
              <p:cNvPr id="84" name="Rounded Rectangle 850">
                <a:extLst>
                  <a:ext uri="{FF2B5EF4-FFF2-40B4-BE49-F238E27FC236}">
                    <a16:creationId xmlns:a16="http://schemas.microsoft.com/office/drawing/2014/main" id="{FAA49AA6-34F9-4155-AB80-D604CD2D7937}"/>
                  </a:ext>
                </a:extLst>
              </p:cNvPr>
              <p:cNvSpPr/>
              <p:nvPr/>
            </p:nvSpPr>
            <p:spPr>
              <a:xfrm>
                <a:off x="3389052" y="381760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and</a:t>
                </a:r>
              </a:p>
            </p:txBody>
          </p:sp>
          <p:cxnSp>
            <p:nvCxnSpPr>
              <p:cNvPr id="85" name="Straight Arrow Connector 84">
                <a:extLst>
                  <a:ext uri="{FF2B5EF4-FFF2-40B4-BE49-F238E27FC236}">
                    <a16:creationId xmlns:a16="http://schemas.microsoft.com/office/drawing/2014/main" id="{6BEB7406-3598-473C-863B-8819E571492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44328" y="3926472"/>
                <a:ext cx="77060" cy="104914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951F2A93-4E2D-47BF-947D-08A0EDE772C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07755" y="3925637"/>
                <a:ext cx="86070" cy="101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87" name="Rounded Rectangle 853">
                <a:extLst>
                  <a:ext uri="{FF2B5EF4-FFF2-40B4-BE49-F238E27FC236}">
                    <a16:creationId xmlns:a16="http://schemas.microsoft.com/office/drawing/2014/main" id="{3B7441E3-D0B3-49D6-A1F1-9CB305F90CE5}"/>
                  </a:ext>
                </a:extLst>
              </p:cNvPr>
              <p:cNvSpPr/>
              <p:nvPr/>
            </p:nvSpPr>
            <p:spPr>
              <a:xfrm>
                <a:off x="3335052" y="3598260"/>
                <a:ext cx="270000" cy="126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popcnt</a:t>
                </a:r>
                <a:endParaRPr kumimoji="0" lang="en-US" sz="600" b="1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Next Condensed Demi Bold" panose="020B0506020202020204" pitchFamily="34" charset="0"/>
                  <a:sym typeface="Arial"/>
                </a:endParaRPr>
              </a:p>
            </p:txBody>
          </p:sp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C4A06440-AAD7-458B-B418-80C3257B70B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70052" y="3728483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89" name="Rounded Rectangle 855">
                <a:extLst>
                  <a:ext uri="{FF2B5EF4-FFF2-40B4-BE49-F238E27FC236}">
                    <a16:creationId xmlns:a16="http://schemas.microsoft.com/office/drawing/2014/main" id="{D6314CAF-63BD-4AE8-A437-D601F43328BF}"/>
                  </a:ext>
                </a:extLst>
              </p:cNvPr>
              <p:cNvSpPr/>
              <p:nvPr/>
            </p:nvSpPr>
            <p:spPr>
              <a:xfrm>
                <a:off x="3186003" y="402694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nor</a:t>
                </a:r>
              </a:p>
            </p:txBody>
          </p:sp>
          <p:sp>
            <p:nvSpPr>
              <p:cNvPr id="90" name="Rounded Rectangle 856">
                <a:extLst>
                  <a:ext uri="{FF2B5EF4-FFF2-40B4-BE49-F238E27FC236}">
                    <a16:creationId xmlns:a16="http://schemas.microsoft.com/office/drawing/2014/main" id="{28B4B89D-B6E2-4DC4-A979-0766B1B36A98}"/>
                  </a:ext>
                </a:extLst>
              </p:cNvPr>
              <p:cNvSpPr/>
              <p:nvPr/>
            </p:nvSpPr>
            <p:spPr>
              <a:xfrm>
                <a:off x="3585850" y="402694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nor</a:t>
                </a:r>
              </a:p>
            </p:txBody>
          </p:sp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ED199050-7E4D-410B-8B51-9800CD4C43E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83706" y="4136292"/>
                <a:ext cx="32379" cy="9306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92" name="Straight Arrow Connector 91">
                <a:extLst>
                  <a:ext uri="{FF2B5EF4-FFF2-40B4-BE49-F238E27FC236}">
                    <a16:creationId xmlns:a16="http://schemas.microsoft.com/office/drawing/2014/main" id="{5BAF5AE7-7385-4039-B639-EC12512B13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11978" y="4136292"/>
                <a:ext cx="32350" cy="97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93" name="Straight Arrow Connector 92">
                <a:extLst>
                  <a:ext uri="{FF2B5EF4-FFF2-40B4-BE49-F238E27FC236}">
                    <a16:creationId xmlns:a16="http://schemas.microsoft.com/office/drawing/2014/main" id="{B5073ED8-076B-4C85-B728-85F16D17654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85147" y="4136292"/>
                <a:ext cx="32379" cy="9306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94" name="Straight Arrow Connector 93">
                <a:extLst>
                  <a:ext uri="{FF2B5EF4-FFF2-40B4-BE49-F238E27FC236}">
                    <a16:creationId xmlns:a16="http://schemas.microsoft.com/office/drawing/2014/main" id="{B71B1468-C3F8-4001-BB3F-94ECB7BD79D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713419" y="4136292"/>
                <a:ext cx="32350" cy="97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95" name="Straight Arrow Connector 94">
                <a:extLst>
                  <a:ext uri="{FF2B5EF4-FFF2-40B4-BE49-F238E27FC236}">
                    <a16:creationId xmlns:a16="http://schemas.microsoft.com/office/drawing/2014/main" id="{A1D562EE-A28A-4364-AB0D-68356661DF2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70052" y="3510680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pic>
          <p:nvPicPr>
            <p:cNvPr id="82" name="Graphic 81" descr="Arrow circle">
              <a:extLst>
                <a:ext uri="{FF2B5EF4-FFF2-40B4-BE49-F238E27FC236}">
                  <a16:creationId xmlns:a16="http://schemas.microsoft.com/office/drawing/2014/main" id="{DD9FAB79-D6EB-4BDF-BD48-45D7AFB38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245553" y="2606680"/>
              <a:ext cx="360000" cy="36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3" name="Freeform 918">
              <a:extLst>
                <a:ext uri="{FF2B5EF4-FFF2-40B4-BE49-F238E27FC236}">
                  <a16:creationId xmlns:a16="http://schemas.microsoft.com/office/drawing/2014/main" id="{41F4753A-F8AE-4783-BFC8-5ED303E7F6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5969" y="2287528"/>
              <a:ext cx="124858" cy="108000"/>
            </a:xfrm>
            <a:custGeom>
              <a:avLst/>
              <a:gdLst>
                <a:gd name="connsiteX0" fmla="*/ 63 w 82916"/>
                <a:gd name="connsiteY0" fmla="*/ 71726 h 71721"/>
                <a:gd name="connsiteX1" fmla="*/ 41521 w 82916"/>
                <a:gd name="connsiteY1" fmla="*/ 4 h 71721"/>
                <a:gd name="connsiteX2" fmla="*/ 82979 w 82916"/>
                <a:gd name="connsiteY2" fmla="*/ 71726 h 7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916" h="71721">
                  <a:moveTo>
                    <a:pt x="63" y="71726"/>
                  </a:moveTo>
                  <a:lnTo>
                    <a:pt x="41521" y="4"/>
                  </a:lnTo>
                  <a:lnTo>
                    <a:pt x="82979" y="71726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1626B306-AD81-4B7F-AEA6-010FB91F77E3}"/>
              </a:ext>
            </a:extLst>
          </p:cNvPr>
          <p:cNvSpPr txBox="1"/>
          <p:nvPr/>
        </p:nvSpPr>
        <p:spPr>
          <a:xfrm>
            <a:off x="1273639" y="3570418"/>
            <a:ext cx="5009385" cy="49244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Memory accesses are now more efficient!</a:t>
            </a:r>
          </a:p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We have now “block loads” versus a lot of gathers!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2A06882F-0A5D-4638-8261-CB2AB278C387}"/>
              </a:ext>
            </a:extLst>
          </p:cNvPr>
          <p:cNvSpPr txBox="1"/>
          <p:nvPr/>
        </p:nvSpPr>
        <p:spPr>
          <a:xfrm>
            <a:off x="3055452" y="2253446"/>
            <a:ext cx="214802" cy="153888"/>
          </a:xfrm>
          <a:prstGeom prst="rect">
            <a:avLst/>
          </a:prstGeom>
          <a:solidFill>
            <a:schemeClr val="bg1"/>
          </a:solidFill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algn="ctr" defTabSz="1828800"/>
            <a:r>
              <a:rPr lang="en-US" sz="1000" b="1" dirty="0">
                <a:solidFill>
                  <a:srgbClr val="00597D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2.5x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4BB83825-3E64-4FE6-9825-769AF6D7417B}"/>
              </a:ext>
            </a:extLst>
          </p:cNvPr>
          <p:cNvSpPr txBox="1"/>
          <p:nvPr/>
        </p:nvSpPr>
        <p:spPr>
          <a:xfrm>
            <a:off x="3277309" y="2264584"/>
            <a:ext cx="341440" cy="123111"/>
          </a:xfrm>
          <a:prstGeom prst="rect">
            <a:avLst/>
          </a:prstGeom>
          <a:solidFill>
            <a:schemeClr val="bg1"/>
          </a:solidFill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defTabSz="1828800">
              <a:lnSpc>
                <a:spcPct val="80000"/>
              </a:lnSpc>
            </a:pPr>
            <a:r>
              <a:rPr lang="en-US" sz="500" b="1" dirty="0">
                <a:solidFill>
                  <a:srgbClr val="00597D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performance</a:t>
            </a:r>
          </a:p>
          <a:p>
            <a:pPr defTabSz="1828800">
              <a:lnSpc>
                <a:spcPct val="80000"/>
              </a:lnSpc>
            </a:pPr>
            <a:r>
              <a:rPr lang="en-US" sz="500" b="1" dirty="0">
                <a:solidFill>
                  <a:srgbClr val="00597D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improvement</a:t>
            </a:r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E18D3AE0-EE8D-431A-A83C-E91FC2145D00}"/>
              </a:ext>
            </a:extLst>
          </p:cNvPr>
          <p:cNvCxnSpPr>
            <a:cxnSpLocks/>
          </p:cNvCxnSpPr>
          <p:nvPr/>
        </p:nvCxnSpPr>
        <p:spPr>
          <a:xfrm flipV="1">
            <a:off x="2992139" y="1983328"/>
            <a:ext cx="0" cy="500963"/>
          </a:xfrm>
          <a:prstGeom prst="straightConnector1">
            <a:avLst/>
          </a:prstGeom>
          <a:noFill/>
          <a:ln w="12700" cap="flat">
            <a:solidFill>
              <a:srgbClr val="00597D"/>
            </a:solidFill>
            <a:prstDash val="solid"/>
            <a:round/>
            <a:headEnd type="none" w="med" len="med"/>
            <a:tailEnd type="triangle" w="sm" len="sm"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4236D0DC-1AAC-4AD7-BE38-E0BBCD470483}"/>
              </a:ext>
            </a:extLst>
          </p:cNvPr>
          <p:cNvSpPr txBox="1"/>
          <p:nvPr/>
        </p:nvSpPr>
        <p:spPr>
          <a:xfrm>
            <a:off x="3971943" y="2235536"/>
            <a:ext cx="214802" cy="153888"/>
          </a:xfrm>
          <a:prstGeom prst="rect">
            <a:avLst/>
          </a:prstGeom>
          <a:solidFill>
            <a:schemeClr val="bg1"/>
          </a:solidFill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algn="ctr" defTabSz="1828800"/>
            <a:r>
              <a:rPr lang="en-US" sz="1000" b="1" dirty="0">
                <a:solidFill>
                  <a:schemeClr val="accent1">
                    <a:lumMod val="50000"/>
                  </a:schemeClr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2.5x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BD4FDA81-2CD2-4763-BB0E-DA05977958DF}"/>
              </a:ext>
            </a:extLst>
          </p:cNvPr>
          <p:cNvSpPr txBox="1"/>
          <p:nvPr/>
        </p:nvSpPr>
        <p:spPr>
          <a:xfrm>
            <a:off x="3971427" y="2370906"/>
            <a:ext cx="209994" cy="61555"/>
          </a:xfrm>
          <a:prstGeom prst="rect">
            <a:avLst/>
          </a:prstGeom>
          <a:solidFill>
            <a:schemeClr val="bg1"/>
          </a:solidFill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defTabSz="1828800">
              <a:lnSpc>
                <a:spcPct val="80000"/>
              </a:lnSpc>
            </a:pPr>
            <a:r>
              <a:rPr lang="en-US" sz="500" b="1" dirty="0">
                <a:solidFill>
                  <a:schemeClr val="accent1">
                    <a:lumMod val="50000"/>
                  </a:schemeClr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speedup</a:t>
            </a:r>
          </a:p>
        </p:txBody>
      </p:sp>
    </p:spTree>
    <p:extLst>
      <p:ext uri="{BB962C8B-B14F-4D97-AF65-F5344CB8AC3E}">
        <p14:creationId xmlns:p14="http://schemas.microsoft.com/office/powerpoint/2010/main" val="402066821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788F09-C217-F440-BE37-9B936F524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Advisor in action…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33A23-E3B5-8345-95C4-29B339A6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68</a:t>
            </a:fld>
            <a:r>
              <a:rPr lang="pt-PT"/>
              <a:t>  </a:t>
            </a:r>
            <a:r>
              <a:rPr lang="pt-PT" b="0"/>
              <a:t>|</a:t>
            </a:r>
            <a:endParaRPr lang="uk-UA" b="0" dirty="0"/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id="{C405ED78-4798-A34F-B1BE-9C739FEC72EE}"/>
              </a:ext>
            </a:extLst>
          </p:cNvPr>
          <p:cNvSpPr/>
          <p:nvPr/>
        </p:nvSpPr>
        <p:spPr>
          <a:xfrm>
            <a:off x="6687350" y="0"/>
            <a:ext cx="2456650" cy="5143500"/>
          </a:xfrm>
          <a:prstGeom prst="rect">
            <a:avLst/>
          </a:prstGeom>
          <a:solidFill>
            <a:srgbClr val="00597D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637BB7-9F6F-264C-A270-146DBC9D1EA6}"/>
              </a:ext>
            </a:extLst>
          </p:cNvPr>
          <p:cNvGrpSpPr/>
          <p:nvPr/>
        </p:nvGrpSpPr>
        <p:grpSpPr>
          <a:xfrm>
            <a:off x="6905969" y="450944"/>
            <a:ext cx="1792001" cy="709254"/>
            <a:chOff x="6905969" y="450944"/>
            <a:chExt cx="1792001" cy="709254"/>
          </a:xfrm>
        </p:grpSpPr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7F3D38D3-1B49-424F-A840-332FFEF4BD42}"/>
                </a:ext>
              </a:extLst>
            </p:cNvPr>
            <p:cNvSpPr txBox="1"/>
            <p:nvPr/>
          </p:nvSpPr>
          <p:spPr>
            <a:xfrm>
              <a:off x="7175117" y="450944"/>
              <a:ext cx="1522853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defTabSz="1828800"/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Three Genotypes + Phenotype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712B104-F208-3B4D-880C-CD329D54B6F0}"/>
                </a:ext>
              </a:extLst>
            </p:cNvPr>
            <p:cNvGrpSpPr/>
            <p:nvPr/>
          </p:nvGrpSpPr>
          <p:grpSpPr>
            <a:xfrm>
              <a:off x="7190865" y="679378"/>
              <a:ext cx="470414" cy="480820"/>
              <a:chOff x="7124920" y="365042"/>
              <a:chExt cx="470414" cy="480820"/>
            </a:xfrm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C9F77248-06BF-7146-AE78-4D2C87D5D812}"/>
                  </a:ext>
                </a:extLst>
              </p:cNvPr>
              <p:cNvSpPr/>
              <p:nvPr/>
            </p:nvSpPr>
            <p:spPr>
              <a:xfrm>
                <a:off x="7124920" y="365042"/>
                <a:ext cx="470414" cy="48082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A7D428CB-DB10-BB4C-B8AA-DE7AE05B9872}"/>
                  </a:ext>
                </a:extLst>
              </p:cNvPr>
              <p:cNvGrpSpPr/>
              <p:nvPr/>
            </p:nvGrpSpPr>
            <p:grpSpPr>
              <a:xfrm>
                <a:off x="7177888" y="411290"/>
                <a:ext cx="359728" cy="104455"/>
                <a:chOff x="7177888" y="411290"/>
                <a:chExt cx="359728" cy="104455"/>
              </a:xfrm>
            </p:grpSpPr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8FA9A594-F810-8749-9894-E3F3ED6E25E6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C8AC1865-7A7B-0242-B49B-1605AAF743C5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2EAD230E-8FF9-514A-9ABD-DD3F9478A9B8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72924A39-F1A9-4F47-8D8D-90EC34B74D73}"/>
                  </a:ext>
                </a:extLst>
              </p:cNvPr>
              <p:cNvGrpSpPr/>
              <p:nvPr/>
            </p:nvGrpSpPr>
            <p:grpSpPr>
              <a:xfrm>
                <a:off x="7177888" y="508537"/>
                <a:ext cx="359728" cy="104455"/>
                <a:chOff x="7177888" y="411290"/>
                <a:chExt cx="359728" cy="104455"/>
              </a:xfrm>
            </p:grpSpPr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F46E6D34-9C62-AA49-8BA4-58DD16D209C9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ED189552-1158-064F-851B-256240C34D29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157D36FC-1D8F-2D4A-9030-61A55E9C4760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B6FF3A16-F9B8-BC4F-A51C-E2E8787E6D54}"/>
                  </a:ext>
                </a:extLst>
              </p:cNvPr>
              <p:cNvGrpSpPr/>
              <p:nvPr/>
            </p:nvGrpSpPr>
            <p:grpSpPr>
              <a:xfrm>
                <a:off x="7177888" y="612992"/>
                <a:ext cx="359728" cy="104455"/>
                <a:chOff x="7177888" y="411290"/>
                <a:chExt cx="359728" cy="104455"/>
              </a:xfrm>
            </p:grpSpPr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78CD421A-F950-3E4B-BF32-F4489C9F418C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4CB2CB17-BAE4-B846-B8E6-278AFE7DBE92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03A5BD55-9C8A-4A4E-A741-CCEE470D20AB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03DE9CA7-544D-574E-8062-992A60FEC702}"/>
                  </a:ext>
                </a:extLst>
              </p:cNvPr>
              <p:cNvSpPr/>
              <p:nvPr/>
            </p:nvSpPr>
            <p:spPr>
              <a:xfrm>
                <a:off x="7177888" y="756992"/>
                <a:ext cx="359728" cy="3600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C4E26584-492D-264E-A541-31B3F1699BB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03947" y="679378"/>
              <a:ext cx="468000" cy="446023"/>
              <a:chOff x="2796231" y="2702265"/>
              <a:chExt cx="563080" cy="536639"/>
            </a:xfrm>
          </p:grpSpPr>
          <p:sp>
            <p:nvSpPr>
              <p:cNvPr id="228" name="Rounded Rectangle 227">
                <a:extLst>
                  <a:ext uri="{FF2B5EF4-FFF2-40B4-BE49-F238E27FC236}">
                    <a16:creationId xmlns:a16="http://schemas.microsoft.com/office/drawing/2014/main" id="{099E7CE4-9051-4945-9A9B-FA9252945D6E}"/>
                  </a:ext>
                </a:extLst>
              </p:cNvPr>
              <p:cNvSpPr/>
              <p:nvPr/>
            </p:nvSpPr>
            <p:spPr>
              <a:xfrm>
                <a:off x="314334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and</a:t>
                </a:r>
              </a:p>
            </p:txBody>
          </p:sp>
          <p:cxnSp>
            <p:nvCxnSpPr>
              <p:cNvPr id="229" name="Straight Arrow Connector 228">
                <a:extLst>
                  <a:ext uri="{FF2B5EF4-FFF2-40B4-BE49-F238E27FC236}">
                    <a16:creationId xmlns:a16="http://schemas.microsoft.com/office/drawing/2014/main" id="{F82CFD39-C4B7-0743-9D08-85CDE1E601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98587" y="3126682"/>
                <a:ext cx="77060" cy="104914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34" name="Straight Arrow Connector 233">
                <a:extLst>
                  <a:ext uri="{FF2B5EF4-FFF2-40B4-BE49-F238E27FC236}">
                    <a16:creationId xmlns:a16="http://schemas.microsoft.com/office/drawing/2014/main" id="{14A8715D-C269-B84B-9BF9-5051BC07C2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58839" y="3129022"/>
                <a:ext cx="82660" cy="10988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3" name="Straight Arrow Connector 242">
                <a:extLst>
                  <a:ext uri="{FF2B5EF4-FFF2-40B4-BE49-F238E27FC236}">
                    <a16:creationId xmlns:a16="http://schemas.microsoft.com/office/drawing/2014/main" id="{BB11C006-BAC7-F242-8250-8BD6CE45C2E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53010" y="3071139"/>
                <a:ext cx="91155" cy="1348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44" name="Rounded Rectangle 243">
                <a:extLst>
                  <a:ext uri="{FF2B5EF4-FFF2-40B4-BE49-F238E27FC236}">
                    <a16:creationId xmlns:a16="http://schemas.microsoft.com/office/drawing/2014/main" id="{B935295E-ADF6-574A-B5AD-27C6F21D335E}"/>
                  </a:ext>
                </a:extLst>
              </p:cNvPr>
              <p:cNvSpPr/>
              <p:nvPr/>
            </p:nvSpPr>
            <p:spPr>
              <a:xfrm>
                <a:off x="3089311" y="2798470"/>
                <a:ext cx="270000" cy="126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popcnt</a:t>
                </a:r>
                <a:endParaRPr kumimoji="0" lang="en-US" sz="600" b="1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Next Condensed Demi Bold" panose="020B0506020202020204" pitchFamily="34" charset="0"/>
                  <a:sym typeface="Arial"/>
                </a:endParaRPr>
              </a:p>
            </p:txBody>
          </p:sp>
          <p:cxnSp>
            <p:nvCxnSpPr>
              <p:cNvPr id="245" name="Straight Arrow Connector 244">
                <a:extLst>
                  <a:ext uri="{FF2B5EF4-FFF2-40B4-BE49-F238E27FC236}">
                    <a16:creationId xmlns:a16="http://schemas.microsoft.com/office/drawing/2014/main" id="{64955A48-A605-6E4D-9473-C06B955B3B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5721" y="2928693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6" name="Straight Arrow Connector 245">
                <a:extLst>
                  <a:ext uri="{FF2B5EF4-FFF2-40B4-BE49-F238E27FC236}">
                    <a16:creationId xmlns:a16="http://schemas.microsoft.com/office/drawing/2014/main" id="{26C5208F-75BE-E74B-A7AA-6DBBE1E573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8517" y="2702265"/>
                <a:ext cx="0" cy="9123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47" name="Rounded Rectangle 246">
                <a:extLst>
                  <a:ext uri="{FF2B5EF4-FFF2-40B4-BE49-F238E27FC236}">
                    <a16:creationId xmlns:a16="http://schemas.microsoft.com/office/drawing/2014/main" id="{BDEC93B6-7B22-FD41-942A-15E071638518}"/>
                  </a:ext>
                </a:extLst>
              </p:cNvPr>
              <p:cNvSpPr/>
              <p:nvPr/>
            </p:nvSpPr>
            <p:spPr>
              <a:xfrm>
                <a:off x="288690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not</a:t>
                </a:r>
              </a:p>
            </p:txBody>
          </p:sp>
          <p:cxnSp>
            <p:nvCxnSpPr>
              <p:cNvPr id="248" name="Straight Arrow Connector 247">
                <a:extLst>
                  <a:ext uri="{FF2B5EF4-FFF2-40B4-BE49-F238E27FC236}">
                    <a16:creationId xmlns:a16="http://schemas.microsoft.com/office/drawing/2014/main" id="{B7C6AEFD-AEE1-404C-9477-6BEB5A8AA3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6231" y="3071139"/>
                <a:ext cx="91013" cy="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916" name="Freeform 915">
              <a:extLst>
                <a:ext uri="{FF2B5EF4-FFF2-40B4-BE49-F238E27FC236}">
                  <a16:creationId xmlns:a16="http://schemas.microsoft.com/office/drawing/2014/main" id="{68EEE73D-7639-EE4E-A295-EE01482AE8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5969" y="473888"/>
              <a:ext cx="108128" cy="108000"/>
            </a:xfrm>
            <a:custGeom>
              <a:avLst/>
              <a:gdLst>
                <a:gd name="connsiteX0" fmla="*/ 61631 w 61567"/>
                <a:gd name="connsiteY0" fmla="*/ 30747 h 61494"/>
                <a:gd name="connsiteX1" fmla="*/ 30847 w 61567"/>
                <a:gd name="connsiteY1" fmla="*/ 61495 h 61494"/>
                <a:gd name="connsiteX2" fmla="*/ 63 w 61567"/>
                <a:gd name="connsiteY2" fmla="*/ 30747 h 61494"/>
                <a:gd name="connsiteX3" fmla="*/ 30847 w 61567"/>
                <a:gd name="connsiteY3" fmla="*/ 0 h 61494"/>
                <a:gd name="connsiteX4" fmla="*/ 61631 w 61567"/>
                <a:gd name="connsiteY4" fmla="*/ 30747 h 6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67" h="61494">
                  <a:moveTo>
                    <a:pt x="61631" y="30747"/>
                  </a:moveTo>
                  <a:cubicBezTo>
                    <a:pt x="61631" y="47729"/>
                    <a:pt x="47848" y="61495"/>
                    <a:pt x="30847" y="61495"/>
                  </a:cubicBezTo>
                  <a:cubicBezTo>
                    <a:pt x="13845" y="61495"/>
                    <a:pt x="63" y="47729"/>
                    <a:pt x="63" y="30747"/>
                  </a:cubicBezTo>
                  <a:cubicBezTo>
                    <a:pt x="63" y="13766"/>
                    <a:pt x="13845" y="0"/>
                    <a:pt x="30847" y="0"/>
                  </a:cubicBezTo>
                  <a:cubicBezTo>
                    <a:pt x="47848" y="0"/>
                    <a:pt x="61631" y="13766"/>
                    <a:pt x="61631" y="30747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803" name="TextBox 802">
            <a:extLst>
              <a:ext uri="{FF2B5EF4-FFF2-40B4-BE49-F238E27FC236}">
                <a16:creationId xmlns:a16="http://schemas.microsoft.com/office/drawing/2014/main" id="{257E2B0E-9780-F64E-B40A-677D810E614A}"/>
              </a:ext>
            </a:extLst>
          </p:cNvPr>
          <p:cNvSpPr txBox="1"/>
          <p:nvPr/>
        </p:nvSpPr>
        <p:spPr>
          <a:xfrm>
            <a:off x="7211956" y="63125"/>
            <a:ext cx="1410643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GPU Optimization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BF82EB-49ED-4696-AB3D-89C2B165C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1113" y="868544"/>
            <a:ext cx="6241723" cy="3756907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FAF80CF-ED50-45A8-AB67-FE7F61ED4C81}"/>
              </a:ext>
            </a:extLst>
          </p:cNvPr>
          <p:cNvSpPr txBox="1"/>
          <p:nvPr/>
        </p:nvSpPr>
        <p:spPr>
          <a:xfrm>
            <a:off x="7175117" y="1307540"/>
            <a:ext cx="1535677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defTabSz="1828800"/>
            <a:r>
              <a:rPr lang="en-US" sz="10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Two Genotypes, No Phenotype</a:t>
            </a:r>
          </a:p>
        </p:txBody>
      </p:sp>
      <p:sp>
        <p:nvSpPr>
          <p:cNvPr id="42" name="Freeform 917">
            <a:extLst>
              <a:ext uri="{FF2B5EF4-FFF2-40B4-BE49-F238E27FC236}">
                <a16:creationId xmlns:a16="http://schemas.microsoft.com/office/drawing/2014/main" id="{3819491C-EB19-4AD6-813E-E28440625313}"/>
              </a:ext>
            </a:extLst>
          </p:cNvPr>
          <p:cNvSpPr>
            <a:spLocks noChangeAspect="1"/>
          </p:cNvSpPr>
          <p:nvPr/>
        </p:nvSpPr>
        <p:spPr>
          <a:xfrm>
            <a:off x="6905969" y="1330484"/>
            <a:ext cx="108128" cy="108000"/>
          </a:xfrm>
          <a:custGeom>
            <a:avLst/>
            <a:gdLst>
              <a:gd name="connsiteX0" fmla="*/ 63 w 53871"/>
              <a:gd name="connsiteY0" fmla="*/ 0 h 53807"/>
              <a:gd name="connsiteX1" fmla="*/ 53935 w 53871"/>
              <a:gd name="connsiteY1" fmla="*/ 0 h 53807"/>
              <a:gd name="connsiteX2" fmla="*/ 53935 w 53871"/>
              <a:gd name="connsiteY2" fmla="*/ 53808 h 53807"/>
              <a:gd name="connsiteX3" fmla="*/ 63 w 53871"/>
              <a:gd name="connsiteY3" fmla="*/ 53808 h 53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871" h="53807">
                <a:moveTo>
                  <a:pt x="63" y="0"/>
                </a:moveTo>
                <a:lnTo>
                  <a:pt x="53935" y="0"/>
                </a:lnTo>
                <a:lnTo>
                  <a:pt x="53935" y="53808"/>
                </a:lnTo>
                <a:lnTo>
                  <a:pt x="63" y="53808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solidFill>
              <a:schemeClr val="bg1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A6DB4B2-BBBF-4B28-BAB4-B5114CA16DAD}"/>
              </a:ext>
            </a:extLst>
          </p:cNvPr>
          <p:cNvGrpSpPr/>
          <p:nvPr/>
        </p:nvGrpSpPr>
        <p:grpSpPr>
          <a:xfrm>
            <a:off x="6905969" y="1307540"/>
            <a:ext cx="1804825" cy="809702"/>
            <a:chOff x="6905969" y="1307540"/>
            <a:chExt cx="1804825" cy="809702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37D2AE4-6E72-4574-8BD7-F7D4F3EC61BC}"/>
                </a:ext>
              </a:extLst>
            </p:cNvPr>
            <p:cNvSpPr txBox="1"/>
            <p:nvPr/>
          </p:nvSpPr>
          <p:spPr>
            <a:xfrm>
              <a:off x="7175117" y="1307540"/>
              <a:ext cx="1535677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defTabSz="1828800"/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Two Genotypes, No Phenotype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A822FE4A-E6F6-4349-853F-415443140CD4}"/>
                </a:ext>
              </a:extLst>
            </p:cNvPr>
            <p:cNvGrpSpPr/>
            <p:nvPr/>
          </p:nvGrpSpPr>
          <p:grpSpPr>
            <a:xfrm>
              <a:off x="7190865" y="1588832"/>
              <a:ext cx="470414" cy="480820"/>
              <a:chOff x="7193636" y="1226995"/>
              <a:chExt cx="470414" cy="480820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F7BC1A8E-7B04-4E4A-A20C-A953F9BED826}"/>
                  </a:ext>
                </a:extLst>
              </p:cNvPr>
              <p:cNvGrpSpPr/>
              <p:nvPr/>
            </p:nvGrpSpPr>
            <p:grpSpPr>
              <a:xfrm>
                <a:off x="7193636" y="1226995"/>
                <a:ext cx="470414" cy="480820"/>
                <a:chOff x="7124920" y="365042"/>
                <a:chExt cx="470414" cy="480820"/>
              </a:xfrm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4565F7BA-B031-4FAC-974F-6C0F96B3970B}"/>
                    </a:ext>
                  </a:extLst>
                </p:cNvPr>
                <p:cNvSpPr/>
                <p:nvPr/>
              </p:nvSpPr>
              <p:spPr>
                <a:xfrm>
                  <a:off x="7124920" y="365042"/>
                  <a:ext cx="470414" cy="480820"/>
                </a:xfrm>
                <a:prstGeom prst="rect">
                  <a:avLst/>
                </a:prstGeom>
                <a:noFill/>
                <a:ln w="12700" cap="flat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3E019DA5-734F-4137-8D54-2F45425A14C7}"/>
                    </a:ext>
                  </a:extLst>
                </p:cNvPr>
                <p:cNvGrpSpPr/>
                <p:nvPr/>
              </p:nvGrpSpPr>
              <p:grpSpPr>
                <a:xfrm>
                  <a:off x="7177888" y="411290"/>
                  <a:ext cx="359728" cy="70227"/>
                  <a:chOff x="7177888" y="411290"/>
                  <a:chExt cx="359728" cy="70227"/>
                </a:xfrm>
              </p:grpSpPr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22689C59-DEE4-4C5C-A003-E0EC00D199C8}"/>
                      </a:ext>
                    </a:extLst>
                  </p:cNvPr>
                  <p:cNvSpPr/>
                  <p:nvPr/>
                </p:nvSpPr>
                <p:spPr>
                  <a:xfrm>
                    <a:off x="7177888" y="411290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75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941A4211-E3BA-4386-996F-D59413CAC083}"/>
                      </a:ext>
                    </a:extLst>
                  </p:cNvPr>
                  <p:cNvSpPr/>
                  <p:nvPr/>
                </p:nvSpPr>
                <p:spPr>
                  <a:xfrm>
                    <a:off x="7177888" y="445517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C5C32A3B-2C1A-4D3F-A339-80B007083B83}"/>
                    </a:ext>
                  </a:extLst>
                </p:cNvPr>
                <p:cNvGrpSpPr/>
                <p:nvPr/>
              </p:nvGrpSpPr>
              <p:grpSpPr>
                <a:xfrm>
                  <a:off x="7177888" y="508537"/>
                  <a:ext cx="359728" cy="70227"/>
                  <a:chOff x="7177888" y="411290"/>
                  <a:chExt cx="359728" cy="70227"/>
                </a:xfrm>
              </p:grpSpPr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6F43014-F3EA-4E97-96E5-104692867808}"/>
                      </a:ext>
                    </a:extLst>
                  </p:cNvPr>
                  <p:cNvSpPr/>
                  <p:nvPr/>
                </p:nvSpPr>
                <p:spPr>
                  <a:xfrm>
                    <a:off x="7177888" y="411290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75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28B06C9F-A9AB-407D-AA31-60A5AD3813AF}"/>
                      </a:ext>
                    </a:extLst>
                  </p:cNvPr>
                  <p:cNvSpPr/>
                  <p:nvPr/>
                </p:nvSpPr>
                <p:spPr>
                  <a:xfrm>
                    <a:off x="7177888" y="445517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4DCFEE36-3882-4670-BC86-845F27CDA35D}"/>
                    </a:ext>
                  </a:extLst>
                </p:cNvPr>
                <p:cNvGrpSpPr/>
                <p:nvPr/>
              </p:nvGrpSpPr>
              <p:grpSpPr>
                <a:xfrm>
                  <a:off x="7177888" y="612992"/>
                  <a:ext cx="359728" cy="70227"/>
                  <a:chOff x="7177888" y="411290"/>
                  <a:chExt cx="359728" cy="70227"/>
                </a:xfrm>
              </p:grpSpPr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8626DD3E-8AC5-42DA-AB0C-D472F81DD646}"/>
                      </a:ext>
                    </a:extLst>
                  </p:cNvPr>
                  <p:cNvSpPr/>
                  <p:nvPr/>
                </p:nvSpPr>
                <p:spPr>
                  <a:xfrm>
                    <a:off x="7177888" y="411290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75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ED2D24AB-8345-4EE5-A356-F3677AFFAEBA}"/>
                      </a:ext>
                    </a:extLst>
                  </p:cNvPr>
                  <p:cNvSpPr/>
                  <p:nvPr/>
                </p:nvSpPr>
                <p:spPr>
                  <a:xfrm>
                    <a:off x="7177888" y="445517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DC93A5E5-55C8-4209-8F4E-3291E02763E0}"/>
                  </a:ext>
                </a:extLst>
              </p:cNvPr>
              <p:cNvSpPr/>
              <p:nvPr/>
            </p:nvSpPr>
            <p:spPr>
              <a:xfrm>
                <a:off x="7246604" y="1585491"/>
                <a:ext cx="359728" cy="3600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A0BC375-F23D-47D5-B926-C6F0E6F98DCC}"/>
                  </a:ext>
                </a:extLst>
              </p:cNvPr>
              <p:cNvSpPr/>
              <p:nvPr/>
            </p:nvSpPr>
            <p:spPr>
              <a:xfrm>
                <a:off x="7246604" y="1619718"/>
                <a:ext cx="359728" cy="3600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DD96AC27-D691-4FAC-A13A-23C2181F23B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134995" y="1541242"/>
              <a:ext cx="449493" cy="576000"/>
              <a:chOff x="3183706" y="3510680"/>
              <a:chExt cx="564144" cy="722918"/>
            </a:xfrm>
          </p:grpSpPr>
          <p:sp>
            <p:nvSpPr>
              <p:cNvPr id="48" name="Rounded Rectangle 292">
                <a:extLst>
                  <a:ext uri="{FF2B5EF4-FFF2-40B4-BE49-F238E27FC236}">
                    <a16:creationId xmlns:a16="http://schemas.microsoft.com/office/drawing/2014/main" id="{141C3D74-C956-485C-8F53-E694C5CBDBEB}"/>
                  </a:ext>
                </a:extLst>
              </p:cNvPr>
              <p:cNvSpPr/>
              <p:nvPr/>
            </p:nvSpPr>
            <p:spPr>
              <a:xfrm>
                <a:off x="3389052" y="381760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and</a:t>
                </a:r>
              </a:p>
            </p:txBody>
          </p: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2AEF0485-EE2E-4AA1-8792-B13BF28A52D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44328" y="3926472"/>
                <a:ext cx="77060" cy="104914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4E0B2E6A-765D-47EB-8271-1BD44792CE2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07755" y="3925637"/>
                <a:ext cx="86070" cy="101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51" name="Rounded Rectangle 295">
                <a:extLst>
                  <a:ext uri="{FF2B5EF4-FFF2-40B4-BE49-F238E27FC236}">
                    <a16:creationId xmlns:a16="http://schemas.microsoft.com/office/drawing/2014/main" id="{C45ADEF5-A02F-4FD9-8854-78FCC09CBF6E}"/>
                  </a:ext>
                </a:extLst>
              </p:cNvPr>
              <p:cNvSpPr/>
              <p:nvPr/>
            </p:nvSpPr>
            <p:spPr>
              <a:xfrm>
                <a:off x="3335052" y="3598260"/>
                <a:ext cx="270000" cy="126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popcnt</a:t>
                </a:r>
                <a:endParaRPr kumimoji="0" lang="en-US" sz="600" b="1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Next Condensed Demi Bold" panose="020B0506020202020204" pitchFamily="34" charset="0"/>
                  <a:sym typeface="Arial"/>
                </a:endParaRPr>
              </a:p>
            </p:txBody>
          </p: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D1D92C08-AD86-4772-92A8-8F8F0286C25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70052" y="3728483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53" name="Rounded Rectangle 297">
                <a:extLst>
                  <a:ext uri="{FF2B5EF4-FFF2-40B4-BE49-F238E27FC236}">
                    <a16:creationId xmlns:a16="http://schemas.microsoft.com/office/drawing/2014/main" id="{FD45AE20-70E0-4466-98B4-97CB77221142}"/>
                  </a:ext>
                </a:extLst>
              </p:cNvPr>
              <p:cNvSpPr/>
              <p:nvPr/>
            </p:nvSpPr>
            <p:spPr>
              <a:xfrm>
                <a:off x="3186003" y="402694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nor</a:t>
                </a:r>
              </a:p>
            </p:txBody>
          </p:sp>
          <p:sp>
            <p:nvSpPr>
              <p:cNvPr id="54" name="Rounded Rectangle 298">
                <a:extLst>
                  <a:ext uri="{FF2B5EF4-FFF2-40B4-BE49-F238E27FC236}">
                    <a16:creationId xmlns:a16="http://schemas.microsoft.com/office/drawing/2014/main" id="{B8BA9C12-AD57-4E20-A740-31B396900A38}"/>
                  </a:ext>
                </a:extLst>
              </p:cNvPr>
              <p:cNvSpPr/>
              <p:nvPr/>
            </p:nvSpPr>
            <p:spPr>
              <a:xfrm>
                <a:off x="3585850" y="402694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nor</a:t>
                </a:r>
              </a:p>
            </p:txBody>
          </p: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2A1DFA7E-DD8A-433F-BF85-F48CE97F97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83706" y="4136292"/>
                <a:ext cx="32379" cy="9306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46CB8826-D8CD-4CE2-BE2E-9A06A44CB10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11978" y="4136292"/>
                <a:ext cx="32350" cy="97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3B97782F-1F7E-4D08-B4F6-BCB54D1F0E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85147" y="4136292"/>
                <a:ext cx="32379" cy="9306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AEA3D20E-826F-4DA6-9B3C-6241C4E59FF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713419" y="4136292"/>
                <a:ext cx="32350" cy="97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13049A10-9456-4CD2-ABBC-4ECF76FBC4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70052" y="3510680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47" name="Freeform 917">
              <a:extLst>
                <a:ext uri="{FF2B5EF4-FFF2-40B4-BE49-F238E27FC236}">
                  <a16:creationId xmlns:a16="http://schemas.microsoft.com/office/drawing/2014/main" id="{92E80230-4D33-4570-B144-E3A44262BA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5969" y="1330484"/>
              <a:ext cx="108128" cy="108000"/>
            </a:xfrm>
            <a:custGeom>
              <a:avLst/>
              <a:gdLst>
                <a:gd name="connsiteX0" fmla="*/ 63 w 53871"/>
                <a:gd name="connsiteY0" fmla="*/ 0 h 53807"/>
                <a:gd name="connsiteX1" fmla="*/ 53935 w 53871"/>
                <a:gd name="connsiteY1" fmla="*/ 0 h 53807"/>
                <a:gd name="connsiteX2" fmla="*/ 53935 w 53871"/>
                <a:gd name="connsiteY2" fmla="*/ 53808 h 53807"/>
                <a:gd name="connsiteX3" fmla="*/ 63 w 53871"/>
                <a:gd name="connsiteY3" fmla="*/ 53808 h 5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871" h="53807">
                  <a:moveTo>
                    <a:pt x="63" y="0"/>
                  </a:moveTo>
                  <a:lnTo>
                    <a:pt x="53935" y="0"/>
                  </a:lnTo>
                  <a:lnTo>
                    <a:pt x="53935" y="53808"/>
                  </a:lnTo>
                  <a:lnTo>
                    <a:pt x="63" y="53808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5B0B8DD-D1E5-4D62-AB85-4E1BC73A7306}"/>
              </a:ext>
            </a:extLst>
          </p:cNvPr>
          <p:cNvGrpSpPr/>
          <p:nvPr/>
        </p:nvGrpSpPr>
        <p:grpSpPr>
          <a:xfrm>
            <a:off x="6905969" y="2264584"/>
            <a:ext cx="1678519" cy="809702"/>
            <a:chOff x="6905969" y="2264584"/>
            <a:chExt cx="1678519" cy="809702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F36303B-3B04-4B2C-BDCD-065CD1874465}"/>
                </a:ext>
              </a:extLst>
            </p:cNvPr>
            <p:cNvSpPr txBox="1"/>
            <p:nvPr/>
          </p:nvSpPr>
          <p:spPr>
            <a:xfrm>
              <a:off x="7175117" y="2264584"/>
              <a:ext cx="1043555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defTabSz="1828800"/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Transposed Dataset</a:t>
              </a: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CC25D4F1-1FC0-438D-95F5-9F6F3E2C5861}"/>
                </a:ext>
              </a:extLst>
            </p:cNvPr>
            <p:cNvGrpSpPr/>
            <p:nvPr/>
          </p:nvGrpSpPr>
          <p:grpSpPr>
            <a:xfrm rot="16200000">
              <a:off x="7190865" y="2545876"/>
              <a:ext cx="470414" cy="480820"/>
              <a:chOff x="7193636" y="1226995"/>
              <a:chExt cx="470414" cy="480820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E9B73C70-4720-459C-8D7D-92E068412A00}"/>
                  </a:ext>
                </a:extLst>
              </p:cNvPr>
              <p:cNvGrpSpPr/>
              <p:nvPr/>
            </p:nvGrpSpPr>
            <p:grpSpPr>
              <a:xfrm>
                <a:off x="7193636" y="1226995"/>
                <a:ext cx="470414" cy="480820"/>
                <a:chOff x="7124920" y="365042"/>
                <a:chExt cx="470414" cy="480820"/>
              </a:xfrm>
            </p:grpSpPr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C0B36109-803C-4B8C-84EF-185CE1961F0A}"/>
                    </a:ext>
                  </a:extLst>
                </p:cNvPr>
                <p:cNvSpPr/>
                <p:nvPr/>
              </p:nvSpPr>
              <p:spPr>
                <a:xfrm>
                  <a:off x="7124920" y="365042"/>
                  <a:ext cx="470414" cy="480820"/>
                </a:xfrm>
                <a:prstGeom prst="rect">
                  <a:avLst/>
                </a:prstGeom>
                <a:noFill/>
                <a:ln w="12700" cap="flat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00" name="Group 99">
                  <a:extLst>
                    <a:ext uri="{FF2B5EF4-FFF2-40B4-BE49-F238E27FC236}">
                      <a16:creationId xmlns:a16="http://schemas.microsoft.com/office/drawing/2014/main" id="{8A6A3A50-4F46-4566-942C-37B6CB3A1750}"/>
                    </a:ext>
                  </a:extLst>
                </p:cNvPr>
                <p:cNvGrpSpPr/>
                <p:nvPr/>
              </p:nvGrpSpPr>
              <p:grpSpPr>
                <a:xfrm>
                  <a:off x="7177888" y="411290"/>
                  <a:ext cx="359728" cy="70227"/>
                  <a:chOff x="7177888" y="411290"/>
                  <a:chExt cx="359728" cy="70227"/>
                </a:xfrm>
              </p:grpSpPr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CE2DC9A6-C93F-4022-8EDD-B1474FED390B}"/>
                      </a:ext>
                    </a:extLst>
                  </p:cNvPr>
                  <p:cNvSpPr/>
                  <p:nvPr/>
                </p:nvSpPr>
                <p:spPr>
                  <a:xfrm>
                    <a:off x="7177888" y="411290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75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8" name="Rectangle 107">
                    <a:extLst>
                      <a:ext uri="{FF2B5EF4-FFF2-40B4-BE49-F238E27FC236}">
                        <a16:creationId xmlns:a16="http://schemas.microsoft.com/office/drawing/2014/main" id="{460C3C51-0FCE-4491-A0F5-FA8F85912E37}"/>
                      </a:ext>
                    </a:extLst>
                  </p:cNvPr>
                  <p:cNvSpPr/>
                  <p:nvPr/>
                </p:nvSpPr>
                <p:spPr>
                  <a:xfrm>
                    <a:off x="7177888" y="445517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01" name="Group 100">
                  <a:extLst>
                    <a:ext uri="{FF2B5EF4-FFF2-40B4-BE49-F238E27FC236}">
                      <a16:creationId xmlns:a16="http://schemas.microsoft.com/office/drawing/2014/main" id="{C650C226-9907-48E3-BC60-656C32FD5C82}"/>
                    </a:ext>
                  </a:extLst>
                </p:cNvPr>
                <p:cNvGrpSpPr/>
                <p:nvPr/>
              </p:nvGrpSpPr>
              <p:grpSpPr>
                <a:xfrm>
                  <a:off x="7177888" y="508537"/>
                  <a:ext cx="359728" cy="70227"/>
                  <a:chOff x="7177888" y="411290"/>
                  <a:chExt cx="359728" cy="70227"/>
                </a:xfrm>
              </p:grpSpPr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06E6F34E-F782-4473-8A4C-6CD19523929F}"/>
                      </a:ext>
                    </a:extLst>
                  </p:cNvPr>
                  <p:cNvSpPr/>
                  <p:nvPr/>
                </p:nvSpPr>
                <p:spPr>
                  <a:xfrm>
                    <a:off x="7177888" y="411290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75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1F5E34EC-8FD2-4E2F-BE89-4B678F4A48C0}"/>
                      </a:ext>
                    </a:extLst>
                  </p:cNvPr>
                  <p:cNvSpPr/>
                  <p:nvPr/>
                </p:nvSpPr>
                <p:spPr>
                  <a:xfrm>
                    <a:off x="7177888" y="445517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8DB04481-756B-4088-AA69-8074BF017A81}"/>
                    </a:ext>
                  </a:extLst>
                </p:cNvPr>
                <p:cNvGrpSpPr/>
                <p:nvPr/>
              </p:nvGrpSpPr>
              <p:grpSpPr>
                <a:xfrm>
                  <a:off x="7177888" y="612992"/>
                  <a:ext cx="359728" cy="70227"/>
                  <a:chOff x="7177888" y="411290"/>
                  <a:chExt cx="359728" cy="70227"/>
                </a:xfrm>
              </p:grpSpPr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F53BB12E-8339-4A94-9B39-1278E437C68A}"/>
                      </a:ext>
                    </a:extLst>
                  </p:cNvPr>
                  <p:cNvSpPr/>
                  <p:nvPr/>
                </p:nvSpPr>
                <p:spPr>
                  <a:xfrm>
                    <a:off x="7177888" y="411290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75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CD20AD24-005A-45E1-9D4A-E5680396EF94}"/>
                      </a:ext>
                    </a:extLst>
                  </p:cNvPr>
                  <p:cNvSpPr/>
                  <p:nvPr/>
                </p:nvSpPr>
                <p:spPr>
                  <a:xfrm>
                    <a:off x="7177888" y="445517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ADAA475E-FE6A-401E-9830-DB2159CB67AC}"/>
                  </a:ext>
                </a:extLst>
              </p:cNvPr>
              <p:cNvSpPr/>
              <p:nvPr/>
            </p:nvSpPr>
            <p:spPr>
              <a:xfrm>
                <a:off x="7246604" y="1585491"/>
                <a:ext cx="359728" cy="3600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9AE64FD9-D171-4213-889B-84BFB330A25E}"/>
                  </a:ext>
                </a:extLst>
              </p:cNvPr>
              <p:cNvSpPr/>
              <p:nvPr/>
            </p:nvSpPr>
            <p:spPr>
              <a:xfrm>
                <a:off x="7246604" y="1619718"/>
                <a:ext cx="359728" cy="3600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11393D76-45C6-4D36-A318-4519502D1B8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134995" y="2498286"/>
              <a:ext cx="449493" cy="576000"/>
              <a:chOff x="3183706" y="3510680"/>
              <a:chExt cx="564144" cy="722918"/>
            </a:xfrm>
          </p:grpSpPr>
          <p:sp>
            <p:nvSpPr>
              <p:cNvPr id="84" name="Rounded Rectangle 850">
                <a:extLst>
                  <a:ext uri="{FF2B5EF4-FFF2-40B4-BE49-F238E27FC236}">
                    <a16:creationId xmlns:a16="http://schemas.microsoft.com/office/drawing/2014/main" id="{FAA49AA6-34F9-4155-AB80-D604CD2D7937}"/>
                  </a:ext>
                </a:extLst>
              </p:cNvPr>
              <p:cNvSpPr/>
              <p:nvPr/>
            </p:nvSpPr>
            <p:spPr>
              <a:xfrm>
                <a:off x="3389052" y="381760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and</a:t>
                </a:r>
              </a:p>
            </p:txBody>
          </p:sp>
          <p:cxnSp>
            <p:nvCxnSpPr>
              <p:cNvPr id="85" name="Straight Arrow Connector 84">
                <a:extLst>
                  <a:ext uri="{FF2B5EF4-FFF2-40B4-BE49-F238E27FC236}">
                    <a16:creationId xmlns:a16="http://schemas.microsoft.com/office/drawing/2014/main" id="{6BEB7406-3598-473C-863B-8819E571492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44328" y="3926472"/>
                <a:ext cx="77060" cy="104914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951F2A93-4E2D-47BF-947D-08A0EDE772C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07755" y="3925637"/>
                <a:ext cx="86070" cy="101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87" name="Rounded Rectangle 853">
                <a:extLst>
                  <a:ext uri="{FF2B5EF4-FFF2-40B4-BE49-F238E27FC236}">
                    <a16:creationId xmlns:a16="http://schemas.microsoft.com/office/drawing/2014/main" id="{3B7441E3-D0B3-49D6-A1F1-9CB305F90CE5}"/>
                  </a:ext>
                </a:extLst>
              </p:cNvPr>
              <p:cNvSpPr/>
              <p:nvPr/>
            </p:nvSpPr>
            <p:spPr>
              <a:xfrm>
                <a:off x="3335052" y="3598260"/>
                <a:ext cx="270000" cy="126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popcnt</a:t>
                </a:r>
                <a:endParaRPr kumimoji="0" lang="en-US" sz="600" b="1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Next Condensed Demi Bold" panose="020B0506020202020204" pitchFamily="34" charset="0"/>
                  <a:sym typeface="Arial"/>
                </a:endParaRPr>
              </a:p>
            </p:txBody>
          </p:sp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C4A06440-AAD7-458B-B418-80C3257B70B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70052" y="3728483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89" name="Rounded Rectangle 855">
                <a:extLst>
                  <a:ext uri="{FF2B5EF4-FFF2-40B4-BE49-F238E27FC236}">
                    <a16:creationId xmlns:a16="http://schemas.microsoft.com/office/drawing/2014/main" id="{D6314CAF-63BD-4AE8-A437-D601F43328BF}"/>
                  </a:ext>
                </a:extLst>
              </p:cNvPr>
              <p:cNvSpPr/>
              <p:nvPr/>
            </p:nvSpPr>
            <p:spPr>
              <a:xfrm>
                <a:off x="3186003" y="402694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nor</a:t>
                </a:r>
              </a:p>
            </p:txBody>
          </p:sp>
          <p:sp>
            <p:nvSpPr>
              <p:cNvPr id="90" name="Rounded Rectangle 856">
                <a:extLst>
                  <a:ext uri="{FF2B5EF4-FFF2-40B4-BE49-F238E27FC236}">
                    <a16:creationId xmlns:a16="http://schemas.microsoft.com/office/drawing/2014/main" id="{28B4B89D-B6E2-4DC4-A979-0766B1B36A98}"/>
                  </a:ext>
                </a:extLst>
              </p:cNvPr>
              <p:cNvSpPr/>
              <p:nvPr/>
            </p:nvSpPr>
            <p:spPr>
              <a:xfrm>
                <a:off x="3585850" y="402694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nor</a:t>
                </a:r>
              </a:p>
            </p:txBody>
          </p:sp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ED199050-7E4D-410B-8B51-9800CD4C43E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83706" y="4136292"/>
                <a:ext cx="32379" cy="9306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92" name="Straight Arrow Connector 91">
                <a:extLst>
                  <a:ext uri="{FF2B5EF4-FFF2-40B4-BE49-F238E27FC236}">
                    <a16:creationId xmlns:a16="http://schemas.microsoft.com/office/drawing/2014/main" id="{5BAF5AE7-7385-4039-B639-EC12512B13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11978" y="4136292"/>
                <a:ext cx="32350" cy="97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93" name="Straight Arrow Connector 92">
                <a:extLst>
                  <a:ext uri="{FF2B5EF4-FFF2-40B4-BE49-F238E27FC236}">
                    <a16:creationId xmlns:a16="http://schemas.microsoft.com/office/drawing/2014/main" id="{B5073ED8-076B-4C85-B728-85F16D17654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85147" y="4136292"/>
                <a:ext cx="32379" cy="9306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94" name="Straight Arrow Connector 93">
                <a:extLst>
                  <a:ext uri="{FF2B5EF4-FFF2-40B4-BE49-F238E27FC236}">
                    <a16:creationId xmlns:a16="http://schemas.microsoft.com/office/drawing/2014/main" id="{B71B1468-C3F8-4001-BB3F-94ECB7BD79D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713419" y="4136292"/>
                <a:ext cx="32350" cy="97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95" name="Straight Arrow Connector 94">
                <a:extLst>
                  <a:ext uri="{FF2B5EF4-FFF2-40B4-BE49-F238E27FC236}">
                    <a16:creationId xmlns:a16="http://schemas.microsoft.com/office/drawing/2014/main" id="{A1D562EE-A28A-4364-AB0D-68356661DF2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70052" y="3510680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pic>
          <p:nvPicPr>
            <p:cNvPr id="82" name="Graphic 81" descr="Arrow circle">
              <a:extLst>
                <a:ext uri="{FF2B5EF4-FFF2-40B4-BE49-F238E27FC236}">
                  <a16:creationId xmlns:a16="http://schemas.microsoft.com/office/drawing/2014/main" id="{DD9FAB79-D6EB-4BDF-BD48-45D7AFB38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245553" y="2606680"/>
              <a:ext cx="360000" cy="36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3" name="Freeform 918">
              <a:extLst>
                <a:ext uri="{FF2B5EF4-FFF2-40B4-BE49-F238E27FC236}">
                  <a16:creationId xmlns:a16="http://schemas.microsoft.com/office/drawing/2014/main" id="{41F4753A-F8AE-4783-BFC8-5ED303E7F6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5969" y="2287528"/>
              <a:ext cx="124858" cy="108000"/>
            </a:xfrm>
            <a:custGeom>
              <a:avLst/>
              <a:gdLst>
                <a:gd name="connsiteX0" fmla="*/ 63 w 82916"/>
                <a:gd name="connsiteY0" fmla="*/ 71726 h 71721"/>
                <a:gd name="connsiteX1" fmla="*/ 41521 w 82916"/>
                <a:gd name="connsiteY1" fmla="*/ 4 h 71721"/>
                <a:gd name="connsiteX2" fmla="*/ 82979 w 82916"/>
                <a:gd name="connsiteY2" fmla="*/ 71726 h 7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916" h="71721">
                  <a:moveTo>
                    <a:pt x="63" y="71726"/>
                  </a:moveTo>
                  <a:lnTo>
                    <a:pt x="41521" y="4"/>
                  </a:lnTo>
                  <a:lnTo>
                    <a:pt x="82979" y="71726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1626B306-AD81-4B7F-AEA6-010FB91F77E3}"/>
              </a:ext>
            </a:extLst>
          </p:cNvPr>
          <p:cNvSpPr txBox="1"/>
          <p:nvPr/>
        </p:nvSpPr>
        <p:spPr>
          <a:xfrm>
            <a:off x="2180137" y="3570418"/>
            <a:ext cx="3196388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How can we improve this result?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2A06882F-0A5D-4638-8261-CB2AB278C387}"/>
              </a:ext>
            </a:extLst>
          </p:cNvPr>
          <p:cNvSpPr txBox="1"/>
          <p:nvPr/>
        </p:nvSpPr>
        <p:spPr>
          <a:xfrm>
            <a:off x="3055452" y="2253446"/>
            <a:ext cx="214802" cy="153888"/>
          </a:xfrm>
          <a:prstGeom prst="rect">
            <a:avLst/>
          </a:prstGeom>
          <a:solidFill>
            <a:schemeClr val="bg1"/>
          </a:solidFill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algn="ctr" defTabSz="1828800"/>
            <a:r>
              <a:rPr lang="en-US" sz="1000" b="1" dirty="0">
                <a:solidFill>
                  <a:srgbClr val="00597D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2.5x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4BB83825-3E64-4FE6-9825-769AF6D7417B}"/>
              </a:ext>
            </a:extLst>
          </p:cNvPr>
          <p:cNvSpPr txBox="1"/>
          <p:nvPr/>
        </p:nvSpPr>
        <p:spPr>
          <a:xfrm>
            <a:off x="3277309" y="2264584"/>
            <a:ext cx="341440" cy="123111"/>
          </a:xfrm>
          <a:prstGeom prst="rect">
            <a:avLst/>
          </a:prstGeom>
          <a:solidFill>
            <a:schemeClr val="bg1"/>
          </a:solidFill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defTabSz="1828800">
              <a:lnSpc>
                <a:spcPct val="80000"/>
              </a:lnSpc>
            </a:pPr>
            <a:r>
              <a:rPr lang="en-US" sz="500" b="1" dirty="0">
                <a:solidFill>
                  <a:srgbClr val="00597D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performance</a:t>
            </a:r>
          </a:p>
          <a:p>
            <a:pPr defTabSz="1828800">
              <a:lnSpc>
                <a:spcPct val="80000"/>
              </a:lnSpc>
            </a:pPr>
            <a:r>
              <a:rPr lang="en-US" sz="500" b="1" dirty="0">
                <a:solidFill>
                  <a:srgbClr val="00597D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improvement</a:t>
            </a:r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E18D3AE0-EE8D-431A-A83C-E91FC2145D00}"/>
              </a:ext>
            </a:extLst>
          </p:cNvPr>
          <p:cNvCxnSpPr>
            <a:cxnSpLocks/>
          </p:cNvCxnSpPr>
          <p:nvPr/>
        </p:nvCxnSpPr>
        <p:spPr>
          <a:xfrm flipV="1">
            <a:off x="2992139" y="1983328"/>
            <a:ext cx="0" cy="500963"/>
          </a:xfrm>
          <a:prstGeom prst="straightConnector1">
            <a:avLst/>
          </a:prstGeom>
          <a:noFill/>
          <a:ln w="12700" cap="flat">
            <a:solidFill>
              <a:srgbClr val="00597D"/>
            </a:solidFill>
            <a:prstDash val="solid"/>
            <a:round/>
            <a:headEnd type="none" w="med" len="med"/>
            <a:tailEnd type="triangle" w="sm" len="sm"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4236D0DC-1AAC-4AD7-BE38-E0BBCD470483}"/>
              </a:ext>
            </a:extLst>
          </p:cNvPr>
          <p:cNvSpPr txBox="1"/>
          <p:nvPr/>
        </p:nvSpPr>
        <p:spPr>
          <a:xfrm>
            <a:off x="3971943" y="2235536"/>
            <a:ext cx="214802" cy="153888"/>
          </a:xfrm>
          <a:prstGeom prst="rect">
            <a:avLst/>
          </a:prstGeom>
          <a:solidFill>
            <a:schemeClr val="bg1"/>
          </a:solidFill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algn="ctr" defTabSz="1828800"/>
            <a:r>
              <a:rPr lang="en-US" sz="1000" b="1" dirty="0">
                <a:solidFill>
                  <a:schemeClr val="accent1">
                    <a:lumMod val="50000"/>
                  </a:schemeClr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2.5x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BD4FDA81-2CD2-4763-BB0E-DA05977958DF}"/>
              </a:ext>
            </a:extLst>
          </p:cNvPr>
          <p:cNvSpPr txBox="1"/>
          <p:nvPr/>
        </p:nvSpPr>
        <p:spPr>
          <a:xfrm>
            <a:off x="3971427" y="2370906"/>
            <a:ext cx="209994" cy="61555"/>
          </a:xfrm>
          <a:prstGeom prst="rect">
            <a:avLst/>
          </a:prstGeom>
          <a:solidFill>
            <a:schemeClr val="bg1"/>
          </a:solidFill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defTabSz="1828800">
              <a:lnSpc>
                <a:spcPct val="80000"/>
              </a:lnSpc>
            </a:pPr>
            <a:r>
              <a:rPr lang="en-US" sz="500" b="1" dirty="0">
                <a:solidFill>
                  <a:schemeClr val="accent1">
                    <a:lumMod val="50000"/>
                  </a:schemeClr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speedup</a:t>
            </a:r>
          </a:p>
        </p:txBody>
      </p:sp>
    </p:spTree>
    <p:extLst>
      <p:ext uri="{BB962C8B-B14F-4D97-AF65-F5344CB8AC3E}">
        <p14:creationId xmlns:p14="http://schemas.microsoft.com/office/powerpoint/2010/main" val="252113470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788F09-C217-F440-BE37-9B936F524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set tiling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33A23-E3B5-8345-95C4-29B339A6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69</a:t>
            </a:fld>
            <a:r>
              <a:rPr lang="pt-PT"/>
              <a:t>  </a:t>
            </a:r>
            <a:r>
              <a:rPr lang="pt-PT" b="0"/>
              <a:t>|</a:t>
            </a:r>
            <a:endParaRPr lang="uk-UA" b="0" dirty="0"/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id="{C405ED78-4798-A34F-B1BE-9C739FEC72EE}"/>
              </a:ext>
            </a:extLst>
          </p:cNvPr>
          <p:cNvSpPr/>
          <p:nvPr/>
        </p:nvSpPr>
        <p:spPr>
          <a:xfrm>
            <a:off x="6687350" y="0"/>
            <a:ext cx="2456650" cy="5143500"/>
          </a:xfrm>
          <a:prstGeom prst="rect">
            <a:avLst/>
          </a:prstGeom>
          <a:solidFill>
            <a:srgbClr val="00597D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637BB7-9F6F-264C-A270-146DBC9D1EA6}"/>
              </a:ext>
            </a:extLst>
          </p:cNvPr>
          <p:cNvGrpSpPr/>
          <p:nvPr/>
        </p:nvGrpSpPr>
        <p:grpSpPr>
          <a:xfrm>
            <a:off x="6905969" y="450944"/>
            <a:ext cx="1792001" cy="709254"/>
            <a:chOff x="6905969" y="450944"/>
            <a:chExt cx="1792001" cy="709254"/>
          </a:xfrm>
        </p:grpSpPr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7F3D38D3-1B49-424F-A840-332FFEF4BD42}"/>
                </a:ext>
              </a:extLst>
            </p:cNvPr>
            <p:cNvSpPr txBox="1"/>
            <p:nvPr/>
          </p:nvSpPr>
          <p:spPr>
            <a:xfrm>
              <a:off x="7175117" y="450944"/>
              <a:ext cx="1522853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defTabSz="1828800"/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Three Genotypes + Phenotype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712B104-F208-3B4D-880C-CD329D54B6F0}"/>
                </a:ext>
              </a:extLst>
            </p:cNvPr>
            <p:cNvGrpSpPr/>
            <p:nvPr/>
          </p:nvGrpSpPr>
          <p:grpSpPr>
            <a:xfrm>
              <a:off x="7190865" y="679378"/>
              <a:ext cx="470414" cy="480820"/>
              <a:chOff x="7124920" y="365042"/>
              <a:chExt cx="470414" cy="480820"/>
            </a:xfrm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C9F77248-06BF-7146-AE78-4D2C87D5D812}"/>
                  </a:ext>
                </a:extLst>
              </p:cNvPr>
              <p:cNvSpPr/>
              <p:nvPr/>
            </p:nvSpPr>
            <p:spPr>
              <a:xfrm>
                <a:off x="7124920" y="365042"/>
                <a:ext cx="470414" cy="48082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A7D428CB-DB10-BB4C-B8AA-DE7AE05B9872}"/>
                  </a:ext>
                </a:extLst>
              </p:cNvPr>
              <p:cNvGrpSpPr/>
              <p:nvPr/>
            </p:nvGrpSpPr>
            <p:grpSpPr>
              <a:xfrm>
                <a:off x="7177888" y="411290"/>
                <a:ext cx="359728" cy="104455"/>
                <a:chOff x="7177888" y="411290"/>
                <a:chExt cx="359728" cy="104455"/>
              </a:xfrm>
            </p:grpSpPr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8FA9A594-F810-8749-9894-E3F3ED6E25E6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C8AC1865-7A7B-0242-B49B-1605AAF743C5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2EAD230E-8FF9-514A-9ABD-DD3F9478A9B8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72924A39-F1A9-4F47-8D8D-90EC34B74D73}"/>
                  </a:ext>
                </a:extLst>
              </p:cNvPr>
              <p:cNvGrpSpPr/>
              <p:nvPr/>
            </p:nvGrpSpPr>
            <p:grpSpPr>
              <a:xfrm>
                <a:off x="7177888" y="508537"/>
                <a:ext cx="359728" cy="104455"/>
                <a:chOff x="7177888" y="411290"/>
                <a:chExt cx="359728" cy="104455"/>
              </a:xfrm>
            </p:grpSpPr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F46E6D34-9C62-AA49-8BA4-58DD16D209C9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ED189552-1158-064F-851B-256240C34D29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157D36FC-1D8F-2D4A-9030-61A55E9C4760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B6FF3A16-F9B8-BC4F-A51C-E2E8787E6D54}"/>
                  </a:ext>
                </a:extLst>
              </p:cNvPr>
              <p:cNvGrpSpPr/>
              <p:nvPr/>
            </p:nvGrpSpPr>
            <p:grpSpPr>
              <a:xfrm>
                <a:off x="7177888" y="612992"/>
                <a:ext cx="359728" cy="104455"/>
                <a:chOff x="7177888" y="411290"/>
                <a:chExt cx="359728" cy="104455"/>
              </a:xfrm>
            </p:grpSpPr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78CD421A-F950-3E4B-BF32-F4489C9F418C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4CB2CB17-BAE4-B846-B8E6-278AFE7DBE92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03A5BD55-9C8A-4A4E-A741-CCEE470D20AB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03DE9CA7-544D-574E-8062-992A60FEC702}"/>
                  </a:ext>
                </a:extLst>
              </p:cNvPr>
              <p:cNvSpPr/>
              <p:nvPr/>
            </p:nvSpPr>
            <p:spPr>
              <a:xfrm>
                <a:off x="7177888" y="756992"/>
                <a:ext cx="359728" cy="3600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C4E26584-492D-264E-A541-31B3F1699BB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03947" y="679378"/>
              <a:ext cx="468000" cy="446023"/>
              <a:chOff x="2796231" y="2702265"/>
              <a:chExt cx="563080" cy="536639"/>
            </a:xfrm>
          </p:grpSpPr>
          <p:sp>
            <p:nvSpPr>
              <p:cNvPr id="228" name="Rounded Rectangle 227">
                <a:extLst>
                  <a:ext uri="{FF2B5EF4-FFF2-40B4-BE49-F238E27FC236}">
                    <a16:creationId xmlns:a16="http://schemas.microsoft.com/office/drawing/2014/main" id="{099E7CE4-9051-4945-9A9B-FA9252945D6E}"/>
                  </a:ext>
                </a:extLst>
              </p:cNvPr>
              <p:cNvSpPr/>
              <p:nvPr/>
            </p:nvSpPr>
            <p:spPr>
              <a:xfrm>
                <a:off x="314334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and</a:t>
                </a:r>
              </a:p>
            </p:txBody>
          </p:sp>
          <p:cxnSp>
            <p:nvCxnSpPr>
              <p:cNvPr id="229" name="Straight Arrow Connector 228">
                <a:extLst>
                  <a:ext uri="{FF2B5EF4-FFF2-40B4-BE49-F238E27FC236}">
                    <a16:creationId xmlns:a16="http://schemas.microsoft.com/office/drawing/2014/main" id="{F82CFD39-C4B7-0743-9D08-85CDE1E601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98587" y="3126682"/>
                <a:ext cx="77060" cy="104914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34" name="Straight Arrow Connector 233">
                <a:extLst>
                  <a:ext uri="{FF2B5EF4-FFF2-40B4-BE49-F238E27FC236}">
                    <a16:creationId xmlns:a16="http://schemas.microsoft.com/office/drawing/2014/main" id="{14A8715D-C269-B84B-9BF9-5051BC07C2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58839" y="3129022"/>
                <a:ext cx="82660" cy="10988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3" name="Straight Arrow Connector 242">
                <a:extLst>
                  <a:ext uri="{FF2B5EF4-FFF2-40B4-BE49-F238E27FC236}">
                    <a16:creationId xmlns:a16="http://schemas.microsoft.com/office/drawing/2014/main" id="{BB11C006-BAC7-F242-8250-8BD6CE45C2E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53010" y="3071139"/>
                <a:ext cx="91155" cy="1348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44" name="Rounded Rectangle 243">
                <a:extLst>
                  <a:ext uri="{FF2B5EF4-FFF2-40B4-BE49-F238E27FC236}">
                    <a16:creationId xmlns:a16="http://schemas.microsoft.com/office/drawing/2014/main" id="{B935295E-ADF6-574A-B5AD-27C6F21D335E}"/>
                  </a:ext>
                </a:extLst>
              </p:cNvPr>
              <p:cNvSpPr/>
              <p:nvPr/>
            </p:nvSpPr>
            <p:spPr>
              <a:xfrm>
                <a:off x="3089311" y="2798470"/>
                <a:ext cx="270000" cy="126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popcnt</a:t>
                </a:r>
                <a:endParaRPr kumimoji="0" lang="en-US" sz="600" b="1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Next Condensed Demi Bold" panose="020B0506020202020204" pitchFamily="34" charset="0"/>
                  <a:sym typeface="Arial"/>
                </a:endParaRPr>
              </a:p>
            </p:txBody>
          </p:sp>
          <p:cxnSp>
            <p:nvCxnSpPr>
              <p:cNvPr id="245" name="Straight Arrow Connector 244">
                <a:extLst>
                  <a:ext uri="{FF2B5EF4-FFF2-40B4-BE49-F238E27FC236}">
                    <a16:creationId xmlns:a16="http://schemas.microsoft.com/office/drawing/2014/main" id="{64955A48-A605-6E4D-9473-C06B955B3B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5721" y="2928693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6" name="Straight Arrow Connector 245">
                <a:extLst>
                  <a:ext uri="{FF2B5EF4-FFF2-40B4-BE49-F238E27FC236}">
                    <a16:creationId xmlns:a16="http://schemas.microsoft.com/office/drawing/2014/main" id="{26C5208F-75BE-E74B-A7AA-6DBBE1E573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8517" y="2702265"/>
                <a:ext cx="0" cy="9123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47" name="Rounded Rectangle 246">
                <a:extLst>
                  <a:ext uri="{FF2B5EF4-FFF2-40B4-BE49-F238E27FC236}">
                    <a16:creationId xmlns:a16="http://schemas.microsoft.com/office/drawing/2014/main" id="{BDEC93B6-7B22-FD41-942A-15E071638518}"/>
                  </a:ext>
                </a:extLst>
              </p:cNvPr>
              <p:cNvSpPr/>
              <p:nvPr/>
            </p:nvSpPr>
            <p:spPr>
              <a:xfrm>
                <a:off x="288690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not</a:t>
                </a:r>
              </a:p>
            </p:txBody>
          </p:sp>
          <p:cxnSp>
            <p:nvCxnSpPr>
              <p:cNvPr id="248" name="Straight Arrow Connector 247">
                <a:extLst>
                  <a:ext uri="{FF2B5EF4-FFF2-40B4-BE49-F238E27FC236}">
                    <a16:creationId xmlns:a16="http://schemas.microsoft.com/office/drawing/2014/main" id="{B7C6AEFD-AEE1-404C-9477-6BEB5A8AA3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6231" y="3071139"/>
                <a:ext cx="91013" cy="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916" name="Freeform 915">
              <a:extLst>
                <a:ext uri="{FF2B5EF4-FFF2-40B4-BE49-F238E27FC236}">
                  <a16:creationId xmlns:a16="http://schemas.microsoft.com/office/drawing/2014/main" id="{68EEE73D-7639-EE4E-A295-EE01482AE8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5969" y="473888"/>
              <a:ext cx="108128" cy="108000"/>
            </a:xfrm>
            <a:custGeom>
              <a:avLst/>
              <a:gdLst>
                <a:gd name="connsiteX0" fmla="*/ 61631 w 61567"/>
                <a:gd name="connsiteY0" fmla="*/ 30747 h 61494"/>
                <a:gd name="connsiteX1" fmla="*/ 30847 w 61567"/>
                <a:gd name="connsiteY1" fmla="*/ 61495 h 61494"/>
                <a:gd name="connsiteX2" fmla="*/ 63 w 61567"/>
                <a:gd name="connsiteY2" fmla="*/ 30747 h 61494"/>
                <a:gd name="connsiteX3" fmla="*/ 30847 w 61567"/>
                <a:gd name="connsiteY3" fmla="*/ 0 h 61494"/>
                <a:gd name="connsiteX4" fmla="*/ 61631 w 61567"/>
                <a:gd name="connsiteY4" fmla="*/ 30747 h 6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67" h="61494">
                  <a:moveTo>
                    <a:pt x="61631" y="30747"/>
                  </a:moveTo>
                  <a:cubicBezTo>
                    <a:pt x="61631" y="47729"/>
                    <a:pt x="47848" y="61495"/>
                    <a:pt x="30847" y="61495"/>
                  </a:cubicBezTo>
                  <a:cubicBezTo>
                    <a:pt x="13845" y="61495"/>
                    <a:pt x="63" y="47729"/>
                    <a:pt x="63" y="30747"/>
                  </a:cubicBezTo>
                  <a:cubicBezTo>
                    <a:pt x="63" y="13766"/>
                    <a:pt x="13845" y="0"/>
                    <a:pt x="30847" y="0"/>
                  </a:cubicBezTo>
                  <a:cubicBezTo>
                    <a:pt x="47848" y="0"/>
                    <a:pt x="61631" y="13766"/>
                    <a:pt x="61631" y="30747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A31199C-8C17-5D42-8B1C-1BCE49A7A179}"/>
              </a:ext>
            </a:extLst>
          </p:cNvPr>
          <p:cNvGrpSpPr/>
          <p:nvPr/>
        </p:nvGrpSpPr>
        <p:grpSpPr>
          <a:xfrm>
            <a:off x="6905969" y="1307540"/>
            <a:ext cx="1804825" cy="809702"/>
            <a:chOff x="6905969" y="1307540"/>
            <a:chExt cx="1804825" cy="809702"/>
          </a:xfrm>
        </p:grpSpPr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9F05F089-4085-0E4A-AEA2-CC7BCCEDC5BB}"/>
                </a:ext>
              </a:extLst>
            </p:cNvPr>
            <p:cNvSpPr txBox="1"/>
            <p:nvPr/>
          </p:nvSpPr>
          <p:spPr>
            <a:xfrm>
              <a:off x="7175117" y="1307540"/>
              <a:ext cx="1535677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defTabSz="1828800"/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Two Genotypes, No Phenotype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C5C721F-D885-4A45-B2E5-1E83435D12A7}"/>
                </a:ext>
              </a:extLst>
            </p:cNvPr>
            <p:cNvGrpSpPr/>
            <p:nvPr/>
          </p:nvGrpSpPr>
          <p:grpSpPr>
            <a:xfrm>
              <a:off x="7190865" y="1588832"/>
              <a:ext cx="470414" cy="480820"/>
              <a:chOff x="7193636" y="1226995"/>
              <a:chExt cx="470414" cy="480820"/>
            </a:xfrm>
          </p:grpSpPr>
          <p:grpSp>
            <p:nvGrpSpPr>
              <p:cNvPr id="251" name="Group 250">
                <a:extLst>
                  <a:ext uri="{FF2B5EF4-FFF2-40B4-BE49-F238E27FC236}">
                    <a16:creationId xmlns:a16="http://schemas.microsoft.com/office/drawing/2014/main" id="{97C33915-D5B6-434B-AAEF-2A7207C03207}"/>
                  </a:ext>
                </a:extLst>
              </p:cNvPr>
              <p:cNvGrpSpPr/>
              <p:nvPr/>
            </p:nvGrpSpPr>
            <p:grpSpPr>
              <a:xfrm>
                <a:off x="7193636" y="1226995"/>
                <a:ext cx="470414" cy="480820"/>
                <a:chOff x="7124920" y="365042"/>
                <a:chExt cx="470414" cy="480820"/>
              </a:xfrm>
            </p:grpSpPr>
            <p:sp>
              <p:nvSpPr>
                <p:cNvPr id="252" name="Rectangle 251">
                  <a:extLst>
                    <a:ext uri="{FF2B5EF4-FFF2-40B4-BE49-F238E27FC236}">
                      <a16:creationId xmlns:a16="http://schemas.microsoft.com/office/drawing/2014/main" id="{01B6FC73-8C5B-2048-9AEC-DB831912E6C4}"/>
                    </a:ext>
                  </a:extLst>
                </p:cNvPr>
                <p:cNvSpPr/>
                <p:nvPr/>
              </p:nvSpPr>
              <p:spPr>
                <a:xfrm>
                  <a:off x="7124920" y="365042"/>
                  <a:ext cx="470414" cy="480820"/>
                </a:xfrm>
                <a:prstGeom prst="rect">
                  <a:avLst/>
                </a:prstGeom>
                <a:noFill/>
                <a:ln w="12700" cap="flat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53" name="Group 252">
                  <a:extLst>
                    <a:ext uri="{FF2B5EF4-FFF2-40B4-BE49-F238E27FC236}">
                      <a16:creationId xmlns:a16="http://schemas.microsoft.com/office/drawing/2014/main" id="{38356869-62EC-DC43-8978-D2C47AF3879B}"/>
                    </a:ext>
                  </a:extLst>
                </p:cNvPr>
                <p:cNvGrpSpPr/>
                <p:nvPr/>
              </p:nvGrpSpPr>
              <p:grpSpPr>
                <a:xfrm>
                  <a:off x="7177888" y="411290"/>
                  <a:ext cx="359728" cy="70227"/>
                  <a:chOff x="7177888" y="411290"/>
                  <a:chExt cx="359728" cy="70227"/>
                </a:xfrm>
              </p:grpSpPr>
              <p:sp>
                <p:nvSpPr>
                  <p:cNvPr id="263" name="Rectangle 262">
                    <a:extLst>
                      <a:ext uri="{FF2B5EF4-FFF2-40B4-BE49-F238E27FC236}">
                        <a16:creationId xmlns:a16="http://schemas.microsoft.com/office/drawing/2014/main" id="{D7728AF8-64A4-F440-96EA-4448A9A12873}"/>
                      </a:ext>
                    </a:extLst>
                  </p:cNvPr>
                  <p:cNvSpPr/>
                  <p:nvPr/>
                </p:nvSpPr>
                <p:spPr>
                  <a:xfrm>
                    <a:off x="7177888" y="411290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75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4" name="Rectangle 263">
                    <a:extLst>
                      <a:ext uri="{FF2B5EF4-FFF2-40B4-BE49-F238E27FC236}">
                        <a16:creationId xmlns:a16="http://schemas.microsoft.com/office/drawing/2014/main" id="{ED84471E-0AC6-8D4E-A1B2-DBE78F25A112}"/>
                      </a:ext>
                    </a:extLst>
                  </p:cNvPr>
                  <p:cNvSpPr/>
                  <p:nvPr/>
                </p:nvSpPr>
                <p:spPr>
                  <a:xfrm>
                    <a:off x="7177888" y="445517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54" name="Group 253">
                  <a:extLst>
                    <a:ext uri="{FF2B5EF4-FFF2-40B4-BE49-F238E27FC236}">
                      <a16:creationId xmlns:a16="http://schemas.microsoft.com/office/drawing/2014/main" id="{A56E6C60-DE68-6F40-9CA9-D454411A57C2}"/>
                    </a:ext>
                  </a:extLst>
                </p:cNvPr>
                <p:cNvGrpSpPr/>
                <p:nvPr/>
              </p:nvGrpSpPr>
              <p:grpSpPr>
                <a:xfrm>
                  <a:off x="7177888" y="508537"/>
                  <a:ext cx="359728" cy="70227"/>
                  <a:chOff x="7177888" y="411290"/>
                  <a:chExt cx="359728" cy="70227"/>
                </a:xfrm>
              </p:grpSpPr>
              <p:sp>
                <p:nvSpPr>
                  <p:cNvPr id="260" name="Rectangle 259">
                    <a:extLst>
                      <a:ext uri="{FF2B5EF4-FFF2-40B4-BE49-F238E27FC236}">
                        <a16:creationId xmlns:a16="http://schemas.microsoft.com/office/drawing/2014/main" id="{91BC27B4-B54B-A54E-B598-1F900F3C0175}"/>
                      </a:ext>
                    </a:extLst>
                  </p:cNvPr>
                  <p:cNvSpPr/>
                  <p:nvPr/>
                </p:nvSpPr>
                <p:spPr>
                  <a:xfrm>
                    <a:off x="7177888" y="411290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75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1" name="Rectangle 260">
                    <a:extLst>
                      <a:ext uri="{FF2B5EF4-FFF2-40B4-BE49-F238E27FC236}">
                        <a16:creationId xmlns:a16="http://schemas.microsoft.com/office/drawing/2014/main" id="{36FD6604-0E8C-7741-B034-8D30A341DFD8}"/>
                      </a:ext>
                    </a:extLst>
                  </p:cNvPr>
                  <p:cNvSpPr/>
                  <p:nvPr/>
                </p:nvSpPr>
                <p:spPr>
                  <a:xfrm>
                    <a:off x="7177888" y="445517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55" name="Group 254">
                  <a:extLst>
                    <a:ext uri="{FF2B5EF4-FFF2-40B4-BE49-F238E27FC236}">
                      <a16:creationId xmlns:a16="http://schemas.microsoft.com/office/drawing/2014/main" id="{D78B3B2B-3010-2F4E-88A3-2F181D652B8B}"/>
                    </a:ext>
                  </a:extLst>
                </p:cNvPr>
                <p:cNvGrpSpPr/>
                <p:nvPr/>
              </p:nvGrpSpPr>
              <p:grpSpPr>
                <a:xfrm>
                  <a:off x="7177888" y="612992"/>
                  <a:ext cx="359728" cy="70227"/>
                  <a:chOff x="7177888" y="411290"/>
                  <a:chExt cx="359728" cy="70227"/>
                </a:xfrm>
              </p:grpSpPr>
              <p:sp>
                <p:nvSpPr>
                  <p:cNvPr id="257" name="Rectangle 256">
                    <a:extLst>
                      <a:ext uri="{FF2B5EF4-FFF2-40B4-BE49-F238E27FC236}">
                        <a16:creationId xmlns:a16="http://schemas.microsoft.com/office/drawing/2014/main" id="{F9B1D016-EF2D-2D43-8617-1D1DF18DDB6D}"/>
                      </a:ext>
                    </a:extLst>
                  </p:cNvPr>
                  <p:cNvSpPr/>
                  <p:nvPr/>
                </p:nvSpPr>
                <p:spPr>
                  <a:xfrm>
                    <a:off x="7177888" y="411290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75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8" name="Rectangle 257">
                    <a:extLst>
                      <a:ext uri="{FF2B5EF4-FFF2-40B4-BE49-F238E27FC236}">
                        <a16:creationId xmlns:a16="http://schemas.microsoft.com/office/drawing/2014/main" id="{3FCB9324-74CB-1747-A6F8-2D087D45A1AA}"/>
                      </a:ext>
                    </a:extLst>
                  </p:cNvPr>
                  <p:cNvSpPr/>
                  <p:nvPr/>
                </p:nvSpPr>
                <p:spPr>
                  <a:xfrm>
                    <a:off x="7177888" y="445517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290" name="Rectangle 289">
                <a:extLst>
                  <a:ext uri="{FF2B5EF4-FFF2-40B4-BE49-F238E27FC236}">
                    <a16:creationId xmlns:a16="http://schemas.microsoft.com/office/drawing/2014/main" id="{93E6A85C-E0BB-0848-9552-9B7C97782BA8}"/>
                  </a:ext>
                </a:extLst>
              </p:cNvPr>
              <p:cNvSpPr/>
              <p:nvPr/>
            </p:nvSpPr>
            <p:spPr>
              <a:xfrm>
                <a:off x="7246604" y="1585491"/>
                <a:ext cx="359728" cy="3600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Rectangle 290">
                <a:extLst>
                  <a:ext uri="{FF2B5EF4-FFF2-40B4-BE49-F238E27FC236}">
                    <a16:creationId xmlns:a16="http://schemas.microsoft.com/office/drawing/2014/main" id="{A838F747-8AC8-BA4D-81C9-D359B9700B8D}"/>
                  </a:ext>
                </a:extLst>
              </p:cNvPr>
              <p:cNvSpPr/>
              <p:nvPr/>
            </p:nvSpPr>
            <p:spPr>
              <a:xfrm>
                <a:off x="7246604" y="1619718"/>
                <a:ext cx="359728" cy="3600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2" name="Group 291">
              <a:extLst>
                <a:ext uri="{FF2B5EF4-FFF2-40B4-BE49-F238E27FC236}">
                  <a16:creationId xmlns:a16="http://schemas.microsoft.com/office/drawing/2014/main" id="{179DAA4A-FCFA-DD45-A66E-E8145564B44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134995" y="1541242"/>
              <a:ext cx="449493" cy="576000"/>
              <a:chOff x="3183706" y="3510680"/>
              <a:chExt cx="564144" cy="722918"/>
            </a:xfrm>
          </p:grpSpPr>
          <p:sp>
            <p:nvSpPr>
              <p:cNvPr id="293" name="Rounded Rectangle 292">
                <a:extLst>
                  <a:ext uri="{FF2B5EF4-FFF2-40B4-BE49-F238E27FC236}">
                    <a16:creationId xmlns:a16="http://schemas.microsoft.com/office/drawing/2014/main" id="{A5E40F83-BCEB-444F-A072-A0F6B7056EF1}"/>
                  </a:ext>
                </a:extLst>
              </p:cNvPr>
              <p:cNvSpPr/>
              <p:nvPr/>
            </p:nvSpPr>
            <p:spPr>
              <a:xfrm>
                <a:off x="3389052" y="381760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and</a:t>
                </a:r>
              </a:p>
            </p:txBody>
          </p:sp>
          <p:cxnSp>
            <p:nvCxnSpPr>
              <p:cNvPr id="294" name="Straight Arrow Connector 293">
                <a:extLst>
                  <a:ext uri="{FF2B5EF4-FFF2-40B4-BE49-F238E27FC236}">
                    <a16:creationId xmlns:a16="http://schemas.microsoft.com/office/drawing/2014/main" id="{8D197F56-4271-024A-A12A-89052325413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44328" y="3926472"/>
                <a:ext cx="77060" cy="104914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95" name="Straight Arrow Connector 294">
                <a:extLst>
                  <a:ext uri="{FF2B5EF4-FFF2-40B4-BE49-F238E27FC236}">
                    <a16:creationId xmlns:a16="http://schemas.microsoft.com/office/drawing/2014/main" id="{525E3E67-3395-7247-A3BA-248F37B0940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07755" y="3925637"/>
                <a:ext cx="86070" cy="101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96" name="Rounded Rectangle 295">
                <a:extLst>
                  <a:ext uri="{FF2B5EF4-FFF2-40B4-BE49-F238E27FC236}">
                    <a16:creationId xmlns:a16="http://schemas.microsoft.com/office/drawing/2014/main" id="{309AE09F-1B88-0B4B-BACE-DC7ABA9937D7}"/>
                  </a:ext>
                </a:extLst>
              </p:cNvPr>
              <p:cNvSpPr/>
              <p:nvPr/>
            </p:nvSpPr>
            <p:spPr>
              <a:xfrm>
                <a:off x="3335052" y="3598260"/>
                <a:ext cx="270000" cy="126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popcnt</a:t>
                </a:r>
                <a:endParaRPr kumimoji="0" lang="en-US" sz="600" b="1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Next Condensed Demi Bold" panose="020B0506020202020204" pitchFamily="34" charset="0"/>
                  <a:sym typeface="Arial"/>
                </a:endParaRPr>
              </a:p>
            </p:txBody>
          </p:sp>
          <p:cxnSp>
            <p:nvCxnSpPr>
              <p:cNvPr id="297" name="Straight Arrow Connector 296">
                <a:extLst>
                  <a:ext uri="{FF2B5EF4-FFF2-40B4-BE49-F238E27FC236}">
                    <a16:creationId xmlns:a16="http://schemas.microsoft.com/office/drawing/2014/main" id="{15A21C03-9994-BF42-9489-B1F7E9F9EAA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70052" y="3728483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98" name="Rounded Rectangle 297">
                <a:extLst>
                  <a:ext uri="{FF2B5EF4-FFF2-40B4-BE49-F238E27FC236}">
                    <a16:creationId xmlns:a16="http://schemas.microsoft.com/office/drawing/2014/main" id="{8EBBD340-2BE6-D843-9A1C-09963B611A01}"/>
                  </a:ext>
                </a:extLst>
              </p:cNvPr>
              <p:cNvSpPr/>
              <p:nvPr/>
            </p:nvSpPr>
            <p:spPr>
              <a:xfrm>
                <a:off x="3186003" y="402694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nor</a:t>
                </a:r>
              </a:p>
            </p:txBody>
          </p:sp>
          <p:sp>
            <p:nvSpPr>
              <p:cNvPr id="299" name="Rounded Rectangle 298">
                <a:extLst>
                  <a:ext uri="{FF2B5EF4-FFF2-40B4-BE49-F238E27FC236}">
                    <a16:creationId xmlns:a16="http://schemas.microsoft.com/office/drawing/2014/main" id="{B45165C7-EDA7-FC4F-A5E2-4C50BE8D3240}"/>
                  </a:ext>
                </a:extLst>
              </p:cNvPr>
              <p:cNvSpPr/>
              <p:nvPr/>
            </p:nvSpPr>
            <p:spPr>
              <a:xfrm>
                <a:off x="3585850" y="402694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nor</a:t>
                </a:r>
              </a:p>
            </p:txBody>
          </p:sp>
          <p:cxnSp>
            <p:nvCxnSpPr>
              <p:cNvPr id="300" name="Straight Arrow Connector 299">
                <a:extLst>
                  <a:ext uri="{FF2B5EF4-FFF2-40B4-BE49-F238E27FC236}">
                    <a16:creationId xmlns:a16="http://schemas.microsoft.com/office/drawing/2014/main" id="{E1B04E70-6B4B-034B-A59D-274399144A4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83706" y="4136292"/>
                <a:ext cx="32379" cy="9306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01" name="Straight Arrow Connector 300">
                <a:extLst>
                  <a:ext uri="{FF2B5EF4-FFF2-40B4-BE49-F238E27FC236}">
                    <a16:creationId xmlns:a16="http://schemas.microsoft.com/office/drawing/2014/main" id="{67331372-70F7-624B-86FE-6201B04CD12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11978" y="4136292"/>
                <a:ext cx="32350" cy="97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02" name="Straight Arrow Connector 301">
                <a:extLst>
                  <a:ext uri="{FF2B5EF4-FFF2-40B4-BE49-F238E27FC236}">
                    <a16:creationId xmlns:a16="http://schemas.microsoft.com/office/drawing/2014/main" id="{1827A62C-50A3-7C45-AAD6-10369A411CF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85147" y="4136292"/>
                <a:ext cx="32379" cy="9306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03" name="Straight Arrow Connector 302">
                <a:extLst>
                  <a:ext uri="{FF2B5EF4-FFF2-40B4-BE49-F238E27FC236}">
                    <a16:creationId xmlns:a16="http://schemas.microsoft.com/office/drawing/2014/main" id="{77A5174C-AAE4-BD4E-B86F-1D3A55C40A9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713419" y="4136292"/>
                <a:ext cx="32350" cy="97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04" name="Straight Arrow Connector 303">
                <a:extLst>
                  <a:ext uri="{FF2B5EF4-FFF2-40B4-BE49-F238E27FC236}">
                    <a16:creationId xmlns:a16="http://schemas.microsoft.com/office/drawing/2014/main" id="{0EAA3BA6-9760-2A41-BB9A-14355A9A40F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70052" y="3510680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918" name="Freeform 917">
              <a:extLst>
                <a:ext uri="{FF2B5EF4-FFF2-40B4-BE49-F238E27FC236}">
                  <a16:creationId xmlns:a16="http://schemas.microsoft.com/office/drawing/2014/main" id="{506E13BE-A1E4-A245-BE21-CB43EBBDE2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5969" y="1330484"/>
              <a:ext cx="108128" cy="108000"/>
            </a:xfrm>
            <a:custGeom>
              <a:avLst/>
              <a:gdLst>
                <a:gd name="connsiteX0" fmla="*/ 63 w 53871"/>
                <a:gd name="connsiteY0" fmla="*/ 0 h 53807"/>
                <a:gd name="connsiteX1" fmla="*/ 53935 w 53871"/>
                <a:gd name="connsiteY1" fmla="*/ 0 h 53807"/>
                <a:gd name="connsiteX2" fmla="*/ 53935 w 53871"/>
                <a:gd name="connsiteY2" fmla="*/ 53808 h 53807"/>
                <a:gd name="connsiteX3" fmla="*/ 63 w 53871"/>
                <a:gd name="connsiteY3" fmla="*/ 53808 h 5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871" h="53807">
                  <a:moveTo>
                    <a:pt x="63" y="0"/>
                  </a:moveTo>
                  <a:lnTo>
                    <a:pt x="53935" y="0"/>
                  </a:lnTo>
                  <a:lnTo>
                    <a:pt x="53935" y="53808"/>
                  </a:lnTo>
                  <a:lnTo>
                    <a:pt x="63" y="53808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03" name="TextBox 802">
            <a:extLst>
              <a:ext uri="{FF2B5EF4-FFF2-40B4-BE49-F238E27FC236}">
                <a16:creationId xmlns:a16="http://schemas.microsoft.com/office/drawing/2014/main" id="{257E2B0E-9780-F64E-B40A-677D810E614A}"/>
              </a:ext>
            </a:extLst>
          </p:cNvPr>
          <p:cNvSpPr txBox="1"/>
          <p:nvPr/>
        </p:nvSpPr>
        <p:spPr>
          <a:xfrm>
            <a:off x="7211956" y="63125"/>
            <a:ext cx="1410643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GPU Optimization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2CDBF68-F572-C642-89FF-36897FAE6401}"/>
              </a:ext>
            </a:extLst>
          </p:cNvPr>
          <p:cNvGrpSpPr/>
          <p:nvPr/>
        </p:nvGrpSpPr>
        <p:grpSpPr>
          <a:xfrm>
            <a:off x="6905969" y="2264584"/>
            <a:ext cx="1678519" cy="809702"/>
            <a:chOff x="6905969" y="2264584"/>
            <a:chExt cx="1678519" cy="809702"/>
          </a:xfrm>
        </p:grpSpPr>
        <p:sp>
          <p:nvSpPr>
            <p:cNvPr id="837" name="TextBox 836">
              <a:extLst>
                <a:ext uri="{FF2B5EF4-FFF2-40B4-BE49-F238E27FC236}">
                  <a16:creationId xmlns:a16="http://schemas.microsoft.com/office/drawing/2014/main" id="{10452115-99F1-2347-B373-5F76D7F6A177}"/>
                </a:ext>
              </a:extLst>
            </p:cNvPr>
            <p:cNvSpPr txBox="1"/>
            <p:nvPr/>
          </p:nvSpPr>
          <p:spPr>
            <a:xfrm>
              <a:off x="7175117" y="2264584"/>
              <a:ext cx="1043555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defTabSz="1828800"/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Transposed Dataset</a:t>
              </a:r>
            </a:p>
          </p:txBody>
        </p:sp>
        <p:grpSp>
          <p:nvGrpSpPr>
            <p:cNvPr id="847" name="Group 846">
              <a:extLst>
                <a:ext uri="{FF2B5EF4-FFF2-40B4-BE49-F238E27FC236}">
                  <a16:creationId xmlns:a16="http://schemas.microsoft.com/office/drawing/2014/main" id="{CD0D0874-5706-7E42-95AF-4304014E98FC}"/>
                </a:ext>
              </a:extLst>
            </p:cNvPr>
            <p:cNvGrpSpPr/>
            <p:nvPr/>
          </p:nvGrpSpPr>
          <p:grpSpPr>
            <a:xfrm rot="16200000">
              <a:off x="7190865" y="2545876"/>
              <a:ext cx="470414" cy="480820"/>
              <a:chOff x="7193636" y="1226995"/>
              <a:chExt cx="470414" cy="480820"/>
            </a:xfrm>
          </p:grpSpPr>
          <p:grpSp>
            <p:nvGrpSpPr>
              <p:cNvPr id="863" name="Group 862">
                <a:extLst>
                  <a:ext uri="{FF2B5EF4-FFF2-40B4-BE49-F238E27FC236}">
                    <a16:creationId xmlns:a16="http://schemas.microsoft.com/office/drawing/2014/main" id="{4EEEB16B-8FCD-4E4F-B691-0CCF4A1610BA}"/>
                  </a:ext>
                </a:extLst>
              </p:cNvPr>
              <p:cNvGrpSpPr/>
              <p:nvPr/>
            </p:nvGrpSpPr>
            <p:grpSpPr>
              <a:xfrm>
                <a:off x="7193636" y="1226995"/>
                <a:ext cx="470414" cy="480820"/>
                <a:chOff x="7124920" y="365042"/>
                <a:chExt cx="470414" cy="480820"/>
              </a:xfrm>
            </p:grpSpPr>
            <p:sp>
              <p:nvSpPr>
                <p:cNvPr id="866" name="Rectangle 865">
                  <a:extLst>
                    <a:ext uri="{FF2B5EF4-FFF2-40B4-BE49-F238E27FC236}">
                      <a16:creationId xmlns:a16="http://schemas.microsoft.com/office/drawing/2014/main" id="{E8DB27B1-63E7-2846-9BA5-E036BCEDDC70}"/>
                    </a:ext>
                  </a:extLst>
                </p:cNvPr>
                <p:cNvSpPr/>
                <p:nvPr/>
              </p:nvSpPr>
              <p:spPr>
                <a:xfrm>
                  <a:off x="7124920" y="365042"/>
                  <a:ext cx="470414" cy="480820"/>
                </a:xfrm>
                <a:prstGeom prst="rect">
                  <a:avLst/>
                </a:prstGeom>
                <a:noFill/>
                <a:ln w="12700" cap="flat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867" name="Group 866">
                  <a:extLst>
                    <a:ext uri="{FF2B5EF4-FFF2-40B4-BE49-F238E27FC236}">
                      <a16:creationId xmlns:a16="http://schemas.microsoft.com/office/drawing/2014/main" id="{8CD130E1-2552-8540-9AE9-474057EF7E52}"/>
                    </a:ext>
                  </a:extLst>
                </p:cNvPr>
                <p:cNvGrpSpPr/>
                <p:nvPr/>
              </p:nvGrpSpPr>
              <p:grpSpPr>
                <a:xfrm>
                  <a:off x="7177888" y="411290"/>
                  <a:ext cx="359728" cy="70227"/>
                  <a:chOff x="7177888" y="411290"/>
                  <a:chExt cx="359728" cy="70227"/>
                </a:xfrm>
              </p:grpSpPr>
              <p:sp>
                <p:nvSpPr>
                  <p:cNvPr id="874" name="Rectangle 873">
                    <a:extLst>
                      <a:ext uri="{FF2B5EF4-FFF2-40B4-BE49-F238E27FC236}">
                        <a16:creationId xmlns:a16="http://schemas.microsoft.com/office/drawing/2014/main" id="{64CE6A14-E657-1A42-9E5C-9358E99B4201}"/>
                      </a:ext>
                    </a:extLst>
                  </p:cNvPr>
                  <p:cNvSpPr/>
                  <p:nvPr/>
                </p:nvSpPr>
                <p:spPr>
                  <a:xfrm>
                    <a:off x="7177888" y="411290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75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75" name="Rectangle 874">
                    <a:extLst>
                      <a:ext uri="{FF2B5EF4-FFF2-40B4-BE49-F238E27FC236}">
                        <a16:creationId xmlns:a16="http://schemas.microsoft.com/office/drawing/2014/main" id="{4F2B27C1-25F9-FF42-BBEA-F54E4C3AC0BF}"/>
                      </a:ext>
                    </a:extLst>
                  </p:cNvPr>
                  <p:cNvSpPr/>
                  <p:nvPr/>
                </p:nvSpPr>
                <p:spPr>
                  <a:xfrm>
                    <a:off x="7177888" y="445517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868" name="Group 867">
                  <a:extLst>
                    <a:ext uri="{FF2B5EF4-FFF2-40B4-BE49-F238E27FC236}">
                      <a16:creationId xmlns:a16="http://schemas.microsoft.com/office/drawing/2014/main" id="{DE3B8D61-D126-AF47-91F8-75776D4EA8A6}"/>
                    </a:ext>
                  </a:extLst>
                </p:cNvPr>
                <p:cNvGrpSpPr/>
                <p:nvPr/>
              </p:nvGrpSpPr>
              <p:grpSpPr>
                <a:xfrm>
                  <a:off x="7177888" y="508537"/>
                  <a:ext cx="359728" cy="70227"/>
                  <a:chOff x="7177888" y="411290"/>
                  <a:chExt cx="359728" cy="70227"/>
                </a:xfrm>
              </p:grpSpPr>
              <p:sp>
                <p:nvSpPr>
                  <p:cNvPr id="872" name="Rectangle 871">
                    <a:extLst>
                      <a:ext uri="{FF2B5EF4-FFF2-40B4-BE49-F238E27FC236}">
                        <a16:creationId xmlns:a16="http://schemas.microsoft.com/office/drawing/2014/main" id="{9F704AE3-D2CB-CB4F-82C7-5911F483BE8E}"/>
                      </a:ext>
                    </a:extLst>
                  </p:cNvPr>
                  <p:cNvSpPr/>
                  <p:nvPr/>
                </p:nvSpPr>
                <p:spPr>
                  <a:xfrm>
                    <a:off x="7177888" y="411290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75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73" name="Rectangle 872">
                    <a:extLst>
                      <a:ext uri="{FF2B5EF4-FFF2-40B4-BE49-F238E27FC236}">
                        <a16:creationId xmlns:a16="http://schemas.microsoft.com/office/drawing/2014/main" id="{59FBC224-F098-DE49-9E88-0ABCF62AA302}"/>
                      </a:ext>
                    </a:extLst>
                  </p:cNvPr>
                  <p:cNvSpPr/>
                  <p:nvPr/>
                </p:nvSpPr>
                <p:spPr>
                  <a:xfrm>
                    <a:off x="7177888" y="445517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869" name="Group 868">
                  <a:extLst>
                    <a:ext uri="{FF2B5EF4-FFF2-40B4-BE49-F238E27FC236}">
                      <a16:creationId xmlns:a16="http://schemas.microsoft.com/office/drawing/2014/main" id="{8019FD3D-DB39-D648-B7B0-67C5F2237633}"/>
                    </a:ext>
                  </a:extLst>
                </p:cNvPr>
                <p:cNvGrpSpPr/>
                <p:nvPr/>
              </p:nvGrpSpPr>
              <p:grpSpPr>
                <a:xfrm>
                  <a:off x="7177888" y="612992"/>
                  <a:ext cx="359728" cy="70227"/>
                  <a:chOff x="7177888" y="411290"/>
                  <a:chExt cx="359728" cy="70227"/>
                </a:xfrm>
              </p:grpSpPr>
              <p:sp>
                <p:nvSpPr>
                  <p:cNvPr id="870" name="Rectangle 869">
                    <a:extLst>
                      <a:ext uri="{FF2B5EF4-FFF2-40B4-BE49-F238E27FC236}">
                        <a16:creationId xmlns:a16="http://schemas.microsoft.com/office/drawing/2014/main" id="{EF5CEA4D-0CDF-1E4C-A74C-11547B3A1782}"/>
                      </a:ext>
                    </a:extLst>
                  </p:cNvPr>
                  <p:cNvSpPr/>
                  <p:nvPr/>
                </p:nvSpPr>
                <p:spPr>
                  <a:xfrm>
                    <a:off x="7177888" y="411290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75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71" name="Rectangle 870">
                    <a:extLst>
                      <a:ext uri="{FF2B5EF4-FFF2-40B4-BE49-F238E27FC236}">
                        <a16:creationId xmlns:a16="http://schemas.microsoft.com/office/drawing/2014/main" id="{82DC4FE7-D88C-294E-8160-C33D31D0E988}"/>
                      </a:ext>
                    </a:extLst>
                  </p:cNvPr>
                  <p:cNvSpPr/>
                  <p:nvPr/>
                </p:nvSpPr>
                <p:spPr>
                  <a:xfrm>
                    <a:off x="7177888" y="445517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864" name="Rectangle 863">
                <a:extLst>
                  <a:ext uri="{FF2B5EF4-FFF2-40B4-BE49-F238E27FC236}">
                    <a16:creationId xmlns:a16="http://schemas.microsoft.com/office/drawing/2014/main" id="{90C9A7F8-2436-964D-8B57-1545C344C151}"/>
                  </a:ext>
                </a:extLst>
              </p:cNvPr>
              <p:cNvSpPr/>
              <p:nvPr/>
            </p:nvSpPr>
            <p:spPr>
              <a:xfrm>
                <a:off x="7246604" y="1585491"/>
                <a:ext cx="359728" cy="3600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5" name="Rectangle 864">
                <a:extLst>
                  <a:ext uri="{FF2B5EF4-FFF2-40B4-BE49-F238E27FC236}">
                    <a16:creationId xmlns:a16="http://schemas.microsoft.com/office/drawing/2014/main" id="{3963E3B6-2FEF-D747-BEC4-C324883F53D3}"/>
                  </a:ext>
                </a:extLst>
              </p:cNvPr>
              <p:cNvSpPr/>
              <p:nvPr/>
            </p:nvSpPr>
            <p:spPr>
              <a:xfrm>
                <a:off x="7246604" y="1619718"/>
                <a:ext cx="359728" cy="3600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49" name="Group 848">
              <a:extLst>
                <a:ext uri="{FF2B5EF4-FFF2-40B4-BE49-F238E27FC236}">
                  <a16:creationId xmlns:a16="http://schemas.microsoft.com/office/drawing/2014/main" id="{C82B8A8E-6349-9C44-9079-92F95C1AA38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134995" y="2498286"/>
              <a:ext cx="449493" cy="576000"/>
              <a:chOff x="3183706" y="3510680"/>
              <a:chExt cx="564144" cy="722918"/>
            </a:xfrm>
          </p:grpSpPr>
          <p:sp>
            <p:nvSpPr>
              <p:cNvPr id="851" name="Rounded Rectangle 850">
                <a:extLst>
                  <a:ext uri="{FF2B5EF4-FFF2-40B4-BE49-F238E27FC236}">
                    <a16:creationId xmlns:a16="http://schemas.microsoft.com/office/drawing/2014/main" id="{EC1A4EF0-2C22-DB4B-BA87-DB0ADEA3EC92}"/>
                  </a:ext>
                </a:extLst>
              </p:cNvPr>
              <p:cNvSpPr/>
              <p:nvPr/>
            </p:nvSpPr>
            <p:spPr>
              <a:xfrm>
                <a:off x="3389052" y="381760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and</a:t>
                </a:r>
              </a:p>
            </p:txBody>
          </p:sp>
          <p:cxnSp>
            <p:nvCxnSpPr>
              <p:cNvPr id="852" name="Straight Arrow Connector 851">
                <a:extLst>
                  <a:ext uri="{FF2B5EF4-FFF2-40B4-BE49-F238E27FC236}">
                    <a16:creationId xmlns:a16="http://schemas.microsoft.com/office/drawing/2014/main" id="{4C6663D9-5D68-464C-9D94-50A69E5A48B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44328" y="3926472"/>
                <a:ext cx="77060" cy="104914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53" name="Straight Arrow Connector 852">
                <a:extLst>
                  <a:ext uri="{FF2B5EF4-FFF2-40B4-BE49-F238E27FC236}">
                    <a16:creationId xmlns:a16="http://schemas.microsoft.com/office/drawing/2014/main" id="{35D7C9C5-7D75-E24B-A806-26FAB9A7D86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07755" y="3925637"/>
                <a:ext cx="86070" cy="101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854" name="Rounded Rectangle 853">
                <a:extLst>
                  <a:ext uri="{FF2B5EF4-FFF2-40B4-BE49-F238E27FC236}">
                    <a16:creationId xmlns:a16="http://schemas.microsoft.com/office/drawing/2014/main" id="{9C025406-6F12-964E-BB08-FD3516037E2B}"/>
                  </a:ext>
                </a:extLst>
              </p:cNvPr>
              <p:cNvSpPr/>
              <p:nvPr/>
            </p:nvSpPr>
            <p:spPr>
              <a:xfrm>
                <a:off x="3335052" y="3598260"/>
                <a:ext cx="270000" cy="126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popcnt</a:t>
                </a:r>
                <a:endParaRPr kumimoji="0" lang="en-US" sz="600" b="1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Next Condensed Demi Bold" panose="020B0506020202020204" pitchFamily="34" charset="0"/>
                  <a:sym typeface="Arial"/>
                </a:endParaRPr>
              </a:p>
            </p:txBody>
          </p:sp>
          <p:cxnSp>
            <p:nvCxnSpPr>
              <p:cNvPr id="855" name="Straight Arrow Connector 854">
                <a:extLst>
                  <a:ext uri="{FF2B5EF4-FFF2-40B4-BE49-F238E27FC236}">
                    <a16:creationId xmlns:a16="http://schemas.microsoft.com/office/drawing/2014/main" id="{EA0B027F-089B-6448-B92A-B94F5572F3C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70052" y="3728483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856" name="Rounded Rectangle 855">
                <a:extLst>
                  <a:ext uri="{FF2B5EF4-FFF2-40B4-BE49-F238E27FC236}">
                    <a16:creationId xmlns:a16="http://schemas.microsoft.com/office/drawing/2014/main" id="{D8166480-953C-734D-B9A7-283D7B9CF984}"/>
                  </a:ext>
                </a:extLst>
              </p:cNvPr>
              <p:cNvSpPr/>
              <p:nvPr/>
            </p:nvSpPr>
            <p:spPr>
              <a:xfrm>
                <a:off x="3186003" y="402694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nor</a:t>
                </a:r>
              </a:p>
            </p:txBody>
          </p:sp>
          <p:sp>
            <p:nvSpPr>
              <p:cNvPr id="857" name="Rounded Rectangle 856">
                <a:extLst>
                  <a:ext uri="{FF2B5EF4-FFF2-40B4-BE49-F238E27FC236}">
                    <a16:creationId xmlns:a16="http://schemas.microsoft.com/office/drawing/2014/main" id="{4CED3E05-C9AB-2B4D-9139-A326667D14A2}"/>
                  </a:ext>
                </a:extLst>
              </p:cNvPr>
              <p:cNvSpPr/>
              <p:nvPr/>
            </p:nvSpPr>
            <p:spPr>
              <a:xfrm>
                <a:off x="3585850" y="402694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nor</a:t>
                </a:r>
              </a:p>
            </p:txBody>
          </p:sp>
          <p:cxnSp>
            <p:nvCxnSpPr>
              <p:cNvPr id="858" name="Straight Arrow Connector 857">
                <a:extLst>
                  <a:ext uri="{FF2B5EF4-FFF2-40B4-BE49-F238E27FC236}">
                    <a16:creationId xmlns:a16="http://schemas.microsoft.com/office/drawing/2014/main" id="{D587A22F-3B3E-AA42-A48C-D7E696B204F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83706" y="4136292"/>
                <a:ext cx="32379" cy="9306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59" name="Straight Arrow Connector 858">
                <a:extLst>
                  <a:ext uri="{FF2B5EF4-FFF2-40B4-BE49-F238E27FC236}">
                    <a16:creationId xmlns:a16="http://schemas.microsoft.com/office/drawing/2014/main" id="{528526CE-98A2-0E43-BBD4-A6F85702FA8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11978" y="4136292"/>
                <a:ext cx="32350" cy="97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60" name="Straight Arrow Connector 859">
                <a:extLst>
                  <a:ext uri="{FF2B5EF4-FFF2-40B4-BE49-F238E27FC236}">
                    <a16:creationId xmlns:a16="http://schemas.microsoft.com/office/drawing/2014/main" id="{FB89F31B-6A01-9F4A-8503-3F44DD51169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85147" y="4136292"/>
                <a:ext cx="32379" cy="9306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61" name="Straight Arrow Connector 860">
                <a:extLst>
                  <a:ext uri="{FF2B5EF4-FFF2-40B4-BE49-F238E27FC236}">
                    <a16:creationId xmlns:a16="http://schemas.microsoft.com/office/drawing/2014/main" id="{E9C138DC-64C2-1949-8F1F-7F95CC53CD9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713419" y="4136292"/>
                <a:ext cx="32350" cy="97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62" name="Straight Arrow Connector 861">
                <a:extLst>
                  <a:ext uri="{FF2B5EF4-FFF2-40B4-BE49-F238E27FC236}">
                    <a16:creationId xmlns:a16="http://schemas.microsoft.com/office/drawing/2014/main" id="{C1769D19-F6A3-754A-9DA8-FF0231F48B6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70052" y="3510680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pic>
          <p:nvPicPr>
            <p:cNvPr id="9" name="Graphic 8" descr="Arrow circle">
              <a:extLst>
                <a:ext uri="{FF2B5EF4-FFF2-40B4-BE49-F238E27FC236}">
                  <a16:creationId xmlns:a16="http://schemas.microsoft.com/office/drawing/2014/main" id="{AAFBEF92-8A8B-DA4F-BCF9-E82DA51C3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245553" y="2606680"/>
              <a:ext cx="360000" cy="36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19" name="Freeform 918">
              <a:extLst>
                <a:ext uri="{FF2B5EF4-FFF2-40B4-BE49-F238E27FC236}">
                  <a16:creationId xmlns:a16="http://schemas.microsoft.com/office/drawing/2014/main" id="{5C909241-0EEF-AD40-A30E-DB6822A58A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5969" y="2287528"/>
              <a:ext cx="124858" cy="108000"/>
            </a:xfrm>
            <a:custGeom>
              <a:avLst/>
              <a:gdLst>
                <a:gd name="connsiteX0" fmla="*/ 63 w 82916"/>
                <a:gd name="connsiteY0" fmla="*/ 71726 h 71721"/>
                <a:gd name="connsiteX1" fmla="*/ 41521 w 82916"/>
                <a:gd name="connsiteY1" fmla="*/ 4 h 71721"/>
                <a:gd name="connsiteX2" fmla="*/ 82979 w 82916"/>
                <a:gd name="connsiteY2" fmla="*/ 71726 h 7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916" h="71721">
                  <a:moveTo>
                    <a:pt x="63" y="71726"/>
                  </a:moveTo>
                  <a:lnTo>
                    <a:pt x="41521" y="4"/>
                  </a:lnTo>
                  <a:lnTo>
                    <a:pt x="82979" y="71726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6276534-11BD-9D41-BC24-CE6E3F615D75}"/>
              </a:ext>
            </a:extLst>
          </p:cNvPr>
          <p:cNvGrpSpPr/>
          <p:nvPr/>
        </p:nvGrpSpPr>
        <p:grpSpPr>
          <a:xfrm>
            <a:off x="6905969" y="3221628"/>
            <a:ext cx="1696645" cy="817208"/>
            <a:chOff x="6905969" y="3221628"/>
            <a:chExt cx="1696645" cy="817208"/>
          </a:xfrm>
        </p:grpSpPr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FE9336F8-2F3E-A243-BB90-4E6F3E895329}"/>
                </a:ext>
              </a:extLst>
            </p:cNvPr>
            <p:cNvSpPr txBox="1"/>
            <p:nvPr/>
          </p:nvSpPr>
          <p:spPr>
            <a:xfrm>
              <a:off x="7183482" y="3221628"/>
              <a:ext cx="700513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Dataset Tiling</a:t>
              </a:r>
            </a:p>
          </p:txBody>
        </p:sp>
        <p:grpSp>
          <p:nvGrpSpPr>
            <p:cNvPr id="818" name="Group 817">
              <a:extLst>
                <a:ext uri="{FF2B5EF4-FFF2-40B4-BE49-F238E27FC236}">
                  <a16:creationId xmlns:a16="http://schemas.microsoft.com/office/drawing/2014/main" id="{FFF916EB-2AB9-EA42-BBD5-21E423213C5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153121" y="3460096"/>
              <a:ext cx="449493" cy="576000"/>
              <a:chOff x="3183706" y="3510680"/>
              <a:chExt cx="564144" cy="722918"/>
            </a:xfrm>
          </p:grpSpPr>
          <p:sp>
            <p:nvSpPr>
              <p:cNvPr id="819" name="Rounded Rectangle 818">
                <a:extLst>
                  <a:ext uri="{FF2B5EF4-FFF2-40B4-BE49-F238E27FC236}">
                    <a16:creationId xmlns:a16="http://schemas.microsoft.com/office/drawing/2014/main" id="{3E904141-4D99-C54C-B6D9-DCCAE0740F39}"/>
                  </a:ext>
                </a:extLst>
              </p:cNvPr>
              <p:cNvSpPr/>
              <p:nvPr/>
            </p:nvSpPr>
            <p:spPr>
              <a:xfrm>
                <a:off x="3389052" y="381760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and</a:t>
                </a:r>
              </a:p>
            </p:txBody>
          </p:sp>
          <p:cxnSp>
            <p:nvCxnSpPr>
              <p:cNvPr id="820" name="Straight Arrow Connector 819">
                <a:extLst>
                  <a:ext uri="{FF2B5EF4-FFF2-40B4-BE49-F238E27FC236}">
                    <a16:creationId xmlns:a16="http://schemas.microsoft.com/office/drawing/2014/main" id="{CFDB2824-1C49-4E4B-A539-DD60EE538D7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44328" y="3926472"/>
                <a:ext cx="77060" cy="104914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21" name="Straight Arrow Connector 820">
                <a:extLst>
                  <a:ext uri="{FF2B5EF4-FFF2-40B4-BE49-F238E27FC236}">
                    <a16:creationId xmlns:a16="http://schemas.microsoft.com/office/drawing/2014/main" id="{A2242E2A-45AC-4349-913E-7BC88D0C521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07755" y="3925637"/>
                <a:ext cx="86070" cy="101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822" name="Rounded Rectangle 821">
                <a:extLst>
                  <a:ext uri="{FF2B5EF4-FFF2-40B4-BE49-F238E27FC236}">
                    <a16:creationId xmlns:a16="http://schemas.microsoft.com/office/drawing/2014/main" id="{0DAD9F7B-203C-CE40-98CE-38A38200BC38}"/>
                  </a:ext>
                </a:extLst>
              </p:cNvPr>
              <p:cNvSpPr/>
              <p:nvPr/>
            </p:nvSpPr>
            <p:spPr>
              <a:xfrm>
                <a:off x="3335052" y="3598260"/>
                <a:ext cx="270000" cy="126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popcnt</a:t>
                </a:r>
                <a:endParaRPr kumimoji="0" lang="en-US" sz="600" b="1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Next Condensed Demi Bold" panose="020B0506020202020204" pitchFamily="34" charset="0"/>
                  <a:sym typeface="Arial"/>
                </a:endParaRPr>
              </a:p>
            </p:txBody>
          </p:sp>
          <p:cxnSp>
            <p:nvCxnSpPr>
              <p:cNvPr id="823" name="Straight Arrow Connector 822">
                <a:extLst>
                  <a:ext uri="{FF2B5EF4-FFF2-40B4-BE49-F238E27FC236}">
                    <a16:creationId xmlns:a16="http://schemas.microsoft.com/office/drawing/2014/main" id="{8B77B444-4495-EF42-A9A0-BAFC9AF00CE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70052" y="3728483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824" name="Rounded Rectangle 823">
                <a:extLst>
                  <a:ext uri="{FF2B5EF4-FFF2-40B4-BE49-F238E27FC236}">
                    <a16:creationId xmlns:a16="http://schemas.microsoft.com/office/drawing/2014/main" id="{219FE5E2-D556-B54E-9B1A-66E57DC3A349}"/>
                  </a:ext>
                </a:extLst>
              </p:cNvPr>
              <p:cNvSpPr/>
              <p:nvPr/>
            </p:nvSpPr>
            <p:spPr>
              <a:xfrm>
                <a:off x="3186003" y="402694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nor</a:t>
                </a:r>
              </a:p>
            </p:txBody>
          </p:sp>
          <p:sp>
            <p:nvSpPr>
              <p:cNvPr id="825" name="Rounded Rectangle 824">
                <a:extLst>
                  <a:ext uri="{FF2B5EF4-FFF2-40B4-BE49-F238E27FC236}">
                    <a16:creationId xmlns:a16="http://schemas.microsoft.com/office/drawing/2014/main" id="{03C5CB47-1ECD-CC4B-9C6C-DB2675A1E0FB}"/>
                  </a:ext>
                </a:extLst>
              </p:cNvPr>
              <p:cNvSpPr/>
              <p:nvPr/>
            </p:nvSpPr>
            <p:spPr>
              <a:xfrm>
                <a:off x="3585850" y="402694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nor</a:t>
                </a:r>
              </a:p>
            </p:txBody>
          </p:sp>
          <p:cxnSp>
            <p:nvCxnSpPr>
              <p:cNvPr id="826" name="Straight Arrow Connector 825">
                <a:extLst>
                  <a:ext uri="{FF2B5EF4-FFF2-40B4-BE49-F238E27FC236}">
                    <a16:creationId xmlns:a16="http://schemas.microsoft.com/office/drawing/2014/main" id="{2753523F-689A-834D-AEB1-C8170174507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83706" y="4136292"/>
                <a:ext cx="32379" cy="9306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27" name="Straight Arrow Connector 826">
                <a:extLst>
                  <a:ext uri="{FF2B5EF4-FFF2-40B4-BE49-F238E27FC236}">
                    <a16:creationId xmlns:a16="http://schemas.microsoft.com/office/drawing/2014/main" id="{9CBB2DC1-01FC-DF42-BA5F-2DEED471F5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11978" y="4136292"/>
                <a:ext cx="32350" cy="97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28" name="Straight Arrow Connector 827">
                <a:extLst>
                  <a:ext uri="{FF2B5EF4-FFF2-40B4-BE49-F238E27FC236}">
                    <a16:creationId xmlns:a16="http://schemas.microsoft.com/office/drawing/2014/main" id="{E5FB7FED-F4D2-BE42-BCBE-5D91BD10FCC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85147" y="4136292"/>
                <a:ext cx="32379" cy="9306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29" name="Straight Arrow Connector 828">
                <a:extLst>
                  <a:ext uri="{FF2B5EF4-FFF2-40B4-BE49-F238E27FC236}">
                    <a16:creationId xmlns:a16="http://schemas.microsoft.com/office/drawing/2014/main" id="{3F0DF96B-5F97-0D40-82AC-27D914BE6C2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713419" y="4136292"/>
                <a:ext cx="32350" cy="97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30" name="Straight Arrow Connector 829">
                <a:extLst>
                  <a:ext uri="{FF2B5EF4-FFF2-40B4-BE49-F238E27FC236}">
                    <a16:creationId xmlns:a16="http://schemas.microsoft.com/office/drawing/2014/main" id="{1D521253-656E-1D48-A433-60EF7ADBC5D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70052" y="3510680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5BFA93D-0712-954A-8CF8-7E3D2B27264A}"/>
                </a:ext>
              </a:extLst>
            </p:cNvPr>
            <p:cNvGrpSpPr/>
            <p:nvPr/>
          </p:nvGrpSpPr>
          <p:grpSpPr>
            <a:xfrm>
              <a:off x="7203788" y="3456684"/>
              <a:ext cx="480820" cy="582152"/>
              <a:chOff x="7203788" y="3351015"/>
              <a:chExt cx="480820" cy="582152"/>
            </a:xfrm>
          </p:grpSpPr>
          <p:grpSp>
            <p:nvGrpSpPr>
              <p:cNvPr id="802" name="Group 801">
                <a:extLst>
                  <a:ext uri="{FF2B5EF4-FFF2-40B4-BE49-F238E27FC236}">
                    <a16:creationId xmlns:a16="http://schemas.microsoft.com/office/drawing/2014/main" id="{774708AD-C9A9-9848-ACD0-C4A951175AD8}"/>
                  </a:ext>
                </a:extLst>
              </p:cNvPr>
              <p:cNvGrpSpPr/>
              <p:nvPr/>
            </p:nvGrpSpPr>
            <p:grpSpPr>
              <a:xfrm rot="16200000">
                <a:off x="7208991" y="3402017"/>
                <a:ext cx="470414" cy="480820"/>
                <a:chOff x="7193636" y="1226995"/>
                <a:chExt cx="470414" cy="480820"/>
              </a:xfrm>
            </p:grpSpPr>
            <p:grpSp>
              <p:nvGrpSpPr>
                <p:cNvPr id="805" name="Group 804">
                  <a:extLst>
                    <a:ext uri="{FF2B5EF4-FFF2-40B4-BE49-F238E27FC236}">
                      <a16:creationId xmlns:a16="http://schemas.microsoft.com/office/drawing/2014/main" id="{97944158-AF0A-F743-8F0C-4C210531F3DF}"/>
                    </a:ext>
                  </a:extLst>
                </p:cNvPr>
                <p:cNvGrpSpPr/>
                <p:nvPr/>
              </p:nvGrpSpPr>
              <p:grpSpPr>
                <a:xfrm>
                  <a:off x="7193636" y="1226995"/>
                  <a:ext cx="470414" cy="480820"/>
                  <a:chOff x="7124920" y="365042"/>
                  <a:chExt cx="470414" cy="480820"/>
                </a:xfrm>
              </p:grpSpPr>
              <p:sp>
                <p:nvSpPr>
                  <p:cNvPr id="808" name="Rectangle 807">
                    <a:extLst>
                      <a:ext uri="{FF2B5EF4-FFF2-40B4-BE49-F238E27FC236}">
                        <a16:creationId xmlns:a16="http://schemas.microsoft.com/office/drawing/2014/main" id="{9DBB8493-FB4E-584A-B628-9541D859822A}"/>
                      </a:ext>
                    </a:extLst>
                  </p:cNvPr>
                  <p:cNvSpPr/>
                  <p:nvPr/>
                </p:nvSpPr>
                <p:spPr>
                  <a:xfrm>
                    <a:off x="7124920" y="365042"/>
                    <a:ext cx="470414" cy="480820"/>
                  </a:xfrm>
                  <a:prstGeom prst="rect">
                    <a:avLst/>
                  </a:prstGeom>
                  <a:noFill/>
                  <a:ln w="12700" cap="flat">
                    <a:solidFill>
                      <a:schemeClr val="bg1">
                        <a:lumMod val="95000"/>
                      </a:schemeClr>
                    </a:solidFill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809" name="Group 808">
                    <a:extLst>
                      <a:ext uri="{FF2B5EF4-FFF2-40B4-BE49-F238E27FC236}">
                        <a16:creationId xmlns:a16="http://schemas.microsoft.com/office/drawing/2014/main" id="{8E6392AD-2162-D24A-B35E-529F47E73668}"/>
                      </a:ext>
                    </a:extLst>
                  </p:cNvPr>
                  <p:cNvGrpSpPr/>
                  <p:nvPr/>
                </p:nvGrpSpPr>
                <p:grpSpPr>
                  <a:xfrm>
                    <a:off x="7177888" y="411290"/>
                    <a:ext cx="359728" cy="70227"/>
                    <a:chOff x="7177888" y="411290"/>
                    <a:chExt cx="359728" cy="70227"/>
                  </a:xfrm>
                </p:grpSpPr>
                <p:sp>
                  <p:nvSpPr>
                    <p:cNvPr id="816" name="Rectangle 815">
                      <a:extLst>
                        <a:ext uri="{FF2B5EF4-FFF2-40B4-BE49-F238E27FC236}">
                          <a16:creationId xmlns:a16="http://schemas.microsoft.com/office/drawing/2014/main" id="{730C883D-93E5-E843-ADEE-484B7E8DBC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77888" y="411290"/>
                      <a:ext cx="359728" cy="36000"/>
                    </a:xfrm>
                    <a:prstGeom prst="rect">
                      <a:avLst/>
                    </a:prstGeom>
                    <a:solidFill>
                      <a:schemeClr val="bg1">
                        <a:alpha val="75000"/>
                      </a:schemeClr>
                    </a:solidFill>
                    <a:ln w="12700" cap="flat">
                      <a:noFill/>
                      <a:prstDash val="solid"/>
                      <a:round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91439" tIns="91439" rIns="91439" bIns="91439" numCol="1" spcCol="38100" rtlCol="0" anchor="t">
                      <a:noAutofit/>
                    </a:bodyPr>
                    <a:lstStyle/>
                    <a:p>
                      <a:pPr marL="0" marR="0" indent="0" algn="l" defTabSz="18288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800" b="0" i="0" u="none" strike="noStrike" cap="none" spc="0" normalizeH="0" baseline="0">
                        <a:ln>
                          <a:noFill/>
                        </a:ln>
                        <a:effectLst/>
                        <a:uFillTx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17" name="Rectangle 816">
                      <a:extLst>
                        <a:ext uri="{FF2B5EF4-FFF2-40B4-BE49-F238E27FC236}">
                          <a16:creationId xmlns:a16="http://schemas.microsoft.com/office/drawing/2014/main" id="{85F296FA-ABDE-7248-8EC1-9804E076C1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77888" y="445517"/>
                      <a:ext cx="359728" cy="36000"/>
                    </a:xfrm>
                    <a:prstGeom prst="rect">
                      <a:avLst/>
                    </a:prstGeom>
                    <a:solidFill>
                      <a:schemeClr val="bg1">
                        <a:alpha val="50000"/>
                      </a:schemeClr>
                    </a:solidFill>
                    <a:ln w="12700" cap="flat">
                      <a:noFill/>
                      <a:prstDash val="solid"/>
                      <a:round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91439" tIns="91439" rIns="91439" bIns="91439" numCol="1" spcCol="38100" rtlCol="0" anchor="t">
                      <a:noAutofit/>
                    </a:bodyPr>
                    <a:lstStyle/>
                    <a:p>
                      <a:pPr marL="0" marR="0" indent="0" algn="l" defTabSz="18288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800" b="0" i="0" u="none" strike="noStrike" cap="none" spc="0" normalizeH="0" baseline="0">
                        <a:ln>
                          <a:noFill/>
                        </a:ln>
                        <a:effectLst/>
                        <a:uFillTx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810" name="Group 809">
                    <a:extLst>
                      <a:ext uri="{FF2B5EF4-FFF2-40B4-BE49-F238E27FC236}">
                        <a16:creationId xmlns:a16="http://schemas.microsoft.com/office/drawing/2014/main" id="{D65ED397-21AB-3747-B808-00D5EAFD1EFC}"/>
                      </a:ext>
                    </a:extLst>
                  </p:cNvPr>
                  <p:cNvGrpSpPr/>
                  <p:nvPr/>
                </p:nvGrpSpPr>
                <p:grpSpPr>
                  <a:xfrm>
                    <a:off x="7177888" y="508537"/>
                    <a:ext cx="359728" cy="70227"/>
                    <a:chOff x="7177888" y="411290"/>
                    <a:chExt cx="359728" cy="70227"/>
                  </a:xfrm>
                </p:grpSpPr>
                <p:sp>
                  <p:nvSpPr>
                    <p:cNvPr id="814" name="Rectangle 813">
                      <a:extLst>
                        <a:ext uri="{FF2B5EF4-FFF2-40B4-BE49-F238E27FC236}">
                          <a16:creationId xmlns:a16="http://schemas.microsoft.com/office/drawing/2014/main" id="{C9F4BB03-F206-0C48-B921-F47FF43948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77888" y="411290"/>
                      <a:ext cx="359728" cy="36000"/>
                    </a:xfrm>
                    <a:prstGeom prst="rect">
                      <a:avLst/>
                    </a:prstGeom>
                    <a:solidFill>
                      <a:schemeClr val="bg1">
                        <a:alpha val="75000"/>
                      </a:schemeClr>
                    </a:solidFill>
                    <a:ln w="12700" cap="flat">
                      <a:noFill/>
                      <a:prstDash val="solid"/>
                      <a:round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91439" tIns="91439" rIns="91439" bIns="91439" numCol="1" spcCol="38100" rtlCol="0" anchor="t">
                      <a:noAutofit/>
                    </a:bodyPr>
                    <a:lstStyle/>
                    <a:p>
                      <a:pPr marL="0" marR="0" indent="0" algn="l" defTabSz="18288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800" b="0" i="0" u="none" strike="noStrike" cap="none" spc="0" normalizeH="0" baseline="0">
                        <a:ln>
                          <a:noFill/>
                        </a:ln>
                        <a:effectLst/>
                        <a:uFillTx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15" name="Rectangle 814">
                      <a:extLst>
                        <a:ext uri="{FF2B5EF4-FFF2-40B4-BE49-F238E27FC236}">
                          <a16:creationId xmlns:a16="http://schemas.microsoft.com/office/drawing/2014/main" id="{6421B219-225D-8649-9154-5AC7D4E434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77888" y="445517"/>
                      <a:ext cx="359728" cy="36000"/>
                    </a:xfrm>
                    <a:prstGeom prst="rect">
                      <a:avLst/>
                    </a:prstGeom>
                    <a:solidFill>
                      <a:schemeClr val="bg1">
                        <a:alpha val="50000"/>
                      </a:schemeClr>
                    </a:solidFill>
                    <a:ln w="12700" cap="flat">
                      <a:noFill/>
                      <a:prstDash val="solid"/>
                      <a:round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91439" tIns="91439" rIns="91439" bIns="91439" numCol="1" spcCol="38100" rtlCol="0" anchor="t">
                      <a:noAutofit/>
                    </a:bodyPr>
                    <a:lstStyle/>
                    <a:p>
                      <a:pPr marL="0" marR="0" indent="0" algn="l" defTabSz="18288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800" b="0" i="0" u="none" strike="noStrike" cap="none" spc="0" normalizeH="0" baseline="0">
                        <a:ln>
                          <a:noFill/>
                        </a:ln>
                        <a:effectLst/>
                        <a:uFillTx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811" name="Group 810">
                    <a:extLst>
                      <a:ext uri="{FF2B5EF4-FFF2-40B4-BE49-F238E27FC236}">
                        <a16:creationId xmlns:a16="http://schemas.microsoft.com/office/drawing/2014/main" id="{6344ADD1-EE8B-B74E-9958-1652BF754201}"/>
                      </a:ext>
                    </a:extLst>
                  </p:cNvPr>
                  <p:cNvGrpSpPr/>
                  <p:nvPr/>
                </p:nvGrpSpPr>
                <p:grpSpPr>
                  <a:xfrm>
                    <a:off x="7177888" y="612992"/>
                    <a:ext cx="359728" cy="70227"/>
                    <a:chOff x="7177888" y="411290"/>
                    <a:chExt cx="359728" cy="70227"/>
                  </a:xfrm>
                </p:grpSpPr>
                <p:sp>
                  <p:nvSpPr>
                    <p:cNvPr id="812" name="Rectangle 811">
                      <a:extLst>
                        <a:ext uri="{FF2B5EF4-FFF2-40B4-BE49-F238E27FC236}">
                          <a16:creationId xmlns:a16="http://schemas.microsoft.com/office/drawing/2014/main" id="{EA68165A-C004-B541-AD12-B333B8FD36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77888" y="411290"/>
                      <a:ext cx="359728" cy="36000"/>
                    </a:xfrm>
                    <a:prstGeom prst="rect">
                      <a:avLst/>
                    </a:prstGeom>
                    <a:solidFill>
                      <a:schemeClr val="bg1">
                        <a:alpha val="75000"/>
                      </a:schemeClr>
                    </a:solidFill>
                    <a:ln w="12700" cap="flat">
                      <a:noFill/>
                      <a:prstDash val="solid"/>
                      <a:round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91439" tIns="91439" rIns="91439" bIns="91439" numCol="1" spcCol="38100" rtlCol="0" anchor="t">
                      <a:noAutofit/>
                    </a:bodyPr>
                    <a:lstStyle/>
                    <a:p>
                      <a:pPr marL="0" marR="0" indent="0" algn="l" defTabSz="18288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800" b="0" i="0" u="none" strike="noStrike" cap="none" spc="0" normalizeH="0" baseline="0">
                        <a:ln>
                          <a:noFill/>
                        </a:ln>
                        <a:effectLst/>
                        <a:uFillTx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13" name="Rectangle 812">
                      <a:extLst>
                        <a:ext uri="{FF2B5EF4-FFF2-40B4-BE49-F238E27FC236}">
                          <a16:creationId xmlns:a16="http://schemas.microsoft.com/office/drawing/2014/main" id="{ABEF0CAA-079C-D947-A37E-107B487DDD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77888" y="445517"/>
                      <a:ext cx="359728" cy="36000"/>
                    </a:xfrm>
                    <a:prstGeom prst="rect">
                      <a:avLst/>
                    </a:prstGeom>
                    <a:solidFill>
                      <a:schemeClr val="bg1">
                        <a:alpha val="50000"/>
                      </a:schemeClr>
                    </a:solidFill>
                    <a:ln w="12700" cap="flat">
                      <a:noFill/>
                      <a:prstDash val="solid"/>
                      <a:round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91439" tIns="91439" rIns="91439" bIns="91439" numCol="1" spcCol="38100" rtlCol="0" anchor="t">
                      <a:noAutofit/>
                    </a:bodyPr>
                    <a:lstStyle/>
                    <a:p>
                      <a:pPr marL="0" marR="0" indent="0" algn="l" defTabSz="18288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800" b="0" i="0" u="none" strike="noStrike" cap="none" spc="0" normalizeH="0" baseline="0">
                        <a:ln>
                          <a:noFill/>
                        </a:ln>
                        <a:effectLst/>
                        <a:uFillTx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  <p:sp>
              <p:nvSpPr>
                <p:cNvPr id="806" name="Rectangle 805">
                  <a:extLst>
                    <a:ext uri="{FF2B5EF4-FFF2-40B4-BE49-F238E27FC236}">
                      <a16:creationId xmlns:a16="http://schemas.microsoft.com/office/drawing/2014/main" id="{1F61DC80-2044-8E45-9DDE-5EF9A7755698}"/>
                    </a:ext>
                  </a:extLst>
                </p:cNvPr>
                <p:cNvSpPr/>
                <p:nvPr/>
              </p:nvSpPr>
              <p:spPr>
                <a:xfrm>
                  <a:off x="7246604" y="1585491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7" name="Rectangle 806">
                  <a:extLst>
                    <a:ext uri="{FF2B5EF4-FFF2-40B4-BE49-F238E27FC236}">
                      <a16:creationId xmlns:a16="http://schemas.microsoft.com/office/drawing/2014/main" id="{F1C89975-639D-2042-97AC-E5C449784B49}"/>
                    </a:ext>
                  </a:extLst>
                </p:cNvPr>
                <p:cNvSpPr/>
                <p:nvPr/>
              </p:nvSpPr>
              <p:spPr>
                <a:xfrm>
                  <a:off x="7246604" y="1619718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832" name="Straight Connector 831">
                <a:extLst>
                  <a:ext uri="{FF2B5EF4-FFF2-40B4-BE49-F238E27FC236}">
                    <a16:creationId xmlns:a16="http://schemas.microsoft.com/office/drawing/2014/main" id="{7523F311-6884-4942-B264-96738DB221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34419" y="3351015"/>
                <a:ext cx="0" cy="582152"/>
              </a:xfrm>
              <a:prstGeom prst="line">
                <a:avLst/>
              </a:prstGeom>
              <a:noFill/>
              <a:ln w="3175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33" name="Straight Connector 832">
                <a:extLst>
                  <a:ext uri="{FF2B5EF4-FFF2-40B4-BE49-F238E27FC236}">
                    <a16:creationId xmlns:a16="http://schemas.microsoft.com/office/drawing/2014/main" id="{43BB5852-93EB-EA41-8571-5F82517A06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31955" y="3351015"/>
                <a:ext cx="0" cy="582152"/>
              </a:xfrm>
              <a:prstGeom prst="line">
                <a:avLst/>
              </a:prstGeom>
              <a:noFill/>
              <a:ln w="3175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77" name="Straight Connector 876">
                <a:extLst>
                  <a:ext uri="{FF2B5EF4-FFF2-40B4-BE49-F238E27FC236}">
                    <a16:creationId xmlns:a16="http://schemas.microsoft.com/office/drawing/2014/main" id="{E88FDD40-4F18-C44E-9A4C-86C61530A9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36730" y="3351015"/>
                <a:ext cx="0" cy="582152"/>
              </a:xfrm>
              <a:prstGeom prst="line">
                <a:avLst/>
              </a:prstGeom>
              <a:noFill/>
              <a:ln w="3175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pic>
            <p:nvPicPr>
              <p:cNvPr id="11" name="Graphic 10" descr="Squiggle">
                <a:extLst>
                  <a:ext uri="{FF2B5EF4-FFF2-40B4-BE49-F238E27FC236}">
                    <a16:creationId xmlns:a16="http://schemas.microsoft.com/office/drawing/2014/main" id="{7B4F5152-B261-4B49-AA5C-C0AE14948F1E}"/>
                  </a:ext>
                </a:extLst>
              </p:cNvPr>
              <p:cNvPicPr>
                <a:picLocks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239743" y="3440130"/>
                <a:ext cx="90000" cy="40701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9" name="Graphic 18" descr="Squiggle">
                <a:extLst>
                  <a:ext uri="{FF2B5EF4-FFF2-40B4-BE49-F238E27FC236}">
                    <a16:creationId xmlns:a16="http://schemas.microsoft.com/office/drawing/2014/main" id="{B63F1133-2514-F442-BAE9-D2ED67987D9F}"/>
                  </a:ext>
                </a:extLst>
              </p:cNvPr>
              <p:cNvPicPr>
                <a:picLocks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7340888" y="3394485"/>
                <a:ext cx="0" cy="452658"/>
              </a:xfrm>
              <a:prstGeom prst="rect">
                <a:avLst/>
              </a:prstGeom>
            </p:spPr>
          </p:pic>
          <p:pic>
            <p:nvPicPr>
              <p:cNvPr id="879" name="Graphic 878" descr="Squiggle">
                <a:extLst>
                  <a:ext uri="{FF2B5EF4-FFF2-40B4-BE49-F238E27FC236}">
                    <a16:creationId xmlns:a16="http://schemas.microsoft.com/office/drawing/2014/main" id="{692507D8-F097-A84D-A037-ACB4157E9DD4}"/>
                  </a:ext>
                </a:extLst>
              </p:cNvPr>
              <p:cNvPicPr>
                <a:picLocks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341007" y="3440130"/>
                <a:ext cx="90000" cy="40701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880" name="Graphic 879" descr="Squiggle">
                <a:extLst>
                  <a:ext uri="{FF2B5EF4-FFF2-40B4-BE49-F238E27FC236}">
                    <a16:creationId xmlns:a16="http://schemas.microsoft.com/office/drawing/2014/main" id="{3C68139D-0395-C143-A096-74E15EA43B79}"/>
                  </a:ext>
                </a:extLst>
              </p:cNvPr>
              <p:cNvPicPr>
                <a:picLocks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443555" y="3440130"/>
                <a:ext cx="90000" cy="40701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881" name="Graphic 880" descr="Squiggle">
                <a:extLst>
                  <a:ext uri="{FF2B5EF4-FFF2-40B4-BE49-F238E27FC236}">
                    <a16:creationId xmlns:a16="http://schemas.microsoft.com/office/drawing/2014/main" id="{C1F6B66E-95BD-C540-8A9F-8BD064A00DA3}"/>
                  </a:ext>
                </a:extLst>
              </p:cNvPr>
              <p:cNvPicPr>
                <a:picLocks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552453" y="3440130"/>
                <a:ext cx="90000" cy="40701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920" name="Freeform 919">
              <a:extLst>
                <a:ext uri="{FF2B5EF4-FFF2-40B4-BE49-F238E27FC236}">
                  <a16:creationId xmlns:a16="http://schemas.microsoft.com/office/drawing/2014/main" id="{FB0DA371-FC29-1C49-8A4A-196F717C67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5969" y="3244572"/>
              <a:ext cx="108000" cy="174549"/>
            </a:xfrm>
            <a:custGeom>
              <a:avLst/>
              <a:gdLst>
                <a:gd name="connsiteX0" fmla="*/ 30464 w 60659"/>
                <a:gd name="connsiteY0" fmla="*/ -74 h 98037"/>
                <a:gd name="connsiteX1" fmla="*/ 60793 w 60659"/>
                <a:gd name="connsiteY1" fmla="*/ 48945 h 98037"/>
                <a:gd name="connsiteX2" fmla="*/ 30464 w 60659"/>
                <a:gd name="connsiteY2" fmla="*/ 97964 h 98037"/>
                <a:gd name="connsiteX3" fmla="*/ 134 w 60659"/>
                <a:gd name="connsiteY3" fmla="*/ 48945 h 98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59" h="98037">
                  <a:moveTo>
                    <a:pt x="30464" y="-74"/>
                  </a:moveTo>
                  <a:lnTo>
                    <a:pt x="60793" y="48945"/>
                  </a:lnTo>
                  <a:lnTo>
                    <a:pt x="30464" y="97964"/>
                  </a:lnTo>
                  <a:lnTo>
                    <a:pt x="134" y="48945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86" name="TextBox 385">
            <a:extLst>
              <a:ext uri="{FF2B5EF4-FFF2-40B4-BE49-F238E27FC236}">
                <a16:creationId xmlns:a16="http://schemas.microsoft.com/office/drawing/2014/main" id="{10EDB51A-BEB2-4748-BF93-A285A48BC73E}"/>
              </a:ext>
            </a:extLst>
          </p:cNvPr>
          <p:cNvSpPr txBox="1"/>
          <p:nvPr/>
        </p:nvSpPr>
        <p:spPr>
          <a:xfrm>
            <a:off x="1235661" y="4133804"/>
            <a:ext cx="4818627" cy="73866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Tiling our dataset to squeeze the maximums!</a:t>
            </a:r>
          </a:p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Using a tile size of B</a:t>
            </a:r>
            <a:r>
              <a:rPr lang="en-US" sz="1600" b="1" baseline="-25000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SNP </a:t>
            </a:r>
            <a:r>
              <a:rPr lang="en-US" sz="16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we can maintain constant</a:t>
            </a:r>
          </a:p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access stride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5893F00-DE7B-4046-AAC2-F0146567B7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2302" y="997555"/>
            <a:ext cx="3573372" cy="2979488"/>
          </a:xfrm>
          <a:prstGeom prst="rect">
            <a:avLst/>
          </a:prstGeom>
        </p:spPr>
      </p:pic>
      <p:sp>
        <p:nvSpPr>
          <p:cNvPr id="138" name="TextBox 137">
            <a:extLst>
              <a:ext uri="{FF2B5EF4-FFF2-40B4-BE49-F238E27FC236}">
                <a16:creationId xmlns:a16="http://schemas.microsoft.com/office/drawing/2014/main" id="{BDB5F8C8-2BE8-471C-96C9-AC7C68A2947A}"/>
              </a:ext>
            </a:extLst>
          </p:cNvPr>
          <p:cNvSpPr txBox="1"/>
          <p:nvPr/>
        </p:nvSpPr>
        <p:spPr>
          <a:xfrm>
            <a:off x="4830344" y="1433400"/>
            <a:ext cx="1202296" cy="246221"/>
          </a:xfrm>
          <a:prstGeom prst="rect">
            <a:avLst/>
          </a:prstGeom>
          <a:noFill/>
          <a:ln w="25400" cap="flat">
            <a:noFill/>
            <a:miter lim="400000"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b="1" dirty="0">
                <a:solidFill>
                  <a:schemeClr val="accent6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The data set is iterated by rows of size 2 * B</a:t>
            </a:r>
            <a:r>
              <a:rPr lang="en-US" sz="800" b="1" baseline="-25000" dirty="0">
                <a:solidFill>
                  <a:schemeClr val="accent6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SNP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B3442326-692D-4698-96F1-C10DD181BAE7}"/>
              </a:ext>
            </a:extLst>
          </p:cNvPr>
          <p:cNvSpPr txBox="1"/>
          <p:nvPr/>
        </p:nvSpPr>
        <p:spPr>
          <a:xfrm>
            <a:off x="4833786" y="1771334"/>
            <a:ext cx="1163388" cy="246221"/>
          </a:xfrm>
          <a:prstGeom prst="rect">
            <a:avLst/>
          </a:prstGeom>
          <a:noFill/>
          <a:ln w="25400" cap="flat">
            <a:noFill/>
            <a:miter lim="400000"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b="1" dirty="0">
                <a:solidFill>
                  <a:schemeClr val="accent6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The 3</a:t>
            </a:r>
            <a:r>
              <a:rPr lang="en-US" sz="800" b="1" baseline="30000" dirty="0">
                <a:solidFill>
                  <a:schemeClr val="accent6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rd</a:t>
            </a:r>
            <a:r>
              <a:rPr lang="en-US" sz="800" b="1" dirty="0">
                <a:solidFill>
                  <a:schemeClr val="accent6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genotype is computed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DAD09591-35FD-46ED-8231-1AF4AD673B4F}"/>
              </a:ext>
            </a:extLst>
          </p:cNvPr>
          <p:cNvSpPr txBox="1"/>
          <p:nvPr/>
        </p:nvSpPr>
        <p:spPr>
          <a:xfrm>
            <a:off x="4849798" y="2699561"/>
            <a:ext cx="1163388" cy="246221"/>
          </a:xfrm>
          <a:prstGeom prst="rect">
            <a:avLst/>
          </a:prstGeom>
          <a:noFill/>
          <a:ln w="25400" cap="flat">
            <a:noFill/>
            <a:miter lim="400000"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b="1" dirty="0">
                <a:solidFill>
                  <a:schemeClr val="accent6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The frequency table is filled using 2 genotypes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EE380C9-A8D1-4274-837C-CC1BDDCDD4BC}"/>
              </a:ext>
            </a:extLst>
          </p:cNvPr>
          <p:cNvSpPr txBox="1"/>
          <p:nvPr/>
        </p:nvSpPr>
        <p:spPr>
          <a:xfrm>
            <a:off x="1212302" y="840794"/>
            <a:ext cx="873359" cy="153888"/>
          </a:xfrm>
          <a:prstGeom prst="rect">
            <a:avLst/>
          </a:prstGeom>
          <a:noFill/>
          <a:ln w="25400" cap="flat">
            <a:noFill/>
            <a:miter lim="400000"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i="1" dirty="0">
                <a:solidFill>
                  <a:schemeClr val="accent6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Device code</a:t>
            </a:r>
          </a:p>
        </p:txBody>
      </p:sp>
    </p:spTree>
    <p:extLst>
      <p:ext uri="{BB962C8B-B14F-4D97-AF65-F5344CB8AC3E}">
        <p14:creationId xmlns:p14="http://schemas.microsoft.com/office/powerpoint/2010/main" val="1092301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A8F949-EF91-E04E-B9B7-147E10CA1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bandwidth?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A1B8E-D82B-2A47-A75A-6047CF292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7</a:t>
            </a:fld>
            <a:r>
              <a:rPr lang="pt-PT"/>
              <a:t>  </a:t>
            </a:r>
            <a:r>
              <a:rPr lang="pt-PT" b="0"/>
              <a:t>|</a:t>
            </a:r>
            <a:endParaRPr lang="uk-UA" b="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486A6F8-53DC-844E-A6DA-0053D9E5B115}"/>
              </a:ext>
            </a:extLst>
          </p:cNvPr>
          <p:cNvSpPr>
            <a:spLocks/>
          </p:cNvSpPr>
          <p:nvPr/>
        </p:nvSpPr>
        <p:spPr>
          <a:xfrm>
            <a:off x="3368023" y="1081536"/>
            <a:ext cx="180000" cy="504000"/>
          </a:xfrm>
          <a:prstGeom prst="rect">
            <a:avLst/>
          </a:prstGeom>
          <a:solidFill>
            <a:schemeClr val="accent1"/>
          </a:solidFill>
          <a:ln w="127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270" wrap="square" lIns="0" tIns="0" rIns="0" bIns="0" numCol="1" spcCol="38100" rtlCol="0" anchor="ctr">
            <a:no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  <a:sym typeface="Arial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C5CA85C-A231-0648-907F-109E6AA7D09E}"/>
              </a:ext>
            </a:extLst>
          </p:cNvPr>
          <p:cNvSpPr>
            <a:spLocks/>
          </p:cNvSpPr>
          <p:nvPr/>
        </p:nvSpPr>
        <p:spPr>
          <a:xfrm>
            <a:off x="4154994" y="1094847"/>
            <a:ext cx="288000" cy="50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270" wrap="square" lIns="0" tIns="0" rIns="0" bIns="0" numCol="1" spcCol="38100" rtlCol="0" anchor="ctr">
            <a:no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  <a:sym typeface="Arial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5D7A67F-8C1C-B646-8B83-73357D229E0B}"/>
              </a:ext>
            </a:extLst>
          </p:cNvPr>
          <p:cNvSpPr>
            <a:spLocks/>
          </p:cNvSpPr>
          <p:nvPr/>
        </p:nvSpPr>
        <p:spPr>
          <a:xfrm>
            <a:off x="5098334" y="1087773"/>
            <a:ext cx="540000" cy="5035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270" wrap="square" lIns="0" tIns="0" rIns="0" bIns="0" numCol="1" spcCol="38100" rtlCol="0" anchor="ctr">
            <a:no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  <a:sym typeface="Arial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3710D46-93FA-3549-9035-8829AABE1685}"/>
              </a:ext>
            </a:extLst>
          </p:cNvPr>
          <p:cNvSpPr>
            <a:spLocks/>
          </p:cNvSpPr>
          <p:nvPr/>
        </p:nvSpPr>
        <p:spPr>
          <a:xfrm>
            <a:off x="6618568" y="1087772"/>
            <a:ext cx="1080000" cy="5105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270" wrap="square" lIns="0" tIns="0" rIns="0" bIns="0" numCol="1" spcCol="38100" rtlCol="0" anchor="ctr">
            <a:no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  <a:sym typeface="Arial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2B9D05-F26A-A74F-88CC-F74CC2D05AC7}"/>
              </a:ext>
            </a:extLst>
          </p:cNvPr>
          <p:cNvSpPr txBox="1"/>
          <p:nvPr/>
        </p:nvSpPr>
        <p:spPr>
          <a:xfrm>
            <a:off x="2544990" y="799330"/>
            <a:ext cx="371897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u="none" strike="noStrike" cap="none" spc="0" normalizeH="0" baseline="0" dirty="0">
                <a:ln>
                  <a:noFill/>
                </a:ln>
                <a:solidFill>
                  <a:srgbClr val="00597D"/>
                </a:solidFill>
                <a:effectLst/>
                <a:uFillTx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  <a:sym typeface="Arial"/>
              </a:rPr>
              <a:t>Core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7D8B257-180C-204F-8B8D-5988B05EBD57}"/>
              </a:ext>
            </a:extLst>
          </p:cNvPr>
          <p:cNvSpPr txBox="1"/>
          <p:nvPr/>
        </p:nvSpPr>
        <p:spPr>
          <a:xfrm>
            <a:off x="3375223" y="789027"/>
            <a:ext cx="192360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  <a:sym typeface="Arial"/>
              </a:rPr>
              <a:t>L1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A9173A1-B039-D248-BDD6-8C1324737E84}"/>
              </a:ext>
            </a:extLst>
          </p:cNvPr>
          <p:cNvSpPr txBox="1"/>
          <p:nvPr/>
        </p:nvSpPr>
        <p:spPr>
          <a:xfrm>
            <a:off x="4202814" y="802338"/>
            <a:ext cx="192360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  <a:sym typeface="Arial"/>
              </a:rPr>
              <a:t>L2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21334D0-F26C-3A43-B7A5-7371105D8697}"/>
              </a:ext>
            </a:extLst>
          </p:cNvPr>
          <p:cNvSpPr txBox="1"/>
          <p:nvPr/>
        </p:nvSpPr>
        <p:spPr>
          <a:xfrm>
            <a:off x="5218453" y="796216"/>
            <a:ext cx="299762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  <a:sym typeface="Arial"/>
              </a:rPr>
              <a:t>LLC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FBEC85E-E9FB-CE41-BA2C-CC61943D1CA8}"/>
              </a:ext>
            </a:extLst>
          </p:cNvPr>
          <p:cNvSpPr txBox="1"/>
          <p:nvPr/>
        </p:nvSpPr>
        <p:spPr>
          <a:xfrm>
            <a:off x="6922237" y="801145"/>
            <a:ext cx="496931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  <a:sym typeface="Arial"/>
              </a:rPr>
              <a:t>DRAM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18C110C-70D7-C045-8FFE-C90E79F9B9A5}"/>
              </a:ext>
            </a:extLst>
          </p:cNvPr>
          <p:cNvGrpSpPr/>
          <p:nvPr/>
        </p:nvGrpSpPr>
        <p:grpSpPr>
          <a:xfrm rot="5400000" flipV="1">
            <a:off x="2462792" y="978857"/>
            <a:ext cx="504000" cy="721830"/>
            <a:chOff x="1882681" y="1075220"/>
            <a:chExt cx="504000" cy="72183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F82FABE-1747-D449-8B26-AEECF83E452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950683" y="1367536"/>
              <a:ext cx="366821" cy="360000"/>
              <a:chOff x="1393372" y="1150813"/>
              <a:chExt cx="493903" cy="484719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748BC42-3683-654D-B11C-072337E4D98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93372" y="1150813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18A9F72-A555-8744-A331-51DD0278B9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22006" y="1150813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2C5C787-F349-0E4D-9054-29735ED56C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50640" y="1150813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AB0E05F-E21E-574A-B265-F8BD2643F08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79275" y="1150813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72591CC-5DF4-964F-98DE-2EBDFBAA2A4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93372" y="1271586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B12CA94-5E99-794D-9768-B94C1707EFB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22006" y="1271586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5B3A5B0-697A-5F44-8F62-2984C56131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50640" y="1271586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B7CFE87-7501-E241-80FE-41E271F58D7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79275" y="1271586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D31A52B-969B-024D-933C-2E5052B87E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93372" y="1399559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572F031-81EA-924E-BBC8-563861690ED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22006" y="1399559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40637C2-D045-9F40-8281-F60C131B82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50640" y="1399559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1B43B01-002D-894C-8F1D-CEE49461E49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79275" y="1399559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926D531-EA3B-CD4A-906C-E556E13D601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93372" y="1527532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9166F2F-BBBD-EE40-A1DC-7E8EF93B4E6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22006" y="1527532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EEDB9A4-AC46-A34B-B94B-9E21D10C5E2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50640" y="1527532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85AB265-EB8B-EF4B-AA7E-96E5CAA17D9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79275" y="1527532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4F6AC92-C3F6-5F4E-97D8-C2287B54FE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2681" y="1075220"/>
              <a:ext cx="504000" cy="721830"/>
            </a:xfrm>
            <a:prstGeom prst="rect">
              <a:avLst/>
            </a:prstGeom>
            <a:noFill/>
            <a:ln w="12700" cap="flat">
              <a:solidFill>
                <a:srgbClr val="00597D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t">
              <a:no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6F5D296E-13D7-274E-A5FA-CA9AA7A211DC}"/>
                </a:ext>
              </a:extLst>
            </p:cNvPr>
            <p:cNvSpPr/>
            <p:nvPr/>
          </p:nvSpPr>
          <p:spPr>
            <a:xfrm>
              <a:off x="1954751" y="1119925"/>
              <a:ext cx="45719" cy="238124"/>
            </a:xfrm>
            <a:custGeom>
              <a:avLst/>
              <a:gdLst>
                <a:gd name="connsiteX0" fmla="*/ 10623 w 255141"/>
                <a:gd name="connsiteY0" fmla="*/ 0 h 647700"/>
                <a:gd name="connsiteX1" fmla="*/ 23323 w 255141"/>
                <a:gd name="connsiteY1" fmla="*/ 282575 h 647700"/>
                <a:gd name="connsiteX2" fmla="*/ 216998 w 255141"/>
                <a:gd name="connsiteY2" fmla="*/ 384175 h 647700"/>
                <a:gd name="connsiteX3" fmla="*/ 255098 w 255141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141" h="647700">
                  <a:moveTo>
                    <a:pt x="10623" y="0"/>
                  </a:moveTo>
                  <a:cubicBezTo>
                    <a:pt x="-225" y="109273"/>
                    <a:pt x="-11073" y="218546"/>
                    <a:pt x="23323" y="282575"/>
                  </a:cubicBezTo>
                  <a:cubicBezTo>
                    <a:pt x="57719" y="346604"/>
                    <a:pt x="178369" y="323321"/>
                    <a:pt x="216998" y="384175"/>
                  </a:cubicBezTo>
                  <a:cubicBezTo>
                    <a:pt x="255627" y="445029"/>
                    <a:pt x="255362" y="546364"/>
                    <a:pt x="255098" y="647700"/>
                  </a:cubicBezTo>
                </a:path>
              </a:pathLst>
            </a:custGeom>
            <a:noFill/>
            <a:ln w="12700" cap="flat">
              <a:solidFill>
                <a:srgbClr val="00597D"/>
              </a:solidFill>
              <a:prstDash val="solid"/>
              <a:round/>
              <a:tailEnd type="triangle" w="sm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19CB09F3-42A2-624F-802E-B8B4E422E5BC}"/>
                </a:ext>
              </a:extLst>
            </p:cNvPr>
            <p:cNvSpPr/>
            <p:nvPr/>
          </p:nvSpPr>
          <p:spPr>
            <a:xfrm>
              <a:off x="2049961" y="1119925"/>
              <a:ext cx="45719" cy="238124"/>
            </a:xfrm>
            <a:custGeom>
              <a:avLst/>
              <a:gdLst>
                <a:gd name="connsiteX0" fmla="*/ 10623 w 255141"/>
                <a:gd name="connsiteY0" fmla="*/ 0 h 647700"/>
                <a:gd name="connsiteX1" fmla="*/ 23323 w 255141"/>
                <a:gd name="connsiteY1" fmla="*/ 282575 h 647700"/>
                <a:gd name="connsiteX2" fmla="*/ 216998 w 255141"/>
                <a:gd name="connsiteY2" fmla="*/ 384175 h 647700"/>
                <a:gd name="connsiteX3" fmla="*/ 255098 w 255141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141" h="647700">
                  <a:moveTo>
                    <a:pt x="10623" y="0"/>
                  </a:moveTo>
                  <a:cubicBezTo>
                    <a:pt x="-225" y="109273"/>
                    <a:pt x="-11073" y="218546"/>
                    <a:pt x="23323" y="282575"/>
                  </a:cubicBezTo>
                  <a:cubicBezTo>
                    <a:pt x="57719" y="346604"/>
                    <a:pt x="178369" y="323321"/>
                    <a:pt x="216998" y="384175"/>
                  </a:cubicBezTo>
                  <a:cubicBezTo>
                    <a:pt x="255627" y="445029"/>
                    <a:pt x="255362" y="546364"/>
                    <a:pt x="255098" y="647700"/>
                  </a:cubicBezTo>
                </a:path>
              </a:pathLst>
            </a:custGeom>
            <a:noFill/>
            <a:ln w="12700" cap="flat">
              <a:solidFill>
                <a:srgbClr val="00597D"/>
              </a:solidFill>
              <a:prstDash val="solid"/>
              <a:round/>
              <a:tailEnd type="triangle" w="sm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60F07549-9DD8-0246-A6EE-5A07A2093320}"/>
                </a:ext>
              </a:extLst>
            </p:cNvPr>
            <p:cNvSpPr/>
            <p:nvPr/>
          </p:nvSpPr>
          <p:spPr>
            <a:xfrm>
              <a:off x="2145171" y="1119925"/>
              <a:ext cx="45719" cy="238124"/>
            </a:xfrm>
            <a:custGeom>
              <a:avLst/>
              <a:gdLst>
                <a:gd name="connsiteX0" fmla="*/ 10623 w 255141"/>
                <a:gd name="connsiteY0" fmla="*/ 0 h 647700"/>
                <a:gd name="connsiteX1" fmla="*/ 23323 w 255141"/>
                <a:gd name="connsiteY1" fmla="*/ 282575 h 647700"/>
                <a:gd name="connsiteX2" fmla="*/ 216998 w 255141"/>
                <a:gd name="connsiteY2" fmla="*/ 384175 h 647700"/>
                <a:gd name="connsiteX3" fmla="*/ 255098 w 255141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141" h="647700">
                  <a:moveTo>
                    <a:pt x="10623" y="0"/>
                  </a:moveTo>
                  <a:cubicBezTo>
                    <a:pt x="-225" y="109273"/>
                    <a:pt x="-11073" y="218546"/>
                    <a:pt x="23323" y="282575"/>
                  </a:cubicBezTo>
                  <a:cubicBezTo>
                    <a:pt x="57719" y="346604"/>
                    <a:pt x="178369" y="323321"/>
                    <a:pt x="216998" y="384175"/>
                  </a:cubicBezTo>
                  <a:cubicBezTo>
                    <a:pt x="255627" y="445029"/>
                    <a:pt x="255362" y="546364"/>
                    <a:pt x="255098" y="647700"/>
                  </a:cubicBezTo>
                </a:path>
              </a:pathLst>
            </a:custGeom>
            <a:noFill/>
            <a:ln w="12700" cap="flat">
              <a:solidFill>
                <a:srgbClr val="00597D"/>
              </a:solidFill>
              <a:prstDash val="solid"/>
              <a:round/>
              <a:tailEnd type="triangle" w="sm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2A34FCCC-2935-2844-95C2-83C403D79D8A}"/>
                </a:ext>
              </a:extLst>
            </p:cNvPr>
            <p:cNvSpPr/>
            <p:nvPr/>
          </p:nvSpPr>
          <p:spPr>
            <a:xfrm>
              <a:off x="2240382" y="1119925"/>
              <a:ext cx="45719" cy="238124"/>
            </a:xfrm>
            <a:custGeom>
              <a:avLst/>
              <a:gdLst>
                <a:gd name="connsiteX0" fmla="*/ 10623 w 255141"/>
                <a:gd name="connsiteY0" fmla="*/ 0 h 647700"/>
                <a:gd name="connsiteX1" fmla="*/ 23323 w 255141"/>
                <a:gd name="connsiteY1" fmla="*/ 282575 h 647700"/>
                <a:gd name="connsiteX2" fmla="*/ 216998 w 255141"/>
                <a:gd name="connsiteY2" fmla="*/ 384175 h 647700"/>
                <a:gd name="connsiteX3" fmla="*/ 255098 w 255141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141" h="647700">
                  <a:moveTo>
                    <a:pt x="10623" y="0"/>
                  </a:moveTo>
                  <a:cubicBezTo>
                    <a:pt x="-225" y="109273"/>
                    <a:pt x="-11073" y="218546"/>
                    <a:pt x="23323" y="282575"/>
                  </a:cubicBezTo>
                  <a:cubicBezTo>
                    <a:pt x="57719" y="346604"/>
                    <a:pt x="178369" y="323321"/>
                    <a:pt x="216998" y="384175"/>
                  </a:cubicBezTo>
                  <a:cubicBezTo>
                    <a:pt x="255627" y="445029"/>
                    <a:pt x="255362" y="546364"/>
                    <a:pt x="255098" y="647700"/>
                  </a:cubicBezTo>
                </a:path>
              </a:pathLst>
            </a:custGeom>
            <a:noFill/>
            <a:ln w="12700" cap="flat">
              <a:solidFill>
                <a:srgbClr val="00597D"/>
              </a:solidFill>
              <a:prstDash val="solid"/>
              <a:round/>
              <a:tailEnd type="triangle" w="sm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9" name="Graphic 138">
            <a:extLst>
              <a:ext uri="{FF2B5EF4-FFF2-40B4-BE49-F238E27FC236}">
                <a16:creationId xmlns:a16="http://schemas.microsoft.com/office/drawing/2014/main" id="{5FED04E5-39A5-B144-8310-D5D8FFF9C8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04044" y="1193058"/>
            <a:ext cx="234000" cy="2340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</p:pic>
      <p:sp>
        <p:nvSpPr>
          <p:cNvPr id="144" name="Circular Arrow 143">
            <a:extLst>
              <a:ext uri="{FF2B5EF4-FFF2-40B4-BE49-F238E27FC236}">
                <a16:creationId xmlns:a16="http://schemas.microsoft.com/office/drawing/2014/main" id="{B1329371-3CD3-AC43-BB1A-C0044569B013}"/>
              </a:ext>
            </a:extLst>
          </p:cNvPr>
          <p:cNvSpPr/>
          <p:nvPr/>
        </p:nvSpPr>
        <p:spPr>
          <a:xfrm rot="18758684">
            <a:off x="1695924" y="1123924"/>
            <a:ext cx="394752" cy="392503"/>
          </a:xfrm>
          <a:prstGeom prst="circularArrow">
            <a:avLst>
              <a:gd name="adj1" fmla="val 8056"/>
              <a:gd name="adj2" fmla="val 1142319"/>
              <a:gd name="adj3" fmla="val 20449209"/>
              <a:gd name="adj4" fmla="val 5334910"/>
              <a:gd name="adj5" fmla="val 15519"/>
            </a:avLst>
          </a:prstGeom>
          <a:solidFill>
            <a:srgbClr val="00597D"/>
          </a:solidFill>
          <a:ln w="6350" cap="flat">
            <a:solidFill>
              <a:srgbClr val="00597D"/>
            </a:solidFill>
            <a:prstDash val="solid"/>
            <a:round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966C58AD-3A05-744E-997D-D8B80F5341CA}"/>
              </a:ext>
            </a:extLst>
          </p:cNvPr>
          <p:cNvCxnSpPr>
            <a:cxnSpLocks/>
          </p:cNvCxnSpPr>
          <p:nvPr/>
        </p:nvCxnSpPr>
        <p:spPr>
          <a:xfrm>
            <a:off x="3074928" y="1136331"/>
            <a:ext cx="431813" cy="0"/>
          </a:xfrm>
          <a:prstGeom prst="straightConnector1">
            <a:avLst/>
          </a:prstGeom>
          <a:noFill/>
          <a:ln w="31750" cap="flat">
            <a:solidFill>
              <a:schemeClr val="accent1">
                <a:lumMod val="50000"/>
              </a:schemeClr>
            </a:solidFill>
            <a:prstDash val="solid"/>
            <a:round/>
            <a:headEnd type="triangle" w="med" len="med"/>
            <a:tailEnd type="triangle"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01827290-B4E7-BC42-82F8-8A2D7B79D1F2}"/>
              </a:ext>
            </a:extLst>
          </p:cNvPr>
          <p:cNvCxnSpPr>
            <a:cxnSpLocks/>
          </p:cNvCxnSpPr>
          <p:nvPr/>
        </p:nvCxnSpPr>
        <p:spPr>
          <a:xfrm>
            <a:off x="3074928" y="1266863"/>
            <a:ext cx="1250857" cy="0"/>
          </a:xfrm>
          <a:prstGeom prst="straightConnector1">
            <a:avLst/>
          </a:prstGeom>
          <a:noFill/>
          <a:ln w="31750" cap="flat">
            <a:solidFill>
              <a:schemeClr val="accent1">
                <a:lumMod val="50000"/>
                <a:alpha val="85000"/>
              </a:schemeClr>
            </a:solidFill>
            <a:prstDash val="solid"/>
            <a:round/>
            <a:headEnd type="triangle" w="med" len="med"/>
            <a:tailEnd type="triangle"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1" name="Rectangle 140">
            <a:extLst>
              <a:ext uri="{FF2B5EF4-FFF2-40B4-BE49-F238E27FC236}">
                <a16:creationId xmlns:a16="http://schemas.microsoft.com/office/drawing/2014/main" id="{B2639F8C-0C68-A543-BB8E-FFC0C1239EE7}"/>
              </a:ext>
            </a:extLst>
          </p:cNvPr>
          <p:cNvSpPr>
            <a:spLocks/>
          </p:cNvSpPr>
          <p:nvPr/>
        </p:nvSpPr>
        <p:spPr>
          <a:xfrm>
            <a:off x="3368023" y="3171125"/>
            <a:ext cx="180000" cy="504000"/>
          </a:xfrm>
          <a:prstGeom prst="rect">
            <a:avLst/>
          </a:prstGeom>
          <a:solidFill>
            <a:schemeClr val="accent1"/>
          </a:solidFill>
          <a:ln w="127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270" wrap="square" lIns="0" tIns="0" rIns="0" bIns="0" numCol="1" spcCol="38100" rtlCol="0" anchor="ctr">
            <a:no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  <a:sym typeface="Arial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0ADEDEC0-F50F-A345-B4AA-590400BE5744}"/>
              </a:ext>
            </a:extLst>
          </p:cNvPr>
          <p:cNvSpPr>
            <a:spLocks/>
          </p:cNvSpPr>
          <p:nvPr/>
        </p:nvSpPr>
        <p:spPr>
          <a:xfrm>
            <a:off x="4154994" y="3184436"/>
            <a:ext cx="288000" cy="50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270" wrap="square" lIns="0" tIns="0" rIns="0" bIns="0" numCol="1" spcCol="38100" rtlCol="0" anchor="ctr">
            <a:no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  <a:sym typeface="Arial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005ED47C-AFA0-D44C-8ED0-AD906C27964E}"/>
              </a:ext>
            </a:extLst>
          </p:cNvPr>
          <p:cNvSpPr>
            <a:spLocks/>
          </p:cNvSpPr>
          <p:nvPr/>
        </p:nvSpPr>
        <p:spPr>
          <a:xfrm>
            <a:off x="5098334" y="3177362"/>
            <a:ext cx="540000" cy="5035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270" wrap="square" lIns="0" tIns="0" rIns="0" bIns="0" numCol="1" spcCol="38100" rtlCol="0" anchor="ctr">
            <a:no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  <a:sym typeface="Arial"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25FC26F7-EA81-504D-A7A7-FD710545D6C9}"/>
              </a:ext>
            </a:extLst>
          </p:cNvPr>
          <p:cNvSpPr>
            <a:spLocks/>
          </p:cNvSpPr>
          <p:nvPr/>
        </p:nvSpPr>
        <p:spPr>
          <a:xfrm>
            <a:off x="6618568" y="3177361"/>
            <a:ext cx="1080000" cy="5105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270" wrap="square" lIns="0" tIns="0" rIns="0" bIns="0" numCol="1" spcCol="38100" rtlCol="0" anchor="ctr">
            <a:no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  <a:sym typeface="Arial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C34F2266-3147-5942-BD4C-D24CFAA2E8BE}"/>
              </a:ext>
            </a:extLst>
          </p:cNvPr>
          <p:cNvSpPr txBox="1"/>
          <p:nvPr/>
        </p:nvSpPr>
        <p:spPr>
          <a:xfrm>
            <a:off x="2544990" y="2888919"/>
            <a:ext cx="371897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u="none" strike="noStrike" cap="none" spc="0" normalizeH="0" baseline="0" dirty="0">
                <a:ln>
                  <a:noFill/>
                </a:ln>
                <a:solidFill>
                  <a:srgbClr val="00597D"/>
                </a:solidFill>
                <a:effectLst/>
                <a:uFillTx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  <a:sym typeface="Arial"/>
              </a:rPr>
              <a:t>Core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C14688B-47B8-814C-A881-CC91973E65B0}"/>
              </a:ext>
            </a:extLst>
          </p:cNvPr>
          <p:cNvSpPr txBox="1"/>
          <p:nvPr/>
        </p:nvSpPr>
        <p:spPr>
          <a:xfrm>
            <a:off x="3375223" y="2878616"/>
            <a:ext cx="192360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  <a:sym typeface="Arial"/>
              </a:rPr>
              <a:t>L1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2E31741B-98E6-794E-AD0B-87CD986F110D}"/>
              </a:ext>
            </a:extLst>
          </p:cNvPr>
          <p:cNvSpPr txBox="1"/>
          <p:nvPr/>
        </p:nvSpPr>
        <p:spPr>
          <a:xfrm>
            <a:off x="4202814" y="2891927"/>
            <a:ext cx="192360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  <a:sym typeface="Arial"/>
              </a:rPr>
              <a:t>L2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EFBC1024-92CC-CC4F-98B2-4DCEF7658BA3}"/>
              </a:ext>
            </a:extLst>
          </p:cNvPr>
          <p:cNvSpPr txBox="1"/>
          <p:nvPr/>
        </p:nvSpPr>
        <p:spPr>
          <a:xfrm>
            <a:off x="5218453" y="2885805"/>
            <a:ext cx="299762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  <a:sym typeface="Arial"/>
              </a:rPr>
              <a:t>LLC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173B8C8F-5D27-7546-B300-C3F4ED67EF5C}"/>
              </a:ext>
            </a:extLst>
          </p:cNvPr>
          <p:cNvSpPr txBox="1"/>
          <p:nvPr/>
        </p:nvSpPr>
        <p:spPr>
          <a:xfrm>
            <a:off x="6922237" y="2890734"/>
            <a:ext cx="496931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  <a:sym typeface="Arial"/>
              </a:rPr>
              <a:t>DRAM</a:t>
            </a: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34E71083-A2CA-4E40-BC33-79AF2E80691D}"/>
              </a:ext>
            </a:extLst>
          </p:cNvPr>
          <p:cNvGrpSpPr/>
          <p:nvPr/>
        </p:nvGrpSpPr>
        <p:grpSpPr>
          <a:xfrm rot="5400000" flipV="1">
            <a:off x="2462792" y="3068446"/>
            <a:ext cx="504000" cy="721830"/>
            <a:chOff x="1882681" y="1075220"/>
            <a:chExt cx="504000" cy="721830"/>
          </a:xfrm>
        </p:grpSpPr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08C51392-3D77-D24D-A19C-D5C48A289ED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950683" y="1367536"/>
              <a:ext cx="366821" cy="360000"/>
              <a:chOff x="1393372" y="1150813"/>
              <a:chExt cx="493903" cy="484719"/>
            </a:xfrm>
          </p:grpSpPr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5B2A1F94-F2D6-6843-8204-62FBE18CF2D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93372" y="1150813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C924C2CC-0823-6443-9FFC-F615136D7A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22006" y="1150813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5E330B1E-4241-5041-9445-829217BEAB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50640" y="1150813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B061245B-9145-7547-98AA-474C90D78FF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79275" y="1150813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0BC6320E-A0E9-1945-ACC2-3EB349A8337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93372" y="1271586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4B8CF8FA-3B51-C14A-AEF6-1A5870FDFAC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22006" y="1271586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803C7822-0457-C04C-A5E7-8A1DE9BAE74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50640" y="1271586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7EC92C51-532E-F34A-8C7B-3119B1133D4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79275" y="1271586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5E06DC43-D311-584B-BBFF-BB3916F8E5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93372" y="1399559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CCC4E29D-B53D-6448-BF64-DCC71352E8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22006" y="1399559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E15BE2FA-97FF-8349-A8B2-CBD0E6B864E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50640" y="1399559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6DC57099-C76D-B647-914A-43BA36CE92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79275" y="1399559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957CCA6C-D64B-B442-9B81-8780FA7B032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93372" y="1527532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47709C1C-3B51-0642-A717-861F5BE3D8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22006" y="1527532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43EB0550-6C30-1644-A991-19C264F3DA3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50640" y="1527532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9EEB8550-B7F5-884C-91F3-4E94FF595D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79275" y="1527532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97A5A0FA-DB26-1346-A758-40A959FF05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2681" y="1075220"/>
              <a:ext cx="504000" cy="721830"/>
            </a:xfrm>
            <a:prstGeom prst="rect">
              <a:avLst/>
            </a:prstGeom>
            <a:noFill/>
            <a:ln w="12700" cap="flat">
              <a:solidFill>
                <a:srgbClr val="00597D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t">
              <a:no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17037271-BCB6-EA42-81E3-723D7384F26B}"/>
                </a:ext>
              </a:extLst>
            </p:cNvPr>
            <p:cNvSpPr/>
            <p:nvPr/>
          </p:nvSpPr>
          <p:spPr>
            <a:xfrm>
              <a:off x="1954751" y="1119925"/>
              <a:ext cx="45719" cy="238124"/>
            </a:xfrm>
            <a:custGeom>
              <a:avLst/>
              <a:gdLst>
                <a:gd name="connsiteX0" fmla="*/ 10623 w 255141"/>
                <a:gd name="connsiteY0" fmla="*/ 0 h 647700"/>
                <a:gd name="connsiteX1" fmla="*/ 23323 w 255141"/>
                <a:gd name="connsiteY1" fmla="*/ 282575 h 647700"/>
                <a:gd name="connsiteX2" fmla="*/ 216998 w 255141"/>
                <a:gd name="connsiteY2" fmla="*/ 384175 h 647700"/>
                <a:gd name="connsiteX3" fmla="*/ 255098 w 255141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141" h="647700">
                  <a:moveTo>
                    <a:pt x="10623" y="0"/>
                  </a:moveTo>
                  <a:cubicBezTo>
                    <a:pt x="-225" y="109273"/>
                    <a:pt x="-11073" y="218546"/>
                    <a:pt x="23323" y="282575"/>
                  </a:cubicBezTo>
                  <a:cubicBezTo>
                    <a:pt x="57719" y="346604"/>
                    <a:pt x="178369" y="323321"/>
                    <a:pt x="216998" y="384175"/>
                  </a:cubicBezTo>
                  <a:cubicBezTo>
                    <a:pt x="255627" y="445029"/>
                    <a:pt x="255362" y="546364"/>
                    <a:pt x="255098" y="647700"/>
                  </a:cubicBezTo>
                </a:path>
              </a:pathLst>
            </a:custGeom>
            <a:noFill/>
            <a:ln w="12700" cap="flat">
              <a:solidFill>
                <a:srgbClr val="00597D"/>
              </a:solidFill>
              <a:prstDash val="solid"/>
              <a:round/>
              <a:tailEnd type="triangle" w="sm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7BC20DF5-CEEC-C44F-8107-4C8A453772E7}"/>
                </a:ext>
              </a:extLst>
            </p:cNvPr>
            <p:cNvSpPr/>
            <p:nvPr/>
          </p:nvSpPr>
          <p:spPr>
            <a:xfrm>
              <a:off x="2049961" y="1119925"/>
              <a:ext cx="45719" cy="238124"/>
            </a:xfrm>
            <a:custGeom>
              <a:avLst/>
              <a:gdLst>
                <a:gd name="connsiteX0" fmla="*/ 10623 w 255141"/>
                <a:gd name="connsiteY0" fmla="*/ 0 h 647700"/>
                <a:gd name="connsiteX1" fmla="*/ 23323 w 255141"/>
                <a:gd name="connsiteY1" fmla="*/ 282575 h 647700"/>
                <a:gd name="connsiteX2" fmla="*/ 216998 w 255141"/>
                <a:gd name="connsiteY2" fmla="*/ 384175 h 647700"/>
                <a:gd name="connsiteX3" fmla="*/ 255098 w 255141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141" h="647700">
                  <a:moveTo>
                    <a:pt x="10623" y="0"/>
                  </a:moveTo>
                  <a:cubicBezTo>
                    <a:pt x="-225" y="109273"/>
                    <a:pt x="-11073" y="218546"/>
                    <a:pt x="23323" y="282575"/>
                  </a:cubicBezTo>
                  <a:cubicBezTo>
                    <a:pt x="57719" y="346604"/>
                    <a:pt x="178369" y="323321"/>
                    <a:pt x="216998" y="384175"/>
                  </a:cubicBezTo>
                  <a:cubicBezTo>
                    <a:pt x="255627" y="445029"/>
                    <a:pt x="255362" y="546364"/>
                    <a:pt x="255098" y="647700"/>
                  </a:cubicBezTo>
                </a:path>
              </a:pathLst>
            </a:custGeom>
            <a:noFill/>
            <a:ln w="12700" cap="flat">
              <a:solidFill>
                <a:srgbClr val="00597D"/>
              </a:solidFill>
              <a:prstDash val="solid"/>
              <a:round/>
              <a:tailEnd type="triangle" w="sm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8EC17282-EE2F-1542-968D-5BC641A2E263}"/>
                </a:ext>
              </a:extLst>
            </p:cNvPr>
            <p:cNvSpPr/>
            <p:nvPr/>
          </p:nvSpPr>
          <p:spPr>
            <a:xfrm>
              <a:off x="2145171" y="1119925"/>
              <a:ext cx="45719" cy="238124"/>
            </a:xfrm>
            <a:custGeom>
              <a:avLst/>
              <a:gdLst>
                <a:gd name="connsiteX0" fmla="*/ 10623 w 255141"/>
                <a:gd name="connsiteY0" fmla="*/ 0 h 647700"/>
                <a:gd name="connsiteX1" fmla="*/ 23323 w 255141"/>
                <a:gd name="connsiteY1" fmla="*/ 282575 h 647700"/>
                <a:gd name="connsiteX2" fmla="*/ 216998 w 255141"/>
                <a:gd name="connsiteY2" fmla="*/ 384175 h 647700"/>
                <a:gd name="connsiteX3" fmla="*/ 255098 w 255141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141" h="647700">
                  <a:moveTo>
                    <a:pt x="10623" y="0"/>
                  </a:moveTo>
                  <a:cubicBezTo>
                    <a:pt x="-225" y="109273"/>
                    <a:pt x="-11073" y="218546"/>
                    <a:pt x="23323" y="282575"/>
                  </a:cubicBezTo>
                  <a:cubicBezTo>
                    <a:pt x="57719" y="346604"/>
                    <a:pt x="178369" y="323321"/>
                    <a:pt x="216998" y="384175"/>
                  </a:cubicBezTo>
                  <a:cubicBezTo>
                    <a:pt x="255627" y="445029"/>
                    <a:pt x="255362" y="546364"/>
                    <a:pt x="255098" y="647700"/>
                  </a:cubicBezTo>
                </a:path>
              </a:pathLst>
            </a:custGeom>
            <a:noFill/>
            <a:ln w="12700" cap="flat">
              <a:solidFill>
                <a:srgbClr val="00597D"/>
              </a:solidFill>
              <a:prstDash val="solid"/>
              <a:round/>
              <a:tailEnd type="triangle" w="sm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E0C733B9-D4D0-C04C-AA11-3D2A6598CB21}"/>
                </a:ext>
              </a:extLst>
            </p:cNvPr>
            <p:cNvSpPr/>
            <p:nvPr/>
          </p:nvSpPr>
          <p:spPr>
            <a:xfrm>
              <a:off x="2240382" y="1119925"/>
              <a:ext cx="45719" cy="238124"/>
            </a:xfrm>
            <a:custGeom>
              <a:avLst/>
              <a:gdLst>
                <a:gd name="connsiteX0" fmla="*/ 10623 w 255141"/>
                <a:gd name="connsiteY0" fmla="*/ 0 h 647700"/>
                <a:gd name="connsiteX1" fmla="*/ 23323 w 255141"/>
                <a:gd name="connsiteY1" fmla="*/ 282575 h 647700"/>
                <a:gd name="connsiteX2" fmla="*/ 216998 w 255141"/>
                <a:gd name="connsiteY2" fmla="*/ 384175 h 647700"/>
                <a:gd name="connsiteX3" fmla="*/ 255098 w 255141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141" h="647700">
                  <a:moveTo>
                    <a:pt x="10623" y="0"/>
                  </a:moveTo>
                  <a:cubicBezTo>
                    <a:pt x="-225" y="109273"/>
                    <a:pt x="-11073" y="218546"/>
                    <a:pt x="23323" y="282575"/>
                  </a:cubicBezTo>
                  <a:cubicBezTo>
                    <a:pt x="57719" y="346604"/>
                    <a:pt x="178369" y="323321"/>
                    <a:pt x="216998" y="384175"/>
                  </a:cubicBezTo>
                  <a:cubicBezTo>
                    <a:pt x="255627" y="445029"/>
                    <a:pt x="255362" y="546364"/>
                    <a:pt x="255098" y="647700"/>
                  </a:cubicBezTo>
                </a:path>
              </a:pathLst>
            </a:custGeom>
            <a:noFill/>
            <a:ln w="12700" cap="flat">
              <a:solidFill>
                <a:srgbClr val="00597D"/>
              </a:solidFill>
              <a:prstDash val="solid"/>
              <a:round/>
              <a:tailEnd type="triangle" w="sm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89" name="Graphic 188">
            <a:extLst>
              <a:ext uri="{FF2B5EF4-FFF2-40B4-BE49-F238E27FC236}">
                <a16:creationId xmlns:a16="http://schemas.microsoft.com/office/drawing/2014/main" id="{2D5C206A-7E84-844C-925C-B758D4E68E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04044" y="3282647"/>
            <a:ext cx="234000" cy="2340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</p:pic>
      <p:sp>
        <p:nvSpPr>
          <p:cNvPr id="190" name="Circular Arrow 189">
            <a:extLst>
              <a:ext uri="{FF2B5EF4-FFF2-40B4-BE49-F238E27FC236}">
                <a16:creationId xmlns:a16="http://schemas.microsoft.com/office/drawing/2014/main" id="{867C9F22-E607-CC4C-87E0-FB4CE3B5B89A}"/>
              </a:ext>
            </a:extLst>
          </p:cNvPr>
          <p:cNvSpPr/>
          <p:nvPr/>
        </p:nvSpPr>
        <p:spPr>
          <a:xfrm rot="18758684">
            <a:off x="1695924" y="3213513"/>
            <a:ext cx="394752" cy="392503"/>
          </a:xfrm>
          <a:prstGeom prst="circularArrow">
            <a:avLst>
              <a:gd name="adj1" fmla="val 8056"/>
              <a:gd name="adj2" fmla="val 1142319"/>
              <a:gd name="adj3" fmla="val 20449209"/>
              <a:gd name="adj4" fmla="val 5334910"/>
              <a:gd name="adj5" fmla="val 15519"/>
            </a:avLst>
          </a:prstGeom>
          <a:solidFill>
            <a:srgbClr val="00597D"/>
          </a:solidFill>
          <a:ln w="6350" cap="flat">
            <a:solidFill>
              <a:srgbClr val="00597D"/>
            </a:solidFill>
            <a:prstDash val="solid"/>
            <a:round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338F922C-1FE7-DA44-95A3-1E54C8D823B1}"/>
              </a:ext>
            </a:extLst>
          </p:cNvPr>
          <p:cNvCxnSpPr>
            <a:cxnSpLocks/>
          </p:cNvCxnSpPr>
          <p:nvPr/>
        </p:nvCxnSpPr>
        <p:spPr>
          <a:xfrm>
            <a:off x="3083801" y="3390361"/>
            <a:ext cx="246122" cy="0"/>
          </a:xfrm>
          <a:prstGeom prst="straightConnector1">
            <a:avLst/>
          </a:prstGeom>
          <a:noFill/>
          <a:ln w="31750" cap="flat">
            <a:solidFill>
              <a:schemeClr val="accent1">
                <a:lumMod val="50000"/>
              </a:schemeClr>
            </a:solidFill>
            <a:prstDash val="solid"/>
            <a:round/>
            <a:headEnd type="triangle" w="med" len="med"/>
            <a:tailEnd type="triangle"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0131E22B-E758-EF42-A755-101F216ACE74}"/>
              </a:ext>
            </a:extLst>
          </p:cNvPr>
          <p:cNvCxnSpPr>
            <a:cxnSpLocks/>
          </p:cNvCxnSpPr>
          <p:nvPr/>
        </p:nvCxnSpPr>
        <p:spPr>
          <a:xfrm>
            <a:off x="4473854" y="3390361"/>
            <a:ext cx="573680" cy="0"/>
          </a:xfrm>
          <a:prstGeom prst="straightConnector1">
            <a:avLst/>
          </a:prstGeom>
          <a:noFill/>
          <a:ln w="31750" cap="flat">
            <a:solidFill>
              <a:schemeClr val="accent1">
                <a:lumMod val="50000"/>
                <a:alpha val="70000"/>
              </a:schemeClr>
            </a:solidFill>
            <a:prstDash val="solid"/>
            <a:round/>
            <a:headEnd type="triangle" w="med" len="med"/>
            <a:tailEnd type="triangle"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5A0192-9407-134B-A127-CC850C8E7EE2}"/>
              </a:ext>
            </a:extLst>
          </p:cNvPr>
          <p:cNvCxnSpPr/>
          <p:nvPr/>
        </p:nvCxnSpPr>
        <p:spPr>
          <a:xfrm>
            <a:off x="1329734" y="2755900"/>
            <a:ext cx="6972300" cy="0"/>
          </a:xfrm>
          <a:prstGeom prst="line">
            <a:avLst/>
          </a:prstGeom>
          <a:noFill/>
          <a:ln w="9525" cap="flat">
            <a:solidFill>
              <a:srgbClr val="00597D"/>
            </a:solidFill>
            <a:prstDash val="solid"/>
            <a:round/>
            <a:headEnd type="none" w="med" len="med"/>
            <a:tailEnd type="non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id="{6A4BCA8E-F706-1247-BAEE-7EB992388056}"/>
              </a:ext>
            </a:extLst>
          </p:cNvPr>
          <p:cNvCxnSpPr>
            <a:cxnSpLocks/>
          </p:cNvCxnSpPr>
          <p:nvPr/>
        </p:nvCxnSpPr>
        <p:spPr>
          <a:xfrm>
            <a:off x="3074928" y="1397395"/>
            <a:ext cx="2259072" cy="0"/>
          </a:xfrm>
          <a:prstGeom prst="straightConnector1">
            <a:avLst/>
          </a:prstGeom>
          <a:noFill/>
          <a:ln w="31750" cap="flat">
            <a:solidFill>
              <a:schemeClr val="accent1">
                <a:lumMod val="50000"/>
                <a:alpha val="70000"/>
              </a:schemeClr>
            </a:solidFill>
            <a:prstDash val="solid"/>
            <a:round/>
            <a:headEnd type="triangle" w="med" len="med"/>
            <a:tailEnd type="triangle"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5EED2727-DCF1-1944-94A3-05252580D15D}"/>
              </a:ext>
            </a:extLst>
          </p:cNvPr>
          <p:cNvCxnSpPr>
            <a:cxnSpLocks/>
          </p:cNvCxnSpPr>
          <p:nvPr/>
        </p:nvCxnSpPr>
        <p:spPr>
          <a:xfrm>
            <a:off x="3074928" y="1527927"/>
            <a:ext cx="3847309" cy="0"/>
          </a:xfrm>
          <a:prstGeom prst="straightConnector1">
            <a:avLst/>
          </a:prstGeom>
          <a:noFill/>
          <a:ln w="31750" cap="flat">
            <a:solidFill>
              <a:schemeClr val="accent1">
                <a:lumMod val="50000"/>
                <a:alpha val="55000"/>
              </a:schemeClr>
            </a:solidFill>
            <a:prstDash val="solid"/>
            <a:round/>
            <a:headEnd type="triangle" w="med" len="med"/>
            <a:tailEnd type="triangle"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B61477B3-5565-5941-9AEB-B1214C33C5A0}"/>
              </a:ext>
            </a:extLst>
          </p:cNvPr>
          <p:cNvCxnSpPr>
            <a:cxnSpLocks/>
          </p:cNvCxnSpPr>
          <p:nvPr/>
        </p:nvCxnSpPr>
        <p:spPr>
          <a:xfrm>
            <a:off x="5682784" y="3390361"/>
            <a:ext cx="864066" cy="0"/>
          </a:xfrm>
          <a:prstGeom prst="straightConnector1">
            <a:avLst/>
          </a:prstGeom>
          <a:noFill/>
          <a:ln w="31750" cap="flat">
            <a:solidFill>
              <a:schemeClr val="accent1">
                <a:lumMod val="50000"/>
                <a:alpha val="50000"/>
              </a:schemeClr>
            </a:solidFill>
            <a:prstDash val="solid"/>
            <a:round/>
            <a:headEnd type="triangle" w="med" len="med"/>
            <a:tailEnd type="triangle"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6" name="Straight Arrow Connector 195">
            <a:extLst>
              <a:ext uri="{FF2B5EF4-FFF2-40B4-BE49-F238E27FC236}">
                <a16:creationId xmlns:a16="http://schemas.microsoft.com/office/drawing/2014/main" id="{470AF9D7-5E66-BD41-8A89-83B873833349}"/>
              </a:ext>
            </a:extLst>
          </p:cNvPr>
          <p:cNvCxnSpPr>
            <a:cxnSpLocks/>
          </p:cNvCxnSpPr>
          <p:nvPr/>
        </p:nvCxnSpPr>
        <p:spPr>
          <a:xfrm>
            <a:off x="3567583" y="3390361"/>
            <a:ext cx="540867" cy="0"/>
          </a:xfrm>
          <a:prstGeom prst="straightConnector1">
            <a:avLst/>
          </a:prstGeom>
          <a:noFill/>
          <a:ln w="31750" cap="flat">
            <a:solidFill>
              <a:schemeClr val="accent1">
                <a:lumMod val="50000"/>
                <a:alpha val="85000"/>
              </a:schemeClr>
            </a:solidFill>
            <a:prstDash val="solid"/>
            <a:round/>
            <a:headEnd type="triangle" w="med" len="med"/>
            <a:tailEnd type="triangle"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7" name="TextBox 196">
            <a:extLst>
              <a:ext uri="{FF2B5EF4-FFF2-40B4-BE49-F238E27FC236}">
                <a16:creationId xmlns:a16="http://schemas.microsoft.com/office/drawing/2014/main" id="{B9CCD3FA-2C3C-F149-832A-8BE20A9892AD}"/>
              </a:ext>
            </a:extLst>
          </p:cNvPr>
          <p:cNvSpPr txBox="1"/>
          <p:nvPr/>
        </p:nvSpPr>
        <p:spPr>
          <a:xfrm>
            <a:off x="1413616" y="2020722"/>
            <a:ext cx="5682646" cy="43088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Cache-aware Roofline Model (CARM)</a:t>
            </a:r>
            <a:r>
              <a:rPr lang="en-US" sz="1600" b="1" baseline="30000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1</a:t>
            </a:r>
            <a:r>
              <a:rPr lang="en-US" sz="16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: </a:t>
            </a:r>
            <a:r>
              <a:rPr lang="en-US" sz="1600" b="1" dirty="0">
                <a:solidFill>
                  <a:srgbClr val="424242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Bandwidth as seen by the core</a:t>
            </a:r>
          </a:p>
          <a:p>
            <a:pPr lvl="8" indent="0" defTabSz="1828800"/>
            <a:r>
              <a:rPr lang="en-US" sz="12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- Obtained via micro-benchmarking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6EA15075-C9D4-FD48-AB8D-4B25895EFC1A}"/>
              </a:ext>
            </a:extLst>
          </p:cNvPr>
          <p:cNvSpPr txBox="1"/>
          <p:nvPr/>
        </p:nvSpPr>
        <p:spPr>
          <a:xfrm>
            <a:off x="1463207" y="4108673"/>
            <a:ext cx="5522346" cy="43088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Original Roofline Model (ORM)</a:t>
            </a:r>
            <a:r>
              <a:rPr lang="en-US" sz="1600" b="1" baseline="30000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2</a:t>
            </a:r>
            <a:r>
              <a:rPr lang="en-US" sz="16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: </a:t>
            </a:r>
            <a:r>
              <a:rPr lang="en-US" sz="1600" b="1" dirty="0">
                <a:solidFill>
                  <a:srgbClr val="424242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Bandwidth between memory levels </a:t>
            </a:r>
          </a:p>
          <a:p>
            <a:pPr defTabSz="1828800"/>
            <a:r>
              <a:rPr lang="en-US" sz="12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- Can be obtained from data-sheets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BF9FA3C7-3DE6-334A-A268-2BE13955E665}"/>
              </a:ext>
            </a:extLst>
          </p:cNvPr>
          <p:cNvSpPr txBox="1"/>
          <p:nvPr/>
        </p:nvSpPr>
        <p:spPr>
          <a:xfrm>
            <a:off x="643383" y="4749056"/>
            <a:ext cx="8062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aseline="30000" dirty="0">
                <a:solidFill>
                  <a:srgbClr val="424242"/>
                </a:solidFill>
                <a:latin typeface="Avenir Next Condensed" panose="020B0506020202020204" pitchFamily="34" charset="0"/>
              </a:rPr>
              <a:t>1</a:t>
            </a:r>
            <a:r>
              <a:rPr lang="en-US" sz="800" dirty="0">
                <a:solidFill>
                  <a:srgbClr val="424242"/>
                </a:solidFill>
                <a:latin typeface="Avenir Next Condensed" panose="020B0506020202020204" pitchFamily="34" charset="0"/>
              </a:rPr>
              <a:t> A. Ilic, F. </a:t>
            </a:r>
            <a:r>
              <a:rPr lang="en-US" sz="800" dirty="0" err="1">
                <a:solidFill>
                  <a:srgbClr val="424242"/>
                </a:solidFill>
                <a:latin typeface="Avenir Next Condensed" panose="020B0506020202020204" pitchFamily="34" charset="0"/>
              </a:rPr>
              <a:t>Pratas</a:t>
            </a:r>
            <a:r>
              <a:rPr lang="en-US" sz="800" dirty="0">
                <a:solidFill>
                  <a:srgbClr val="424242"/>
                </a:solidFill>
                <a:latin typeface="Avenir Next Condensed" panose="020B0506020202020204" pitchFamily="34" charset="0"/>
              </a:rPr>
              <a:t> and L. Sousa, “Cache-aware Roofline Model: Upgrading the Loft”, IEEE Computer Architecture Letters (2014)</a:t>
            </a:r>
          </a:p>
          <a:p>
            <a:r>
              <a:rPr lang="en-US" sz="800" baseline="30000" dirty="0">
                <a:solidFill>
                  <a:srgbClr val="424242"/>
                </a:solidFill>
                <a:latin typeface="Avenir Next Condensed" panose="020B0506020202020204" pitchFamily="34" charset="0"/>
              </a:rPr>
              <a:t>2</a:t>
            </a:r>
            <a:r>
              <a:rPr lang="en-US" sz="800" dirty="0">
                <a:solidFill>
                  <a:srgbClr val="424242"/>
                </a:solidFill>
                <a:latin typeface="Avenir Next Condensed" panose="020B0506020202020204" pitchFamily="34" charset="0"/>
              </a:rPr>
              <a:t> S. Williams, A. Waterman, D. Patterson, "Roofline: An Insightful Visual Performance Model for Multicore Architectures”, </a:t>
            </a:r>
            <a:r>
              <a:rPr lang="en-US" sz="800" dirty="0" err="1">
                <a:solidFill>
                  <a:srgbClr val="424242"/>
                </a:solidFill>
                <a:latin typeface="Avenir Next Condensed" panose="020B0506020202020204" pitchFamily="34" charset="0"/>
              </a:rPr>
              <a:t>Commun</a:t>
            </a:r>
            <a:r>
              <a:rPr lang="en-US" sz="800" dirty="0">
                <a:solidFill>
                  <a:srgbClr val="424242"/>
                </a:solidFill>
                <a:latin typeface="Avenir Next Condensed" panose="020B0506020202020204" pitchFamily="34" charset="0"/>
              </a:rPr>
              <a:t>. ACM (2009)</a:t>
            </a:r>
          </a:p>
        </p:txBody>
      </p:sp>
    </p:spTree>
    <p:extLst>
      <p:ext uri="{BB962C8B-B14F-4D97-AF65-F5344CB8AC3E}">
        <p14:creationId xmlns:p14="http://schemas.microsoft.com/office/powerpoint/2010/main" val="187648192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788F09-C217-F440-BE37-9B936F524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Advisor in action…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33A23-E3B5-8345-95C4-29B339A6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70</a:t>
            </a:fld>
            <a:r>
              <a:rPr lang="pt-PT"/>
              <a:t>  </a:t>
            </a:r>
            <a:r>
              <a:rPr lang="pt-PT" b="0"/>
              <a:t>|</a:t>
            </a:r>
            <a:endParaRPr lang="uk-UA" b="0" dirty="0"/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id="{C405ED78-4798-A34F-B1BE-9C739FEC72EE}"/>
              </a:ext>
            </a:extLst>
          </p:cNvPr>
          <p:cNvSpPr/>
          <p:nvPr/>
        </p:nvSpPr>
        <p:spPr>
          <a:xfrm>
            <a:off x="6687350" y="0"/>
            <a:ext cx="2456650" cy="5143500"/>
          </a:xfrm>
          <a:prstGeom prst="rect">
            <a:avLst/>
          </a:prstGeom>
          <a:solidFill>
            <a:srgbClr val="00597D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637BB7-9F6F-264C-A270-146DBC9D1EA6}"/>
              </a:ext>
            </a:extLst>
          </p:cNvPr>
          <p:cNvGrpSpPr/>
          <p:nvPr/>
        </p:nvGrpSpPr>
        <p:grpSpPr>
          <a:xfrm>
            <a:off x="6905969" y="450944"/>
            <a:ext cx="1792001" cy="709254"/>
            <a:chOff x="6905969" y="450944"/>
            <a:chExt cx="1792001" cy="709254"/>
          </a:xfrm>
        </p:grpSpPr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7F3D38D3-1B49-424F-A840-332FFEF4BD42}"/>
                </a:ext>
              </a:extLst>
            </p:cNvPr>
            <p:cNvSpPr txBox="1"/>
            <p:nvPr/>
          </p:nvSpPr>
          <p:spPr>
            <a:xfrm>
              <a:off x="7175117" y="450944"/>
              <a:ext cx="1522853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defTabSz="1828800"/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Three Genotypes + Phenotype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712B104-F208-3B4D-880C-CD329D54B6F0}"/>
                </a:ext>
              </a:extLst>
            </p:cNvPr>
            <p:cNvGrpSpPr/>
            <p:nvPr/>
          </p:nvGrpSpPr>
          <p:grpSpPr>
            <a:xfrm>
              <a:off x="7190865" y="679378"/>
              <a:ext cx="470414" cy="480820"/>
              <a:chOff x="7124920" y="365042"/>
              <a:chExt cx="470414" cy="480820"/>
            </a:xfrm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C9F77248-06BF-7146-AE78-4D2C87D5D812}"/>
                  </a:ext>
                </a:extLst>
              </p:cNvPr>
              <p:cNvSpPr/>
              <p:nvPr/>
            </p:nvSpPr>
            <p:spPr>
              <a:xfrm>
                <a:off x="7124920" y="365042"/>
                <a:ext cx="470414" cy="48082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A7D428CB-DB10-BB4C-B8AA-DE7AE05B9872}"/>
                  </a:ext>
                </a:extLst>
              </p:cNvPr>
              <p:cNvGrpSpPr/>
              <p:nvPr/>
            </p:nvGrpSpPr>
            <p:grpSpPr>
              <a:xfrm>
                <a:off x="7177888" y="411290"/>
                <a:ext cx="359728" cy="104455"/>
                <a:chOff x="7177888" y="411290"/>
                <a:chExt cx="359728" cy="104455"/>
              </a:xfrm>
            </p:grpSpPr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8FA9A594-F810-8749-9894-E3F3ED6E25E6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C8AC1865-7A7B-0242-B49B-1605AAF743C5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2EAD230E-8FF9-514A-9ABD-DD3F9478A9B8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72924A39-F1A9-4F47-8D8D-90EC34B74D73}"/>
                  </a:ext>
                </a:extLst>
              </p:cNvPr>
              <p:cNvGrpSpPr/>
              <p:nvPr/>
            </p:nvGrpSpPr>
            <p:grpSpPr>
              <a:xfrm>
                <a:off x="7177888" y="508537"/>
                <a:ext cx="359728" cy="104455"/>
                <a:chOff x="7177888" y="411290"/>
                <a:chExt cx="359728" cy="104455"/>
              </a:xfrm>
            </p:grpSpPr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F46E6D34-9C62-AA49-8BA4-58DD16D209C9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ED189552-1158-064F-851B-256240C34D29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157D36FC-1D8F-2D4A-9030-61A55E9C4760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B6FF3A16-F9B8-BC4F-A51C-E2E8787E6D54}"/>
                  </a:ext>
                </a:extLst>
              </p:cNvPr>
              <p:cNvGrpSpPr/>
              <p:nvPr/>
            </p:nvGrpSpPr>
            <p:grpSpPr>
              <a:xfrm>
                <a:off x="7177888" y="612992"/>
                <a:ext cx="359728" cy="104455"/>
                <a:chOff x="7177888" y="411290"/>
                <a:chExt cx="359728" cy="104455"/>
              </a:xfrm>
            </p:grpSpPr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78CD421A-F950-3E4B-BF32-F4489C9F418C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4CB2CB17-BAE4-B846-B8E6-278AFE7DBE92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03A5BD55-9C8A-4A4E-A741-CCEE470D20AB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03DE9CA7-544D-574E-8062-992A60FEC702}"/>
                  </a:ext>
                </a:extLst>
              </p:cNvPr>
              <p:cNvSpPr/>
              <p:nvPr/>
            </p:nvSpPr>
            <p:spPr>
              <a:xfrm>
                <a:off x="7177888" y="756992"/>
                <a:ext cx="359728" cy="3600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C4E26584-492D-264E-A541-31B3F1699BB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03947" y="679378"/>
              <a:ext cx="468000" cy="446023"/>
              <a:chOff x="2796231" y="2702265"/>
              <a:chExt cx="563080" cy="536639"/>
            </a:xfrm>
          </p:grpSpPr>
          <p:sp>
            <p:nvSpPr>
              <p:cNvPr id="228" name="Rounded Rectangle 227">
                <a:extLst>
                  <a:ext uri="{FF2B5EF4-FFF2-40B4-BE49-F238E27FC236}">
                    <a16:creationId xmlns:a16="http://schemas.microsoft.com/office/drawing/2014/main" id="{099E7CE4-9051-4945-9A9B-FA9252945D6E}"/>
                  </a:ext>
                </a:extLst>
              </p:cNvPr>
              <p:cNvSpPr/>
              <p:nvPr/>
            </p:nvSpPr>
            <p:spPr>
              <a:xfrm>
                <a:off x="314334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and</a:t>
                </a:r>
              </a:p>
            </p:txBody>
          </p:sp>
          <p:cxnSp>
            <p:nvCxnSpPr>
              <p:cNvPr id="229" name="Straight Arrow Connector 228">
                <a:extLst>
                  <a:ext uri="{FF2B5EF4-FFF2-40B4-BE49-F238E27FC236}">
                    <a16:creationId xmlns:a16="http://schemas.microsoft.com/office/drawing/2014/main" id="{F82CFD39-C4B7-0743-9D08-85CDE1E601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98587" y="3126682"/>
                <a:ext cx="77060" cy="104914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34" name="Straight Arrow Connector 233">
                <a:extLst>
                  <a:ext uri="{FF2B5EF4-FFF2-40B4-BE49-F238E27FC236}">
                    <a16:creationId xmlns:a16="http://schemas.microsoft.com/office/drawing/2014/main" id="{14A8715D-C269-B84B-9BF9-5051BC07C2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58839" y="3129022"/>
                <a:ext cx="82660" cy="10988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3" name="Straight Arrow Connector 242">
                <a:extLst>
                  <a:ext uri="{FF2B5EF4-FFF2-40B4-BE49-F238E27FC236}">
                    <a16:creationId xmlns:a16="http://schemas.microsoft.com/office/drawing/2014/main" id="{BB11C006-BAC7-F242-8250-8BD6CE45C2E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53010" y="3071139"/>
                <a:ext cx="91155" cy="1348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44" name="Rounded Rectangle 243">
                <a:extLst>
                  <a:ext uri="{FF2B5EF4-FFF2-40B4-BE49-F238E27FC236}">
                    <a16:creationId xmlns:a16="http://schemas.microsoft.com/office/drawing/2014/main" id="{B935295E-ADF6-574A-B5AD-27C6F21D335E}"/>
                  </a:ext>
                </a:extLst>
              </p:cNvPr>
              <p:cNvSpPr/>
              <p:nvPr/>
            </p:nvSpPr>
            <p:spPr>
              <a:xfrm>
                <a:off x="3089311" y="2798470"/>
                <a:ext cx="270000" cy="126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popcnt</a:t>
                </a:r>
                <a:endParaRPr kumimoji="0" lang="en-US" sz="600" b="1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Next Condensed Demi Bold" panose="020B0506020202020204" pitchFamily="34" charset="0"/>
                  <a:sym typeface="Arial"/>
                </a:endParaRPr>
              </a:p>
            </p:txBody>
          </p:sp>
          <p:cxnSp>
            <p:nvCxnSpPr>
              <p:cNvPr id="245" name="Straight Arrow Connector 244">
                <a:extLst>
                  <a:ext uri="{FF2B5EF4-FFF2-40B4-BE49-F238E27FC236}">
                    <a16:creationId xmlns:a16="http://schemas.microsoft.com/office/drawing/2014/main" id="{64955A48-A605-6E4D-9473-C06B955B3B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5721" y="2928693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6" name="Straight Arrow Connector 245">
                <a:extLst>
                  <a:ext uri="{FF2B5EF4-FFF2-40B4-BE49-F238E27FC236}">
                    <a16:creationId xmlns:a16="http://schemas.microsoft.com/office/drawing/2014/main" id="{26C5208F-75BE-E74B-A7AA-6DBBE1E573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8517" y="2702265"/>
                <a:ext cx="0" cy="9123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47" name="Rounded Rectangle 246">
                <a:extLst>
                  <a:ext uri="{FF2B5EF4-FFF2-40B4-BE49-F238E27FC236}">
                    <a16:creationId xmlns:a16="http://schemas.microsoft.com/office/drawing/2014/main" id="{BDEC93B6-7B22-FD41-942A-15E071638518}"/>
                  </a:ext>
                </a:extLst>
              </p:cNvPr>
              <p:cNvSpPr/>
              <p:nvPr/>
            </p:nvSpPr>
            <p:spPr>
              <a:xfrm>
                <a:off x="288690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not</a:t>
                </a:r>
              </a:p>
            </p:txBody>
          </p:sp>
          <p:cxnSp>
            <p:nvCxnSpPr>
              <p:cNvPr id="248" name="Straight Arrow Connector 247">
                <a:extLst>
                  <a:ext uri="{FF2B5EF4-FFF2-40B4-BE49-F238E27FC236}">
                    <a16:creationId xmlns:a16="http://schemas.microsoft.com/office/drawing/2014/main" id="{B7C6AEFD-AEE1-404C-9477-6BEB5A8AA3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6231" y="3071139"/>
                <a:ext cx="91013" cy="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916" name="Freeform 915">
              <a:extLst>
                <a:ext uri="{FF2B5EF4-FFF2-40B4-BE49-F238E27FC236}">
                  <a16:creationId xmlns:a16="http://schemas.microsoft.com/office/drawing/2014/main" id="{68EEE73D-7639-EE4E-A295-EE01482AE8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5969" y="473888"/>
              <a:ext cx="108128" cy="108000"/>
            </a:xfrm>
            <a:custGeom>
              <a:avLst/>
              <a:gdLst>
                <a:gd name="connsiteX0" fmla="*/ 61631 w 61567"/>
                <a:gd name="connsiteY0" fmla="*/ 30747 h 61494"/>
                <a:gd name="connsiteX1" fmla="*/ 30847 w 61567"/>
                <a:gd name="connsiteY1" fmla="*/ 61495 h 61494"/>
                <a:gd name="connsiteX2" fmla="*/ 63 w 61567"/>
                <a:gd name="connsiteY2" fmla="*/ 30747 h 61494"/>
                <a:gd name="connsiteX3" fmla="*/ 30847 w 61567"/>
                <a:gd name="connsiteY3" fmla="*/ 0 h 61494"/>
                <a:gd name="connsiteX4" fmla="*/ 61631 w 61567"/>
                <a:gd name="connsiteY4" fmla="*/ 30747 h 6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67" h="61494">
                  <a:moveTo>
                    <a:pt x="61631" y="30747"/>
                  </a:moveTo>
                  <a:cubicBezTo>
                    <a:pt x="61631" y="47729"/>
                    <a:pt x="47848" y="61495"/>
                    <a:pt x="30847" y="61495"/>
                  </a:cubicBezTo>
                  <a:cubicBezTo>
                    <a:pt x="13845" y="61495"/>
                    <a:pt x="63" y="47729"/>
                    <a:pt x="63" y="30747"/>
                  </a:cubicBezTo>
                  <a:cubicBezTo>
                    <a:pt x="63" y="13766"/>
                    <a:pt x="13845" y="0"/>
                    <a:pt x="30847" y="0"/>
                  </a:cubicBezTo>
                  <a:cubicBezTo>
                    <a:pt x="47848" y="0"/>
                    <a:pt x="61631" y="13766"/>
                    <a:pt x="61631" y="30747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803" name="TextBox 802">
            <a:extLst>
              <a:ext uri="{FF2B5EF4-FFF2-40B4-BE49-F238E27FC236}">
                <a16:creationId xmlns:a16="http://schemas.microsoft.com/office/drawing/2014/main" id="{257E2B0E-9780-F64E-B40A-677D810E614A}"/>
              </a:ext>
            </a:extLst>
          </p:cNvPr>
          <p:cNvSpPr txBox="1"/>
          <p:nvPr/>
        </p:nvSpPr>
        <p:spPr>
          <a:xfrm>
            <a:off x="7211956" y="63125"/>
            <a:ext cx="1410643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GPU Optimization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BF82EB-49ED-4696-AB3D-89C2B165C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1113" y="868544"/>
            <a:ext cx="6241723" cy="3756907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FAF80CF-ED50-45A8-AB67-FE7F61ED4C81}"/>
              </a:ext>
            </a:extLst>
          </p:cNvPr>
          <p:cNvSpPr txBox="1"/>
          <p:nvPr/>
        </p:nvSpPr>
        <p:spPr>
          <a:xfrm>
            <a:off x="7175117" y="1307540"/>
            <a:ext cx="1535677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defTabSz="1828800"/>
            <a:r>
              <a:rPr lang="en-US" sz="10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Two Genotypes, No Phenotype</a:t>
            </a:r>
          </a:p>
        </p:txBody>
      </p:sp>
      <p:sp>
        <p:nvSpPr>
          <p:cNvPr id="42" name="Freeform 917">
            <a:extLst>
              <a:ext uri="{FF2B5EF4-FFF2-40B4-BE49-F238E27FC236}">
                <a16:creationId xmlns:a16="http://schemas.microsoft.com/office/drawing/2014/main" id="{3819491C-EB19-4AD6-813E-E28440625313}"/>
              </a:ext>
            </a:extLst>
          </p:cNvPr>
          <p:cNvSpPr>
            <a:spLocks noChangeAspect="1"/>
          </p:cNvSpPr>
          <p:nvPr/>
        </p:nvSpPr>
        <p:spPr>
          <a:xfrm>
            <a:off x="6905969" y="1330484"/>
            <a:ext cx="108128" cy="108000"/>
          </a:xfrm>
          <a:custGeom>
            <a:avLst/>
            <a:gdLst>
              <a:gd name="connsiteX0" fmla="*/ 63 w 53871"/>
              <a:gd name="connsiteY0" fmla="*/ 0 h 53807"/>
              <a:gd name="connsiteX1" fmla="*/ 53935 w 53871"/>
              <a:gd name="connsiteY1" fmla="*/ 0 h 53807"/>
              <a:gd name="connsiteX2" fmla="*/ 53935 w 53871"/>
              <a:gd name="connsiteY2" fmla="*/ 53808 h 53807"/>
              <a:gd name="connsiteX3" fmla="*/ 63 w 53871"/>
              <a:gd name="connsiteY3" fmla="*/ 53808 h 53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871" h="53807">
                <a:moveTo>
                  <a:pt x="63" y="0"/>
                </a:moveTo>
                <a:lnTo>
                  <a:pt x="53935" y="0"/>
                </a:lnTo>
                <a:lnTo>
                  <a:pt x="53935" y="53808"/>
                </a:lnTo>
                <a:lnTo>
                  <a:pt x="63" y="53808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solidFill>
              <a:schemeClr val="bg1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A6DB4B2-BBBF-4B28-BAB4-B5114CA16DAD}"/>
              </a:ext>
            </a:extLst>
          </p:cNvPr>
          <p:cNvGrpSpPr/>
          <p:nvPr/>
        </p:nvGrpSpPr>
        <p:grpSpPr>
          <a:xfrm>
            <a:off x="6905969" y="1307540"/>
            <a:ext cx="1804825" cy="809702"/>
            <a:chOff x="6905969" y="1307540"/>
            <a:chExt cx="1804825" cy="809702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37D2AE4-6E72-4574-8BD7-F7D4F3EC61BC}"/>
                </a:ext>
              </a:extLst>
            </p:cNvPr>
            <p:cNvSpPr txBox="1"/>
            <p:nvPr/>
          </p:nvSpPr>
          <p:spPr>
            <a:xfrm>
              <a:off x="7175117" y="1307540"/>
              <a:ext cx="1535677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defTabSz="1828800"/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Two Genotypes, No Phenotype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A822FE4A-E6F6-4349-853F-415443140CD4}"/>
                </a:ext>
              </a:extLst>
            </p:cNvPr>
            <p:cNvGrpSpPr/>
            <p:nvPr/>
          </p:nvGrpSpPr>
          <p:grpSpPr>
            <a:xfrm>
              <a:off x="7190865" y="1588832"/>
              <a:ext cx="470414" cy="480820"/>
              <a:chOff x="7193636" y="1226995"/>
              <a:chExt cx="470414" cy="480820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F7BC1A8E-7B04-4E4A-A20C-A953F9BED826}"/>
                  </a:ext>
                </a:extLst>
              </p:cNvPr>
              <p:cNvGrpSpPr/>
              <p:nvPr/>
            </p:nvGrpSpPr>
            <p:grpSpPr>
              <a:xfrm>
                <a:off x="7193636" y="1226995"/>
                <a:ext cx="470414" cy="480820"/>
                <a:chOff x="7124920" y="365042"/>
                <a:chExt cx="470414" cy="480820"/>
              </a:xfrm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4565F7BA-B031-4FAC-974F-6C0F96B3970B}"/>
                    </a:ext>
                  </a:extLst>
                </p:cNvPr>
                <p:cNvSpPr/>
                <p:nvPr/>
              </p:nvSpPr>
              <p:spPr>
                <a:xfrm>
                  <a:off x="7124920" y="365042"/>
                  <a:ext cx="470414" cy="480820"/>
                </a:xfrm>
                <a:prstGeom prst="rect">
                  <a:avLst/>
                </a:prstGeom>
                <a:noFill/>
                <a:ln w="12700" cap="flat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3E019DA5-734F-4137-8D54-2F45425A14C7}"/>
                    </a:ext>
                  </a:extLst>
                </p:cNvPr>
                <p:cNvGrpSpPr/>
                <p:nvPr/>
              </p:nvGrpSpPr>
              <p:grpSpPr>
                <a:xfrm>
                  <a:off x="7177888" y="411290"/>
                  <a:ext cx="359728" cy="70227"/>
                  <a:chOff x="7177888" y="411290"/>
                  <a:chExt cx="359728" cy="70227"/>
                </a:xfrm>
              </p:grpSpPr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22689C59-DEE4-4C5C-A003-E0EC00D199C8}"/>
                      </a:ext>
                    </a:extLst>
                  </p:cNvPr>
                  <p:cNvSpPr/>
                  <p:nvPr/>
                </p:nvSpPr>
                <p:spPr>
                  <a:xfrm>
                    <a:off x="7177888" y="411290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75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941A4211-E3BA-4386-996F-D59413CAC083}"/>
                      </a:ext>
                    </a:extLst>
                  </p:cNvPr>
                  <p:cNvSpPr/>
                  <p:nvPr/>
                </p:nvSpPr>
                <p:spPr>
                  <a:xfrm>
                    <a:off x="7177888" y="445517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C5C32A3B-2C1A-4D3F-A339-80B007083B83}"/>
                    </a:ext>
                  </a:extLst>
                </p:cNvPr>
                <p:cNvGrpSpPr/>
                <p:nvPr/>
              </p:nvGrpSpPr>
              <p:grpSpPr>
                <a:xfrm>
                  <a:off x="7177888" y="508537"/>
                  <a:ext cx="359728" cy="70227"/>
                  <a:chOff x="7177888" y="411290"/>
                  <a:chExt cx="359728" cy="70227"/>
                </a:xfrm>
              </p:grpSpPr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6F43014-F3EA-4E97-96E5-104692867808}"/>
                      </a:ext>
                    </a:extLst>
                  </p:cNvPr>
                  <p:cNvSpPr/>
                  <p:nvPr/>
                </p:nvSpPr>
                <p:spPr>
                  <a:xfrm>
                    <a:off x="7177888" y="411290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75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28B06C9F-A9AB-407D-AA31-60A5AD3813AF}"/>
                      </a:ext>
                    </a:extLst>
                  </p:cNvPr>
                  <p:cNvSpPr/>
                  <p:nvPr/>
                </p:nvSpPr>
                <p:spPr>
                  <a:xfrm>
                    <a:off x="7177888" y="445517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4DCFEE36-3882-4670-BC86-845F27CDA35D}"/>
                    </a:ext>
                  </a:extLst>
                </p:cNvPr>
                <p:cNvGrpSpPr/>
                <p:nvPr/>
              </p:nvGrpSpPr>
              <p:grpSpPr>
                <a:xfrm>
                  <a:off x="7177888" y="612992"/>
                  <a:ext cx="359728" cy="70227"/>
                  <a:chOff x="7177888" y="411290"/>
                  <a:chExt cx="359728" cy="70227"/>
                </a:xfrm>
              </p:grpSpPr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8626DD3E-8AC5-42DA-AB0C-D472F81DD646}"/>
                      </a:ext>
                    </a:extLst>
                  </p:cNvPr>
                  <p:cNvSpPr/>
                  <p:nvPr/>
                </p:nvSpPr>
                <p:spPr>
                  <a:xfrm>
                    <a:off x="7177888" y="411290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75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ED2D24AB-8345-4EE5-A356-F3677AFFAEBA}"/>
                      </a:ext>
                    </a:extLst>
                  </p:cNvPr>
                  <p:cNvSpPr/>
                  <p:nvPr/>
                </p:nvSpPr>
                <p:spPr>
                  <a:xfrm>
                    <a:off x="7177888" y="445517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DC93A5E5-55C8-4209-8F4E-3291E02763E0}"/>
                  </a:ext>
                </a:extLst>
              </p:cNvPr>
              <p:cNvSpPr/>
              <p:nvPr/>
            </p:nvSpPr>
            <p:spPr>
              <a:xfrm>
                <a:off x="7246604" y="1585491"/>
                <a:ext cx="359728" cy="3600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A0BC375-F23D-47D5-B926-C6F0E6F98DCC}"/>
                  </a:ext>
                </a:extLst>
              </p:cNvPr>
              <p:cNvSpPr/>
              <p:nvPr/>
            </p:nvSpPr>
            <p:spPr>
              <a:xfrm>
                <a:off x="7246604" y="1619718"/>
                <a:ext cx="359728" cy="3600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DD96AC27-D691-4FAC-A13A-23C2181F23B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134995" y="1541242"/>
              <a:ext cx="449493" cy="576000"/>
              <a:chOff x="3183706" y="3510680"/>
              <a:chExt cx="564144" cy="722918"/>
            </a:xfrm>
          </p:grpSpPr>
          <p:sp>
            <p:nvSpPr>
              <p:cNvPr id="48" name="Rounded Rectangle 292">
                <a:extLst>
                  <a:ext uri="{FF2B5EF4-FFF2-40B4-BE49-F238E27FC236}">
                    <a16:creationId xmlns:a16="http://schemas.microsoft.com/office/drawing/2014/main" id="{141C3D74-C956-485C-8F53-E694C5CBDBEB}"/>
                  </a:ext>
                </a:extLst>
              </p:cNvPr>
              <p:cNvSpPr/>
              <p:nvPr/>
            </p:nvSpPr>
            <p:spPr>
              <a:xfrm>
                <a:off x="3389052" y="381760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and</a:t>
                </a:r>
              </a:p>
            </p:txBody>
          </p: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2AEF0485-EE2E-4AA1-8792-B13BF28A52D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44328" y="3926472"/>
                <a:ext cx="77060" cy="104914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4E0B2E6A-765D-47EB-8271-1BD44792CE2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07755" y="3925637"/>
                <a:ext cx="86070" cy="101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51" name="Rounded Rectangle 295">
                <a:extLst>
                  <a:ext uri="{FF2B5EF4-FFF2-40B4-BE49-F238E27FC236}">
                    <a16:creationId xmlns:a16="http://schemas.microsoft.com/office/drawing/2014/main" id="{C45ADEF5-A02F-4FD9-8854-78FCC09CBF6E}"/>
                  </a:ext>
                </a:extLst>
              </p:cNvPr>
              <p:cNvSpPr/>
              <p:nvPr/>
            </p:nvSpPr>
            <p:spPr>
              <a:xfrm>
                <a:off x="3335052" y="3598260"/>
                <a:ext cx="270000" cy="126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popcnt</a:t>
                </a:r>
                <a:endParaRPr kumimoji="0" lang="en-US" sz="600" b="1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Next Condensed Demi Bold" panose="020B0506020202020204" pitchFamily="34" charset="0"/>
                  <a:sym typeface="Arial"/>
                </a:endParaRPr>
              </a:p>
            </p:txBody>
          </p: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D1D92C08-AD86-4772-92A8-8F8F0286C25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70052" y="3728483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53" name="Rounded Rectangle 297">
                <a:extLst>
                  <a:ext uri="{FF2B5EF4-FFF2-40B4-BE49-F238E27FC236}">
                    <a16:creationId xmlns:a16="http://schemas.microsoft.com/office/drawing/2014/main" id="{FD45AE20-70E0-4466-98B4-97CB77221142}"/>
                  </a:ext>
                </a:extLst>
              </p:cNvPr>
              <p:cNvSpPr/>
              <p:nvPr/>
            </p:nvSpPr>
            <p:spPr>
              <a:xfrm>
                <a:off x="3186003" y="402694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nor</a:t>
                </a:r>
              </a:p>
            </p:txBody>
          </p:sp>
          <p:sp>
            <p:nvSpPr>
              <p:cNvPr id="54" name="Rounded Rectangle 298">
                <a:extLst>
                  <a:ext uri="{FF2B5EF4-FFF2-40B4-BE49-F238E27FC236}">
                    <a16:creationId xmlns:a16="http://schemas.microsoft.com/office/drawing/2014/main" id="{B8BA9C12-AD57-4E20-A740-31B396900A38}"/>
                  </a:ext>
                </a:extLst>
              </p:cNvPr>
              <p:cNvSpPr/>
              <p:nvPr/>
            </p:nvSpPr>
            <p:spPr>
              <a:xfrm>
                <a:off x="3585850" y="402694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nor</a:t>
                </a:r>
              </a:p>
            </p:txBody>
          </p: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2A1DFA7E-DD8A-433F-BF85-F48CE97F97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83706" y="4136292"/>
                <a:ext cx="32379" cy="9306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46CB8826-D8CD-4CE2-BE2E-9A06A44CB10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11978" y="4136292"/>
                <a:ext cx="32350" cy="97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3B97782F-1F7E-4D08-B4F6-BCB54D1F0E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85147" y="4136292"/>
                <a:ext cx="32379" cy="9306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AEA3D20E-826F-4DA6-9B3C-6241C4E59FF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713419" y="4136292"/>
                <a:ext cx="32350" cy="97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13049A10-9456-4CD2-ABBC-4ECF76FBC4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70052" y="3510680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47" name="Freeform 917">
              <a:extLst>
                <a:ext uri="{FF2B5EF4-FFF2-40B4-BE49-F238E27FC236}">
                  <a16:creationId xmlns:a16="http://schemas.microsoft.com/office/drawing/2014/main" id="{92E80230-4D33-4570-B144-E3A44262BA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5969" y="1330484"/>
              <a:ext cx="108128" cy="108000"/>
            </a:xfrm>
            <a:custGeom>
              <a:avLst/>
              <a:gdLst>
                <a:gd name="connsiteX0" fmla="*/ 63 w 53871"/>
                <a:gd name="connsiteY0" fmla="*/ 0 h 53807"/>
                <a:gd name="connsiteX1" fmla="*/ 53935 w 53871"/>
                <a:gd name="connsiteY1" fmla="*/ 0 h 53807"/>
                <a:gd name="connsiteX2" fmla="*/ 53935 w 53871"/>
                <a:gd name="connsiteY2" fmla="*/ 53808 h 53807"/>
                <a:gd name="connsiteX3" fmla="*/ 63 w 53871"/>
                <a:gd name="connsiteY3" fmla="*/ 53808 h 5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871" h="53807">
                  <a:moveTo>
                    <a:pt x="63" y="0"/>
                  </a:moveTo>
                  <a:lnTo>
                    <a:pt x="53935" y="0"/>
                  </a:lnTo>
                  <a:lnTo>
                    <a:pt x="53935" y="53808"/>
                  </a:lnTo>
                  <a:lnTo>
                    <a:pt x="63" y="53808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5B0B8DD-D1E5-4D62-AB85-4E1BC73A7306}"/>
              </a:ext>
            </a:extLst>
          </p:cNvPr>
          <p:cNvGrpSpPr/>
          <p:nvPr/>
        </p:nvGrpSpPr>
        <p:grpSpPr>
          <a:xfrm>
            <a:off x="6905969" y="2264584"/>
            <a:ext cx="1678519" cy="809702"/>
            <a:chOff x="6905969" y="2264584"/>
            <a:chExt cx="1678519" cy="809702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F36303B-3B04-4B2C-BDCD-065CD1874465}"/>
                </a:ext>
              </a:extLst>
            </p:cNvPr>
            <p:cNvSpPr txBox="1"/>
            <p:nvPr/>
          </p:nvSpPr>
          <p:spPr>
            <a:xfrm>
              <a:off x="7175117" y="2264584"/>
              <a:ext cx="1043555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defTabSz="1828800"/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Transposed Dataset</a:t>
              </a: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CC25D4F1-1FC0-438D-95F5-9F6F3E2C5861}"/>
                </a:ext>
              </a:extLst>
            </p:cNvPr>
            <p:cNvGrpSpPr/>
            <p:nvPr/>
          </p:nvGrpSpPr>
          <p:grpSpPr>
            <a:xfrm rot="16200000">
              <a:off x="7190865" y="2545876"/>
              <a:ext cx="470414" cy="480820"/>
              <a:chOff x="7193636" y="1226995"/>
              <a:chExt cx="470414" cy="480820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E9B73C70-4720-459C-8D7D-92E068412A00}"/>
                  </a:ext>
                </a:extLst>
              </p:cNvPr>
              <p:cNvGrpSpPr/>
              <p:nvPr/>
            </p:nvGrpSpPr>
            <p:grpSpPr>
              <a:xfrm>
                <a:off x="7193636" y="1226995"/>
                <a:ext cx="470414" cy="480820"/>
                <a:chOff x="7124920" y="365042"/>
                <a:chExt cx="470414" cy="480820"/>
              </a:xfrm>
            </p:grpSpPr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C0B36109-803C-4B8C-84EF-185CE1961F0A}"/>
                    </a:ext>
                  </a:extLst>
                </p:cNvPr>
                <p:cNvSpPr/>
                <p:nvPr/>
              </p:nvSpPr>
              <p:spPr>
                <a:xfrm>
                  <a:off x="7124920" y="365042"/>
                  <a:ext cx="470414" cy="480820"/>
                </a:xfrm>
                <a:prstGeom prst="rect">
                  <a:avLst/>
                </a:prstGeom>
                <a:noFill/>
                <a:ln w="12700" cap="flat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00" name="Group 99">
                  <a:extLst>
                    <a:ext uri="{FF2B5EF4-FFF2-40B4-BE49-F238E27FC236}">
                      <a16:creationId xmlns:a16="http://schemas.microsoft.com/office/drawing/2014/main" id="{8A6A3A50-4F46-4566-942C-37B6CB3A1750}"/>
                    </a:ext>
                  </a:extLst>
                </p:cNvPr>
                <p:cNvGrpSpPr/>
                <p:nvPr/>
              </p:nvGrpSpPr>
              <p:grpSpPr>
                <a:xfrm>
                  <a:off x="7177888" y="411290"/>
                  <a:ext cx="359728" cy="70227"/>
                  <a:chOff x="7177888" y="411290"/>
                  <a:chExt cx="359728" cy="70227"/>
                </a:xfrm>
              </p:grpSpPr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CE2DC9A6-C93F-4022-8EDD-B1474FED390B}"/>
                      </a:ext>
                    </a:extLst>
                  </p:cNvPr>
                  <p:cNvSpPr/>
                  <p:nvPr/>
                </p:nvSpPr>
                <p:spPr>
                  <a:xfrm>
                    <a:off x="7177888" y="411290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75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8" name="Rectangle 107">
                    <a:extLst>
                      <a:ext uri="{FF2B5EF4-FFF2-40B4-BE49-F238E27FC236}">
                        <a16:creationId xmlns:a16="http://schemas.microsoft.com/office/drawing/2014/main" id="{460C3C51-0FCE-4491-A0F5-FA8F85912E37}"/>
                      </a:ext>
                    </a:extLst>
                  </p:cNvPr>
                  <p:cNvSpPr/>
                  <p:nvPr/>
                </p:nvSpPr>
                <p:spPr>
                  <a:xfrm>
                    <a:off x="7177888" y="445517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01" name="Group 100">
                  <a:extLst>
                    <a:ext uri="{FF2B5EF4-FFF2-40B4-BE49-F238E27FC236}">
                      <a16:creationId xmlns:a16="http://schemas.microsoft.com/office/drawing/2014/main" id="{C650C226-9907-48E3-BC60-656C32FD5C82}"/>
                    </a:ext>
                  </a:extLst>
                </p:cNvPr>
                <p:cNvGrpSpPr/>
                <p:nvPr/>
              </p:nvGrpSpPr>
              <p:grpSpPr>
                <a:xfrm>
                  <a:off x="7177888" y="508537"/>
                  <a:ext cx="359728" cy="70227"/>
                  <a:chOff x="7177888" y="411290"/>
                  <a:chExt cx="359728" cy="70227"/>
                </a:xfrm>
              </p:grpSpPr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06E6F34E-F782-4473-8A4C-6CD19523929F}"/>
                      </a:ext>
                    </a:extLst>
                  </p:cNvPr>
                  <p:cNvSpPr/>
                  <p:nvPr/>
                </p:nvSpPr>
                <p:spPr>
                  <a:xfrm>
                    <a:off x="7177888" y="411290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75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1F5E34EC-8FD2-4E2F-BE89-4B678F4A48C0}"/>
                      </a:ext>
                    </a:extLst>
                  </p:cNvPr>
                  <p:cNvSpPr/>
                  <p:nvPr/>
                </p:nvSpPr>
                <p:spPr>
                  <a:xfrm>
                    <a:off x="7177888" y="445517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8DB04481-756B-4088-AA69-8074BF017A81}"/>
                    </a:ext>
                  </a:extLst>
                </p:cNvPr>
                <p:cNvGrpSpPr/>
                <p:nvPr/>
              </p:nvGrpSpPr>
              <p:grpSpPr>
                <a:xfrm>
                  <a:off x="7177888" y="612992"/>
                  <a:ext cx="359728" cy="70227"/>
                  <a:chOff x="7177888" y="411290"/>
                  <a:chExt cx="359728" cy="70227"/>
                </a:xfrm>
              </p:grpSpPr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F53BB12E-8339-4A94-9B39-1278E437C68A}"/>
                      </a:ext>
                    </a:extLst>
                  </p:cNvPr>
                  <p:cNvSpPr/>
                  <p:nvPr/>
                </p:nvSpPr>
                <p:spPr>
                  <a:xfrm>
                    <a:off x="7177888" y="411290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75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CD20AD24-005A-45E1-9D4A-E5680396EF94}"/>
                      </a:ext>
                    </a:extLst>
                  </p:cNvPr>
                  <p:cNvSpPr/>
                  <p:nvPr/>
                </p:nvSpPr>
                <p:spPr>
                  <a:xfrm>
                    <a:off x="7177888" y="445517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ADAA475E-FE6A-401E-9830-DB2159CB67AC}"/>
                  </a:ext>
                </a:extLst>
              </p:cNvPr>
              <p:cNvSpPr/>
              <p:nvPr/>
            </p:nvSpPr>
            <p:spPr>
              <a:xfrm>
                <a:off x="7246604" y="1585491"/>
                <a:ext cx="359728" cy="3600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9AE64FD9-D171-4213-889B-84BFB330A25E}"/>
                  </a:ext>
                </a:extLst>
              </p:cNvPr>
              <p:cNvSpPr/>
              <p:nvPr/>
            </p:nvSpPr>
            <p:spPr>
              <a:xfrm>
                <a:off x="7246604" y="1619718"/>
                <a:ext cx="359728" cy="3600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11393D76-45C6-4D36-A318-4519502D1B8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134995" y="2498286"/>
              <a:ext cx="449493" cy="576000"/>
              <a:chOff x="3183706" y="3510680"/>
              <a:chExt cx="564144" cy="722918"/>
            </a:xfrm>
          </p:grpSpPr>
          <p:sp>
            <p:nvSpPr>
              <p:cNvPr id="84" name="Rounded Rectangle 850">
                <a:extLst>
                  <a:ext uri="{FF2B5EF4-FFF2-40B4-BE49-F238E27FC236}">
                    <a16:creationId xmlns:a16="http://schemas.microsoft.com/office/drawing/2014/main" id="{FAA49AA6-34F9-4155-AB80-D604CD2D7937}"/>
                  </a:ext>
                </a:extLst>
              </p:cNvPr>
              <p:cNvSpPr/>
              <p:nvPr/>
            </p:nvSpPr>
            <p:spPr>
              <a:xfrm>
                <a:off x="3389052" y="381760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and</a:t>
                </a:r>
              </a:p>
            </p:txBody>
          </p:sp>
          <p:cxnSp>
            <p:nvCxnSpPr>
              <p:cNvPr id="85" name="Straight Arrow Connector 84">
                <a:extLst>
                  <a:ext uri="{FF2B5EF4-FFF2-40B4-BE49-F238E27FC236}">
                    <a16:creationId xmlns:a16="http://schemas.microsoft.com/office/drawing/2014/main" id="{6BEB7406-3598-473C-863B-8819E571492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44328" y="3926472"/>
                <a:ext cx="77060" cy="104914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951F2A93-4E2D-47BF-947D-08A0EDE772C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07755" y="3925637"/>
                <a:ext cx="86070" cy="101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87" name="Rounded Rectangle 853">
                <a:extLst>
                  <a:ext uri="{FF2B5EF4-FFF2-40B4-BE49-F238E27FC236}">
                    <a16:creationId xmlns:a16="http://schemas.microsoft.com/office/drawing/2014/main" id="{3B7441E3-D0B3-49D6-A1F1-9CB305F90CE5}"/>
                  </a:ext>
                </a:extLst>
              </p:cNvPr>
              <p:cNvSpPr/>
              <p:nvPr/>
            </p:nvSpPr>
            <p:spPr>
              <a:xfrm>
                <a:off x="3335052" y="3598260"/>
                <a:ext cx="270000" cy="126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popcnt</a:t>
                </a:r>
                <a:endParaRPr kumimoji="0" lang="en-US" sz="600" b="1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Next Condensed Demi Bold" panose="020B0506020202020204" pitchFamily="34" charset="0"/>
                  <a:sym typeface="Arial"/>
                </a:endParaRPr>
              </a:p>
            </p:txBody>
          </p:sp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C4A06440-AAD7-458B-B418-80C3257B70B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70052" y="3728483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89" name="Rounded Rectangle 855">
                <a:extLst>
                  <a:ext uri="{FF2B5EF4-FFF2-40B4-BE49-F238E27FC236}">
                    <a16:creationId xmlns:a16="http://schemas.microsoft.com/office/drawing/2014/main" id="{D6314CAF-63BD-4AE8-A437-D601F43328BF}"/>
                  </a:ext>
                </a:extLst>
              </p:cNvPr>
              <p:cNvSpPr/>
              <p:nvPr/>
            </p:nvSpPr>
            <p:spPr>
              <a:xfrm>
                <a:off x="3186003" y="402694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nor</a:t>
                </a:r>
              </a:p>
            </p:txBody>
          </p:sp>
          <p:sp>
            <p:nvSpPr>
              <p:cNvPr id="90" name="Rounded Rectangle 856">
                <a:extLst>
                  <a:ext uri="{FF2B5EF4-FFF2-40B4-BE49-F238E27FC236}">
                    <a16:creationId xmlns:a16="http://schemas.microsoft.com/office/drawing/2014/main" id="{28B4B89D-B6E2-4DC4-A979-0766B1B36A98}"/>
                  </a:ext>
                </a:extLst>
              </p:cNvPr>
              <p:cNvSpPr/>
              <p:nvPr/>
            </p:nvSpPr>
            <p:spPr>
              <a:xfrm>
                <a:off x="3585850" y="402694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nor</a:t>
                </a:r>
              </a:p>
            </p:txBody>
          </p:sp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ED199050-7E4D-410B-8B51-9800CD4C43E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83706" y="4136292"/>
                <a:ext cx="32379" cy="9306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92" name="Straight Arrow Connector 91">
                <a:extLst>
                  <a:ext uri="{FF2B5EF4-FFF2-40B4-BE49-F238E27FC236}">
                    <a16:creationId xmlns:a16="http://schemas.microsoft.com/office/drawing/2014/main" id="{5BAF5AE7-7385-4039-B639-EC12512B13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11978" y="4136292"/>
                <a:ext cx="32350" cy="97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93" name="Straight Arrow Connector 92">
                <a:extLst>
                  <a:ext uri="{FF2B5EF4-FFF2-40B4-BE49-F238E27FC236}">
                    <a16:creationId xmlns:a16="http://schemas.microsoft.com/office/drawing/2014/main" id="{B5073ED8-076B-4C85-B728-85F16D17654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85147" y="4136292"/>
                <a:ext cx="32379" cy="9306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94" name="Straight Arrow Connector 93">
                <a:extLst>
                  <a:ext uri="{FF2B5EF4-FFF2-40B4-BE49-F238E27FC236}">
                    <a16:creationId xmlns:a16="http://schemas.microsoft.com/office/drawing/2014/main" id="{B71B1468-C3F8-4001-BB3F-94ECB7BD79D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713419" y="4136292"/>
                <a:ext cx="32350" cy="97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95" name="Straight Arrow Connector 94">
                <a:extLst>
                  <a:ext uri="{FF2B5EF4-FFF2-40B4-BE49-F238E27FC236}">
                    <a16:creationId xmlns:a16="http://schemas.microsoft.com/office/drawing/2014/main" id="{A1D562EE-A28A-4364-AB0D-68356661DF2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70052" y="3510680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pic>
          <p:nvPicPr>
            <p:cNvPr id="82" name="Graphic 81" descr="Arrow circle">
              <a:extLst>
                <a:ext uri="{FF2B5EF4-FFF2-40B4-BE49-F238E27FC236}">
                  <a16:creationId xmlns:a16="http://schemas.microsoft.com/office/drawing/2014/main" id="{DD9FAB79-D6EB-4BDF-BD48-45D7AFB38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245553" y="2606680"/>
              <a:ext cx="360000" cy="36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3" name="Freeform 918">
              <a:extLst>
                <a:ext uri="{FF2B5EF4-FFF2-40B4-BE49-F238E27FC236}">
                  <a16:creationId xmlns:a16="http://schemas.microsoft.com/office/drawing/2014/main" id="{41F4753A-F8AE-4783-BFC8-5ED303E7F6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5969" y="2287528"/>
              <a:ext cx="124858" cy="108000"/>
            </a:xfrm>
            <a:custGeom>
              <a:avLst/>
              <a:gdLst>
                <a:gd name="connsiteX0" fmla="*/ 63 w 82916"/>
                <a:gd name="connsiteY0" fmla="*/ 71726 h 71721"/>
                <a:gd name="connsiteX1" fmla="*/ 41521 w 82916"/>
                <a:gd name="connsiteY1" fmla="*/ 4 h 71721"/>
                <a:gd name="connsiteX2" fmla="*/ 82979 w 82916"/>
                <a:gd name="connsiteY2" fmla="*/ 71726 h 7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916" h="71721">
                  <a:moveTo>
                    <a:pt x="63" y="71726"/>
                  </a:moveTo>
                  <a:lnTo>
                    <a:pt x="41521" y="4"/>
                  </a:lnTo>
                  <a:lnTo>
                    <a:pt x="82979" y="71726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851C1432-4D9C-4888-9A82-CD7B8093E84F}"/>
              </a:ext>
            </a:extLst>
          </p:cNvPr>
          <p:cNvGrpSpPr/>
          <p:nvPr/>
        </p:nvGrpSpPr>
        <p:grpSpPr>
          <a:xfrm>
            <a:off x="6905969" y="3221628"/>
            <a:ext cx="1696645" cy="817208"/>
            <a:chOff x="6905969" y="3221628"/>
            <a:chExt cx="1696645" cy="817208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C587F161-03E1-4EB9-828E-3FC434D853C8}"/>
                </a:ext>
              </a:extLst>
            </p:cNvPr>
            <p:cNvSpPr txBox="1"/>
            <p:nvPr/>
          </p:nvSpPr>
          <p:spPr>
            <a:xfrm>
              <a:off x="7183482" y="3221628"/>
              <a:ext cx="700513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Dataset Tiling</a:t>
              </a:r>
            </a:p>
          </p:txBody>
        </p: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7D22530E-0B30-4838-924F-81FF5BFA59B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153121" y="3460096"/>
              <a:ext cx="449493" cy="576000"/>
              <a:chOff x="3183706" y="3510680"/>
              <a:chExt cx="564144" cy="722918"/>
            </a:xfrm>
          </p:grpSpPr>
          <p:sp>
            <p:nvSpPr>
              <p:cNvPr id="144" name="Rounded Rectangle 818">
                <a:extLst>
                  <a:ext uri="{FF2B5EF4-FFF2-40B4-BE49-F238E27FC236}">
                    <a16:creationId xmlns:a16="http://schemas.microsoft.com/office/drawing/2014/main" id="{0639792D-4C4B-4F40-9236-6854BE893BF8}"/>
                  </a:ext>
                </a:extLst>
              </p:cNvPr>
              <p:cNvSpPr/>
              <p:nvPr/>
            </p:nvSpPr>
            <p:spPr>
              <a:xfrm>
                <a:off x="3389052" y="381760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and</a:t>
                </a:r>
              </a:p>
            </p:txBody>
          </p:sp>
          <p:cxnSp>
            <p:nvCxnSpPr>
              <p:cNvPr id="145" name="Straight Arrow Connector 144">
                <a:extLst>
                  <a:ext uri="{FF2B5EF4-FFF2-40B4-BE49-F238E27FC236}">
                    <a16:creationId xmlns:a16="http://schemas.microsoft.com/office/drawing/2014/main" id="{35D6CAF7-C3EC-4458-BB5D-C3F6747FF27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44328" y="3926472"/>
                <a:ext cx="77060" cy="104914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46" name="Straight Arrow Connector 145">
                <a:extLst>
                  <a:ext uri="{FF2B5EF4-FFF2-40B4-BE49-F238E27FC236}">
                    <a16:creationId xmlns:a16="http://schemas.microsoft.com/office/drawing/2014/main" id="{F33300E3-2E26-4F01-AA2E-139F3909544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07755" y="3925637"/>
                <a:ext cx="86070" cy="101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47" name="Rounded Rectangle 821">
                <a:extLst>
                  <a:ext uri="{FF2B5EF4-FFF2-40B4-BE49-F238E27FC236}">
                    <a16:creationId xmlns:a16="http://schemas.microsoft.com/office/drawing/2014/main" id="{C5780C33-BF02-4217-8FA3-5B56874CA879}"/>
                  </a:ext>
                </a:extLst>
              </p:cNvPr>
              <p:cNvSpPr/>
              <p:nvPr/>
            </p:nvSpPr>
            <p:spPr>
              <a:xfrm>
                <a:off x="3335052" y="3598260"/>
                <a:ext cx="270000" cy="126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popcnt</a:t>
                </a:r>
                <a:endParaRPr kumimoji="0" lang="en-US" sz="600" b="1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Next Condensed Demi Bold" panose="020B0506020202020204" pitchFamily="34" charset="0"/>
                  <a:sym typeface="Arial"/>
                </a:endParaRPr>
              </a:p>
            </p:txBody>
          </p:sp>
          <p:cxnSp>
            <p:nvCxnSpPr>
              <p:cNvPr id="148" name="Straight Arrow Connector 147">
                <a:extLst>
                  <a:ext uri="{FF2B5EF4-FFF2-40B4-BE49-F238E27FC236}">
                    <a16:creationId xmlns:a16="http://schemas.microsoft.com/office/drawing/2014/main" id="{1A5082A8-9351-43AC-91B7-8208687F19B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70052" y="3728483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49" name="Rounded Rectangle 823">
                <a:extLst>
                  <a:ext uri="{FF2B5EF4-FFF2-40B4-BE49-F238E27FC236}">
                    <a16:creationId xmlns:a16="http://schemas.microsoft.com/office/drawing/2014/main" id="{DF83782D-8ED3-4C6B-9110-BAC4B6FD6297}"/>
                  </a:ext>
                </a:extLst>
              </p:cNvPr>
              <p:cNvSpPr/>
              <p:nvPr/>
            </p:nvSpPr>
            <p:spPr>
              <a:xfrm>
                <a:off x="3186003" y="402694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nor</a:t>
                </a:r>
              </a:p>
            </p:txBody>
          </p:sp>
          <p:sp>
            <p:nvSpPr>
              <p:cNvPr id="150" name="Rounded Rectangle 824">
                <a:extLst>
                  <a:ext uri="{FF2B5EF4-FFF2-40B4-BE49-F238E27FC236}">
                    <a16:creationId xmlns:a16="http://schemas.microsoft.com/office/drawing/2014/main" id="{B6C73BF8-2BF2-4002-B003-56398D871A28}"/>
                  </a:ext>
                </a:extLst>
              </p:cNvPr>
              <p:cNvSpPr/>
              <p:nvPr/>
            </p:nvSpPr>
            <p:spPr>
              <a:xfrm>
                <a:off x="3585850" y="402694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nor</a:t>
                </a:r>
              </a:p>
            </p:txBody>
          </p:sp>
          <p:cxnSp>
            <p:nvCxnSpPr>
              <p:cNvPr id="151" name="Straight Arrow Connector 150">
                <a:extLst>
                  <a:ext uri="{FF2B5EF4-FFF2-40B4-BE49-F238E27FC236}">
                    <a16:creationId xmlns:a16="http://schemas.microsoft.com/office/drawing/2014/main" id="{9080AD84-F44D-4CC8-B2BF-D78C3B82A42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83706" y="4136292"/>
                <a:ext cx="32379" cy="9306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52" name="Straight Arrow Connector 151">
                <a:extLst>
                  <a:ext uri="{FF2B5EF4-FFF2-40B4-BE49-F238E27FC236}">
                    <a16:creationId xmlns:a16="http://schemas.microsoft.com/office/drawing/2014/main" id="{BA1E3563-050E-4FD5-AB47-1E42542D0D8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11978" y="4136292"/>
                <a:ext cx="32350" cy="97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53" name="Straight Arrow Connector 152">
                <a:extLst>
                  <a:ext uri="{FF2B5EF4-FFF2-40B4-BE49-F238E27FC236}">
                    <a16:creationId xmlns:a16="http://schemas.microsoft.com/office/drawing/2014/main" id="{ACD4334D-590B-4190-BD2A-F72D38A5192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85147" y="4136292"/>
                <a:ext cx="32379" cy="9306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54" name="Straight Arrow Connector 153">
                <a:extLst>
                  <a:ext uri="{FF2B5EF4-FFF2-40B4-BE49-F238E27FC236}">
                    <a16:creationId xmlns:a16="http://schemas.microsoft.com/office/drawing/2014/main" id="{E69CBC9F-5106-4A09-8702-690D127C3DE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713419" y="4136292"/>
                <a:ext cx="32350" cy="97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55" name="Straight Arrow Connector 154">
                <a:extLst>
                  <a:ext uri="{FF2B5EF4-FFF2-40B4-BE49-F238E27FC236}">
                    <a16:creationId xmlns:a16="http://schemas.microsoft.com/office/drawing/2014/main" id="{A625F95C-FC2C-4E39-8E97-854E1EB497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70052" y="3510680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31EC2610-9588-43A0-9176-B3C66855CF88}"/>
                </a:ext>
              </a:extLst>
            </p:cNvPr>
            <p:cNvGrpSpPr/>
            <p:nvPr/>
          </p:nvGrpSpPr>
          <p:grpSpPr>
            <a:xfrm>
              <a:off x="7203788" y="3456684"/>
              <a:ext cx="480820" cy="582152"/>
              <a:chOff x="7203788" y="3351015"/>
              <a:chExt cx="480820" cy="582152"/>
            </a:xfrm>
          </p:grpSpPr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812713C9-7EA7-43F6-A49F-EC02EB7DD12E}"/>
                  </a:ext>
                </a:extLst>
              </p:cNvPr>
              <p:cNvGrpSpPr/>
              <p:nvPr/>
            </p:nvGrpSpPr>
            <p:grpSpPr>
              <a:xfrm rot="16200000">
                <a:off x="7208991" y="3402017"/>
                <a:ext cx="470414" cy="480820"/>
                <a:chOff x="7193636" y="1226995"/>
                <a:chExt cx="470414" cy="480820"/>
              </a:xfrm>
            </p:grpSpPr>
            <p:grpSp>
              <p:nvGrpSpPr>
                <p:cNvPr id="129" name="Group 128">
                  <a:extLst>
                    <a:ext uri="{FF2B5EF4-FFF2-40B4-BE49-F238E27FC236}">
                      <a16:creationId xmlns:a16="http://schemas.microsoft.com/office/drawing/2014/main" id="{F33918EB-CB8E-4A0C-BD4E-D86C40EFAF08}"/>
                    </a:ext>
                  </a:extLst>
                </p:cNvPr>
                <p:cNvGrpSpPr/>
                <p:nvPr/>
              </p:nvGrpSpPr>
              <p:grpSpPr>
                <a:xfrm>
                  <a:off x="7193636" y="1226995"/>
                  <a:ext cx="470414" cy="480820"/>
                  <a:chOff x="7124920" y="365042"/>
                  <a:chExt cx="470414" cy="480820"/>
                </a:xfrm>
              </p:grpSpPr>
              <p:sp>
                <p:nvSpPr>
                  <p:cNvPr id="132" name="Rectangle 131">
                    <a:extLst>
                      <a:ext uri="{FF2B5EF4-FFF2-40B4-BE49-F238E27FC236}">
                        <a16:creationId xmlns:a16="http://schemas.microsoft.com/office/drawing/2014/main" id="{FE9295A9-402C-4826-813D-A5D727094473}"/>
                      </a:ext>
                    </a:extLst>
                  </p:cNvPr>
                  <p:cNvSpPr/>
                  <p:nvPr/>
                </p:nvSpPr>
                <p:spPr>
                  <a:xfrm>
                    <a:off x="7124920" y="365042"/>
                    <a:ext cx="470414" cy="480820"/>
                  </a:xfrm>
                  <a:prstGeom prst="rect">
                    <a:avLst/>
                  </a:prstGeom>
                  <a:noFill/>
                  <a:ln w="12700" cap="flat">
                    <a:solidFill>
                      <a:schemeClr val="bg1">
                        <a:lumMod val="95000"/>
                      </a:schemeClr>
                    </a:solidFill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33" name="Group 132">
                    <a:extLst>
                      <a:ext uri="{FF2B5EF4-FFF2-40B4-BE49-F238E27FC236}">
                        <a16:creationId xmlns:a16="http://schemas.microsoft.com/office/drawing/2014/main" id="{7B1F2C1C-FFFC-476F-8227-45C73D171AD0}"/>
                      </a:ext>
                    </a:extLst>
                  </p:cNvPr>
                  <p:cNvGrpSpPr/>
                  <p:nvPr/>
                </p:nvGrpSpPr>
                <p:grpSpPr>
                  <a:xfrm>
                    <a:off x="7177888" y="411290"/>
                    <a:ext cx="359728" cy="70227"/>
                    <a:chOff x="7177888" y="411290"/>
                    <a:chExt cx="359728" cy="70227"/>
                  </a:xfrm>
                </p:grpSpPr>
                <p:sp>
                  <p:nvSpPr>
                    <p:cNvPr id="141" name="Rectangle 140">
                      <a:extLst>
                        <a:ext uri="{FF2B5EF4-FFF2-40B4-BE49-F238E27FC236}">
                          <a16:creationId xmlns:a16="http://schemas.microsoft.com/office/drawing/2014/main" id="{987B725E-3E25-4804-9624-03632920F6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77888" y="411290"/>
                      <a:ext cx="359728" cy="36000"/>
                    </a:xfrm>
                    <a:prstGeom prst="rect">
                      <a:avLst/>
                    </a:prstGeom>
                    <a:solidFill>
                      <a:schemeClr val="bg1">
                        <a:alpha val="75000"/>
                      </a:schemeClr>
                    </a:solidFill>
                    <a:ln w="12700" cap="flat">
                      <a:noFill/>
                      <a:prstDash val="solid"/>
                      <a:round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91439" tIns="91439" rIns="91439" bIns="91439" numCol="1" spcCol="38100" rtlCol="0" anchor="t">
                      <a:noAutofit/>
                    </a:bodyPr>
                    <a:lstStyle/>
                    <a:p>
                      <a:pPr marL="0" marR="0" indent="0" algn="l" defTabSz="18288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800" b="0" i="0" u="none" strike="noStrike" cap="none" spc="0" normalizeH="0" baseline="0">
                        <a:ln>
                          <a:noFill/>
                        </a:ln>
                        <a:effectLst/>
                        <a:uFillTx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42" name="Rectangle 141">
                      <a:extLst>
                        <a:ext uri="{FF2B5EF4-FFF2-40B4-BE49-F238E27FC236}">
                          <a16:creationId xmlns:a16="http://schemas.microsoft.com/office/drawing/2014/main" id="{EA6B5488-7CDA-417D-88DB-E12F5C1D58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77888" y="445517"/>
                      <a:ext cx="359728" cy="36000"/>
                    </a:xfrm>
                    <a:prstGeom prst="rect">
                      <a:avLst/>
                    </a:prstGeom>
                    <a:solidFill>
                      <a:schemeClr val="bg1">
                        <a:alpha val="50000"/>
                      </a:schemeClr>
                    </a:solidFill>
                    <a:ln w="12700" cap="flat">
                      <a:noFill/>
                      <a:prstDash val="solid"/>
                      <a:round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91439" tIns="91439" rIns="91439" bIns="91439" numCol="1" spcCol="38100" rtlCol="0" anchor="t">
                      <a:noAutofit/>
                    </a:bodyPr>
                    <a:lstStyle/>
                    <a:p>
                      <a:pPr marL="0" marR="0" indent="0" algn="l" defTabSz="18288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800" b="0" i="0" u="none" strike="noStrike" cap="none" spc="0" normalizeH="0" baseline="0">
                        <a:ln>
                          <a:noFill/>
                        </a:ln>
                        <a:effectLst/>
                        <a:uFillTx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34" name="Group 133">
                    <a:extLst>
                      <a:ext uri="{FF2B5EF4-FFF2-40B4-BE49-F238E27FC236}">
                        <a16:creationId xmlns:a16="http://schemas.microsoft.com/office/drawing/2014/main" id="{AD7525DB-0307-4F9F-9A30-E5C0A87411DF}"/>
                      </a:ext>
                    </a:extLst>
                  </p:cNvPr>
                  <p:cNvGrpSpPr/>
                  <p:nvPr/>
                </p:nvGrpSpPr>
                <p:grpSpPr>
                  <a:xfrm>
                    <a:off x="7177888" y="508537"/>
                    <a:ext cx="359728" cy="70227"/>
                    <a:chOff x="7177888" y="411290"/>
                    <a:chExt cx="359728" cy="70227"/>
                  </a:xfrm>
                </p:grpSpPr>
                <p:sp>
                  <p:nvSpPr>
                    <p:cNvPr id="138" name="Rectangle 137">
                      <a:extLst>
                        <a:ext uri="{FF2B5EF4-FFF2-40B4-BE49-F238E27FC236}">
                          <a16:creationId xmlns:a16="http://schemas.microsoft.com/office/drawing/2014/main" id="{CD5F7BB6-9845-4F7F-A37A-6916A44CF2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77888" y="411290"/>
                      <a:ext cx="359728" cy="36000"/>
                    </a:xfrm>
                    <a:prstGeom prst="rect">
                      <a:avLst/>
                    </a:prstGeom>
                    <a:solidFill>
                      <a:schemeClr val="bg1">
                        <a:alpha val="75000"/>
                      </a:schemeClr>
                    </a:solidFill>
                    <a:ln w="12700" cap="flat">
                      <a:noFill/>
                      <a:prstDash val="solid"/>
                      <a:round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91439" tIns="91439" rIns="91439" bIns="91439" numCol="1" spcCol="38100" rtlCol="0" anchor="t">
                      <a:noAutofit/>
                    </a:bodyPr>
                    <a:lstStyle/>
                    <a:p>
                      <a:pPr marL="0" marR="0" indent="0" algn="l" defTabSz="18288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800" b="0" i="0" u="none" strike="noStrike" cap="none" spc="0" normalizeH="0" baseline="0">
                        <a:ln>
                          <a:noFill/>
                        </a:ln>
                        <a:effectLst/>
                        <a:uFillTx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9" name="Rectangle 138">
                      <a:extLst>
                        <a:ext uri="{FF2B5EF4-FFF2-40B4-BE49-F238E27FC236}">
                          <a16:creationId xmlns:a16="http://schemas.microsoft.com/office/drawing/2014/main" id="{9C23287C-6A28-43BA-AC7D-6EEB8DD753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77888" y="445517"/>
                      <a:ext cx="359728" cy="36000"/>
                    </a:xfrm>
                    <a:prstGeom prst="rect">
                      <a:avLst/>
                    </a:prstGeom>
                    <a:solidFill>
                      <a:schemeClr val="bg1">
                        <a:alpha val="50000"/>
                      </a:schemeClr>
                    </a:solidFill>
                    <a:ln w="12700" cap="flat">
                      <a:noFill/>
                      <a:prstDash val="solid"/>
                      <a:round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91439" tIns="91439" rIns="91439" bIns="91439" numCol="1" spcCol="38100" rtlCol="0" anchor="t">
                      <a:noAutofit/>
                    </a:bodyPr>
                    <a:lstStyle/>
                    <a:p>
                      <a:pPr marL="0" marR="0" indent="0" algn="l" defTabSz="18288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800" b="0" i="0" u="none" strike="noStrike" cap="none" spc="0" normalizeH="0" baseline="0">
                        <a:ln>
                          <a:noFill/>
                        </a:ln>
                        <a:effectLst/>
                        <a:uFillTx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35" name="Group 134">
                    <a:extLst>
                      <a:ext uri="{FF2B5EF4-FFF2-40B4-BE49-F238E27FC236}">
                        <a16:creationId xmlns:a16="http://schemas.microsoft.com/office/drawing/2014/main" id="{7CF63C0E-48CD-4A7F-B21D-4AF3C58BF884}"/>
                      </a:ext>
                    </a:extLst>
                  </p:cNvPr>
                  <p:cNvGrpSpPr/>
                  <p:nvPr/>
                </p:nvGrpSpPr>
                <p:grpSpPr>
                  <a:xfrm>
                    <a:off x="7177888" y="612992"/>
                    <a:ext cx="359728" cy="70227"/>
                    <a:chOff x="7177888" y="411290"/>
                    <a:chExt cx="359728" cy="70227"/>
                  </a:xfrm>
                </p:grpSpPr>
                <p:sp>
                  <p:nvSpPr>
                    <p:cNvPr id="136" name="Rectangle 135">
                      <a:extLst>
                        <a:ext uri="{FF2B5EF4-FFF2-40B4-BE49-F238E27FC236}">
                          <a16:creationId xmlns:a16="http://schemas.microsoft.com/office/drawing/2014/main" id="{FE0DD942-423E-4FAB-A531-319A18AB3E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77888" y="411290"/>
                      <a:ext cx="359728" cy="36000"/>
                    </a:xfrm>
                    <a:prstGeom prst="rect">
                      <a:avLst/>
                    </a:prstGeom>
                    <a:solidFill>
                      <a:schemeClr val="bg1">
                        <a:alpha val="75000"/>
                      </a:schemeClr>
                    </a:solidFill>
                    <a:ln w="12700" cap="flat">
                      <a:noFill/>
                      <a:prstDash val="solid"/>
                      <a:round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91439" tIns="91439" rIns="91439" bIns="91439" numCol="1" spcCol="38100" rtlCol="0" anchor="t">
                      <a:noAutofit/>
                    </a:bodyPr>
                    <a:lstStyle/>
                    <a:p>
                      <a:pPr marL="0" marR="0" indent="0" algn="l" defTabSz="18288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800" b="0" i="0" u="none" strike="noStrike" cap="none" spc="0" normalizeH="0" baseline="0">
                        <a:ln>
                          <a:noFill/>
                        </a:ln>
                        <a:effectLst/>
                        <a:uFillTx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7" name="Rectangle 136">
                      <a:extLst>
                        <a:ext uri="{FF2B5EF4-FFF2-40B4-BE49-F238E27FC236}">
                          <a16:creationId xmlns:a16="http://schemas.microsoft.com/office/drawing/2014/main" id="{1A225DCB-C1FB-4A9A-9410-C044CDF8C5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77888" y="445517"/>
                      <a:ext cx="359728" cy="36000"/>
                    </a:xfrm>
                    <a:prstGeom prst="rect">
                      <a:avLst/>
                    </a:prstGeom>
                    <a:solidFill>
                      <a:schemeClr val="bg1">
                        <a:alpha val="50000"/>
                      </a:schemeClr>
                    </a:solidFill>
                    <a:ln w="12700" cap="flat">
                      <a:noFill/>
                      <a:prstDash val="solid"/>
                      <a:round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91439" tIns="91439" rIns="91439" bIns="91439" numCol="1" spcCol="38100" rtlCol="0" anchor="t">
                      <a:noAutofit/>
                    </a:bodyPr>
                    <a:lstStyle/>
                    <a:p>
                      <a:pPr marL="0" marR="0" indent="0" algn="l" defTabSz="18288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800" b="0" i="0" u="none" strike="noStrike" cap="none" spc="0" normalizeH="0" baseline="0">
                        <a:ln>
                          <a:noFill/>
                        </a:ln>
                        <a:effectLst/>
                        <a:uFillTx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519197A3-DB0B-46E3-9CCC-C5475131AE94}"/>
                    </a:ext>
                  </a:extLst>
                </p:cNvPr>
                <p:cNvSpPr/>
                <p:nvPr/>
              </p:nvSpPr>
              <p:spPr>
                <a:xfrm>
                  <a:off x="7246604" y="1585491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A7202E33-A422-4D90-9805-A6352B90A1DC}"/>
                    </a:ext>
                  </a:extLst>
                </p:cNvPr>
                <p:cNvSpPr/>
                <p:nvPr/>
              </p:nvSpPr>
              <p:spPr>
                <a:xfrm>
                  <a:off x="7246604" y="1619718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546A9B8F-507A-4FA1-91FD-59503F1C89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34419" y="3351015"/>
                <a:ext cx="0" cy="582152"/>
              </a:xfrm>
              <a:prstGeom prst="line">
                <a:avLst/>
              </a:prstGeom>
              <a:noFill/>
              <a:ln w="3175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15A17573-B58A-4005-99DC-F4123E1673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31955" y="3351015"/>
                <a:ext cx="0" cy="582152"/>
              </a:xfrm>
              <a:prstGeom prst="line">
                <a:avLst/>
              </a:prstGeom>
              <a:noFill/>
              <a:ln w="3175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35007D50-4B62-456D-AF80-2CD0C05BA3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36730" y="3351015"/>
                <a:ext cx="0" cy="582152"/>
              </a:xfrm>
              <a:prstGeom prst="line">
                <a:avLst/>
              </a:prstGeom>
              <a:noFill/>
              <a:ln w="3175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pic>
            <p:nvPicPr>
              <p:cNvPr id="124" name="Graphic 123" descr="Squiggle">
                <a:extLst>
                  <a:ext uri="{FF2B5EF4-FFF2-40B4-BE49-F238E27FC236}">
                    <a16:creationId xmlns:a16="http://schemas.microsoft.com/office/drawing/2014/main" id="{789E8098-203C-46AA-B64A-2D7A263DEA05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239743" y="3440130"/>
                <a:ext cx="90000" cy="40701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25" name="Graphic 124" descr="Squiggle">
                <a:extLst>
                  <a:ext uri="{FF2B5EF4-FFF2-40B4-BE49-F238E27FC236}">
                    <a16:creationId xmlns:a16="http://schemas.microsoft.com/office/drawing/2014/main" id="{15EFF100-0355-4FAC-A3D5-52C726AF972F}"/>
                  </a:ext>
                </a:extLst>
              </p:cNvPr>
              <p:cNvPicPr>
                <a:picLocks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7340888" y="3394485"/>
                <a:ext cx="0" cy="452658"/>
              </a:xfrm>
              <a:prstGeom prst="rect">
                <a:avLst/>
              </a:prstGeom>
            </p:spPr>
          </p:pic>
          <p:pic>
            <p:nvPicPr>
              <p:cNvPr id="126" name="Graphic 125" descr="Squiggle">
                <a:extLst>
                  <a:ext uri="{FF2B5EF4-FFF2-40B4-BE49-F238E27FC236}">
                    <a16:creationId xmlns:a16="http://schemas.microsoft.com/office/drawing/2014/main" id="{11B89F9F-B6DA-4690-84DE-9649843B3915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341007" y="3440130"/>
                <a:ext cx="90000" cy="40701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27" name="Graphic 126" descr="Squiggle">
                <a:extLst>
                  <a:ext uri="{FF2B5EF4-FFF2-40B4-BE49-F238E27FC236}">
                    <a16:creationId xmlns:a16="http://schemas.microsoft.com/office/drawing/2014/main" id="{B1825814-D5D0-4037-B6F7-D90F479EFAF4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443555" y="3440130"/>
                <a:ext cx="90000" cy="40701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28" name="Graphic 127" descr="Squiggle">
                <a:extLst>
                  <a:ext uri="{FF2B5EF4-FFF2-40B4-BE49-F238E27FC236}">
                    <a16:creationId xmlns:a16="http://schemas.microsoft.com/office/drawing/2014/main" id="{3D1D2735-CED6-4C94-BEE9-8411DEA3473F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552453" y="3440130"/>
                <a:ext cx="90000" cy="40701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19" name="Freeform 919">
              <a:extLst>
                <a:ext uri="{FF2B5EF4-FFF2-40B4-BE49-F238E27FC236}">
                  <a16:creationId xmlns:a16="http://schemas.microsoft.com/office/drawing/2014/main" id="{74F80655-8FDF-4E18-A005-BE84C8A4DF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5969" y="3244572"/>
              <a:ext cx="108000" cy="174549"/>
            </a:xfrm>
            <a:custGeom>
              <a:avLst/>
              <a:gdLst>
                <a:gd name="connsiteX0" fmla="*/ 30464 w 60659"/>
                <a:gd name="connsiteY0" fmla="*/ -74 h 98037"/>
                <a:gd name="connsiteX1" fmla="*/ 60793 w 60659"/>
                <a:gd name="connsiteY1" fmla="*/ 48945 h 98037"/>
                <a:gd name="connsiteX2" fmla="*/ 30464 w 60659"/>
                <a:gd name="connsiteY2" fmla="*/ 97964 h 98037"/>
                <a:gd name="connsiteX3" fmla="*/ 134 w 60659"/>
                <a:gd name="connsiteY3" fmla="*/ 48945 h 98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59" h="98037">
                  <a:moveTo>
                    <a:pt x="30464" y="-74"/>
                  </a:moveTo>
                  <a:lnTo>
                    <a:pt x="60793" y="48945"/>
                  </a:lnTo>
                  <a:lnTo>
                    <a:pt x="30464" y="97964"/>
                  </a:lnTo>
                  <a:lnTo>
                    <a:pt x="134" y="48945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6" name="Rectangle 155">
            <a:extLst>
              <a:ext uri="{FF2B5EF4-FFF2-40B4-BE49-F238E27FC236}">
                <a16:creationId xmlns:a16="http://schemas.microsoft.com/office/drawing/2014/main" id="{788F43B6-EF86-4BFF-A0D4-A797BDF687AC}"/>
              </a:ext>
            </a:extLst>
          </p:cNvPr>
          <p:cNvSpPr/>
          <p:nvPr/>
        </p:nvSpPr>
        <p:spPr>
          <a:xfrm>
            <a:off x="1915965" y="1393677"/>
            <a:ext cx="627909" cy="182163"/>
          </a:xfrm>
          <a:prstGeom prst="rect">
            <a:avLst/>
          </a:prstGeom>
          <a:noFill/>
          <a:ln w="508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33D2D1F6-AC0E-4D46-B763-0628C2EA112A}"/>
              </a:ext>
            </a:extLst>
          </p:cNvPr>
          <p:cNvSpPr txBox="1"/>
          <p:nvPr/>
        </p:nvSpPr>
        <p:spPr>
          <a:xfrm>
            <a:off x="3731406" y="1343099"/>
            <a:ext cx="2253184" cy="18466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rgbClr val="FF000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Add another trace to compare</a:t>
            </a:r>
          </a:p>
        </p:txBody>
      </p: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65CA3416-B2E0-4515-825E-2B96CC509B85}"/>
              </a:ext>
            </a:extLst>
          </p:cNvPr>
          <p:cNvCxnSpPr>
            <a:cxnSpLocks/>
          </p:cNvCxnSpPr>
          <p:nvPr/>
        </p:nvCxnSpPr>
        <p:spPr>
          <a:xfrm>
            <a:off x="2429066" y="1575841"/>
            <a:ext cx="1321655" cy="0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9" name="TextBox 158">
            <a:extLst>
              <a:ext uri="{FF2B5EF4-FFF2-40B4-BE49-F238E27FC236}">
                <a16:creationId xmlns:a16="http://schemas.microsoft.com/office/drawing/2014/main" id="{E1390BD2-2A73-4EDE-AACE-C4CD90BF6687}"/>
              </a:ext>
            </a:extLst>
          </p:cNvPr>
          <p:cNvSpPr txBox="1"/>
          <p:nvPr/>
        </p:nvSpPr>
        <p:spPr>
          <a:xfrm>
            <a:off x="3766898" y="1542747"/>
            <a:ext cx="2561599" cy="18466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rgbClr val="FF0000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Select the file traces/v4.advixeexpz</a:t>
            </a:r>
          </a:p>
        </p:txBody>
      </p:sp>
    </p:spTree>
    <p:extLst>
      <p:ext uri="{BB962C8B-B14F-4D97-AF65-F5344CB8AC3E}">
        <p14:creationId xmlns:p14="http://schemas.microsoft.com/office/powerpoint/2010/main" val="116957555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788F09-C217-F440-BE37-9B936F524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Voila! Job done!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33A23-E3B5-8345-95C4-29B339A6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71</a:t>
            </a:fld>
            <a:r>
              <a:rPr lang="pt-PT"/>
              <a:t>  </a:t>
            </a:r>
            <a:r>
              <a:rPr lang="pt-PT" b="0"/>
              <a:t>|</a:t>
            </a:r>
            <a:endParaRPr lang="uk-UA" b="0" dirty="0"/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id="{C405ED78-4798-A34F-B1BE-9C739FEC72EE}"/>
              </a:ext>
            </a:extLst>
          </p:cNvPr>
          <p:cNvSpPr/>
          <p:nvPr/>
        </p:nvSpPr>
        <p:spPr>
          <a:xfrm>
            <a:off x="6687350" y="0"/>
            <a:ext cx="2456650" cy="5143500"/>
          </a:xfrm>
          <a:prstGeom prst="rect">
            <a:avLst/>
          </a:prstGeom>
          <a:solidFill>
            <a:srgbClr val="00597D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637BB7-9F6F-264C-A270-146DBC9D1EA6}"/>
              </a:ext>
            </a:extLst>
          </p:cNvPr>
          <p:cNvGrpSpPr/>
          <p:nvPr/>
        </p:nvGrpSpPr>
        <p:grpSpPr>
          <a:xfrm>
            <a:off x="6905969" y="450944"/>
            <a:ext cx="1792001" cy="709254"/>
            <a:chOff x="6905969" y="450944"/>
            <a:chExt cx="1792001" cy="709254"/>
          </a:xfrm>
        </p:grpSpPr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7F3D38D3-1B49-424F-A840-332FFEF4BD42}"/>
                </a:ext>
              </a:extLst>
            </p:cNvPr>
            <p:cNvSpPr txBox="1"/>
            <p:nvPr/>
          </p:nvSpPr>
          <p:spPr>
            <a:xfrm>
              <a:off x="7175117" y="450944"/>
              <a:ext cx="1522853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defTabSz="1828800"/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Three Genotypes + Phenotype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712B104-F208-3B4D-880C-CD329D54B6F0}"/>
                </a:ext>
              </a:extLst>
            </p:cNvPr>
            <p:cNvGrpSpPr/>
            <p:nvPr/>
          </p:nvGrpSpPr>
          <p:grpSpPr>
            <a:xfrm>
              <a:off x="7190865" y="679378"/>
              <a:ext cx="470414" cy="480820"/>
              <a:chOff x="7124920" y="365042"/>
              <a:chExt cx="470414" cy="480820"/>
            </a:xfrm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C9F77248-06BF-7146-AE78-4D2C87D5D812}"/>
                  </a:ext>
                </a:extLst>
              </p:cNvPr>
              <p:cNvSpPr/>
              <p:nvPr/>
            </p:nvSpPr>
            <p:spPr>
              <a:xfrm>
                <a:off x="7124920" y="365042"/>
                <a:ext cx="470414" cy="48082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A7D428CB-DB10-BB4C-B8AA-DE7AE05B9872}"/>
                  </a:ext>
                </a:extLst>
              </p:cNvPr>
              <p:cNvGrpSpPr/>
              <p:nvPr/>
            </p:nvGrpSpPr>
            <p:grpSpPr>
              <a:xfrm>
                <a:off x="7177888" y="411290"/>
                <a:ext cx="359728" cy="104455"/>
                <a:chOff x="7177888" y="411290"/>
                <a:chExt cx="359728" cy="104455"/>
              </a:xfrm>
            </p:grpSpPr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8FA9A594-F810-8749-9894-E3F3ED6E25E6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C8AC1865-7A7B-0242-B49B-1605AAF743C5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2EAD230E-8FF9-514A-9ABD-DD3F9478A9B8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72924A39-F1A9-4F47-8D8D-90EC34B74D73}"/>
                  </a:ext>
                </a:extLst>
              </p:cNvPr>
              <p:cNvGrpSpPr/>
              <p:nvPr/>
            </p:nvGrpSpPr>
            <p:grpSpPr>
              <a:xfrm>
                <a:off x="7177888" y="508537"/>
                <a:ext cx="359728" cy="104455"/>
                <a:chOff x="7177888" y="411290"/>
                <a:chExt cx="359728" cy="104455"/>
              </a:xfrm>
            </p:grpSpPr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F46E6D34-9C62-AA49-8BA4-58DD16D209C9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ED189552-1158-064F-851B-256240C34D29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157D36FC-1D8F-2D4A-9030-61A55E9C4760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B6FF3A16-F9B8-BC4F-A51C-E2E8787E6D54}"/>
                  </a:ext>
                </a:extLst>
              </p:cNvPr>
              <p:cNvGrpSpPr/>
              <p:nvPr/>
            </p:nvGrpSpPr>
            <p:grpSpPr>
              <a:xfrm>
                <a:off x="7177888" y="612992"/>
                <a:ext cx="359728" cy="104455"/>
                <a:chOff x="7177888" y="411290"/>
                <a:chExt cx="359728" cy="104455"/>
              </a:xfrm>
            </p:grpSpPr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78CD421A-F950-3E4B-BF32-F4489C9F418C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4CB2CB17-BAE4-B846-B8E6-278AFE7DBE92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03A5BD55-9C8A-4A4E-A741-CCEE470D20AB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03DE9CA7-544D-574E-8062-992A60FEC702}"/>
                  </a:ext>
                </a:extLst>
              </p:cNvPr>
              <p:cNvSpPr/>
              <p:nvPr/>
            </p:nvSpPr>
            <p:spPr>
              <a:xfrm>
                <a:off x="7177888" y="756992"/>
                <a:ext cx="359728" cy="3600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C4E26584-492D-264E-A541-31B3F1699BB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03947" y="679378"/>
              <a:ext cx="468000" cy="446023"/>
              <a:chOff x="2796231" y="2702265"/>
              <a:chExt cx="563080" cy="536639"/>
            </a:xfrm>
          </p:grpSpPr>
          <p:sp>
            <p:nvSpPr>
              <p:cNvPr id="228" name="Rounded Rectangle 227">
                <a:extLst>
                  <a:ext uri="{FF2B5EF4-FFF2-40B4-BE49-F238E27FC236}">
                    <a16:creationId xmlns:a16="http://schemas.microsoft.com/office/drawing/2014/main" id="{099E7CE4-9051-4945-9A9B-FA9252945D6E}"/>
                  </a:ext>
                </a:extLst>
              </p:cNvPr>
              <p:cNvSpPr/>
              <p:nvPr/>
            </p:nvSpPr>
            <p:spPr>
              <a:xfrm>
                <a:off x="314334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and</a:t>
                </a:r>
              </a:p>
            </p:txBody>
          </p:sp>
          <p:cxnSp>
            <p:nvCxnSpPr>
              <p:cNvPr id="229" name="Straight Arrow Connector 228">
                <a:extLst>
                  <a:ext uri="{FF2B5EF4-FFF2-40B4-BE49-F238E27FC236}">
                    <a16:creationId xmlns:a16="http://schemas.microsoft.com/office/drawing/2014/main" id="{F82CFD39-C4B7-0743-9D08-85CDE1E601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98587" y="3126682"/>
                <a:ext cx="77060" cy="104914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34" name="Straight Arrow Connector 233">
                <a:extLst>
                  <a:ext uri="{FF2B5EF4-FFF2-40B4-BE49-F238E27FC236}">
                    <a16:creationId xmlns:a16="http://schemas.microsoft.com/office/drawing/2014/main" id="{14A8715D-C269-B84B-9BF9-5051BC07C2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58839" y="3129022"/>
                <a:ext cx="82660" cy="10988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3" name="Straight Arrow Connector 242">
                <a:extLst>
                  <a:ext uri="{FF2B5EF4-FFF2-40B4-BE49-F238E27FC236}">
                    <a16:creationId xmlns:a16="http://schemas.microsoft.com/office/drawing/2014/main" id="{BB11C006-BAC7-F242-8250-8BD6CE45C2E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53010" y="3071139"/>
                <a:ext cx="91155" cy="1348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44" name="Rounded Rectangle 243">
                <a:extLst>
                  <a:ext uri="{FF2B5EF4-FFF2-40B4-BE49-F238E27FC236}">
                    <a16:creationId xmlns:a16="http://schemas.microsoft.com/office/drawing/2014/main" id="{B935295E-ADF6-574A-B5AD-27C6F21D335E}"/>
                  </a:ext>
                </a:extLst>
              </p:cNvPr>
              <p:cNvSpPr/>
              <p:nvPr/>
            </p:nvSpPr>
            <p:spPr>
              <a:xfrm>
                <a:off x="3089311" y="2798470"/>
                <a:ext cx="270000" cy="126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popcnt</a:t>
                </a:r>
                <a:endParaRPr kumimoji="0" lang="en-US" sz="600" b="1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Next Condensed Demi Bold" panose="020B0506020202020204" pitchFamily="34" charset="0"/>
                  <a:sym typeface="Arial"/>
                </a:endParaRPr>
              </a:p>
            </p:txBody>
          </p:sp>
          <p:cxnSp>
            <p:nvCxnSpPr>
              <p:cNvPr id="245" name="Straight Arrow Connector 244">
                <a:extLst>
                  <a:ext uri="{FF2B5EF4-FFF2-40B4-BE49-F238E27FC236}">
                    <a16:creationId xmlns:a16="http://schemas.microsoft.com/office/drawing/2014/main" id="{64955A48-A605-6E4D-9473-C06B955B3B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5721" y="2928693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6" name="Straight Arrow Connector 245">
                <a:extLst>
                  <a:ext uri="{FF2B5EF4-FFF2-40B4-BE49-F238E27FC236}">
                    <a16:creationId xmlns:a16="http://schemas.microsoft.com/office/drawing/2014/main" id="{26C5208F-75BE-E74B-A7AA-6DBBE1E573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8517" y="2702265"/>
                <a:ext cx="0" cy="9123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47" name="Rounded Rectangle 246">
                <a:extLst>
                  <a:ext uri="{FF2B5EF4-FFF2-40B4-BE49-F238E27FC236}">
                    <a16:creationId xmlns:a16="http://schemas.microsoft.com/office/drawing/2014/main" id="{BDEC93B6-7B22-FD41-942A-15E071638518}"/>
                  </a:ext>
                </a:extLst>
              </p:cNvPr>
              <p:cNvSpPr/>
              <p:nvPr/>
            </p:nvSpPr>
            <p:spPr>
              <a:xfrm>
                <a:off x="288690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not</a:t>
                </a:r>
              </a:p>
            </p:txBody>
          </p:sp>
          <p:cxnSp>
            <p:nvCxnSpPr>
              <p:cNvPr id="248" name="Straight Arrow Connector 247">
                <a:extLst>
                  <a:ext uri="{FF2B5EF4-FFF2-40B4-BE49-F238E27FC236}">
                    <a16:creationId xmlns:a16="http://schemas.microsoft.com/office/drawing/2014/main" id="{B7C6AEFD-AEE1-404C-9477-6BEB5A8AA3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6231" y="3071139"/>
                <a:ext cx="91013" cy="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916" name="Freeform 915">
              <a:extLst>
                <a:ext uri="{FF2B5EF4-FFF2-40B4-BE49-F238E27FC236}">
                  <a16:creationId xmlns:a16="http://schemas.microsoft.com/office/drawing/2014/main" id="{68EEE73D-7639-EE4E-A295-EE01482AE8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5969" y="473888"/>
              <a:ext cx="108128" cy="108000"/>
            </a:xfrm>
            <a:custGeom>
              <a:avLst/>
              <a:gdLst>
                <a:gd name="connsiteX0" fmla="*/ 61631 w 61567"/>
                <a:gd name="connsiteY0" fmla="*/ 30747 h 61494"/>
                <a:gd name="connsiteX1" fmla="*/ 30847 w 61567"/>
                <a:gd name="connsiteY1" fmla="*/ 61495 h 61494"/>
                <a:gd name="connsiteX2" fmla="*/ 63 w 61567"/>
                <a:gd name="connsiteY2" fmla="*/ 30747 h 61494"/>
                <a:gd name="connsiteX3" fmla="*/ 30847 w 61567"/>
                <a:gd name="connsiteY3" fmla="*/ 0 h 61494"/>
                <a:gd name="connsiteX4" fmla="*/ 61631 w 61567"/>
                <a:gd name="connsiteY4" fmla="*/ 30747 h 6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67" h="61494">
                  <a:moveTo>
                    <a:pt x="61631" y="30747"/>
                  </a:moveTo>
                  <a:cubicBezTo>
                    <a:pt x="61631" y="47729"/>
                    <a:pt x="47848" y="61495"/>
                    <a:pt x="30847" y="61495"/>
                  </a:cubicBezTo>
                  <a:cubicBezTo>
                    <a:pt x="13845" y="61495"/>
                    <a:pt x="63" y="47729"/>
                    <a:pt x="63" y="30747"/>
                  </a:cubicBezTo>
                  <a:cubicBezTo>
                    <a:pt x="63" y="13766"/>
                    <a:pt x="13845" y="0"/>
                    <a:pt x="30847" y="0"/>
                  </a:cubicBezTo>
                  <a:cubicBezTo>
                    <a:pt x="47848" y="0"/>
                    <a:pt x="61631" y="13766"/>
                    <a:pt x="61631" y="30747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803" name="TextBox 802">
            <a:extLst>
              <a:ext uri="{FF2B5EF4-FFF2-40B4-BE49-F238E27FC236}">
                <a16:creationId xmlns:a16="http://schemas.microsoft.com/office/drawing/2014/main" id="{257E2B0E-9780-F64E-B40A-677D810E614A}"/>
              </a:ext>
            </a:extLst>
          </p:cNvPr>
          <p:cNvSpPr txBox="1"/>
          <p:nvPr/>
        </p:nvSpPr>
        <p:spPr>
          <a:xfrm>
            <a:off x="7211956" y="63125"/>
            <a:ext cx="1410643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GPU Optimization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BF82EB-49ED-4696-AB3D-89C2B165C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4631" y="868544"/>
            <a:ext cx="6234686" cy="3756907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FAF80CF-ED50-45A8-AB67-FE7F61ED4C81}"/>
              </a:ext>
            </a:extLst>
          </p:cNvPr>
          <p:cNvSpPr txBox="1"/>
          <p:nvPr/>
        </p:nvSpPr>
        <p:spPr>
          <a:xfrm>
            <a:off x="7175117" y="1307540"/>
            <a:ext cx="1535677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defTabSz="1828800"/>
            <a:r>
              <a:rPr lang="en-US" sz="10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Two Genotypes, No Phenotype</a:t>
            </a:r>
          </a:p>
        </p:txBody>
      </p:sp>
      <p:sp>
        <p:nvSpPr>
          <p:cNvPr id="42" name="Freeform 917">
            <a:extLst>
              <a:ext uri="{FF2B5EF4-FFF2-40B4-BE49-F238E27FC236}">
                <a16:creationId xmlns:a16="http://schemas.microsoft.com/office/drawing/2014/main" id="{3819491C-EB19-4AD6-813E-E28440625313}"/>
              </a:ext>
            </a:extLst>
          </p:cNvPr>
          <p:cNvSpPr>
            <a:spLocks noChangeAspect="1"/>
          </p:cNvSpPr>
          <p:nvPr/>
        </p:nvSpPr>
        <p:spPr>
          <a:xfrm>
            <a:off x="6905969" y="1330484"/>
            <a:ext cx="108128" cy="108000"/>
          </a:xfrm>
          <a:custGeom>
            <a:avLst/>
            <a:gdLst>
              <a:gd name="connsiteX0" fmla="*/ 63 w 53871"/>
              <a:gd name="connsiteY0" fmla="*/ 0 h 53807"/>
              <a:gd name="connsiteX1" fmla="*/ 53935 w 53871"/>
              <a:gd name="connsiteY1" fmla="*/ 0 h 53807"/>
              <a:gd name="connsiteX2" fmla="*/ 53935 w 53871"/>
              <a:gd name="connsiteY2" fmla="*/ 53808 h 53807"/>
              <a:gd name="connsiteX3" fmla="*/ 63 w 53871"/>
              <a:gd name="connsiteY3" fmla="*/ 53808 h 53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871" h="53807">
                <a:moveTo>
                  <a:pt x="63" y="0"/>
                </a:moveTo>
                <a:lnTo>
                  <a:pt x="53935" y="0"/>
                </a:lnTo>
                <a:lnTo>
                  <a:pt x="53935" y="53808"/>
                </a:lnTo>
                <a:lnTo>
                  <a:pt x="63" y="53808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solidFill>
              <a:schemeClr val="bg1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A6DB4B2-BBBF-4B28-BAB4-B5114CA16DAD}"/>
              </a:ext>
            </a:extLst>
          </p:cNvPr>
          <p:cNvGrpSpPr/>
          <p:nvPr/>
        </p:nvGrpSpPr>
        <p:grpSpPr>
          <a:xfrm>
            <a:off x="6905969" y="1307540"/>
            <a:ext cx="1804825" cy="809702"/>
            <a:chOff x="6905969" y="1307540"/>
            <a:chExt cx="1804825" cy="809702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37D2AE4-6E72-4574-8BD7-F7D4F3EC61BC}"/>
                </a:ext>
              </a:extLst>
            </p:cNvPr>
            <p:cNvSpPr txBox="1"/>
            <p:nvPr/>
          </p:nvSpPr>
          <p:spPr>
            <a:xfrm>
              <a:off x="7175117" y="1307540"/>
              <a:ext cx="1535677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defTabSz="1828800"/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Two Genotypes, No Phenotype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A822FE4A-E6F6-4349-853F-415443140CD4}"/>
                </a:ext>
              </a:extLst>
            </p:cNvPr>
            <p:cNvGrpSpPr/>
            <p:nvPr/>
          </p:nvGrpSpPr>
          <p:grpSpPr>
            <a:xfrm>
              <a:off x="7190865" y="1588832"/>
              <a:ext cx="470414" cy="480820"/>
              <a:chOff x="7193636" y="1226995"/>
              <a:chExt cx="470414" cy="480820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F7BC1A8E-7B04-4E4A-A20C-A953F9BED826}"/>
                  </a:ext>
                </a:extLst>
              </p:cNvPr>
              <p:cNvGrpSpPr/>
              <p:nvPr/>
            </p:nvGrpSpPr>
            <p:grpSpPr>
              <a:xfrm>
                <a:off x="7193636" y="1226995"/>
                <a:ext cx="470414" cy="480820"/>
                <a:chOff x="7124920" y="365042"/>
                <a:chExt cx="470414" cy="480820"/>
              </a:xfrm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4565F7BA-B031-4FAC-974F-6C0F96B3970B}"/>
                    </a:ext>
                  </a:extLst>
                </p:cNvPr>
                <p:cNvSpPr/>
                <p:nvPr/>
              </p:nvSpPr>
              <p:spPr>
                <a:xfrm>
                  <a:off x="7124920" y="365042"/>
                  <a:ext cx="470414" cy="480820"/>
                </a:xfrm>
                <a:prstGeom prst="rect">
                  <a:avLst/>
                </a:prstGeom>
                <a:noFill/>
                <a:ln w="12700" cap="flat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3E019DA5-734F-4137-8D54-2F45425A14C7}"/>
                    </a:ext>
                  </a:extLst>
                </p:cNvPr>
                <p:cNvGrpSpPr/>
                <p:nvPr/>
              </p:nvGrpSpPr>
              <p:grpSpPr>
                <a:xfrm>
                  <a:off x="7177888" y="411290"/>
                  <a:ext cx="359728" cy="70227"/>
                  <a:chOff x="7177888" y="411290"/>
                  <a:chExt cx="359728" cy="70227"/>
                </a:xfrm>
              </p:grpSpPr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22689C59-DEE4-4C5C-A003-E0EC00D199C8}"/>
                      </a:ext>
                    </a:extLst>
                  </p:cNvPr>
                  <p:cNvSpPr/>
                  <p:nvPr/>
                </p:nvSpPr>
                <p:spPr>
                  <a:xfrm>
                    <a:off x="7177888" y="411290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75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941A4211-E3BA-4386-996F-D59413CAC083}"/>
                      </a:ext>
                    </a:extLst>
                  </p:cNvPr>
                  <p:cNvSpPr/>
                  <p:nvPr/>
                </p:nvSpPr>
                <p:spPr>
                  <a:xfrm>
                    <a:off x="7177888" y="445517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C5C32A3B-2C1A-4D3F-A339-80B007083B83}"/>
                    </a:ext>
                  </a:extLst>
                </p:cNvPr>
                <p:cNvGrpSpPr/>
                <p:nvPr/>
              </p:nvGrpSpPr>
              <p:grpSpPr>
                <a:xfrm>
                  <a:off x="7177888" y="508537"/>
                  <a:ext cx="359728" cy="70227"/>
                  <a:chOff x="7177888" y="411290"/>
                  <a:chExt cx="359728" cy="70227"/>
                </a:xfrm>
              </p:grpSpPr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6F43014-F3EA-4E97-96E5-104692867808}"/>
                      </a:ext>
                    </a:extLst>
                  </p:cNvPr>
                  <p:cNvSpPr/>
                  <p:nvPr/>
                </p:nvSpPr>
                <p:spPr>
                  <a:xfrm>
                    <a:off x="7177888" y="411290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75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28B06C9F-A9AB-407D-AA31-60A5AD3813AF}"/>
                      </a:ext>
                    </a:extLst>
                  </p:cNvPr>
                  <p:cNvSpPr/>
                  <p:nvPr/>
                </p:nvSpPr>
                <p:spPr>
                  <a:xfrm>
                    <a:off x="7177888" y="445517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4DCFEE36-3882-4670-BC86-845F27CDA35D}"/>
                    </a:ext>
                  </a:extLst>
                </p:cNvPr>
                <p:cNvGrpSpPr/>
                <p:nvPr/>
              </p:nvGrpSpPr>
              <p:grpSpPr>
                <a:xfrm>
                  <a:off x="7177888" y="612992"/>
                  <a:ext cx="359728" cy="70227"/>
                  <a:chOff x="7177888" y="411290"/>
                  <a:chExt cx="359728" cy="70227"/>
                </a:xfrm>
              </p:grpSpPr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8626DD3E-8AC5-42DA-AB0C-D472F81DD646}"/>
                      </a:ext>
                    </a:extLst>
                  </p:cNvPr>
                  <p:cNvSpPr/>
                  <p:nvPr/>
                </p:nvSpPr>
                <p:spPr>
                  <a:xfrm>
                    <a:off x="7177888" y="411290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75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ED2D24AB-8345-4EE5-A356-F3677AFFAEBA}"/>
                      </a:ext>
                    </a:extLst>
                  </p:cNvPr>
                  <p:cNvSpPr/>
                  <p:nvPr/>
                </p:nvSpPr>
                <p:spPr>
                  <a:xfrm>
                    <a:off x="7177888" y="445517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DC93A5E5-55C8-4209-8F4E-3291E02763E0}"/>
                  </a:ext>
                </a:extLst>
              </p:cNvPr>
              <p:cNvSpPr/>
              <p:nvPr/>
            </p:nvSpPr>
            <p:spPr>
              <a:xfrm>
                <a:off x="7246604" y="1585491"/>
                <a:ext cx="359728" cy="3600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A0BC375-F23D-47D5-B926-C6F0E6F98DCC}"/>
                  </a:ext>
                </a:extLst>
              </p:cNvPr>
              <p:cNvSpPr/>
              <p:nvPr/>
            </p:nvSpPr>
            <p:spPr>
              <a:xfrm>
                <a:off x="7246604" y="1619718"/>
                <a:ext cx="359728" cy="3600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DD96AC27-D691-4FAC-A13A-23C2181F23B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134995" y="1541242"/>
              <a:ext cx="449493" cy="576000"/>
              <a:chOff x="3183706" y="3510680"/>
              <a:chExt cx="564144" cy="722918"/>
            </a:xfrm>
          </p:grpSpPr>
          <p:sp>
            <p:nvSpPr>
              <p:cNvPr id="48" name="Rounded Rectangle 292">
                <a:extLst>
                  <a:ext uri="{FF2B5EF4-FFF2-40B4-BE49-F238E27FC236}">
                    <a16:creationId xmlns:a16="http://schemas.microsoft.com/office/drawing/2014/main" id="{141C3D74-C956-485C-8F53-E694C5CBDBEB}"/>
                  </a:ext>
                </a:extLst>
              </p:cNvPr>
              <p:cNvSpPr/>
              <p:nvPr/>
            </p:nvSpPr>
            <p:spPr>
              <a:xfrm>
                <a:off x="3389052" y="381760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and</a:t>
                </a:r>
              </a:p>
            </p:txBody>
          </p: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2AEF0485-EE2E-4AA1-8792-B13BF28A52D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44328" y="3926472"/>
                <a:ext cx="77060" cy="104914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4E0B2E6A-765D-47EB-8271-1BD44792CE2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07755" y="3925637"/>
                <a:ext cx="86070" cy="101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51" name="Rounded Rectangle 295">
                <a:extLst>
                  <a:ext uri="{FF2B5EF4-FFF2-40B4-BE49-F238E27FC236}">
                    <a16:creationId xmlns:a16="http://schemas.microsoft.com/office/drawing/2014/main" id="{C45ADEF5-A02F-4FD9-8854-78FCC09CBF6E}"/>
                  </a:ext>
                </a:extLst>
              </p:cNvPr>
              <p:cNvSpPr/>
              <p:nvPr/>
            </p:nvSpPr>
            <p:spPr>
              <a:xfrm>
                <a:off x="3335052" y="3598260"/>
                <a:ext cx="270000" cy="126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popcnt</a:t>
                </a:r>
                <a:endParaRPr kumimoji="0" lang="en-US" sz="600" b="1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Next Condensed Demi Bold" panose="020B0506020202020204" pitchFamily="34" charset="0"/>
                  <a:sym typeface="Arial"/>
                </a:endParaRPr>
              </a:p>
            </p:txBody>
          </p: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D1D92C08-AD86-4772-92A8-8F8F0286C25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70052" y="3728483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53" name="Rounded Rectangle 297">
                <a:extLst>
                  <a:ext uri="{FF2B5EF4-FFF2-40B4-BE49-F238E27FC236}">
                    <a16:creationId xmlns:a16="http://schemas.microsoft.com/office/drawing/2014/main" id="{FD45AE20-70E0-4466-98B4-97CB77221142}"/>
                  </a:ext>
                </a:extLst>
              </p:cNvPr>
              <p:cNvSpPr/>
              <p:nvPr/>
            </p:nvSpPr>
            <p:spPr>
              <a:xfrm>
                <a:off x="3186003" y="402694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nor</a:t>
                </a:r>
              </a:p>
            </p:txBody>
          </p:sp>
          <p:sp>
            <p:nvSpPr>
              <p:cNvPr id="54" name="Rounded Rectangle 298">
                <a:extLst>
                  <a:ext uri="{FF2B5EF4-FFF2-40B4-BE49-F238E27FC236}">
                    <a16:creationId xmlns:a16="http://schemas.microsoft.com/office/drawing/2014/main" id="{B8BA9C12-AD57-4E20-A740-31B396900A38}"/>
                  </a:ext>
                </a:extLst>
              </p:cNvPr>
              <p:cNvSpPr/>
              <p:nvPr/>
            </p:nvSpPr>
            <p:spPr>
              <a:xfrm>
                <a:off x="3585850" y="402694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nor</a:t>
                </a:r>
              </a:p>
            </p:txBody>
          </p: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2A1DFA7E-DD8A-433F-BF85-F48CE97F97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83706" y="4136292"/>
                <a:ext cx="32379" cy="9306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46CB8826-D8CD-4CE2-BE2E-9A06A44CB10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11978" y="4136292"/>
                <a:ext cx="32350" cy="97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3B97782F-1F7E-4D08-B4F6-BCB54D1F0E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85147" y="4136292"/>
                <a:ext cx="32379" cy="9306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AEA3D20E-826F-4DA6-9B3C-6241C4E59FF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713419" y="4136292"/>
                <a:ext cx="32350" cy="97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13049A10-9456-4CD2-ABBC-4ECF76FBC4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70052" y="3510680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47" name="Freeform 917">
              <a:extLst>
                <a:ext uri="{FF2B5EF4-FFF2-40B4-BE49-F238E27FC236}">
                  <a16:creationId xmlns:a16="http://schemas.microsoft.com/office/drawing/2014/main" id="{92E80230-4D33-4570-B144-E3A44262BA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5969" y="1330484"/>
              <a:ext cx="108128" cy="108000"/>
            </a:xfrm>
            <a:custGeom>
              <a:avLst/>
              <a:gdLst>
                <a:gd name="connsiteX0" fmla="*/ 63 w 53871"/>
                <a:gd name="connsiteY0" fmla="*/ 0 h 53807"/>
                <a:gd name="connsiteX1" fmla="*/ 53935 w 53871"/>
                <a:gd name="connsiteY1" fmla="*/ 0 h 53807"/>
                <a:gd name="connsiteX2" fmla="*/ 53935 w 53871"/>
                <a:gd name="connsiteY2" fmla="*/ 53808 h 53807"/>
                <a:gd name="connsiteX3" fmla="*/ 63 w 53871"/>
                <a:gd name="connsiteY3" fmla="*/ 53808 h 5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871" h="53807">
                  <a:moveTo>
                    <a:pt x="63" y="0"/>
                  </a:moveTo>
                  <a:lnTo>
                    <a:pt x="53935" y="0"/>
                  </a:lnTo>
                  <a:lnTo>
                    <a:pt x="53935" y="53808"/>
                  </a:lnTo>
                  <a:lnTo>
                    <a:pt x="63" y="53808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5B0B8DD-D1E5-4D62-AB85-4E1BC73A7306}"/>
              </a:ext>
            </a:extLst>
          </p:cNvPr>
          <p:cNvGrpSpPr/>
          <p:nvPr/>
        </p:nvGrpSpPr>
        <p:grpSpPr>
          <a:xfrm>
            <a:off x="6905969" y="2264584"/>
            <a:ext cx="1678519" cy="809702"/>
            <a:chOff x="6905969" y="2264584"/>
            <a:chExt cx="1678519" cy="809702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F36303B-3B04-4B2C-BDCD-065CD1874465}"/>
                </a:ext>
              </a:extLst>
            </p:cNvPr>
            <p:cNvSpPr txBox="1"/>
            <p:nvPr/>
          </p:nvSpPr>
          <p:spPr>
            <a:xfrm>
              <a:off x="7175117" y="2264584"/>
              <a:ext cx="1043555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defTabSz="1828800"/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Transposed Dataset</a:t>
              </a: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CC25D4F1-1FC0-438D-95F5-9F6F3E2C5861}"/>
                </a:ext>
              </a:extLst>
            </p:cNvPr>
            <p:cNvGrpSpPr/>
            <p:nvPr/>
          </p:nvGrpSpPr>
          <p:grpSpPr>
            <a:xfrm rot="16200000">
              <a:off x="7190865" y="2545876"/>
              <a:ext cx="470414" cy="480820"/>
              <a:chOff x="7193636" y="1226995"/>
              <a:chExt cx="470414" cy="480820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E9B73C70-4720-459C-8D7D-92E068412A00}"/>
                  </a:ext>
                </a:extLst>
              </p:cNvPr>
              <p:cNvGrpSpPr/>
              <p:nvPr/>
            </p:nvGrpSpPr>
            <p:grpSpPr>
              <a:xfrm>
                <a:off x="7193636" y="1226995"/>
                <a:ext cx="470414" cy="480820"/>
                <a:chOff x="7124920" y="365042"/>
                <a:chExt cx="470414" cy="480820"/>
              </a:xfrm>
            </p:grpSpPr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C0B36109-803C-4B8C-84EF-185CE1961F0A}"/>
                    </a:ext>
                  </a:extLst>
                </p:cNvPr>
                <p:cNvSpPr/>
                <p:nvPr/>
              </p:nvSpPr>
              <p:spPr>
                <a:xfrm>
                  <a:off x="7124920" y="365042"/>
                  <a:ext cx="470414" cy="480820"/>
                </a:xfrm>
                <a:prstGeom prst="rect">
                  <a:avLst/>
                </a:prstGeom>
                <a:noFill/>
                <a:ln w="12700" cap="flat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00" name="Group 99">
                  <a:extLst>
                    <a:ext uri="{FF2B5EF4-FFF2-40B4-BE49-F238E27FC236}">
                      <a16:creationId xmlns:a16="http://schemas.microsoft.com/office/drawing/2014/main" id="{8A6A3A50-4F46-4566-942C-37B6CB3A1750}"/>
                    </a:ext>
                  </a:extLst>
                </p:cNvPr>
                <p:cNvGrpSpPr/>
                <p:nvPr/>
              </p:nvGrpSpPr>
              <p:grpSpPr>
                <a:xfrm>
                  <a:off x="7177888" y="411290"/>
                  <a:ext cx="359728" cy="70227"/>
                  <a:chOff x="7177888" y="411290"/>
                  <a:chExt cx="359728" cy="70227"/>
                </a:xfrm>
              </p:grpSpPr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CE2DC9A6-C93F-4022-8EDD-B1474FED390B}"/>
                      </a:ext>
                    </a:extLst>
                  </p:cNvPr>
                  <p:cNvSpPr/>
                  <p:nvPr/>
                </p:nvSpPr>
                <p:spPr>
                  <a:xfrm>
                    <a:off x="7177888" y="411290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75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8" name="Rectangle 107">
                    <a:extLst>
                      <a:ext uri="{FF2B5EF4-FFF2-40B4-BE49-F238E27FC236}">
                        <a16:creationId xmlns:a16="http://schemas.microsoft.com/office/drawing/2014/main" id="{460C3C51-0FCE-4491-A0F5-FA8F85912E37}"/>
                      </a:ext>
                    </a:extLst>
                  </p:cNvPr>
                  <p:cNvSpPr/>
                  <p:nvPr/>
                </p:nvSpPr>
                <p:spPr>
                  <a:xfrm>
                    <a:off x="7177888" y="445517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01" name="Group 100">
                  <a:extLst>
                    <a:ext uri="{FF2B5EF4-FFF2-40B4-BE49-F238E27FC236}">
                      <a16:creationId xmlns:a16="http://schemas.microsoft.com/office/drawing/2014/main" id="{C650C226-9907-48E3-BC60-656C32FD5C82}"/>
                    </a:ext>
                  </a:extLst>
                </p:cNvPr>
                <p:cNvGrpSpPr/>
                <p:nvPr/>
              </p:nvGrpSpPr>
              <p:grpSpPr>
                <a:xfrm>
                  <a:off x="7177888" y="508537"/>
                  <a:ext cx="359728" cy="70227"/>
                  <a:chOff x="7177888" y="411290"/>
                  <a:chExt cx="359728" cy="70227"/>
                </a:xfrm>
              </p:grpSpPr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06E6F34E-F782-4473-8A4C-6CD19523929F}"/>
                      </a:ext>
                    </a:extLst>
                  </p:cNvPr>
                  <p:cNvSpPr/>
                  <p:nvPr/>
                </p:nvSpPr>
                <p:spPr>
                  <a:xfrm>
                    <a:off x="7177888" y="411290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75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1F5E34EC-8FD2-4E2F-BE89-4B678F4A48C0}"/>
                      </a:ext>
                    </a:extLst>
                  </p:cNvPr>
                  <p:cNvSpPr/>
                  <p:nvPr/>
                </p:nvSpPr>
                <p:spPr>
                  <a:xfrm>
                    <a:off x="7177888" y="445517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8DB04481-756B-4088-AA69-8074BF017A81}"/>
                    </a:ext>
                  </a:extLst>
                </p:cNvPr>
                <p:cNvGrpSpPr/>
                <p:nvPr/>
              </p:nvGrpSpPr>
              <p:grpSpPr>
                <a:xfrm>
                  <a:off x="7177888" y="612992"/>
                  <a:ext cx="359728" cy="70227"/>
                  <a:chOff x="7177888" y="411290"/>
                  <a:chExt cx="359728" cy="70227"/>
                </a:xfrm>
              </p:grpSpPr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F53BB12E-8339-4A94-9B39-1278E437C68A}"/>
                      </a:ext>
                    </a:extLst>
                  </p:cNvPr>
                  <p:cNvSpPr/>
                  <p:nvPr/>
                </p:nvSpPr>
                <p:spPr>
                  <a:xfrm>
                    <a:off x="7177888" y="411290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75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CD20AD24-005A-45E1-9D4A-E5680396EF94}"/>
                      </a:ext>
                    </a:extLst>
                  </p:cNvPr>
                  <p:cNvSpPr/>
                  <p:nvPr/>
                </p:nvSpPr>
                <p:spPr>
                  <a:xfrm>
                    <a:off x="7177888" y="445517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ADAA475E-FE6A-401E-9830-DB2159CB67AC}"/>
                  </a:ext>
                </a:extLst>
              </p:cNvPr>
              <p:cNvSpPr/>
              <p:nvPr/>
            </p:nvSpPr>
            <p:spPr>
              <a:xfrm>
                <a:off x="7246604" y="1585491"/>
                <a:ext cx="359728" cy="3600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9AE64FD9-D171-4213-889B-84BFB330A25E}"/>
                  </a:ext>
                </a:extLst>
              </p:cNvPr>
              <p:cNvSpPr/>
              <p:nvPr/>
            </p:nvSpPr>
            <p:spPr>
              <a:xfrm>
                <a:off x="7246604" y="1619718"/>
                <a:ext cx="359728" cy="3600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11393D76-45C6-4D36-A318-4519502D1B8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134995" y="2498286"/>
              <a:ext cx="449493" cy="576000"/>
              <a:chOff x="3183706" y="3510680"/>
              <a:chExt cx="564144" cy="722918"/>
            </a:xfrm>
          </p:grpSpPr>
          <p:sp>
            <p:nvSpPr>
              <p:cNvPr id="84" name="Rounded Rectangle 850">
                <a:extLst>
                  <a:ext uri="{FF2B5EF4-FFF2-40B4-BE49-F238E27FC236}">
                    <a16:creationId xmlns:a16="http://schemas.microsoft.com/office/drawing/2014/main" id="{FAA49AA6-34F9-4155-AB80-D604CD2D7937}"/>
                  </a:ext>
                </a:extLst>
              </p:cNvPr>
              <p:cNvSpPr/>
              <p:nvPr/>
            </p:nvSpPr>
            <p:spPr>
              <a:xfrm>
                <a:off x="3389052" y="381760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and</a:t>
                </a:r>
              </a:p>
            </p:txBody>
          </p:sp>
          <p:cxnSp>
            <p:nvCxnSpPr>
              <p:cNvPr id="85" name="Straight Arrow Connector 84">
                <a:extLst>
                  <a:ext uri="{FF2B5EF4-FFF2-40B4-BE49-F238E27FC236}">
                    <a16:creationId xmlns:a16="http://schemas.microsoft.com/office/drawing/2014/main" id="{6BEB7406-3598-473C-863B-8819E571492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44328" y="3926472"/>
                <a:ext cx="77060" cy="104914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951F2A93-4E2D-47BF-947D-08A0EDE772C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07755" y="3925637"/>
                <a:ext cx="86070" cy="101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87" name="Rounded Rectangle 853">
                <a:extLst>
                  <a:ext uri="{FF2B5EF4-FFF2-40B4-BE49-F238E27FC236}">
                    <a16:creationId xmlns:a16="http://schemas.microsoft.com/office/drawing/2014/main" id="{3B7441E3-D0B3-49D6-A1F1-9CB305F90CE5}"/>
                  </a:ext>
                </a:extLst>
              </p:cNvPr>
              <p:cNvSpPr/>
              <p:nvPr/>
            </p:nvSpPr>
            <p:spPr>
              <a:xfrm>
                <a:off x="3335052" y="3598260"/>
                <a:ext cx="270000" cy="126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popcnt</a:t>
                </a:r>
                <a:endParaRPr kumimoji="0" lang="en-US" sz="600" b="1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Next Condensed Demi Bold" panose="020B0506020202020204" pitchFamily="34" charset="0"/>
                  <a:sym typeface="Arial"/>
                </a:endParaRPr>
              </a:p>
            </p:txBody>
          </p:sp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C4A06440-AAD7-458B-B418-80C3257B70B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70052" y="3728483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89" name="Rounded Rectangle 855">
                <a:extLst>
                  <a:ext uri="{FF2B5EF4-FFF2-40B4-BE49-F238E27FC236}">
                    <a16:creationId xmlns:a16="http://schemas.microsoft.com/office/drawing/2014/main" id="{D6314CAF-63BD-4AE8-A437-D601F43328BF}"/>
                  </a:ext>
                </a:extLst>
              </p:cNvPr>
              <p:cNvSpPr/>
              <p:nvPr/>
            </p:nvSpPr>
            <p:spPr>
              <a:xfrm>
                <a:off x="3186003" y="402694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nor</a:t>
                </a:r>
              </a:p>
            </p:txBody>
          </p:sp>
          <p:sp>
            <p:nvSpPr>
              <p:cNvPr id="90" name="Rounded Rectangle 856">
                <a:extLst>
                  <a:ext uri="{FF2B5EF4-FFF2-40B4-BE49-F238E27FC236}">
                    <a16:creationId xmlns:a16="http://schemas.microsoft.com/office/drawing/2014/main" id="{28B4B89D-B6E2-4DC4-A979-0766B1B36A98}"/>
                  </a:ext>
                </a:extLst>
              </p:cNvPr>
              <p:cNvSpPr/>
              <p:nvPr/>
            </p:nvSpPr>
            <p:spPr>
              <a:xfrm>
                <a:off x="3585850" y="402694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nor</a:t>
                </a:r>
              </a:p>
            </p:txBody>
          </p:sp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ED199050-7E4D-410B-8B51-9800CD4C43E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83706" y="4136292"/>
                <a:ext cx="32379" cy="9306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92" name="Straight Arrow Connector 91">
                <a:extLst>
                  <a:ext uri="{FF2B5EF4-FFF2-40B4-BE49-F238E27FC236}">
                    <a16:creationId xmlns:a16="http://schemas.microsoft.com/office/drawing/2014/main" id="{5BAF5AE7-7385-4039-B639-EC12512B13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11978" y="4136292"/>
                <a:ext cx="32350" cy="97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93" name="Straight Arrow Connector 92">
                <a:extLst>
                  <a:ext uri="{FF2B5EF4-FFF2-40B4-BE49-F238E27FC236}">
                    <a16:creationId xmlns:a16="http://schemas.microsoft.com/office/drawing/2014/main" id="{B5073ED8-076B-4C85-B728-85F16D17654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85147" y="4136292"/>
                <a:ext cx="32379" cy="9306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94" name="Straight Arrow Connector 93">
                <a:extLst>
                  <a:ext uri="{FF2B5EF4-FFF2-40B4-BE49-F238E27FC236}">
                    <a16:creationId xmlns:a16="http://schemas.microsoft.com/office/drawing/2014/main" id="{B71B1468-C3F8-4001-BB3F-94ECB7BD79D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713419" y="4136292"/>
                <a:ext cx="32350" cy="97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95" name="Straight Arrow Connector 94">
                <a:extLst>
                  <a:ext uri="{FF2B5EF4-FFF2-40B4-BE49-F238E27FC236}">
                    <a16:creationId xmlns:a16="http://schemas.microsoft.com/office/drawing/2014/main" id="{A1D562EE-A28A-4364-AB0D-68356661DF2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70052" y="3510680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pic>
          <p:nvPicPr>
            <p:cNvPr id="82" name="Graphic 81" descr="Arrow circle">
              <a:extLst>
                <a:ext uri="{FF2B5EF4-FFF2-40B4-BE49-F238E27FC236}">
                  <a16:creationId xmlns:a16="http://schemas.microsoft.com/office/drawing/2014/main" id="{DD9FAB79-D6EB-4BDF-BD48-45D7AFB38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245553" y="2606680"/>
              <a:ext cx="360000" cy="36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3" name="Freeform 918">
              <a:extLst>
                <a:ext uri="{FF2B5EF4-FFF2-40B4-BE49-F238E27FC236}">
                  <a16:creationId xmlns:a16="http://schemas.microsoft.com/office/drawing/2014/main" id="{41F4753A-F8AE-4783-BFC8-5ED303E7F6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5969" y="2287528"/>
              <a:ext cx="124858" cy="108000"/>
            </a:xfrm>
            <a:custGeom>
              <a:avLst/>
              <a:gdLst>
                <a:gd name="connsiteX0" fmla="*/ 63 w 82916"/>
                <a:gd name="connsiteY0" fmla="*/ 71726 h 71721"/>
                <a:gd name="connsiteX1" fmla="*/ 41521 w 82916"/>
                <a:gd name="connsiteY1" fmla="*/ 4 h 71721"/>
                <a:gd name="connsiteX2" fmla="*/ 82979 w 82916"/>
                <a:gd name="connsiteY2" fmla="*/ 71726 h 7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916" h="71721">
                  <a:moveTo>
                    <a:pt x="63" y="71726"/>
                  </a:moveTo>
                  <a:lnTo>
                    <a:pt x="41521" y="4"/>
                  </a:lnTo>
                  <a:lnTo>
                    <a:pt x="82979" y="71726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851C1432-4D9C-4888-9A82-CD7B8093E84F}"/>
              </a:ext>
            </a:extLst>
          </p:cNvPr>
          <p:cNvGrpSpPr/>
          <p:nvPr/>
        </p:nvGrpSpPr>
        <p:grpSpPr>
          <a:xfrm>
            <a:off x="6905969" y="3221628"/>
            <a:ext cx="1696645" cy="817208"/>
            <a:chOff x="6905969" y="3221628"/>
            <a:chExt cx="1696645" cy="817208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C587F161-03E1-4EB9-828E-3FC434D853C8}"/>
                </a:ext>
              </a:extLst>
            </p:cNvPr>
            <p:cNvSpPr txBox="1"/>
            <p:nvPr/>
          </p:nvSpPr>
          <p:spPr>
            <a:xfrm>
              <a:off x="7183482" y="3221628"/>
              <a:ext cx="700513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Dataset Tiling</a:t>
              </a:r>
            </a:p>
          </p:txBody>
        </p: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7D22530E-0B30-4838-924F-81FF5BFA59B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153121" y="3460096"/>
              <a:ext cx="449493" cy="576000"/>
              <a:chOff x="3183706" y="3510680"/>
              <a:chExt cx="564144" cy="722918"/>
            </a:xfrm>
          </p:grpSpPr>
          <p:sp>
            <p:nvSpPr>
              <p:cNvPr id="144" name="Rounded Rectangle 818">
                <a:extLst>
                  <a:ext uri="{FF2B5EF4-FFF2-40B4-BE49-F238E27FC236}">
                    <a16:creationId xmlns:a16="http://schemas.microsoft.com/office/drawing/2014/main" id="{0639792D-4C4B-4F40-9236-6854BE893BF8}"/>
                  </a:ext>
                </a:extLst>
              </p:cNvPr>
              <p:cNvSpPr/>
              <p:nvPr/>
            </p:nvSpPr>
            <p:spPr>
              <a:xfrm>
                <a:off x="3389052" y="381760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and</a:t>
                </a:r>
              </a:p>
            </p:txBody>
          </p:sp>
          <p:cxnSp>
            <p:nvCxnSpPr>
              <p:cNvPr id="145" name="Straight Arrow Connector 144">
                <a:extLst>
                  <a:ext uri="{FF2B5EF4-FFF2-40B4-BE49-F238E27FC236}">
                    <a16:creationId xmlns:a16="http://schemas.microsoft.com/office/drawing/2014/main" id="{35D6CAF7-C3EC-4458-BB5D-C3F6747FF27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44328" y="3926472"/>
                <a:ext cx="77060" cy="104914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46" name="Straight Arrow Connector 145">
                <a:extLst>
                  <a:ext uri="{FF2B5EF4-FFF2-40B4-BE49-F238E27FC236}">
                    <a16:creationId xmlns:a16="http://schemas.microsoft.com/office/drawing/2014/main" id="{F33300E3-2E26-4F01-AA2E-139F3909544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07755" y="3925637"/>
                <a:ext cx="86070" cy="101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47" name="Rounded Rectangle 821">
                <a:extLst>
                  <a:ext uri="{FF2B5EF4-FFF2-40B4-BE49-F238E27FC236}">
                    <a16:creationId xmlns:a16="http://schemas.microsoft.com/office/drawing/2014/main" id="{C5780C33-BF02-4217-8FA3-5B56874CA879}"/>
                  </a:ext>
                </a:extLst>
              </p:cNvPr>
              <p:cNvSpPr/>
              <p:nvPr/>
            </p:nvSpPr>
            <p:spPr>
              <a:xfrm>
                <a:off x="3335052" y="3598260"/>
                <a:ext cx="270000" cy="126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popcnt</a:t>
                </a:r>
                <a:endParaRPr kumimoji="0" lang="en-US" sz="600" b="1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Next Condensed Demi Bold" panose="020B0506020202020204" pitchFamily="34" charset="0"/>
                  <a:sym typeface="Arial"/>
                </a:endParaRPr>
              </a:p>
            </p:txBody>
          </p:sp>
          <p:cxnSp>
            <p:nvCxnSpPr>
              <p:cNvPr id="148" name="Straight Arrow Connector 147">
                <a:extLst>
                  <a:ext uri="{FF2B5EF4-FFF2-40B4-BE49-F238E27FC236}">
                    <a16:creationId xmlns:a16="http://schemas.microsoft.com/office/drawing/2014/main" id="{1A5082A8-9351-43AC-91B7-8208687F19B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70052" y="3728483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49" name="Rounded Rectangle 823">
                <a:extLst>
                  <a:ext uri="{FF2B5EF4-FFF2-40B4-BE49-F238E27FC236}">
                    <a16:creationId xmlns:a16="http://schemas.microsoft.com/office/drawing/2014/main" id="{DF83782D-8ED3-4C6B-9110-BAC4B6FD6297}"/>
                  </a:ext>
                </a:extLst>
              </p:cNvPr>
              <p:cNvSpPr/>
              <p:nvPr/>
            </p:nvSpPr>
            <p:spPr>
              <a:xfrm>
                <a:off x="3186003" y="402694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nor</a:t>
                </a:r>
              </a:p>
            </p:txBody>
          </p:sp>
          <p:sp>
            <p:nvSpPr>
              <p:cNvPr id="150" name="Rounded Rectangle 824">
                <a:extLst>
                  <a:ext uri="{FF2B5EF4-FFF2-40B4-BE49-F238E27FC236}">
                    <a16:creationId xmlns:a16="http://schemas.microsoft.com/office/drawing/2014/main" id="{B6C73BF8-2BF2-4002-B003-56398D871A28}"/>
                  </a:ext>
                </a:extLst>
              </p:cNvPr>
              <p:cNvSpPr/>
              <p:nvPr/>
            </p:nvSpPr>
            <p:spPr>
              <a:xfrm>
                <a:off x="3585850" y="402694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nor</a:t>
                </a:r>
              </a:p>
            </p:txBody>
          </p:sp>
          <p:cxnSp>
            <p:nvCxnSpPr>
              <p:cNvPr id="151" name="Straight Arrow Connector 150">
                <a:extLst>
                  <a:ext uri="{FF2B5EF4-FFF2-40B4-BE49-F238E27FC236}">
                    <a16:creationId xmlns:a16="http://schemas.microsoft.com/office/drawing/2014/main" id="{9080AD84-F44D-4CC8-B2BF-D78C3B82A42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83706" y="4136292"/>
                <a:ext cx="32379" cy="9306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52" name="Straight Arrow Connector 151">
                <a:extLst>
                  <a:ext uri="{FF2B5EF4-FFF2-40B4-BE49-F238E27FC236}">
                    <a16:creationId xmlns:a16="http://schemas.microsoft.com/office/drawing/2014/main" id="{BA1E3563-050E-4FD5-AB47-1E42542D0D8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11978" y="4136292"/>
                <a:ext cx="32350" cy="97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53" name="Straight Arrow Connector 152">
                <a:extLst>
                  <a:ext uri="{FF2B5EF4-FFF2-40B4-BE49-F238E27FC236}">
                    <a16:creationId xmlns:a16="http://schemas.microsoft.com/office/drawing/2014/main" id="{ACD4334D-590B-4190-BD2A-F72D38A5192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85147" y="4136292"/>
                <a:ext cx="32379" cy="9306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54" name="Straight Arrow Connector 153">
                <a:extLst>
                  <a:ext uri="{FF2B5EF4-FFF2-40B4-BE49-F238E27FC236}">
                    <a16:creationId xmlns:a16="http://schemas.microsoft.com/office/drawing/2014/main" id="{E69CBC9F-5106-4A09-8702-690D127C3DE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713419" y="4136292"/>
                <a:ext cx="32350" cy="97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55" name="Straight Arrow Connector 154">
                <a:extLst>
                  <a:ext uri="{FF2B5EF4-FFF2-40B4-BE49-F238E27FC236}">
                    <a16:creationId xmlns:a16="http://schemas.microsoft.com/office/drawing/2014/main" id="{A625F95C-FC2C-4E39-8E97-854E1EB497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70052" y="3510680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31EC2610-9588-43A0-9176-B3C66855CF88}"/>
                </a:ext>
              </a:extLst>
            </p:cNvPr>
            <p:cNvGrpSpPr/>
            <p:nvPr/>
          </p:nvGrpSpPr>
          <p:grpSpPr>
            <a:xfrm>
              <a:off x="7203788" y="3456684"/>
              <a:ext cx="480820" cy="582152"/>
              <a:chOff x="7203788" y="3351015"/>
              <a:chExt cx="480820" cy="582152"/>
            </a:xfrm>
          </p:grpSpPr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812713C9-7EA7-43F6-A49F-EC02EB7DD12E}"/>
                  </a:ext>
                </a:extLst>
              </p:cNvPr>
              <p:cNvGrpSpPr/>
              <p:nvPr/>
            </p:nvGrpSpPr>
            <p:grpSpPr>
              <a:xfrm rot="16200000">
                <a:off x="7208991" y="3402017"/>
                <a:ext cx="470414" cy="480820"/>
                <a:chOff x="7193636" y="1226995"/>
                <a:chExt cx="470414" cy="480820"/>
              </a:xfrm>
            </p:grpSpPr>
            <p:grpSp>
              <p:nvGrpSpPr>
                <p:cNvPr id="129" name="Group 128">
                  <a:extLst>
                    <a:ext uri="{FF2B5EF4-FFF2-40B4-BE49-F238E27FC236}">
                      <a16:creationId xmlns:a16="http://schemas.microsoft.com/office/drawing/2014/main" id="{F33918EB-CB8E-4A0C-BD4E-D86C40EFAF08}"/>
                    </a:ext>
                  </a:extLst>
                </p:cNvPr>
                <p:cNvGrpSpPr/>
                <p:nvPr/>
              </p:nvGrpSpPr>
              <p:grpSpPr>
                <a:xfrm>
                  <a:off x="7193636" y="1226995"/>
                  <a:ext cx="470414" cy="480820"/>
                  <a:chOff x="7124920" y="365042"/>
                  <a:chExt cx="470414" cy="480820"/>
                </a:xfrm>
              </p:grpSpPr>
              <p:sp>
                <p:nvSpPr>
                  <p:cNvPr id="132" name="Rectangle 131">
                    <a:extLst>
                      <a:ext uri="{FF2B5EF4-FFF2-40B4-BE49-F238E27FC236}">
                        <a16:creationId xmlns:a16="http://schemas.microsoft.com/office/drawing/2014/main" id="{FE9295A9-402C-4826-813D-A5D727094473}"/>
                      </a:ext>
                    </a:extLst>
                  </p:cNvPr>
                  <p:cNvSpPr/>
                  <p:nvPr/>
                </p:nvSpPr>
                <p:spPr>
                  <a:xfrm>
                    <a:off x="7124920" y="365042"/>
                    <a:ext cx="470414" cy="480820"/>
                  </a:xfrm>
                  <a:prstGeom prst="rect">
                    <a:avLst/>
                  </a:prstGeom>
                  <a:noFill/>
                  <a:ln w="12700" cap="flat">
                    <a:solidFill>
                      <a:schemeClr val="bg1">
                        <a:lumMod val="95000"/>
                      </a:schemeClr>
                    </a:solidFill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33" name="Group 132">
                    <a:extLst>
                      <a:ext uri="{FF2B5EF4-FFF2-40B4-BE49-F238E27FC236}">
                        <a16:creationId xmlns:a16="http://schemas.microsoft.com/office/drawing/2014/main" id="{7B1F2C1C-FFFC-476F-8227-45C73D171AD0}"/>
                      </a:ext>
                    </a:extLst>
                  </p:cNvPr>
                  <p:cNvGrpSpPr/>
                  <p:nvPr/>
                </p:nvGrpSpPr>
                <p:grpSpPr>
                  <a:xfrm>
                    <a:off x="7177888" y="411290"/>
                    <a:ext cx="359728" cy="70227"/>
                    <a:chOff x="7177888" y="411290"/>
                    <a:chExt cx="359728" cy="70227"/>
                  </a:xfrm>
                </p:grpSpPr>
                <p:sp>
                  <p:nvSpPr>
                    <p:cNvPr id="141" name="Rectangle 140">
                      <a:extLst>
                        <a:ext uri="{FF2B5EF4-FFF2-40B4-BE49-F238E27FC236}">
                          <a16:creationId xmlns:a16="http://schemas.microsoft.com/office/drawing/2014/main" id="{987B725E-3E25-4804-9624-03632920F6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77888" y="411290"/>
                      <a:ext cx="359728" cy="36000"/>
                    </a:xfrm>
                    <a:prstGeom prst="rect">
                      <a:avLst/>
                    </a:prstGeom>
                    <a:solidFill>
                      <a:schemeClr val="bg1">
                        <a:alpha val="75000"/>
                      </a:schemeClr>
                    </a:solidFill>
                    <a:ln w="12700" cap="flat">
                      <a:noFill/>
                      <a:prstDash val="solid"/>
                      <a:round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91439" tIns="91439" rIns="91439" bIns="91439" numCol="1" spcCol="38100" rtlCol="0" anchor="t">
                      <a:noAutofit/>
                    </a:bodyPr>
                    <a:lstStyle/>
                    <a:p>
                      <a:pPr marL="0" marR="0" indent="0" algn="l" defTabSz="18288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800" b="0" i="0" u="none" strike="noStrike" cap="none" spc="0" normalizeH="0" baseline="0">
                        <a:ln>
                          <a:noFill/>
                        </a:ln>
                        <a:effectLst/>
                        <a:uFillTx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42" name="Rectangle 141">
                      <a:extLst>
                        <a:ext uri="{FF2B5EF4-FFF2-40B4-BE49-F238E27FC236}">
                          <a16:creationId xmlns:a16="http://schemas.microsoft.com/office/drawing/2014/main" id="{EA6B5488-7CDA-417D-88DB-E12F5C1D58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77888" y="445517"/>
                      <a:ext cx="359728" cy="36000"/>
                    </a:xfrm>
                    <a:prstGeom prst="rect">
                      <a:avLst/>
                    </a:prstGeom>
                    <a:solidFill>
                      <a:schemeClr val="bg1">
                        <a:alpha val="50000"/>
                      </a:schemeClr>
                    </a:solidFill>
                    <a:ln w="12700" cap="flat">
                      <a:noFill/>
                      <a:prstDash val="solid"/>
                      <a:round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91439" tIns="91439" rIns="91439" bIns="91439" numCol="1" spcCol="38100" rtlCol="0" anchor="t">
                      <a:noAutofit/>
                    </a:bodyPr>
                    <a:lstStyle/>
                    <a:p>
                      <a:pPr marL="0" marR="0" indent="0" algn="l" defTabSz="18288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800" b="0" i="0" u="none" strike="noStrike" cap="none" spc="0" normalizeH="0" baseline="0">
                        <a:ln>
                          <a:noFill/>
                        </a:ln>
                        <a:effectLst/>
                        <a:uFillTx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34" name="Group 133">
                    <a:extLst>
                      <a:ext uri="{FF2B5EF4-FFF2-40B4-BE49-F238E27FC236}">
                        <a16:creationId xmlns:a16="http://schemas.microsoft.com/office/drawing/2014/main" id="{AD7525DB-0307-4F9F-9A30-E5C0A87411DF}"/>
                      </a:ext>
                    </a:extLst>
                  </p:cNvPr>
                  <p:cNvGrpSpPr/>
                  <p:nvPr/>
                </p:nvGrpSpPr>
                <p:grpSpPr>
                  <a:xfrm>
                    <a:off x="7177888" y="508537"/>
                    <a:ext cx="359728" cy="70227"/>
                    <a:chOff x="7177888" y="411290"/>
                    <a:chExt cx="359728" cy="70227"/>
                  </a:xfrm>
                </p:grpSpPr>
                <p:sp>
                  <p:nvSpPr>
                    <p:cNvPr id="138" name="Rectangle 137">
                      <a:extLst>
                        <a:ext uri="{FF2B5EF4-FFF2-40B4-BE49-F238E27FC236}">
                          <a16:creationId xmlns:a16="http://schemas.microsoft.com/office/drawing/2014/main" id="{CD5F7BB6-9845-4F7F-A37A-6916A44CF2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77888" y="411290"/>
                      <a:ext cx="359728" cy="36000"/>
                    </a:xfrm>
                    <a:prstGeom prst="rect">
                      <a:avLst/>
                    </a:prstGeom>
                    <a:solidFill>
                      <a:schemeClr val="bg1">
                        <a:alpha val="75000"/>
                      </a:schemeClr>
                    </a:solidFill>
                    <a:ln w="12700" cap="flat">
                      <a:noFill/>
                      <a:prstDash val="solid"/>
                      <a:round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91439" tIns="91439" rIns="91439" bIns="91439" numCol="1" spcCol="38100" rtlCol="0" anchor="t">
                      <a:noAutofit/>
                    </a:bodyPr>
                    <a:lstStyle/>
                    <a:p>
                      <a:pPr marL="0" marR="0" indent="0" algn="l" defTabSz="18288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800" b="0" i="0" u="none" strike="noStrike" cap="none" spc="0" normalizeH="0" baseline="0">
                        <a:ln>
                          <a:noFill/>
                        </a:ln>
                        <a:effectLst/>
                        <a:uFillTx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9" name="Rectangle 138">
                      <a:extLst>
                        <a:ext uri="{FF2B5EF4-FFF2-40B4-BE49-F238E27FC236}">
                          <a16:creationId xmlns:a16="http://schemas.microsoft.com/office/drawing/2014/main" id="{9C23287C-6A28-43BA-AC7D-6EEB8DD753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77888" y="445517"/>
                      <a:ext cx="359728" cy="36000"/>
                    </a:xfrm>
                    <a:prstGeom prst="rect">
                      <a:avLst/>
                    </a:prstGeom>
                    <a:solidFill>
                      <a:schemeClr val="bg1">
                        <a:alpha val="50000"/>
                      </a:schemeClr>
                    </a:solidFill>
                    <a:ln w="12700" cap="flat">
                      <a:noFill/>
                      <a:prstDash val="solid"/>
                      <a:round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91439" tIns="91439" rIns="91439" bIns="91439" numCol="1" spcCol="38100" rtlCol="0" anchor="t">
                      <a:noAutofit/>
                    </a:bodyPr>
                    <a:lstStyle/>
                    <a:p>
                      <a:pPr marL="0" marR="0" indent="0" algn="l" defTabSz="18288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800" b="0" i="0" u="none" strike="noStrike" cap="none" spc="0" normalizeH="0" baseline="0">
                        <a:ln>
                          <a:noFill/>
                        </a:ln>
                        <a:effectLst/>
                        <a:uFillTx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35" name="Group 134">
                    <a:extLst>
                      <a:ext uri="{FF2B5EF4-FFF2-40B4-BE49-F238E27FC236}">
                        <a16:creationId xmlns:a16="http://schemas.microsoft.com/office/drawing/2014/main" id="{7CF63C0E-48CD-4A7F-B21D-4AF3C58BF884}"/>
                      </a:ext>
                    </a:extLst>
                  </p:cNvPr>
                  <p:cNvGrpSpPr/>
                  <p:nvPr/>
                </p:nvGrpSpPr>
                <p:grpSpPr>
                  <a:xfrm>
                    <a:off x="7177888" y="612992"/>
                    <a:ext cx="359728" cy="70227"/>
                    <a:chOff x="7177888" y="411290"/>
                    <a:chExt cx="359728" cy="70227"/>
                  </a:xfrm>
                </p:grpSpPr>
                <p:sp>
                  <p:nvSpPr>
                    <p:cNvPr id="136" name="Rectangle 135">
                      <a:extLst>
                        <a:ext uri="{FF2B5EF4-FFF2-40B4-BE49-F238E27FC236}">
                          <a16:creationId xmlns:a16="http://schemas.microsoft.com/office/drawing/2014/main" id="{FE0DD942-423E-4FAB-A531-319A18AB3E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77888" y="411290"/>
                      <a:ext cx="359728" cy="36000"/>
                    </a:xfrm>
                    <a:prstGeom prst="rect">
                      <a:avLst/>
                    </a:prstGeom>
                    <a:solidFill>
                      <a:schemeClr val="bg1">
                        <a:alpha val="75000"/>
                      </a:schemeClr>
                    </a:solidFill>
                    <a:ln w="12700" cap="flat">
                      <a:noFill/>
                      <a:prstDash val="solid"/>
                      <a:round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91439" tIns="91439" rIns="91439" bIns="91439" numCol="1" spcCol="38100" rtlCol="0" anchor="t">
                      <a:noAutofit/>
                    </a:bodyPr>
                    <a:lstStyle/>
                    <a:p>
                      <a:pPr marL="0" marR="0" indent="0" algn="l" defTabSz="18288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800" b="0" i="0" u="none" strike="noStrike" cap="none" spc="0" normalizeH="0" baseline="0">
                        <a:ln>
                          <a:noFill/>
                        </a:ln>
                        <a:effectLst/>
                        <a:uFillTx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7" name="Rectangle 136">
                      <a:extLst>
                        <a:ext uri="{FF2B5EF4-FFF2-40B4-BE49-F238E27FC236}">
                          <a16:creationId xmlns:a16="http://schemas.microsoft.com/office/drawing/2014/main" id="{1A225DCB-C1FB-4A9A-9410-C044CDF8C5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77888" y="445517"/>
                      <a:ext cx="359728" cy="36000"/>
                    </a:xfrm>
                    <a:prstGeom prst="rect">
                      <a:avLst/>
                    </a:prstGeom>
                    <a:solidFill>
                      <a:schemeClr val="bg1">
                        <a:alpha val="50000"/>
                      </a:schemeClr>
                    </a:solidFill>
                    <a:ln w="12700" cap="flat">
                      <a:noFill/>
                      <a:prstDash val="solid"/>
                      <a:round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91439" tIns="91439" rIns="91439" bIns="91439" numCol="1" spcCol="38100" rtlCol="0" anchor="t">
                      <a:noAutofit/>
                    </a:bodyPr>
                    <a:lstStyle/>
                    <a:p>
                      <a:pPr marL="0" marR="0" indent="0" algn="l" defTabSz="18288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800" b="0" i="0" u="none" strike="noStrike" cap="none" spc="0" normalizeH="0" baseline="0">
                        <a:ln>
                          <a:noFill/>
                        </a:ln>
                        <a:effectLst/>
                        <a:uFillTx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519197A3-DB0B-46E3-9CCC-C5475131AE94}"/>
                    </a:ext>
                  </a:extLst>
                </p:cNvPr>
                <p:cNvSpPr/>
                <p:nvPr/>
              </p:nvSpPr>
              <p:spPr>
                <a:xfrm>
                  <a:off x="7246604" y="1585491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A7202E33-A422-4D90-9805-A6352B90A1DC}"/>
                    </a:ext>
                  </a:extLst>
                </p:cNvPr>
                <p:cNvSpPr/>
                <p:nvPr/>
              </p:nvSpPr>
              <p:spPr>
                <a:xfrm>
                  <a:off x="7246604" y="1619718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546A9B8F-507A-4FA1-91FD-59503F1C89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34419" y="3351015"/>
                <a:ext cx="0" cy="582152"/>
              </a:xfrm>
              <a:prstGeom prst="line">
                <a:avLst/>
              </a:prstGeom>
              <a:noFill/>
              <a:ln w="3175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15A17573-B58A-4005-99DC-F4123E1673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31955" y="3351015"/>
                <a:ext cx="0" cy="582152"/>
              </a:xfrm>
              <a:prstGeom prst="line">
                <a:avLst/>
              </a:prstGeom>
              <a:noFill/>
              <a:ln w="3175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35007D50-4B62-456D-AF80-2CD0C05BA3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36730" y="3351015"/>
                <a:ext cx="0" cy="582152"/>
              </a:xfrm>
              <a:prstGeom prst="line">
                <a:avLst/>
              </a:prstGeom>
              <a:noFill/>
              <a:ln w="3175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pic>
            <p:nvPicPr>
              <p:cNvPr id="124" name="Graphic 123" descr="Squiggle">
                <a:extLst>
                  <a:ext uri="{FF2B5EF4-FFF2-40B4-BE49-F238E27FC236}">
                    <a16:creationId xmlns:a16="http://schemas.microsoft.com/office/drawing/2014/main" id="{789E8098-203C-46AA-B64A-2D7A263DEA05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239743" y="3440130"/>
                <a:ext cx="90000" cy="40701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25" name="Graphic 124" descr="Squiggle">
                <a:extLst>
                  <a:ext uri="{FF2B5EF4-FFF2-40B4-BE49-F238E27FC236}">
                    <a16:creationId xmlns:a16="http://schemas.microsoft.com/office/drawing/2014/main" id="{15EFF100-0355-4FAC-A3D5-52C726AF972F}"/>
                  </a:ext>
                </a:extLst>
              </p:cNvPr>
              <p:cNvPicPr>
                <a:picLocks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7340888" y="3394485"/>
                <a:ext cx="0" cy="452658"/>
              </a:xfrm>
              <a:prstGeom prst="rect">
                <a:avLst/>
              </a:prstGeom>
            </p:spPr>
          </p:pic>
          <p:pic>
            <p:nvPicPr>
              <p:cNvPr id="126" name="Graphic 125" descr="Squiggle">
                <a:extLst>
                  <a:ext uri="{FF2B5EF4-FFF2-40B4-BE49-F238E27FC236}">
                    <a16:creationId xmlns:a16="http://schemas.microsoft.com/office/drawing/2014/main" id="{11B89F9F-B6DA-4690-84DE-9649843B3915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341007" y="3440130"/>
                <a:ext cx="90000" cy="40701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27" name="Graphic 126" descr="Squiggle">
                <a:extLst>
                  <a:ext uri="{FF2B5EF4-FFF2-40B4-BE49-F238E27FC236}">
                    <a16:creationId xmlns:a16="http://schemas.microsoft.com/office/drawing/2014/main" id="{B1825814-D5D0-4037-B6F7-D90F479EFAF4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443555" y="3440130"/>
                <a:ext cx="90000" cy="40701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28" name="Graphic 127" descr="Squiggle">
                <a:extLst>
                  <a:ext uri="{FF2B5EF4-FFF2-40B4-BE49-F238E27FC236}">
                    <a16:creationId xmlns:a16="http://schemas.microsoft.com/office/drawing/2014/main" id="{3D1D2735-CED6-4C94-BEE9-8411DEA3473F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552453" y="3440130"/>
                <a:ext cx="90000" cy="40701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19" name="Freeform 919">
              <a:extLst>
                <a:ext uri="{FF2B5EF4-FFF2-40B4-BE49-F238E27FC236}">
                  <a16:creationId xmlns:a16="http://schemas.microsoft.com/office/drawing/2014/main" id="{74F80655-8FDF-4E18-A005-BE84C8A4DF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5969" y="3244572"/>
              <a:ext cx="108000" cy="174549"/>
            </a:xfrm>
            <a:custGeom>
              <a:avLst/>
              <a:gdLst>
                <a:gd name="connsiteX0" fmla="*/ 30464 w 60659"/>
                <a:gd name="connsiteY0" fmla="*/ -74 h 98037"/>
                <a:gd name="connsiteX1" fmla="*/ 60793 w 60659"/>
                <a:gd name="connsiteY1" fmla="*/ 48945 h 98037"/>
                <a:gd name="connsiteX2" fmla="*/ 30464 w 60659"/>
                <a:gd name="connsiteY2" fmla="*/ 97964 h 98037"/>
                <a:gd name="connsiteX3" fmla="*/ 134 w 60659"/>
                <a:gd name="connsiteY3" fmla="*/ 48945 h 98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59" h="98037">
                  <a:moveTo>
                    <a:pt x="30464" y="-74"/>
                  </a:moveTo>
                  <a:lnTo>
                    <a:pt x="60793" y="48945"/>
                  </a:lnTo>
                  <a:lnTo>
                    <a:pt x="30464" y="97964"/>
                  </a:lnTo>
                  <a:lnTo>
                    <a:pt x="134" y="48945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0" name="TextBox 159">
            <a:extLst>
              <a:ext uri="{FF2B5EF4-FFF2-40B4-BE49-F238E27FC236}">
                <a16:creationId xmlns:a16="http://schemas.microsoft.com/office/drawing/2014/main" id="{6F82E55A-FA01-4593-8738-AA89D7EBABC0}"/>
              </a:ext>
            </a:extLst>
          </p:cNvPr>
          <p:cNvSpPr txBox="1"/>
          <p:nvPr/>
        </p:nvSpPr>
        <p:spPr>
          <a:xfrm>
            <a:off x="3308734" y="2599962"/>
            <a:ext cx="118622" cy="153888"/>
          </a:xfrm>
          <a:prstGeom prst="rect">
            <a:avLst/>
          </a:prstGeom>
          <a:solidFill>
            <a:schemeClr val="bg1"/>
          </a:solidFill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algn="ctr" defTabSz="1828800"/>
            <a:r>
              <a:rPr lang="en-US" sz="1000" b="1" dirty="0">
                <a:solidFill>
                  <a:srgbClr val="00597D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5x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CB1B58FA-C536-4DBA-9079-D9051BFB91DE}"/>
              </a:ext>
            </a:extLst>
          </p:cNvPr>
          <p:cNvSpPr txBox="1"/>
          <p:nvPr/>
        </p:nvSpPr>
        <p:spPr>
          <a:xfrm>
            <a:off x="3441226" y="2611100"/>
            <a:ext cx="341440" cy="123111"/>
          </a:xfrm>
          <a:prstGeom prst="rect">
            <a:avLst/>
          </a:prstGeom>
          <a:solidFill>
            <a:schemeClr val="bg1"/>
          </a:solidFill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defTabSz="1828800">
              <a:lnSpc>
                <a:spcPct val="80000"/>
              </a:lnSpc>
            </a:pPr>
            <a:r>
              <a:rPr lang="en-US" sz="500" b="1" dirty="0">
                <a:solidFill>
                  <a:srgbClr val="00597D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performance</a:t>
            </a:r>
          </a:p>
          <a:p>
            <a:pPr defTabSz="1828800">
              <a:lnSpc>
                <a:spcPct val="80000"/>
              </a:lnSpc>
            </a:pPr>
            <a:r>
              <a:rPr lang="en-US" sz="500" b="1" dirty="0">
                <a:solidFill>
                  <a:srgbClr val="00597D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improvement</a:t>
            </a:r>
          </a:p>
        </p:txBody>
      </p: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E5FA274D-2F2B-462B-BE3A-EB5D8A0E7AA7}"/>
              </a:ext>
            </a:extLst>
          </p:cNvPr>
          <p:cNvCxnSpPr>
            <a:cxnSpLocks/>
          </p:cNvCxnSpPr>
          <p:nvPr/>
        </p:nvCxnSpPr>
        <p:spPr>
          <a:xfrm flipH="1" flipV="1">
            <a:off x="2881055" y="1836782"/>
            <a:ext cx="409638" cy="1034917"/>
          </a:xfrm>
          <a:prstGeom prst="straightConnector1">
            <a:avLst/>
          </a:prstGeom>
          <a:noFill/>
          <a:ln w="12700" cap="flat">
            <a:solidFill>
              <a:srgbClr val="00597D"/>
            </a:solidFill>
            <a:prstDash val="solid"/>
            <a:round/>
            <a:headEnd type="none" w="med" len="med"/>
            <a:tailEnd type="triangle" w="sm" len="sm"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3" name="TextBox 162">
            <a:extLst>
              <a:ext uri="{FF2B5EF4-FFF2-40B4-BE49-F238E27FC236}">
                <a16:creationId xmlns:a16="http://schemas.microsoft.com/office/drawing/2014/main" id="{3134B9FA-C1AC-4A9C-BFF0-098D68626640}"/>
              </a:ext>
            </a:extLst>
          </p:cNvPr>
          <p:cNvSpPr txBox="1"/>
          <p:nvPr/>
        </p:nvSpPr>
        <p:spPr>
          <a:xfrm>
            <a:off x="3998629" y="2603592"/>
            <a:ext cx="278924" cy="153888"/>
          </a:xfrm>
          <a:prstGeom prst="rect">
            <a:avLst/>
          </a:prstGeom>
          <a:solidFill>
            <a:schemeClr val="bg1"/>
          </a:solidFill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algn="ctr" defTabSz="1828800"/>
            <a:r>
              <a:rPr lang="en-US" sz="1000" b="1" dirty="0">
                <a:solidFill>
                  <a:schemeClr val="accent1">
                    <a:lumMod val="50000"/>
                  </a:schemeClr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10.4x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1453833A-7403-4957-989A-27E79B6738C8}"/>
              </a:ext>
            </a:extLst>
          </p:cNvPr>
          <p:cNvSpPr txBox="1"/>
          <p:nvPr/>
        </p:nvSpPr>
        <p:spPr>
          <a:xfrm>
            <a:off x="4042084" y="2742165"/>
            <a:ext cx="209994" cy="61555"/>
          </a:xfrm>
          <a:prstGeom prst="rect">
            <a:avLst/>
          </a:prstGeom>
          <a:solidFill>
            <a:schemeClr val="bg1"/>
          </a:solidFill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defTabSz="1828800">
              <a:lnSpc>
                <a:spcPct val="80000"/>
              </a:lnSpc>
            </a:pPr>
            <a:r>
              <a:rPr lang="en-US" sz="500" b="1" dirty="0">
                <a:solidFill>
                  <a:schemeClr val="accent1">
                    <a:lumMod val="50000"/>
                  </a:schemeClr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speedup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A4F0FC2A-B3D8-4EEF-B66F-02D4718F5EA8}"/>
              </a:ext>
            </a:extLst>
          </p:cNvPr>
          <p:cNvSpPr txBox="1"/>
          <p:nvPr/>
        </p:nvSpPr>
        <p:spPr>
          <a:xfrm>
            <a:off x="1138026" y="3468364"/>
            <a:ext cx="5225790" cy="49244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Further performance increase!</a:t>
            </a:r>
            <a:br>
              <a:rPr lang="en-US" sz="16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</a:br>
            <a:r>
              <a:rPr lang="en-US" sz="16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The performance is now as high as the compute roof!</a:t>
            </a:r>
          </a:p>
        </p:txBody>
      </p:sp>
    </p:spTree>
    <p:extLst>
      <p:ext uri="{BB962C8B-B14F-4D97-AF65-F5344CB8AC3E}">
        <p14:creationId xmlns:p14="http://schemas.microsoft.com/office/powerpoint/2010/main" val="107636549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788F09-C217-F440-BE37-9B936F524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Voila! Job done!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33A23-E3B5-8345-95C4-29B339A6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72</a:t>
            </a:fld>
            <a:r>
              <a:rPr lang="pt-PT"/>
              <a:t>  </a:t>
            </a:r>
            <a:r>
              <a:rPr lang="pt-PT" b="0"/>
              <a:t>|</a:t>
            </a:r>
            <a:endParaRPr lang="uk-UA" b="0" dirty="0"/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id="{C405ED78-4798-A34F-B1BE-9C739FEC72EE}"/>
              </a:ext>
            </a:extLst>
          </p:cNvPr>
          <p:cNvSpPr/>
          <p:nvPr/>
        </p:nvSpPr>
        <p:spPr>
          <a:xfrm>
            <a:off x="6687350" y="0"/>
            <a:ext cx="2456650" cy="5143500"/>
          </a:xfrm>
          <a:prstGeom prst="rect">
            <a:avLst/>
          </a:prstGeom>
          <a:solidFill>
            <a:srgbClr val="00597D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637BB7-9F6F-264C-A270-146DBC9D1EA6}"/>
              </a:ext>
            </a:extLst>
          </p:cNvPr>
          <p:cNvGrpSpPr/>
          <p:nvPr/>
        </p:nvGrpSpPr>
        <p:grpSpPr>
          <a:xfrm>
            <a:off x="6905969" y="450944"/>
            <a:ext cx="1792001" cy="709254"/>
            <a:chOff x="6905969" y="450944"/>
            <a:chExt cx="1792001" cy="709254"/>
          </a:xfrm>
        </p:grpSpPr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7F3D38D3-1B49-424F-A840-332FFEF4BD42}"/>
                </a:ext>
              </a:extLst>
            </p:cNvPr>
            <p:cNvSpPr txBox="1"/>
            <p:nvPr/>
          </p:nvSpPr>
          <p:spPr>
            <a:xfrm>
              <a:off x="7175117" y="450944"/>
              <a:ext cx="1522853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defTabSz="1828800"/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Three Genotypes + Phenotype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712B104-F208-3B4D-880C-CD329D54B6F0}"/>
                </a:ext>
              </a:extLst>
            </p:cNvPr>
            <p:cNvGrpSpPr/>
            <p:nvPr/>
          </p:nvGrpSpPr>
          <p:grpSpPr>
            <a:xfrm>
              <a:off x="7190865" y="679378"/>
              <a:ext cx="470414" cy="480820"/>
              <a:chOff x="7124920" y="365042"/>
              <a:chExt cx="470414" cy="480820"/>
            </a:xfrm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C9F77248-06BF-7146-AE78-4D2C87D5D812}"/>
                  </a:ext>
                </a:extLst>
              </p:cNvPr>
              <p:cNvSpPr/>
              <p:nvPr/>
            </p:nvSpPr>
            <p:spPr>
              <a:xfrm>
                <a:off x="7124920" y="365042"/>
                <a:ext cx="470414" cy="480820"/>
              </a:xfrm>
              <a:prstGeom prst="rect">
                <a:avLst/>
              </a:prstGeom>
              <a:noFill/>
              <a:ln w="12700" cap="flat">
                <a:solidFill>
                  <a:schemeClr val="bg1">
                    <a:lumMod val="95000"/>
                  </a:schemeClr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A7D428CB-DB10-BB4C-B8AA-DE7AE05B9872}"/>
                  </a:ext>
                </a:extLst>
              </p:cNvPr>
              <p:cNvGrpSpPr/>
              <p:nvPr/>
            </p:nvGrpSpPr>
            <p:grpSpPr>
              <a:xfrm>
                <a:off x="7177888" y="411290"/>
                <a:ext cx="359728" cy="104455"/>
                <a:chOff x="7177888" y="411290"/>
                <a:chExt cx="359728" cy="104455"/>
              </a:xfrm>
            </p:grpSpPr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8FA9A594-F810-8749-9894-E3F3ED6E25E6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C8AC1865-7A7B-0242-B49B-1605AAF743C5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2EAD230E-8FF9-514A-9ABD-DD3F9478A9B8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72924A39-F1A9-4F47-8D8D-90EC34B74D73}"/>
                  </a:ext>
                </a:extLst>
              </p:cNvPr>
              <p:cNvGrpSpPr/>
              <p:nvPr/>
            </p:nvGrpSpPr>
            <p:grpSpPr>
              <a:xfrm>
                <a:off x="7177888" y="508537"/>
                <a:ext cx="359728" cy="104455"/>
                <a:chOff x="7177888" y="411290"/>
                <a:chExt cx="359728" cy="104455"/>
              </a:xfrm>
            </p:grpSpPr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F46E6D34-9C62-AA49-8BA4-58DD16D209C9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ED189552-1158-064F-851B-256240C34D29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157D36FC-1D8F-2D4A-9030-61A55E9C4760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B6FF3A16-F9B8-BC4F-A51C-E2E8787E6D54}"/>
                  </a:ext>
                </a:extLst>
              </p:cNvPr>
              <p:cNvGrpSpPr/>
              <p:nvPr/>
            </p:nvGrpSpPr>
            <p:grpSpPr>
              <a:xfrm>
                <a:off x="7177888" y="612992"/>
                <a:ext cx="359728" cy="104455"/>
                <a:chOff x="7177888" y="411290"/>
                <a:chExt cx="359728" cy="104455"/>
              </a:xfrm>
            </p:grpSpPr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78CD421A-F950-3E4B-BF32-F4489C9F418C}"/>
                    </a:ext>
                  </a:extLst>
                </p:cNvPr>
                <p:cNvSpPr/>
                <p:nvPr/>
              </p:nvSpPr>
              <p:spPr>
                <a:xfrm>
                  <a:off x="7177888" y="411290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4CB2CB17-BAE4-B846-B8E6-278AFE7DBE92}"/>
                    </a:ext>
                  </a:extLst>
                </p:cNvPr>
                <p:cNvSpPr/>
                <p:nvPr/>
              </p:nvSpPr>
              <p:spPr>
                <a:xfrm>
                  <a:off x="7177888" y="445517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03A5BD55-9C8A-4A4E-A741-CCEE470D20AB}"/>
                    </a:ext>
                  </a:extLst>
                </p:cNvPr>
                <p:cNvSpPr/>
                <p:nvPr/>
              </p:nvSpPr>
              <p:spPr>
                <a:xfrm>
                  <a:off x="7177888" y="479745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2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03DE9CA7-544D-574E-8062-992A60FEC702}"/>
                  </a:ext>
                </a:extLst>
              </p:cNvPr>
              <p:cNvSpPr/>
              <p:nvPr/>
            </p:nvSpPr>
            <p:spPr>
              <a:xfrm>
                <a:off x="7177888" y="756992"/>
                <a:ext cx="359728" cy="3600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C4E26584-492D-264E-A541-31B3F1699BB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03947" y="679378"/>
              <a:ext cx="468000" cy="446023"/>
              <a:chOff x="2796231" y="2702265"/>
              <a:chExt cx="563080" cy="536639"/>
            </a:xfrm>
          </p:grpSpPr>
          <p:sp>
            <p:nvSpPr>
              <p:cNvPr id="228" name="Rounded Rectangle 227">
                <a:extLst>
                  <a:ext uri="{FF2B5EF4-FFF2-40B4-BE49-F238E27FC236}">
                    <a16:creationId xmlns:a16="http://schemas.microsoft.com/office/drawing/2014/main" id="{099E7CE4-9051-4945-9A9B-FA9252945D6E}"/>
                  </a:ext>
                </a:extLst>
              </p:cNvPr>
              <p:cNvSpPr/>
              <p:nvPr/>
            </p:nvSpPr>
            <p:spPr>
              <a:xfrm>
                <a:off x="314334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and</a:t>
                </a:r>
              </a:p>
            </p:txBody>
          </p:sp>
          <p:cxnSp>
            <p:nvCxnSpPr>
              <p:cNvPr id="229" name="Straight Arrow Connector 228">
                <a:extLst>
                  <a:ext uri="{FF2B5EF4-FFF2-40B4-BE49-F238E27FC236}">
                    <a16:creationId xmlns:a16="http://schemas.microsoft.com/office/drawing/2014/main" id="{F82CFD39-C4B7-0743-9D08-85CDE1E601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98587" y="3126682"/>
                <a:ext cx="77060" cy="104914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34" name="Straight Arrow Connector 233">
                <a:extLst>
                  <a:ext uri="{FF2B5EF4-FFF2-40B4-BE49-F238E27FC236}">
                    <a16:creationId xmlns:a16="http://schemas.microsoft.com/office/drawing/2014/main" id="{14A8715D-C269-B84B-9BF9-5051BC07C2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58839" y="3129022"/>
                <a:ext cx="82660" cy="10988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3" name="Straight Arrow Connector 242">
                <a:extLst>
                  <a:ext uri="{FF2B5EF4-FFF2-40B4-BE49-F238E27FC236}">
                    <a16:creationId xmlns:a16="http://schemas.microsoft.com/office/drawing/2014/main" id="{BB11C006-BAC7-F242-8250-8BD6CE45C2E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53010" y="3071139"/>
                <a:ext cx="91155" cy="1348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44" name="Rounded Rectangle 243">
                <a:extLst>
                  <a:ext uri="{FF2B5EF4-FFF2-40B4-BE49-F238E27FC236}">
                    <a16:creationId xmlns:a16="http://schemas.microsoft.com/office/drawing/2014/main" id="{B935295E-ADF6-574A-B5AD-27C6F21D335E}"/>
                  </a:ext>
                </a:extLst>
              </p:cNvPr>
              <p:cNvSpPr/>
              <p:nvPr/>
            </p:nvSpPr>
            <p:spPr>
              <a:xfrm>
                <a:off x="3089311" y="2798470"/>
                <a:ext cx="270000" cy="126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popcnt</a:t>
                </a:r>
                <a:endParaRPr kumimoji="0" lang="en-US" sz="600" b="1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Next Condensed Demi Bold" panose="020B0506020202020204" pitchFamily="34" charset="0"/>
                  <a:sym typeface="Arial"/>
                </a:endParaRPr>
              </a:p>
            </p:txBody>
          </p:sp>
          <p:cxnSp>
            <p:nvCxnSpPr>
              <p:cNvPr id="245" name="Straight Arrow Connector 244">
                <a:extLst>
                  <a:ext uri="{FF2B5EF4-FFF2-40B4-BE49-F238E27FC236}">
                    <a16:creationId xmlns:a16="http://schemas.microsoft.com/office/drawing/2014/main" id="{64955A48-A605-6E4D-9473-C06B955B3B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5721" y="2928693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6" name="Straight Arrow Connector 245">
                <a:extLst>
                  <a:ext uri="{FF2B5EF4-FFF2-40B4-BE49-F238E27FC236}">
                    <a16:creationId xmlns:a16="http://schemas.microsoft.com/office/drawing/2014/main" id="{26C5208F-75BE-E74B-A7AA-6DBBE1E573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8517" y="2702265"/>
                <a:ext cx="0" cy="9123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47" name="Rounded Rectangle 246">
                <a:extLst>
                  <a:ext uri="{FF2B5EF4-FFF2-40B4-BE49-F238E27FC236}">
                    <a16:creationId xmlns:a16="http://schemas.microsoft.com/office/drawing/2014/main" id="{BDEC93B6-7B22-FD41-942A-15E071638518}"/>
                  </a:ext>
                </a:extLst>
              </p:cNvPr>
              <p:cNvSpPr/>
              <p:nvPr/>
            </p:nvSpPr>
            <p:spPr>
              <a:xfrm>
                <a:off x="2886901" y="301781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not</a:t>
                </a:r>
              </a:p>
            </p:txBody>
          </p:sp>
          <p:cxnSp>
            <p:nvCxnSpPr>
              <p:cNvPr id="248" name="Straight Arrow Connector 247">
                <a:extLst>
                  <a:ext uri="{FF2B5EF4-FFF2-40B4-BE49-F238E27FC236}">
                    <a16:creationId xmlns:a16="http://schemas.microsoft.com/office/drawing/2014/main" id="{B7C6AEFD-AEE1-404C-9477-6BEB5A8AA3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6231" y="3071139"/>
                <a:ext cx="91013" cy="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916" name="Freeform 915">
              <a:extLst>
                <a:ext uri="{FF2B5EF4-FFF2-40B4-BE49-F238E27FC236}">
                  <a16:creationId xmlns:a16="http://schemas.microsoft.com/office/drawing/2014/main" id="{68EEE73D-7639-EE4E-A295-EE01482AE8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5969" y="473888"/>
              <a:ext cx="108128" cy="108000"/>
            </a:xfrm>
            <a:custGeom>
              <a:avLst/>
              <a:gdLst>
                <a:gd name="connsiteX0" fmla="*/ 61631 w 61567"/>
                <a:gd name="connsiteY0" fmla="*/ 30747 h 61494"/>
                <a:gd name="connsiteX1" fmla="*/ 30847 w 61567"/>
                <a:gd name="connsiteY1" fmla="*/ 61495 h 61494"/>
                <a:gd name="connsiteX2" fmla="*/ 63 w 61567"/>
                <a:gd name="connsiteY2" fmla="*/ 30747 h 61494"/>
                <a:gd name="connsiteX3" fmla="*/ 30847 w 61567"/>
                <a:gd name="connsiteY3" fmla="*/ 0 h 61494"/>
                <a:gd name="connsiteX4" fmla="*/ 61631 w 61567"/>
                <a:gd name="connsiteY4" fmla="*/ 30747 h 6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67" h="61494">
                  <a:moveTo>
                    <a:pt x="61631" y="30747"/>
                  </a:moveTo>
                  <a:cubicBezTo>
                    <a:pt x="61631" y="47729"/>
                    <a:pt x="47848" y="61495"/>
                    <a:pt x="30847" y="61495"/>
                  </a:cubicBezTo>
                  <a:cubicBezTo>
                    <a:pt x="13845" y="61495"/>
                    <a:pt x="63" y="47729"/>
                    <a:pt x="63" y="30747"/>
                  </a:cubicBezTo>
                  <a:cubicBezTo>
                    <a:pt x="63" y="13766"/>
                    <a:pt x="13845" y="0"/>
                    <a:pt x="30847" y="0"/>
                  </a:cubicBezTo>
                  <a:cubicBezTo>
                    <a:pt x="47848" y="0"/>
                    <a:pt x="61631" y="13766"/>
                    <a:pt x="61631" y="30747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803" name="TextBox 802">
            <a:extLst>
              <a:ext uri="{FF2B5EF4-FFF2-40B4-BE49-F238E27FC236}">
                <a16:creationId xmlns:a16="http://schemas.microsoft.com/office/drawing/2014/main" id="{257E2B0E-9780-F64E-B40A-677D810E614A}"/>
              </a:ext>
            </a:extLst>
          </p:cNvPr>
          <p:cNvSpPr txBox="1"/>
          <p:nvPr/>
        </p:nvSpPr>
        <p:spPr>
          <a:xfrm>
            <a:off x="7211956" y="63125"/>
            <a:ext cx="1410643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GPU Optimization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BF82EB-49ED-4696-AB3D-89C2B165C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4631" y="868544"/>
            <a:ext cx="6234686" cy="3756907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FAF80CF-ED50-45A8-AB67-FE7F61ED4C81}"/>
              </a:ext>
            </a:extLst>
          </p:cNvPr>
          <p:cNvSpPr txBox="1"/>
          <p:nvPr/>
        </p:nvSpPr>
        <p:spPr>
          <a:xfrm>
            <a:off x="7175117" y="1307540"/>
            <a:ext cx="1535677" cy="1538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defTabSz="1828800"/>
            <a:r>
              <a:rPr lang="en-US" sz="10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Two Genotypes, No Phenotype</a:t>
            </a:r>
          </a:p>
        </p:txBody>
      </p:sp>
      <p:sp>
        <p:nvSpPr>
          <p:cNvPr id="42" name="Freeform 917">
            <a:extLst>
              <a:ext uri="{FF2B5EF4-FFF2-40B4-BE49-F238E27FC236}">
                <a16:creationId xmlns:a16="http://schemas.microsoft.com/office/drawing/2014/main" id="{3819491C-EB19-4AD6-813E-E28440625313}"/>
              </a:ext>
            </a:extLst>
          </p:cNvPr>
          <p:cNvSpPr>
            <a:spLocks noChangeAspect="1"/>
          </p:cNvSpPr>
          <p:nvPr/>
        </p:nvSpPr>
        <p:spPr>
          <a:xfrm>
            <a:off x="6905969" y="1330484"/>
            <a:ext cx="108128" cy="108000"/>
          </a:xfrm>
          <a:custGeom>
            <a:avLst/>
            <a:gdLst>
              <a:gd name="connsiteX0" fmla="*/ 63 w 53871"/>
              <a:gd name="connsiteY0" fmla="*/ 0 h 53807"/>
              <a:gd name="connsiteX1" fmla="*/ 53935 w 53871"/>
              <a:gd name="connsiteY1" fmla="*/ 0 h 53807"/>
              <a:gd name="connsiteX2" fmla="*/ 53935 w 53871"/>
              <a:gd name="connsiteY2" fmla="*/ 53808 h 53807"/>
              <a:gd name="connsiteX3" fmla="*/ 63 w 53871"/>
              <a:gd name="connsiteY3" fmla="*/ 53808 h 53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871" h="53807">
                <a:moveTo>
                  <a:pt x="63" y="0"/>
                </a:moveTo>
                <a:lnTo>
                  <a:pt x="53935" y="0"/>
                </a:lnTo>
                <a:lnTo>
                  <a:pt x="53935" y="53808"/>
                </a:lnTo>
                <a:lnTo>
                  <a:pt x="63" y="53808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solidFill>
              <a:schemeClr val="bg1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A6DB4B2-BBBF-4B28-BAB4-B5114CA16DAD}"/>
              </a:ext>
            </a:extLst>
          </p:cNvPr>
          <p:cNvGrpSpPr/>
          <p:nvPr/>
        </p:nvGrpSpPr>
        <p:grpSpPr>
          <a:xfrm>
            <a:off x="6905969" y="1307540"/>
            <a:ext cx="1804825" cy="809702"/>
            <a:chOff x="6905969" y="1307540"/>
            <a:chExt cx="1804825" cy="809702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37D2AE4-6E72-4574-8BD7-F7D4F3EC61BC}"/>
                </a:ext>
              </a:extLst>
            </p:cNvPr>
            <p:cNvSpPr txBox="1"/>
            <p:nvPr/>
          </p:nvSpPr>
          <p:spPr>
            <a:xfrm>
              <a:off x="7175117" y="1307540"/>
              <a:ext cx="1535677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defTabSz="1828800"/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Two Genotypes, No Phenotype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A822FE4A-E6F6-4349-853F-415443140CD4}"/>
                </a:ext>
              </a:extLst>
            </p:cNvPr>
            <p:cNvGrpSpPr/>
            <p:nvPr/>
          </p:nvGrpSpPr>
          <p:grpSpPr>
            <a:xfrm>
              <a:off x="7190865" y="1588832"/>
              <a:ext cx="470414" cy="480820"/>
              <a:chOff x="7193636" y="1226995"/>
              <a:chExt cx="470414" cy="480820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F7BC1A8E-7B04-4E4A-A20C-A953F9BED826}"/>
                  </a:ext>
                </a:extLst>
              </p:cNvPr>
              <p:cNvGrpSpPr/>
              <p:nvPr/>
            </p:nvGrpSpPr>
            <p:grpSpPr>
              <a:xfrm>
                <a:off x="7193636" y="1226995"/>
                <a:ext cx="470414" cy="480820"/>
                <a:chOff x="7124920" y="365042"/>
                <a:chExt cx="470414" cy="480820"/>
              </a:xfrm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4565F7BA-B031-4FAC-974F-6C0F96B3970B}"/>
                    </a:ext>
                  </a:extLst>
                </p:cNvPr>
                <p:cNvSpPr/>
                <p:nvPr/>
              </p:nvSpPr>
              <p:spPr>
                <a:xfrm>
                  <a:off x="7124920" y="365042"/>
                  <a:ext cx="470414" cy="480820"/>
                </a:xfrm>
                <a:prstGeom prst="rect">
                  <a:avLst/>
                </a:prstGeom>
                <a:noFill/>
                <a:ln w="12700" cap="flat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3E019DA5-734F-4137-8D54-2F45425A14C7}"/>
                    </a:ext>
                  </a:extLst>
                </p:cNvPr>
                <p:cNvGrpSpPr/>
                <p:nvPr/>
              </p:nvGrpSpPr>
              <p:grpSpPr>
                <a:xfrm>
                  <a:off x="7177888" y="411290"/>
                  <a:ext cx="359728" cy="70227"/>
                  <a:chOff x="7177888" y="411290"/>
                  <a:chExt cx="359728" cy="70227"/>
                </a:xfrm>
              </p:grpSpPr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22689C59-DEE4-4C5C-A003-E0EC00D199C8}"/>
                      </a:ext>
                    </a:extLst>
                  </p:cNvPr>
                  <p:cNvSpPr/>
                  <p:nvPr/>
                </p:nvSpPr>
                <p:spPr>
                  <a:xfrm>
                    <a:off x="7177888" y="411290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75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941A4211-E3BA-4386-996F-D59413CAC083}"/>
                      </a:ext>
                    </a:extLst>
                  </p:cNvPr>
                  <p:cNvSpPr/>
                  <p:nvPr/>
                </p:nvSpPr>
                <p:spPr>
                  <a:xfrm>
                    <a:off x="7177888" y="445517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C5C32A3B-2C1A-4D3F-A339-80B007083B83}"/>
                    </a:ext>
                  </a:extLst>
                </p:cNvPr>
                <p:cNvGrpSpPr/>
                <p:nvPr/>
              </p:nvGrpSpPr>
              <p:grpSpPr>
                <a:xfrm>
                  <a:off x="7177888" y="508537"/>
                  <a:ext cx="359728" cy="70227"/>
                  <a:chOff x="7177888" y="411290"/>
                  <a:chExt cx="359728" cy="70227"/>
                </a:xfrm>
              </p:grpSpPr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6F43014-F3EA-4E97-96E5-104692867808}"/>
                      </a:ext>
                    </a:extLst>
                  </p:cNvPr>
                  <p:cNvSpPr/>
                  <p:nvPr/>
                </p:nvSpPr>
                <p:spPr>
                  <a:xfrm>
                    <a:off x="7177888" y="411290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75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28B06C9F-A9AB-407D-AA31-60A5AD3813AF}"/>
                      </a:ext>
                    </a:extLst>
                  </p:cNvPr>
                  <p:cNvSpPr/>
                  <p:nvPr/>
                </p:nvSpPr>
                <p:spPr>
                  <a:xfrm>
                    <a:off x="7177888" y="445517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4DCFEE36-3882-4670-BC86-845F27CDA35D}"/>
                    </a:ext>
                  </a:extLst>
                </p:cNvPr>
                <p:cNvGrpSpPr/>
                <p:nvPr/>
              </p:nvGrpSpPr>
              <p:grpSpPr>
                <a:xfrm>
                  <a:off x="7177888" y="612992"/>
                  <a:ext cx="359728" cy="70227"/>
                  <a:chOff x="7177888" y="411290"/>
                  <a:chExt cx="359728" cy="70227"/>
                </a:xfrm>
              </p:grpSpPr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8626DD3E-8AC5-42DA-AB0C-D472F81DD646}"/>
                      </a:ext>
                    </a:extLst>
                  </p:cNvPr>
                  <p:cNvSpPr/>
                  <p:nvPr/>
                </p:nvSpPr>
                <p:spPr>
                  <a:xfrm>
                    <a:off x="7177888" y="411290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75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ED2D24AB-8345-4EE5-A356-F3677AFFAEBA}"/>
                      </a:ext>
                    </a:extLst>
                  </p:cNvPr>
                  <p:cNvSpPr/>
                  <p:nvPr/>
                </p:nvSpPr>
                <p:spPr>
                  <a:xfrm>
                    <a:off x="7177888" y="445517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DC93A5E5-55C8-4209-8F4E-3291E02763E0}"/>
                  </a:ext>
                </a:extLst>
              </p:cNvPr>
              <p:cNvSpPr/>
              <p:nvPr/>
            </p:nvSpPr>
            <p:spPr>
              <a:xfrm>
                <a:off x="7246604" y="1585491"/>
                <a:ext cx="359728" cy="3600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A0BC375-F23D-47D5-B926-C6F0E6F98DCC}"/>
                  </a:ext>
                </a:extLst>
              </p:cNvPr>
              <p:cNvSpPr/>
              <p:nvPr/>
            </p:nvSpPr>
            <p:spPr>
              <a:xfrm>
                <a:off x="7246604" y="1619718"/>
                <a:ext cx="359728" cy="3600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DD96AC27-D691-4FAC-A13A-23C2181F23B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134995" y="1541242"/>
              <a:ext cx="449493" cy="576000"/>
              <a:chOff x="3183706" y="3510680"/>
              <a:chExt cx="564144" cy="722918"/>
            </a:xfrm>
          </p:grpSpPr>
          <p:sp>
            <p:nvSpPr>
              <p:cNvPr id="48" name="Rounded Rectangle 292">
                <a:extLst>
                  <a:ext uri="{FF2B5EF4-FFF2-40B4-BE49-F238E27FC236}">
                    <a16:creationId xmlns:a16="http://schemas.microsoft.com/office/drawing/2014/main" id="{141C3D74-C956-485C-8F53-E694C5CBDBEB}"/>
                  </a:ext>
                </a:extLst>
              </p:cNvPr>
              <p:cNvSpPr/>
              <p:nvPr/>
            </p:nvSpPr>
            <p:spPr>
              <a:xfrm>
                <a:off x="3389052" y="381760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and</a:t>
                </a:r>
              </a:p>
            </p:txBody>
          </p: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2AEF0485-EE2E-4AA1-8792-B13BF28A52D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44328" y="3926472"/>
                <a:ext cx="77060" cy="104914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4E0B2E6A-765D-47EB-8271-1BD44792CE2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07755" y="3925637"/>
                <a:ext cx="86070" cy="101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51" name="Rounded Rectangle 295">
                <a:extLst>
                  <a:ext uri="{FF2B5EF4-FFF2-40B4-BE49-F238E27FC236}">
                    <a16:creationId xmlns:a16="http://schemas.microsoft.com/office/drawing/2014/main" id="{C45ADEF5-A02F-4FD9-8854-78FCC09CBF6E}"/>
                  </a:ext>
                </a:extLst>
              </p:cNvPr>
              <p:cNvSpPr/>
              <p:nvPr/>
            </p:nvSpPr>
            <p:spPr>
              <a:xfrm>
                <a:off x="3335052" y="3598260"/>
                <a:ext cx="270000" cy="126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popcnt</a:t>
                </a:r>
                <a:endParaRPr kumimoji="0" lang="en-US" sz="600" b="1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Next Condensed Demi Bold" panose="020B0506020202020204" pitchFamily="34" charset="0"/>
                  <a:sym typeface="Arial"/>
                </a:endParaRPr>
              </a:p>
            </p:txBody>
          </p: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D1D92C08-AD86-4772-92A8-8F8F0286C25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70052" y="3728483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53" name="Rounded Rectangle 297">
                <a:extLst>
                  <a:ext uri="{FF2B5EF4-FFF2-40B4-BE49-F238E27FC236}">
                    <a16:creationId xmlns:a16="http://schemas.microsoft.com/office/drawing/2014/main" id="{FD45AE20-70E0-4466-98B4-97CB77221142}"/>
                  </a:ext>
                </a:extLst>
              </p:cNvPr>
              <p:cNvSpPr/>
              <p:nvPr/>
            </p:nvSpPr>
            <p:spPr>
              <a:xfrm>
                <a:off x="3186003" y="402694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nor</a:t>
                </a:r>
              </a:p>
            </p:txBody>
          </p:sp>
          <p:sp>
            <p:nvSpPr>
              <p:cNvPr id="54" name="Rounded Rectangle 298">
                <a:extLst>
                  <a:ext uri="{FF2B5EF4-FFF2-40B4-BE49-F238E27FC236}">
                    <a16:creationId xmlns:a16="http://schemas.microsoft.com/office/drawing/2014/main" id="{B8BA9C12-AD57-4E20-A740-31B396900A38}"/>
                  </a:ext>
                </a:extLst>
              </p:cNvPr>
              <p:cNvSpPr/>
              <p:nvPr/>
            </p:nvSpPr>
            <p:spPr>
              <a:xfrm>
                <a:off x="3585850" y="402694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nor</a:t>
                </a:r>
              </a:p>
            </p:txBody>
          </p: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2A1DFA7E-DD8A-433F-BF85-F48CE97F97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83706" y="4136292"/>
                <a:ext cx="32379" cy="9306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46CB8826-D8CD-4CE2-BE2E-9A06A44CB10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11978" y="4136292"/>
                <a:ext cx="32350" cy="97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3B97782F-1F7E-4D08-B4F6-BCB54D1F0E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85147" y="4136292"/>
                <a:ext cx="32379" cy="9306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AEA3D20E-826F-4DA6-9B3C-6241C4E59FF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713419" y="4136292"/>
                <a:ext cx="32350" cy="97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13049A10-9456-4CD2-ABBC-4ECF76FBC4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70052" y="3510680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47" name="Freeform 917">
              <a:extLst>
                <a:ext uri="{FF2B5EF4-FFF2-40B4-BE49-F238E27FC236}">
                  <a16:creationId xmlns:a16="http://schemas.microsoft.com/office/drawing/2014/main" id="{92E80230-4D33-4570-B144-E3A44262BA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5969" y="1330484"/>
              <a:ext cx="108128" cy="108000"/>
            </a:xfrm>
            <a:custGeom>
              <a:avLst/>
              <a:gdLst>
                <a:gd name="connsiteX0" fmla="*/ 63 w 53871"/>
                <a:gd name="connsiteY0" fmla="*/ 0 h 53807"/>
                <a:gd name="connsiteX1" fmla="*/ 53935 w 53871"/>
                <a:gd name="connsiteY1" fmla="*/ 0 h 53807"/>
                <a:gd name="connsiteX2" fmla="*/ 53935 w 53871"/>
                <a:gd name="connsiteY2" fmla="*/ 53808 h 53807"/>
                <a:gd name="connsiteX3" fmla="*/ 63 w 53871"/>
                <a:gd name="connsiteY3" fmla="*/ 53808 h 5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871" h="53807">
                  <a:moveTo>
                    <a:pt x="63" y="0"/>
                  </a:moveTo>
                  <a:lnTo>
                    <a:pt x="53935" y="0"/>
                  </a:lnTo>
                  <a:lnTo>
                    <a:pt x="53935" y="53808"/>
                  </a:lnTo>
                  <a:lnTo>
                    <a:pt x="63" y="53808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5B0B8DD-D1E5-4D62-AB85-4E1BC73A7306}"/>
              </a:ext>
            </a:extLst>
          </p:cNvPr>
          <p:cNvGrpSpPr/>
          <p:nvPr/>
        </p:nvGrpSpPr>
        <p:grpSpPr>
          <a:xfrm>
            <a:off x="6905969" y="2264584"/>
            <a:ext cx="1678519" cy="809702"/>
            <a:chOff x="6905969" y="2264584"/>
            <a:chExt cx="1678519" cy="809702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F36303B-3B04-4B2C-BDCD-065CD1874465}"/>
                </a:ext>
              </a:extLst>
            </p:cNvPr>
            <p:cNvSpPr txBox="1"/>
            <p:nvPr/>
          </p:nvSpPr>
          <p:spPr>
            <a:xfrm>
              <a:off x="7175117" y="2264584"/>
              <a:ext cx="1043555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defTabSz="1828800"/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Transposed Dataset</a:t>
              </a: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CC25D4F1-1FC0-438D-95F5-9F6F3E2C5861}"/>
                </a:ext>
              </a:extLst>
            </p:cNvPr>
            <p:cNvGrpSpPr/>
            <p:nvPr/>
          </p:nvGrpSpPr>
          <p:grpSpPr>
            <a:xfrm rot="16200000">
              <a:off x="7190865" y="2545876"/>
              <a:ext cx="470414" cy="480820"/>
              <a:chOff x="7193636" y="1226995"/>
              <a:chExt cx="470414" cy="480820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E9B73C70-4720-459C-8D7D-92E068412A00}"/>
                  </a:ext>
                </a:extLst>
              </p:cNvPr>
              <p:cNvGrpSpPr/>
              <p:nvPr/>
            </p:nvGrpSpPr>
            <p:grpSpPr>
              <a:xfrm>
                <a:off x="7193636" y="1226995"/>
                <a:ext cx="470414" cy="480820"/>
                <a:chOff x="7124920" y="365042"/>
                <a:chExt cx="470414" cy="480820"/>
              </a:xfrm>
            </p:grpSpPr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C0B36109-803C-4B8C-84EF-185CE1961F0A}"/>
                    </a:ext>
                  </a:extLst>
                </p:cNvPr>
                <p:cNvSpPr/>
                <p:nvPr/>
              </p:nvSpPr>
              <p:spPr>
                <a:xfrm>
                  <a:off x="7124920" y="365042"/>
                  <a:ext cx="470414" cy="480820"/>
                </a:xfrm>
                <a:prstGeom prst="rect">
                  <a:avLst/>
                </a:prstGeom>
                <a:noFill/>
                <a:ln w="12700" cap="flat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00" name="Group 99">
                  <a:extLst>
                    <a:ext uri="{FF2B5EF4-FFF2-40B4-BE49-F238E27FC236}">
                      <a16:creationId xmlns:a16="http://schemas.microsoft.com/office/drawing/2014/main" id="{8A6A3A50-4F46-4566-942C-37B6CB3A1750}"/>
                    </a:ext>
                  </a:extLst>
                </p:cNvPr>
                <p:cNvGrpSpPr/>
                <p:nvPr/>
              </p:nvGrpSpPr>
              <p:grpSpPr>
                <a:xfrm>
                  <a:off x="7177888" y="411290"/>
                  <a:ext cx="359728" cy="70227"/>
                  <a:chOff x="7177888" y="411290"/>
                  <a:chExt cx="359728" cy="70227"/>
                </a:xfrm>
              </p:grpSpPr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CE2DC9A6-C93F-4022-8EDD-B1474FED390B}"/>
                      </a:ext>
                    </a:extLst>
                  </p:cNvPr>
                  <p:cNvSpPr/>
                  <p:nvPr/>
                </p:nvSpPr>
                <p:spPr>
                  <a:xfrm>
                    <a:off x="7177888" y="411290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75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8" name="Rectangle 107">
                    <a:extLst>
                      <a:ext uri="{FF2B5EF4-FFF2-40B4-BE49-F238E27FC236}">
                        <a16:creationId xmlns:a16="http://schemas.microsoft.com/office/drawing/2014/main" id="{460C3C51-0FCE-4491-A0F5-FA8F85912E37}"/>
                      </a:ext>
                    </a:extLst>
                  </p:cNvPr>
                  <p:cNvSpPr/>
                  <p:nvPr/>
                </p:nvSpPr>
                <p:spPr>
                  <a:xfrm>
                    <a:off x="7177888" y="445517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01" name="Group 100">
                  <a:extLst>
                    <a:ext uri="{FF2B5EF4-FFF2-40B4-BE49-F238E27FC236}">
                      <a16:creationId xmlns:a16="http://schemas.microsoft.com/office/drawing/2014/main" id="{C650C226-9907-48E3-BC60-656C32FD5C82}"/>
                    </a:ext>
                  </a:extLst>
                </p:cNvPr>
                <p:cNvGrpSpPr/>
                <p:nvPr/>
              </p:nvGrpSpPr>
              <p:grpSpPr>
                <a:xfrm>
                  <a:off x="7177888" y="508537"/>
                  <a:ext cx="359728" cy="70227"/>
                  <a:chOff x="7177888" y="411290"/>
                  <a:chExt cx="359728" cy="70227"/>
                </a:xfrm>
              </p:grpSpPr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06E6F34E-F782-4473-8A4C-6CD19523929F}"/>
                      </a:ext>
                    </a:extLst>
                  </p:cNvPr>
                  <p:cNvSpPr/>
                  <p:nvPr/>
                </p:nvSpPr>
                <p:spPr>
                  <a:xfrm>
                    <a:off x="7177888" y="411290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75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1F5E34EC-8FD2-4E2F-BE89-4B678F4A48C0}"/>
                      </a:ext>
                    </a:extLst>
                  </p:cNvPr>
                  <p:cNvSpPr/>
                  <p:nvPr/>
                </p:nvSpPr>
                <p:spPr>
                  <a:xfrm>
                    <a:off x="7177888" y="445517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8DB04481-756B-4088-AA69-8074BF017A81}"/>
                    </a:ext>
                  </a:extLst>
                </p:cNvPr>
                <p:cNvGrpSpPr/>
                <p:nvPr/>
              </p:nvGrpSpPr>
              <p:grpSpPr>
                <a:xfrm>
                  <a:off x="7177888" y="612992"/>
                  <a:ext cx="359728" cy="70227"/>
                  <a:chOff x="7177888" y="411290"/>
                  <a:chExt cx="359728" cy="70227"/>
                </a:xfrm>
              </p:grpSpPr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F53BB12E-8339-4A94-9B39-1278E437C68A}"/>
                      </a:ext>
                    </a:extLst>
                  </p:cNvPr>
                  <p:cNvSpPr/>
                  <p:nvPr/>
                </p:nvSpPr>
                <p:spPr>
                  <a:xfrm>
                    <a:off x="7177888" y="411290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75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CD20AD24-005A-45E1-9D4A-E5680396EF94}"/>
                      </a:ext>
                    </a:extLst>
                  </p:cNvPr>
                  <p:cNvSpPr/>
                  <p:nvPr/>
                </p:nvSpPr>
                <p:spPr>
                  <a:xfrm>
                    <a:off x="7177888" y="445517"/>
                    <a:ext cx="359728" cy="36000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ADAA475E-FE6A-401E-9830-DB2159CB67AC}"/>
                  </a:ext>
                </a:extLst>
              </p:cNvPr>
              <p:cNvSpPr/>
              <p:nvPr/>
            </p:nvSpPr>
            <p:spPr>
              <a:xfrm>
                <a:off x="7246604" y="1585491"/>
                <a:ext cx="359728" cy="3600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9AE64FD9-D171-4213-889B-84BFB330A25E}"/>
                  </a:ext>
                </a:extLst>
              </p:cNvPr>
              <p:cNvSpPr/>
              <p:nvPr/>
            </p:nvSpPr>
            <p:spPr>
              <a:xfrm>
                <a:off x="7246604" y="1619718"/>
                <a:ext cx="359728" cy="3600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11393D76-45C6-4D36-A318-4519502D1B8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134995" y="2498286"/>
              <a:ext cx="449493" cy="576000"/>
              <a:chOff x="3183706" y="3510680"/>
              <a:chExt cx="564144" cy="722918"/>
            </a:xfrm>
          </p:grpSpPr>
          <p:sp>
            <p:nvSpPr>
              <p:cNvPr id="84" name="Rounded Rectangle 850">
                <a:extLst>
                  <a:ext uri="{FF2B5EF4-FFF2-40B4-BE49-F238E27FC236}">
                    <a16:creationId xmlns:a16="http://schemas.microsoft.com/office/drawing/2014/main" id="{FAA49AA6-34F9-4155-AB80-D604CD2D7937}"/>
                  </a:ext>
                </a:extLst>
              </p:cNvPr>
              <p:cNvSpPr/>
              <p:nvPr/>
            </p:nvSpPr>
            <p:spPr>
              <a:xfrm>
                <a:off x="3389052" y="381760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and</a:t>
                </a:r>
              </a:p>
            </p:txBody>
          </p:sp>
          <p:cxnSp>
            <p:nvCxnSpPr>
              <p:cNvPr id="85" name="Straight Arrow Connector 84">
                <a:extLst>
                  <a:ext uri="{FF2B5EF4-FFF2-40B4-BE49-F238E27FC236}">
                    <a16:creationId xmlns:a16="http://schemas.microsoft.com/office/drawing/2014/main" id="{6BEB7406-3598-473C-863B-8819E571492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44328" y="3926472"/>
                <a:ext cx="77060" cy="104914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951F2A93-4E2D-47BF-947D-08A0EDE772C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07755" y="3925637"/>
                <a:ext cx="86070" cy="101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87" name="Rounded Rectangle 853">
                <a:extLst>
                  <a:ext uri="{FF2B5EF4-FFF2-40B4-BE49-F238E27FC236}">
                    <a16:creationId xmlns:a16="http://schemas.microsoft.com/office/drawing/2014/main" id="{3B7441E3-D0B3-49D6-A1F1-9CB305F90CE5}"/>
                  </a:ext>
                </a:extLst>
              </p:cNvPr>
              <p:cNvSpPr/>
              <p:nvPr/>
            </p:nvSpPr>
            <p:spPr>
              <a:xfrm>
                <a:off x="3335052" y="3598260"/>
                <a:ext cx="270000" cy="126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popcnt</a:t>
                </a:r>
                <a:endParaRPr kumimoji="0" lang="en-US" sz="600" b="1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Next Condensed Demi Bold" panose="020B0506020202020204" pitchFamily="34" charset="0"/>
                  <a:sym typeface="Arial"/>
                </a:endParaRPr>
              </a:p>
            </p:txBody>
          </p:sp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C4A06440-AAD7-458B-B418-80C3257B70B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70052" y="3728483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89" name="Rounded Rectangle 855">
                <a:extLst>
                  <a:ext uri="{FF2B5EF4-FFF2-40B4-BE49-F238E27FC236}">
                    <a16:creationId xmlns:a16="http://schemas.microsoft.com/office/drawing/2014/main" id="{D6314CAF-63BD-4AE8-A437-D601F43328BF}"/>
                  </a:ext>
                </a:extLst>
              </p:cNvPr>
              <p:cNvSpPr/>
              <p:nvPr/>
            </p:nvSpPr>
            <p:spPr>
              <a:xfrm>
                <a:off x="3186003" y="402694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nor</a:t>
                </a:r>
              </a:p>
            </p:txBody>
          </p:sp>
          <p:sp>
            <p:nvSpPr>
              <p:cNvPr id="90" name="Rounded Rectangle 856">
                <a:extLst>
                  <a:ext uri="{FF2B5EF4-FFF2-40B4-BE49-F238E27FC236}">
                    <a16:creationId xmlns:a16="http://schemas.microsoft.com/office/drawing/2014/main" id="{28B4B89D-B6E2-4DC4-A979-0766B1B36A98}"/>
                  </a:ext>
                </a:extLst>
              </p:cNvPr>
              <p:cNvSpPr/>
              <p:nvPr/>
            </p:nvSpPr>
            <p:spPr>
              <a:xfrm>
                <a:off x="3585850" y="402694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nor</a:t>
                </a:r>
              </a:p>
            </p:txBody>
          </p:sp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ED199050-7E4D-410B-8B51-9800CD4C43E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83706" y="4136292"/>
                <a:ext cx="32379" cy="9306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92" name="Straight Arrow Connector 91">
                <a:extLst>
                  <a:ext uri="{FF2B5EF4-FFF2-40B4-BE49-F238E27FC236}">
                    <a16:creationId xmlns:a16="http://schemas.microsoft.com/office/drawing/2014/main" id="{5BAF5AE7-7385-4039-B639-EC12512B13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11978" y="4136292"/>
                <a:ext cx="32350" cy="97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93" name="Straight Arrow Connector 92">
                <a:extLst>
                  <a:ext uri="{FF2B5EF4-FFF2-40B4-BE49-F238E27FC236}">
                    <a16:creationId xmlns:a16="http://schemas.microsoft.com/office/drawing/2014/main" id="{B5073ED8-076B-4C85-B728-85F16D17654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85147" y="4136292"/>
                <a:ext cx="32379" cy="9306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94" name="Straight Arrow Connector 93">
                <a:extLst>
                  <a:ext uri="{FF2B5EF4-FFF2-40B4-BE49-F238E27FC236}">
                    <a16:creationId xmlns:a16="http://schemas.microsoft.com/office/drawing/2014/main" id="{B71B1468-C3F8-4001-BB3F-94ECB7BD79D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713419" y="4136292"/>
                <a:ext cx="32350" cy="97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95" name="Straight Arrow Connector 94">
                <a:extLst>
                  <a:ext uri="{FF2B5EF4-FFF2-40B4-BE49-F238E27FC236}">
                    <a16:creationId xmlns:a16="http://schemas.microsoft.com/office/drawing/2014/main" id="{A1D562EE-A28A-4364-AB0D-68356661DF2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70052" y="3510680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pic>
          <p:nvPicPr>
            <p:cNvPr id="82" name="Graphic 81" descr="Arrow circle">
              <a:extLst>
                <a:ext uri="{FF2B5EF4-FFF2-40B4-BE49-F238E27FC236}">
                  <a16:creationId xmlns:a16="http://schemas.microsoft.com/office/drawing/2014/main" id="{DD9FAB79-D6EB-4BDF-BD48-45D7AFB38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245553" y="2606680"/>
              <a:ext cx="360000" cy="36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3" name="Freeform 918">
              <a:extLst>
                <a:ext uri="{FF2B5EF4-FFF2-40B4-BE49-F238E27FC236}">
                  <a16:creationId xmlns:a16="http://schemas.microsoft.com/office/drawing/2014/main" id="{41F4753A-F8AE-4783-BFC8-5ED303E7F6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5969" y="2287528"/>
              <a:ext cx="124858" cy="108000"/>
            </a:xfrm>
            <a:custGeom>
              <a:avLst/>
              <a:gdLst>
                <a:gd name="connsiteX0" fmla="*/ 63 w 82916"/>
                <a:gd name="connsiteY0" fmla="*/ 71726 h 71721"/>
                <a:gd name="connsiteX1" fmla="*/ 41521 w 82916"/>
                <a:gd name="connsiteY1" fmla="*/ 4 h 71721"/>
                <a:gd name="connsiteX2" fmla="*/ 82979 w 82916"/>
                <a:gd name="connsiteY2" fmla="*/ 71726 h 7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916" h="71721">
                  <a:moveTo>
                    <a:pt x="63" y="71726"/>
                  </a:moveTo>
                  <a:lnTo>
                    <a:pt x="41521" y="4"/>
                  </a:lnTo>
                  <a:lnTo>
                    <a:pt x="82979" y="71726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851C1432-4D9C-4888-9A82-CD7B8093E84F}"/>
              </a:ext>
            </a:extLst>
          </p:cNvPr>
          <p:cNvGrpSpPr/>
          <p:nvPr/>
        </p:nvGrpSpPr>
        <p:grpSpPr>
          <a:xfrm>
            <a:off x="6905969" y="3221628"/>
            <a:ext cx="1696645" cy="817208"/>
            <a:chOff x="6905969" y="3221628"/>
            <a:chExt cx="1696645" cy="817208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C587F161-03E1-4EB9-828E-3FC434D853C8}"/>
                </a:ext>
              </a:extLst>
            </p:cNvPr>
            <p:cNvSpPr txBox="1"/>
            <p:nvPr/>
          </p:nvSpPr>
          <p:spPr>
            <a:xfrm>
              <a:off x="7183482" y="3221628"/>
              <a:ext cx="700513" cy="1538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>
                  <a:solidFill>
                    <a:schemeClr val="bg1"/>
                  </a:solidFill>
                  <a:latin typeface="Helvetica Neue Condensed" panose="02000503000000020004" pitchFamily="2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Dataset Tiling</a:t>
              </a:r>
            </a:p>
          </p:txBody>
        </p: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7D22530E-0B30-4838-924F-81FF5BFA59B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153121" y="3460096"/>
              <a:ext cx="449493" cy="576000"/>
              <a:chOff x="3183706" y="3510680"/>
              <a:chExt cx="564144" cy="722918"/>
            </a:xfrm>
          </p:grpSpPr>
          <p:sp>
            <p:nvSpPr>
              <p:cNvPr id="144" name="Rounded Rectangle 818">
                <a:extLst>
                  <a:ext uri="{FF2B5EF4-FFF2-40B4-BE49-F238E27FC236}">
                    <a16:creationId xmlns:a16="http://schemas.microsoft.com/office/drawing/2014/main" id="{0639792D-4C4B-4F40-9236-6854BE893BF8}"/>
                  </a:ext>
                </a:extLst>
              </p:cNvPr>
              <p:cNvSpPr/>
              <p:nvPr/>
            </p:nvSpPr>
            <p:spPr>
              <a:xfrm>
                <a:off x="3389052" y="381760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and</a:t>
                </a:r>
              </a:p>
            </p:txBody>
          </p:sp>
          <p:cxnSp>
            <p:nvCxnSpPr>
              <p:cNvPr id="145" name="Straight Arrow Connector 144">
                <a:extLst>
                  <a:ext uri="{FF2B5EF4-FFF2-40B4-BE49-F238E27FC236}">
                    <a16:creationId xmlns:a16="http://schemas.microsoft.com/office/drawing/2014/main" id="{35D6CAF7-C3EC-4458-BB5D-C3F6747FF27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44328" y="3926472"/>
                <a:ext cx="77060" cy="104914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46" name="Straight Arrow Connector 145">
                <a:extLst>
                  <a:ext uri="{FF2B5EF4-FFF2-40B4-BE49-F238E27FC236}">
                    <a16:creationId xmlns:a16="http://schemas.microsoft.com/office/drawing/2014/main" id="{F33300E3-2E26-4F01-AA2E-139F3909544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07755" y="3925637"/>
                <a:ext cx="86070" cy="101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47" name="Rounded Rectangle 821">
                <a:extLst>
                  <a:ext uri="{FF2B5EF4-FFF2-40B4-BE49-F238E27FC236}">
                    <a16:creationId xmlns:a16="http://schemas.microsoft.com/office/drawing/2014/main" id="{C5780C33-BF02-4217-8FA3-5B56874CA879}"/>
                  </a:ext>
                </a:extLst>
              </p:cNvPr>
              <p:cNvSpPr/>
              <p:nvPr/>
            </p:nvSpPr>
            <p:spPr>
              <a:xfrm>
                <a:off x="3335052" y="3598260"/>
                <a:ext cx="270000" cy="126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popcnt</a:t>
                </a:r>
                <a:endParaRPr kumimoji="0" lang="en-US" sz="600" b="1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Next Condensed Demi Bold" panose="020B0506020202020204" pitchFamily="34" charset="0"/>
                  <a:sym typeface="Arial"/>
                </a:endParaRPr>
              </a:p>
            </p:txBody>
          </p:sp>
          <p:cxnSp>
            <p:nvCxnSpPr>
              <p:cNvPr id="148" name="Straight Arrow Connector 147">
                <a:extLst>
                  <a:ext uri="{FF2B5EF4-FFF2-40B4-BE49-F238E27FC236}">
                    <a16:creationId xmlns:a16="http://schemas.microsoft.com/office/drawing/2014/main" id="{1A5082A8-9351-43AC-91B7-8208687F19B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70052" y="3728483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49" name="Rounded Rectangle 823">
                <a:extLst>
                  <a:ext uri="{FF2B5EF4-FFF2-40B4-BE49-F238E27FC236}">
                    <a16:creationId xmlns:a16="http://schemas.microsoft.com/office/drawing/2014/main" id="{DF83782D-8ED3-4C6B-9110-BAC4B6FD6297}"/>
                  </a:ext>
                </a:extLst>
              </p:cNvPr>
              <p:cNvSpPr/>
              <p:nvPr/>
            </p:nvSpPr>
            <p:spPr>
              <a:xfrm>
                <a:off x="3186003" y="402694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nor</a:t>
                </a:r>
              </a:p>
            </p:txBody>
          </p:sp>
          <p:sp>
            <p:nvSpPr>
              <p:cNvPr id="150" name="Rounded Rectangle 824">
                <a:extLst>
                  <a:ext uri="{FF2B5EF4-FFF2-40B4-BE49-F238E27FC236}">
                    <a16:creationId xmlns:a16="http://schemas.microsoft.com/office/drawing/2014/main" id="{B6C73BF8-2BF2-4002-B003-56398D871A28}"/>
                  </a:ext>
                </a:extLst>
              </p:cNvPr>
              <p:cNvSpPr/>
              <p:nvPr/>
            </p:nvSpPr>
            <p:spPr>
              <a:xfrm>
                <a:off x="3585850" y="4026943"/>
                <a:ext cx="162000" cy="108000"/>
              </a:xfrm>
              <a:prstGeom prst="roundRect">
                <a:avLst/>
              </a:prstGeom>
              <a:noFill/>
              <a:ln w="6350" cap="flat">
                <a:solidFill>
                  <a:schemeClr val="bg1"/>
                </a:solidFill>
                <a:prstDash val="sys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noAutofit/>
              </a:bodyPr>
              <a:lstStyle/>
              <a:p>
                <a:pPr marL="0" marR="0" indent="0" algn="ctr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Condensed Demi Bold" panose="020B0506020202020204" pitchFamily="34" charset="0"/>
                    <a:sym typeface="Arial"/>
                  </a:rPr>
                  <a:t>nor</a:t>
                </a:r>
              </a:p>
            </p:txBody>
          </p:sp>
          <p:cxnSp>
            <p:nvCxnSpPr>
              <p:cNvPr id="151" name="Straight Arrow Connector 150">
                <a:extLst>
                  <a:ext uri="{FF2B5EF4-FFF2-40B4-BE49-F238E27FC236}">
                    <a16:creationId xmlns:a16="http://schemas.microsoft.com/office/drawing/2014/main" id="{9080AD84-F44D-4CC8-B2BF-D78C3B82A42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83706" y="4136292"/>
                <a:ext cx="32379" cy="9306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52" name="Straight Arrow Connector 151">
                <a:extLst>
                  <a:ext uri="{FF2B5EF4-FFF2-40B4-BE49-F238E27FC236}">
                    <a16:creationId xmlns:a16="http://schemas.microsoft.com/office/drawing/2014/main" id="{BA1E3563-050E-4FD5-AB47-1E42542D0D8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11978" y="4136292"/>
                <a:ext cx="32350" cy="97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53" name="Straight Arrow Connector 152">
                <a:extLst>
                  <a:ext uri="{FF2B5EF4-FFF2-40B4-BE49-F238E27FC236}">
                    <a16:creationId xmlns:a16="http://schemas.microsoft.com/office/drawing/2014/main" id="{ACD4334D-590B-4190-BD2A-F72D38A5192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85147" y="4136292"/>
                <a:ext cx="32379" cy="93062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54" name="Straight Arrow Connector 153">
                <a:extLst>
                  <a:ext uri="{FF2B5EF4-FFF2-40B4-BE49-F238E27FC236}">
                    <a16:creationId xmlns:a16="http://schemas.microsoft.com/office/drawing/2014/main" id="{E69CBC9F-5106-4A09-8702-690D127C3DE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713419" y="4136292"/>
                <a:ext cx="32350" cy="97306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55" name="Straight Arrow Connector 154">
                <a:extLst>
                  <a:ext uri="{FF2B5EF4-FFF2-40B4-BE49-F238E27FC236}">
                    <a16:creationId xmlns:a16="http://schemas.microsoft.com/office/drawing/2014/main" id="{A625F95C-FC2C-4E39-8E97-854E1EB497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70052" y="3510680"/>
                <a:ext cx="0" cy="87580"/>
              </a:xfrm>
              <a:prstGeom prst="straightConnector1">
                <a:avLst/>
              </a:prstGeom>
              <a:noFill/>
              <a:ln w="635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31EC2610-9588-43A0-9176-B3C66855CF88}"/>
                </a:ext>
              </a:extLst>
            </p:cNvPr>
            <p:cNvGrpSpPr/>
            <p:nvPr/>
          </p:nvGrpSpPr>
          <p:grpSpPr>
            <a:xfrm>
              <a:off x="7203788" y="3456684"/>
              <a:ext cx="480820" cy="582152"/>
              <a:chOff x="7203788" y="3351015"/>
              <a:chExt cx="480820" cy="582152"/>
            </a:xfrm>
          </p:grpSpPr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812713C9-7EA7-43F6-A49F-EC02EB7DD12E}"/>
                  </a:ext>
                </a:extLst>
              </p:cNvPr>
              <p:cNvGrpSpPr/>
              <p:nvPr/>
            </p:nvGrpSpPr>
            <p:grpSpPr>
              <a:xfrm rot="16200000">
                <a:off x="7208991" y="3402017"/>
                <a:ext cx="470414" cy="480820"/>
                <a:chOff x="7193636" y="1226995"/>
                <a:chExt cx="470414" cy="480820"/>
              </a:xfrm>
            </p:grpSpPr>
            <p:grpSp>
              <p:nvGrpSpPr>
                <p:cNvPr id="129" name="Group 128">
                  <a:extLst>
                    <a:ext uri="{FF2B5EF4-FFF2-40B4-BE49-F238E27FC236}">
                      <a16:creationId xmlns:a16="http://schemas.microsoft.com/office/drawing/2014/main" id="{F33918EB-CB8E-4A0C-BD4E-D86C40EFAF08}"/>
                    </a:ext>
                  </a:extLst>
                </p:cNvPr>
                <p:cNvGrpSpPr/>
                <p:nvPr/>
              </p:nvGrpSpPr>
              <p:grpSpPr>
                <a:xfrm>
                  <a:off x="7193636" y="1226995"/>
                  <a:ext cx="470414" cy="480820"/>
                  <a:chOff x="7124920" y="365042"/>
                  <a:chExt cx="470414" cy="480820"/>
                </a:xfrm>
              </p:grpSpPr>
              <p:sp>
                <p:nvSpPr>
                  <p:cNvPr id="132" name="Rectangle 131">
                    <a:extLst>
                      <a:ext uri="{FF2B5EF4-FFF2-40B4-BE49-F238E27FC236}">
                        <a16:creationId xmlns:a16="http://schemas.microsoft.com/office/drawing/2014/main" id="{FE9295A9-402C-4826-813D-A5D727094473}"/>
                      </a:ext>
                    </a:extLst>
                  </p:cNvPr>
                  <p:cNvSpPr/>
                  <p:nvPr/>
                </p:nvSpPr>
                <p:spPr>
                  <a:xfrm>
                    <a:off x="7124920" y="365042"/>
                    <a:ext cx="470414" cy="480820"/>
                  </a:xfrm>
                  <a:prstGeom prst="rect">
                    <a:avLst/>
                  </a:prstGeom>
                  <a:noFill/>
                  <a:ln w="12700" cap="flat">
                    <a:solidFill>
                      <a:schemeClr val="bg1">
                        <a:lumMod val="95000"/>
                      </a:schemeClr>
                    </a:solidFill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91439" tIns="91439" rIns="91439" bIns="91439" numCol="1" spcCol="38100" rtlCol="0" anchor="t">
                    <a:noAutofit/>
                  </a:bodyPr>
                  <a:lstStyle/>
                  <a:p>
                    <a:pPr marL="0" marR="0" indent="0" algn="l" defTabSz="18288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800" b="0" i="0" u="none" strike="noStrike" cap="none" spc="0" normalizeH="0" baseline="0">
                      <a:ln>
                        <a:noFill/>
                      </a:ln>
                      <a:effectLst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33" name="Group 132">
                    <a:extLst>
                      <a:ext uri="{FF2B5EF4-FFF2-40B4-BE49-F238E27FC236}">
                        <a16:creationId xmlns:a16="http://schemas.microsoft.com/office/drawing/2014/main" id="{7B1F2C1C-FFFC-476F-8227-45C73D171AD0}"/>
                      </a:ext>
                    </a:extLst>
                  </p:cNvPr>
                  <p:cNvGrpSpPr/>
                  <p:nvPr/>
                </p:nvGrpSpPr>
                <p:grpSpPr>
                  <a:xfrm>
                    <a:off x="7177888" y="411290"/>
                    <a:ext cx="359728" cy="70227"/>
                    <a:chOff x="7177888" y="411290"/>
                    <a:chExt cx="359728" cy="70227"/>
                  </a:xfrm>
                </p:grpSpPr>
                <p:sp>
                  <p:nvSpPr>
                    <p:cNvPr id="141" name="Rectangle 140">
                      <a:extLst>
                        <a:ext uri="{FF2B5EF4-FFF2-40B4-BE49-F238E27FC236}">
                          <a16:creationId xmlns:a16="http://schemas.microsoft.com/office/drawing/2014/main" id="{987B725E-3E25-4804-9624-03632920F6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77888" y="411290"/>
                      <a:ext cx="359728" cy="36000"/>
                    </a:xfrm>
                    <a:prstGeom prst="rect">
                      <a:avLst/>
                    </a:prstGeom>
                    <a:solidFill>
                      <a:schemeClr val="bg1">
                        <a:alpha val="75000"/>
                      </a:schemeClr>
                    </a:solidFill>
                    <a:ln w="12700" cap="flat">
                      <a:noFill/>
                      <a:prstDash val="solid"/>
                      <a:round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91439" tIns="91439" rIns="91439" bIns="91439" numCol="1" spcCol="38100" rtlCol="0" anchor="t">
                      <a:noAutofit/>
                    </a:bodyPr>
                    <a:lstStyle/>
                    <a:p>
                      <a:pPr marL="0" marR="0" indent="0" algn="l" defTabSz="18288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800" b="0" i="0" u="none" strike="noStrike" cap="none" spc="0" normalizeH="0" baseline="0">
                        <a:ln>
                          <a:noFill/>
                        </a:ln>
                        <a:effectLst/>
                        <a:uFillTx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42" name="Rectangle 141">
                      <a:extLst>
                        <a:ext uri="{FF2B5EF4-FFF2-40B4-BE49-F238E27FC236}">
                          <a16:creationId xmlns:a16="http://schemas.microsoft.com/office/drawing/2014/main" id="{EA6B5488-7CDA-417D-88DB-E12F5C1D58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77888" y="445517"/>
                      <a:ext cx="359728" cy="36000"/>
                    </a:xfrm>
                    <a:prstGeom prst="rect">
                      <a:avLst/>
                    </a:prstGeom>
                    <a:solidFill>
                      <a:schemeClr val="bg1">
                        <a:alpha val="50000"/>
                      </a:schemeClr>
                    </a:solidFill>
                    <a:ln w="12700" cap="flat">
                      <a:noFill/>
                      <a:prstDash val="solid"/>
                      <a:round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91439" tIns="91439" rIns="91439" bIns="91439" numCol="1" spcCol="38100" rtlCol="0" anchor="t">
                      <a:noAutofit/>
                    </a:bodyPr>
                    <a:lstStyle/>
                    <a:p>
                      <a:pPr marL="0" marR="0" indent="0" algn="l" defTabSz="18288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800" b="0" i="0" u="none" strike="noStrike" cap="none" spc="0" normalizeH="0" baseline="0">
                        <a:ln>
                          <a:noFill/>
                        </a:ln>
                        <a:effectLst/>
                        <a:uFillTx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34" name="Group 133">
                    <a:extLst>
                      <a:ext uri="{FF2B5EF4-FFF2-40B4-BE49-F238E27FC236}">
                        <a16:creationId xmlns:a16="http://schemas.microsoft.com/office/drawing/2014/main" id="{AD7525DB-0307-4F9F-9A30-E5C0A87411DF}"/>
                      </a:ext>
                    </a:extLst>
                  </p:cNvPr>
                  <p:cNvGrpSpPr/>
                  <p:nvPr/>
                </p:nvGrpSpPr>
                <p:grpSpPr>
                  <a:xfrm>
                    <a:off x="7177888" y="508537"/>
                    <a:ext cx="359728" cy="70227"/>
                    <a:chOff x="7177888" y="411290"/>
                    <a:chExt cx="359728" cy="70227"/>
                  </a:xfrm>
                </p:grpSpPr>
                <p:sp>
                  <p:nvSpPr>
                    <p:cNvPr id="138" name="Rectangle 137">
                      <a:extLst>
                        <a:ext uri="{FF2B5EF4-FFF2-40B4-BE49-F238E27FC236}">
                          <a16:creationId xmlns:a16="http://schemas.microsoft.com/office/drawing/2014/main" id="{CD5F7BB6-9845-4F7F-A37A-6916A44CF2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77888" y="411290"/>
                      <a:ext cx="359728" cy="36000"/>
                    </a:xfrm>
                    <a:prstGeom prst="rect">
                      <a:avLst/>
                    </a:prstGeom>
                    <a:solidFill>
                      <a:schemeClr val="bg1">
                        <a:alpha val="75000"/>
                      </a:schemeClr>
                    </a:solidFill>
                    <a:ln w="12700" cap="flat">
                      <a:noFill/>
                      <a:prstDash val="solid"/>
                      <a:round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91439" tIns="91439" rIns="91439" bIns="91439" numCol="1" spcCol="38100" rtlCol="0" anchor="t">
                      <a:noAutofit/>
                    </a:bodyPr>
                    <a:lstStyle/>
                    <a:p>
                      <a:pPr marL="0" marR="0" indent="0" algn="l" defTabSz="18288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800" b="0" i="0" u="none" strike="noStrike" cap="none" spc="0" normalizeH="0" baseline="0">
                        <a:ln>
                          <a:noFill/>
                        </a:ln>
                        <a:effectLst/>
                        <a:uFillTx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9" name="Rectangle 138">
                      <a:extLst>
                        <a:ext uri="{FF2B5EF4-FFF2-40B4-BE49-F238E27FC236}">
                          <a16:creationId xmlns:a16="http://schemas.microsoft.com/office/drawing/2014/main" id="{9C23287C-6A28-43BA-AC7D-6EEB8DD753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77888" y="445517"/>
                      <a:ext cx="359728" cy="36000"/>
                    </a:xfrm>
                    <a:prstGeom prst="rect">
                      <a:avLst/>
                    </a:prstGeom>
                    <a:solidFill>
                      <a:schemeClr val="bg1">
                        <a:alpha val="50000"/>
                      </a:schemeClr>
                    </a:solidFill>
                    <a:ln w="12700" cap="flat">
                      <a:noFill/>
                      <a:prstDash val="solid"/>
                      <a:round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91439" tIns="91439" rIns="91439" bIns="91439" numCol="1" spcCol="38100" rtlCol="0" anchor="t">
                      <a:noAutofit/>
                    </a:bodyPr>
                    <a:lstStyle/>
                    <a:p>
                      <a:pPr marL="0" marR="0" indent="0" algn="l" defTabSz="18288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800" b="0" i="0" u="none" strike="noStrike" cap="none" spc="0" normalizeH="0" baseline="0">
                        <a:ln>
                          <a:noFill/>
                        </a:ln>
                        <a:effectLst/>
                        <a:uFillTx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35" name="Group 134">
                    <a:extLst>
                      <a:ext uri="{FF2B5EF4-FFF2-40B4-BE49-F238E27FC236}">
                        <a16:creationId xmlns:a16="http://schemas.microsoft.com/office/drawing/2014/main" id="{7CF63C0E-48CD-4A7F-B21D-4AF3C58BF884}"/>
                      </a:ext>
                    </a:extLst>
                  </p:cNvPr>
                  <p:cNvGrpSpPr/>
                  <p:nvPr/>
                </p:nvGrpSpPr>
                <p:grpSpPr>
                  <a:xfrm>
                    <a:off x="7177888" y="612992"/>
                    <a:ext cx="359728" cy="70227"/>
                    <a:chOff x="7177888" y="411290"/>
                    <a:chExt cx="359728" cy="70227"/>
                  </a:xfrm>
                </p:grpSpPr>
                <p:sp>
                  <p:nvSpPr>
                    <p:cNvPr id="136" name="Rectangle 135">
                      <a:extLst>
                        <a:ext uri="{FF2B5EF4-FFF2-40B4-BE49-F238E27FC236}">
                          <a16:creationId xmlns:a16="http://schemas.microsoft.com/office/drawing/2014/main" id="{FE0DD942-423E-4FAB-A531-319A18AB3E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77888" y="411290"/>
                      <a:ext cx="359728" cy="36000"/>
                    </a:xfrm>
                    <a:prstGeom prst="rect">
                      <a:avLst/>
                    </a:prstGeom>
                    <a:solidFill>
                      <a:schemeClr val="bg1">
                        <a:alpha val="75000"/>
                      </a:schemeClr>
                    </a:solidFill>
                    <a:ln w="12700" cap="flat">
                      <a:noFill/>
                      <a:prstDash val="solid"/>
                      <a:round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91439" tIns="91439" rIns="91439" bIns="91439" numCol="1" spcCol="38100" rtlCol="0" anchor="t">
                      <a:noAutofit/>
                    </a:bodyPr>
                    <a:lstStyle/>
                    <a:p>
                      <a:pPr marL="0" marR="0" indent="0" algn="l" defTabSz="18288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800" b="0" i="0" u="none" strike="noStrike" cap="none" spc="0" normalizeH="0" baseline="0">
                        <a:ln>
                          <a:noFill/>
                        </a:ln>
                        <a:effectLst/>
                        <a:uFillTx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7" name="Rectangle 136">
                      <a:extLst>
                        <a:ext uri="{FF2B5EF4-FFF2-40B4-BE49-F238E27FC236}">
                          <a16:creationId xmlns:a16="http://schemas.microsoft.com/office/drawing/2014/main" id="{1A225DCB-C1FB-4A9A-9410-C044CDF8C5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77888" y="445517"/>
                      <a:ext cx="359728" cy="36000"/>
                    </a:xfrm>
                    <a:prstGeom prst="rect">
                      <a:avLst/>
                    </a:prstGeom>
                    <a:solidFill>
                      <a:schemeClr val="bg1">
                        <a:alpha val="50000"/>
                      </a:schemeClr>
                    </a:solidFill>
                    <a:ln w="12700" cap="flat">
                      <a:noFill/>
                      <a:prstDash val="solid"/>
                      <a:round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91439" tIns="91439" rIns="91439" bIns="91439" numCol="1" spcCol="38100" rtlCol="0" anchor="t">
                      <a:noAutofit/>
                    </a:bodyPr>
                    <a:lstStyle/>
                    <a:p>
                      <a:pPr marL="0" marR="0" indent="0" algn="l" defTabSz="18288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800" b="0" i="0" u="none" strike="noStrike" cap="none" spc="0" normalizeH="0" baseline="0">
                        <a:ln>
                          <a:noFill/>
                        </a:ln>
                        <a:effectLst/>
                        <a:uFillTx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519197A3-DB0B-46E3-9CCC-C5475131AE94}"/>
                    </a:ext>
                  </a:extLst>
                </p:cNvPr>
                <p:cNvSpPr/>
                <p:nvPr/>
              </p:nvSpPr>
              <p:spPr>
                <a:xfrm>
                  <a:off x="7246604" y="1585491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7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A7202E33-A422-4D90-9805-A6352B90A1DC}"/>
                    </a:ext>
                  </a:extLst>
                </p:cNvPr>
                <p:cNvSpPr/>
                <p:nvPr/>
              </p:nvSpPr>
              <p:spPr>
                <a:xfrm>
                  <a:off x="7246604" y="1619718"/>
                  <a:ext cx="359728" cy="3600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91439" tIns="91439" rIns="91439" bIns="91439" numCol="1" spcCol="38100" rtlCol="0" anchor="t">
                  <a:noAutofit/>
                </a:bodyPr>
                <a:lstStyle/>
                <a:p>
                  <a:pPr marL="0" marR="0" indent="0" algn="l" defTabSz="18288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800" b="0" i="0" u="none" strike="noStrike" cap="none" spc="0" normalizeH="0" baseline="0">
                    <a:ln>
                      <a:noFill/>
                    </a:ln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546A9B8F-507A-4FA1-91FD-59503F1C89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34419" y="3351015"/>
                <a:ext cx="0" cy="582152"/>
              </a:xfrm>
              <a:prstGeom prst="line">
                <a:avLst/>
              </a:prstGeom>
              <a:noFill/>
              <a:ln w="3175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15A17573-B58A-4005-99DC-F4123E1673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31955" y="3351015"/>
                <a:ext cx="0" cy="582152"/>
              </a:xfrm>
              <a:prstGeom prst="line">
                <a:avLst/>
              </a:prstGeom>
              <a:noFill/>
              <a:ln w="3175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35007D50-4B62-456D-AF80-2CD0C05BA3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36730" y="3351015"/>
                <a:ext cx="0" cy="582152"/>
              </a:xfrm>
              <a:prstGeom prst="line">
                <a:avLst/>
              </a:prstGeom>
              <a:noFill/>
              <a:ln w="3175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pic>
            <p:nvPicPr>
              <p:cNvPr id="124" name="Graphic 123" descr="Squiggle">
                <a:extLst>
                  <a:ext uri="{FF2B5EF4-FFF2-40B4-BE49-F238E27FC236}">
                    <a16:creationId xmlns:a16="http://schemas.microsoft.com/office/drawing/2014/main" id="{789E8098-203C-46AA-B64A-2D7A263DEA05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239743" y="3440130"/>
                <a:ext cx="90000" cy="40701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25" name="Graphic 124" descr="Squiggle">
                <a:extLst>
                  <a:ext uri="{FF2B5EF4-FFF2-40B4-BE49-F238E27FC236}">
                    <a16:creationId xmlns:a16="http://schemas.microsoft.com/office/drawing/2014/main" id="{15EFF100-0355-4FAC-A3D5-52C726AF972F}"/>
                  </a:ext>
                </a:extLst>
              </p:cNvPr>
              <p:cNvPicPr>
                <a:picLocks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7340888" y="3394485"/>
                <a:ext cx="0" cy="452658"/>
              </a:xfrm>
              <a:prstGeom prst="rect">
                <a:avLst/>
              </a:prstGeom>
            </p:spPr>
          </p:pic>
          <p:pic>
            <p:nvPicPr>
              <p:cNvPr id="126" name="Graphic 125" descr="Squiggle">
                <a:extLst>
                  <a:ext uri="{FF2B5EF4-FFF2-40B4-BE49-F238E27FC236}">
                    <a16:creationId xmlns:a16="http://schemas.microsoft.com/office/drawing/2014/main" id="{11B89F9F-B6DA-4690-84DE-9649843B3915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341007" y="3440130"/>
                <a:ext cx="90000" cy="40701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27" name="Graphic 126" descr="Squiggle">
                <a:extLst>
                  <a:ext uri="{FF2B5EF4-FFF2-40B4-BE49-F238E27FC236}">
                    <a16:creationId xmlns:a16="http://schemas.microsoft.com/office/drawing/2014/main" id="{B1825814-D5D0-4037-B6F7-D90F479EFAF4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443555" y="3440130"/>
                <a:ext cx="90000" cy="40701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28" name="Graphic 127" descr="Squiggle">
                <a:extLst>
                  <a:ext uri="{FF2B5EF4-FFF2-40B4-BE49-F238E27FC236}">
                    <a16:creationId xmlns:a16="http://schemas.microsoft.com/office/drawing/2014/main" id="{3D1D2735-CED6-4C94-BEE9-8411DEA3473F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552453" y="3440130"/>
                <a:ext cx="90000" cy="40701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19" name="Freeform 919">
              <a:extLst>
                <a:ext uri="{FF2B5EF4-FFF2-40B4-BE49-F238E27FC236}">
                  <a16:creationId xmlns:a16="http://schemas.microsoft.com/office/drawing/2014/main" id="{74F80655-8FDF-4E18-A005-BE84C8A4DF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5969" y="3244572"/>
              <a:ext cx="108000" cy="174549"/>
            </a:xfrm>
            <a:custGeom>
              <a:avLst/>
              <a:gdLst>
                <a:gd name="connsiteX0" fmla="*/ 30464 w 60659"/>
                <a:gd name="connsiteY0" fmla="*/ -74 h 98037"/>
                <a:gd name="connsiteX1" fmla="*/ 60793 w 60659"/>
                <a:gd name="connsiteY1" fmla="*/ 48945 h 98037"/>
                <a:gd name="connsiteX2" fmla="*/ 30464 w 60659"/>
                <a:gd name="connsiteY2" fmla="*/ 97964 h 98037"/>
                <a:gd name="connsiteX3" fmla="*/ 134 w 60659"/>
                <a:gd name="connsiteY3" fmla="*/ 48945 h 98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59" h="98037">
                  <a:moveTo>
                    <a:pt x="30464" y="-74"/>
                  </a:moveTo>
                  <a:lnTo>
                    <a:pt x="60793" y="48945"/>
                  </a:lnTo>
                  <a:lnTo>
                    <a:pt x="30464" y="97964"/>
                  </a:lnTo>
                  <a:lnTo>
                    <a:pt x="134" y="48945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0" name="TextBox 159">
            <a:extLst>
              <a:ext uri="{FF2B5EF4-FFF2-40B4-BE49-F238E27FC236}">
                <a16:creationId xmlns:a16="http://schemas.microsoft.com/office/drawing/2014/main" id="{6F82E55A-FA01-4593-8738-AA89D7EBABC0}"/>
              </a:ext>
            </a:extLst>
          </p:cNvPr>
          <p:cNvSpPr txBox="1"/>
          <p:nvPr/>
        </p:nvSpPr>
        <p:spPr>
          <a:xfrm>
            <a:off x="3308734" y="2599962"/>
            <a:ext cx="118622" cy="153888"/>
          </a:xfrm>
          <a:prstGeom prst="rect">
            <a:avLst/>
          </a:prstGeom>
          <a:solidFill>
            <a:schemeClr val="bg1"/>
          </a:solidFill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algn="ctr" defTabSz="1828800"/>
            <a:r>
              <a:rPr lang="en-US" sz="1000" b="1" dirty="0">
                <a:solidFill>
                  <a:srgbClr val="00597D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5x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CB1B58FA-C536-4DBA-9079-D9051BFB91DE}"/>
              </a:ext>
            </a:extLst>
          </p:cNvPr>
          <p:cNvSpPr txBox="1"/>
          <p:nvPr/>
        </p:nvSpPr>
        <p:spPr>
          <a:xfrm>
            <a:off x="3441226" y="2611100"/>
            <a:ext cx="341440" cy="123111"/>
          </a:xfrm>
          <a:prstGeom prst="rect">
            <a:avLst/>
          </a:prstGeom>
          <a:solidFill>
            <a:schemeClr val="bg1"/>
          </a:solidFill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defTabSz="1828800">
              <a:lnSpc>
                <a:spcPct val="80000"/>
              </a:lnSpc>
            </a:pPr>
            <a:r>
              <a:rPr lang="en-US" sz="500" b="1" dirty="0">
                <a:solidFill>
                  <a:srgbClr val="00597D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performance</a:t>
            </a:r>
          </a:p>
          <a:p>
            <a:pPr defTabSz="1828800">
              <a:lnSpc>
                <a:spcPct val="80000"/>
              </a:lnSpc>
            </a:pPr>
            <a:r>
              <a:rPr lang="en-US" sz="500" b="1" dirty="0">
                <a:solidFill>
                  <a:srgbClr val="00597D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improvement</a:t>
            </a:r>
          </a:p>
        </p:txBody>
      </p: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E5FA274D-2F2B-462B-BE3A-EB5D8A0E7AA7}"/>
              </a:ext>
            </a:extLst>
          </p:cNvPr>
          <p:cNvCxnSpPr>
            <a:cxnSpLocks/>
          </p:cNvCxnSpPr>
          <p:nvPr/>
        </p:nvCxnSpPr>
        <p:spPr>
          <a:xfrm flipH="1" flipV="1">
            <a:off x="2881055" y="1836782"/>
            <a:ext cx="409638" cy="1034917"/>
          </a:xfrm>
          <a:prstGeom prst="straightConnector1">
            <a:avLst/>
          </a:prstGeom>
          <a:noFill/>
          <a:ln w="12700" cap="flat">
            <a:solidFill>
              <a:srgbClr val="00597D"/>
            </a:solidFill>
            <a:prstDash val="solid"/>
            <a:round/>
            <a:headEnd type="none" w="med" len="med"/>
            <a:tailEnd type="triangle" w="sm" len="sm"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3" name="TextBox 162">
            <a:extLst>
              <a:ext uri="{FF2B5EF4-FFF2-40B4-BE49-F238E27FC236}">
                <a16:creationId xmlns:a16="http://schemas.microsoft.com/office/drawing/2014/main" id="{3134B9FA-C1AC-4A9C-BFF0-098D68626640}"/>
              </a:ext>
            </a:extLst>
          </p:cNvPr>
          <p:cNvSpPr txBox="1"/>
          <p:nvPr/>
        </p:nvSpPr>
        <p:spPr>
          <a:xfrm>
            <a:off x="3998629" y="2603592"/>
            <a:ext cx="278924" cy="153888"/>
          </a:xfrm>
          <a:prstGeom prst="rect">
            <a:avLst/>
          </a:prstGeom>
          <a:solidFill>
            <a:schemeClr val="bg1"/>
          </a:solidFill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algn="ctr" defTabSz="1828800"/>
            <a:r>
              <a:rPr lang="en-US" sz="1000" b="1" dirty="0">
                <a:solidFill>
                  <a:schemeClr val="accent1">
                    <a:lumMod val="50000"/>
                  </a:schemeClr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10.4x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1453833A-7403-4957-989A-27E79B6738C8}"/>
              </a:ext>
            </a:extLst>
          </p:cNvPr>
          <p:cNvSpPr txBox="1"/>
          <p:nvPr/>
        </p:nvSpPr>
        <p:spPr>
          <a:xfrm>
            <a:off x="4042084" y="2742165"/>
            <a:ext cx="209994" cy="61555"/>
          </a:xfrm>
          <a:prstGeom prst="rect">
            <a:avLst/>
          </a:prstGeom>
          <a:solidFill>
            <a:schemeClr val="bg1"/>
          </a:solidFill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defTabSz="1828800">
              <a:lnSpc>
                <a:spcPct val="80000"/>
              </a:lnSpc>
            </a:pPr>
            <a:r>
              <a:rPr lang="en-US" sz="500" b="1" dirty="0">
                <a:solidFill>
                  <a:schemeClr val="accent1">
                    <a:lumMod val="50000"/>
                  </a:schemeClr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speedup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194902B7-C508-4218-AA06-3907A2AD2247}"/>
              </a:ext>
            </a:extLst>
          </p:cNvPr>
          <p:cNvSpPr txBox="1"/>
          <p:nvPr/>
        </p:nvSpPr>
        <p:spPr>
          <a:xfrm>
            <a:off x="3167646" y="3617641"/>
            <a:ext cx="979435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Job done!</a:t>
            </a:r>
          </a:p>
        </p:txBody>
      </p:sp>
    </p:spTree>
    <p:extLst>
      <p:ext uri="{BB962C8B-B14F-4D97-AF65-F5344CB8AC3E}">
        <p14:creationId xmlns:p14="http://schemas.microsoft.com/office/powerpoint/2010/main" val="389139605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72CA45-1D93-CE47-90DB-4CAAEFAE676F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876356" y="2683019"/>
            <a:ext cx="7664395" cy="1314702"/>
          </a:xfrm>
        </p:spPr>
        <p:txBody>
          <a:bodyPr>
            <a:normAutofit/>
          </a:bodyPr>
          <a:lstStyle/>
          <a:p>
            <a:r>
              <a:rPr lang="en-US" sz="3200" dirty="0"/>
              <a:t>Conclusions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69DD3B-B34E-C047-96B8-46329CBF1FFC}"/>
              </a:ext>
            </a:extLst>
          </p:cNvPr>
          <p:cNvSpPr txBox="1"/>
          <p:nvPr/>
        </p:nvSpPr>
        <p:spPr>
          <a:xfrm>
            <a:off x="876356" y="3854202"/>
            <a:ext cx="80623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venir Next Condensed" panose="020B0506020202020204" pitchFamily="34" charset="0"/>
              </a:rPr>
              <a:t>D. Marques, A. Ilic, Z. </a:t>
            </a:r>
            <a:r>
              <a:rPr lang="en-US" sz="1000" dirty="0" err="1">
                <a:solidFill>
                  <a:schemeClr val="bg1"/>
                </a:solidFill>
                <a:latin typeface="Avenir Next Condensed" panose="020B0506020202020204" pitchFamily="34" charset="0"/>
              </a:rPr>
              <a:t>Matveev</a:t>
            </a:r>
            <a:r>
              <a:rPr lang="en-US" sz="1000" dirty="0">
                <a:solidFill>
                  <a:schemeClr val="bg1"/>
                </a:solidFill>
                <a:latin typeface="Avenir Next Condensed" panose="020B0506020202020204" pitchFamily="34" charset="0"/>
              </a:rPr>
              <a:t> and L. Sousa, “Application-driven Cache-Aware Roofline Model”, Elsevier FGCS (2020)</a:t>
            </a:r>
          </a:p>
          <a:p>
            <a:r>
              <a:rPr lang="en-US" sz="1000" dirty="0">
                <a:solidFill>
                  <a:schemeClr val="bg1"/>
                </a:solidFill>
                <a:latin typeface="Avenir Next Condensed" panose="020B0506020202020204" pitchFamily="34" charset="0"/>
              </a:rPr>
              <a:t>R. </a:t>
            </a:r>
            <a:r>
              <a:rPr lang="en-US" sz="1000" dirty="0" err="1">
                <a:solidFill>
                  <a:schemeClr val="bg1"/>
                </a:solidFill>
                <a:latin typeface="Avenir Next Condensed" panose="020B0506020202020204" pitchFamily="34" charset="0"/>
              </a:rPr>
              <a:t>Nobre</a:t>
            </a:r>
            <a:r>
              <a:rPr lang="en-US" sz="1000" dirty="0">
                <a:solidFill>
                  <a:schemeClr val="bg1"/>
                </a:solidFill>
                <a:latin typeface="Avenir Next Condensed" panose="020B0506020202020204" pitchFamily="34" charset="0"/>
              </a:rPr>
              <a:t>, A. Ilic, S. Santander-Jiménez, L. Sousa, “Exploring the Binary Precision Capabilities of Tensor Cores for Epistasis Detection”, IPDPS (2020)</a:t>
            </a:r>
          </a:p>
          <a:p>
            <a:r>
              <a:rPr lang="en-US" sz="1000" dirty="0">
                <a:solidFill>
                  <a:schemeClr val="bg1"/>
                </a:solidFill>
                <a:latin typeface="Avenir Next Condensed" panose="020B0506020202020204" pitchFamily="34" charset="0"/>
              </a:rPr>
              <a:t>R. Campos, D. Marques, S. Santander-Jiménez, L. Sousa, A. Ilic, “Heterogeneous CPU+ </a:t>
            </a:r>
            <a:r>
              <a:rPr lang="en-US" sz="1000" dirty="0" err="1">
                <a:solidFill>
                  <a:schemeClr val="bg1"/>
                </a:solidFill>
                <a:latin typeface="Avenir Next Condensed" panose="020B0506020202020204" pitchFamily="34" charset="0"/>
              </a:rPr>
              <a:t>iGPU</a:t>
            </a:r>
            <a:r>
              <a:rPr lang="en-US" sz="1000" dirty="0">
                <a:solidFill>
                  <a:schemeClr val="bg1"/>
                </a:solidFill>
                <a:latin typeface="Avenir Next Condensed" panose="020B0506020202020204" pitchFamily="34" charset="0"/>
              </a:rPr>
              <a:t> Processing for Efficient Epistasis Detection”, </a:t>
            </a:r>
            <a:r>
              <a:rPr lang="en-US" sz="1000" dirty="0" err="1">
                <a:solidFill>
                  <a:schemeClr val="bg1"/>
                </a:solidFill>
                <a:latin typeface="Avenir Next Condensed" panose="020B0506020202020204" pitchFamily="34" charset="0"/>
              </a:rPr>
              <a:t>EuroPar</a:t>
            </a:r>
            <a:r>
              <a:rPr lang="en-US" sz="1000" dirty="0">
                <a:solidFill>
                  <a:schemeClr val="bg1"/>
                </a:solidFill>
                <a:latin typeface="Avenir Next Condensed" panose="020B0506020202020204" pitchFamily="34" charset="0"/>
              </a:rPr>
              <a:t> (2020)</a:t>
            </a:r>
          </a:p>
          <a:p>
            <a:r>
              <a:rPr lang="en-US" sz="1000" dirty="0">
                <a:solidFill>
                  <a:schemeClr val="bg1"/>
                </a:solidFill>
                <a:latin typeface="Avenir Next Condensed" panose="020B0506020202020204" pitchFamily="34" charset="0"/>
              </a:rPr>
              <a:t>A. Ilic, F. </a:t>
            </a:r>
            <a:r>
              <a:rPr lang="en-US" sz="1000" dirty="0" err="1">
                <a:solidFill>
                  <a:schemeClr val="bg1"/>
                </a:solidFill>
                <a:latin typeface="Avenir Next Condensed" panose="020B0506020202020204" pitchFamily="34" charset="0"/>
              </a:rPr>
              <a:t>Pratas</a:t>
            </a:r>
            <a:r>
              <a:rPr lang="en-US" sz="1000" dirty="0">
                <a:solidFill>
                  <a:schemeClr val="bg1"/>
                </a:solidFill>
                <a:latin typeface="Avenir Next Condensed" panose="020B0506020202020204" pitchFamily="34" charset="0"/>
              </a:rPr>
              <a:t> and L. Sousa, “Beyond the Roofline: Cache-Aware Power and Energy-Efficiency Modeling for Multi-Cores”, IEEE Trans. on Computers (2017)</a:t>
            </a:r>
          </a:p>
          <a:p>
            <a:r>
              <a:rPr lang="en-US" sz="1000" dirty="0">
                <a:solidFill>
                  <a:schemeClr val="bg1"/>
                </a:solidFill>
                <a:latin typeface="Avenir Next Condensed" panose="020B0506020202020204" pitchFamily="34" charset="0"/>
              </a:rPr>
              <a:t>A. Lopes, F. </a:t>
            </a:r>
            <a:r>
              <a:rPr lang="en-US" sz="1000" dirty="0" err="1">
                <a:solidFill>
                  <a:schemeClr val="bg1"/>
                </a:solidFill>
                <a:latin typeface="Avenir Next Condensed" panose="020B0506020202020204" pitchFamily="34" charset="0"/>
              </a:rPr>
              <a:t>Pratas</a:t>
            </a:r>
            <a:r>
              <a:rPr lang="en-US" sz="1000" dirty="0">
                <a:solidFill>
                  <a:schemeClr val="bg1"/>
                </a:solidFill>
                <a:latin typeface="Avenir Next Condensed" panose="020B0506020202020204" pitchFamily="34" charset="0"/>
              </a:rPr>
              <a:t>, L. Sousa, A. Ilic, “Exploring GPU performance, power and energy-efficiency bounds with Cache-aware Roofline Modeling”, ISPASS (2017)</a:t>
            </a:r>
          </a:p>
          <a:p>
            <a:r>
              <a:rPr lang="en-US" sz="1000" dirty="0">
                <a:solidFill>
                  <a:schemeClr val="bg1"/>
                </a:solidFill>
                <a:latin typeface="Avenir Next Condensed" panose="020B0506020202020204" pitchFamily="34" charset="0"/>
              </a:rPr>
              <a:t>A. Ilic, F. </a:t>
            </a:r>
            <a:r>
              <a:rPr lang="en-US" sz="1000" dirty="0" err="1">
                <a:solidFill>
                  <a:schemeClr val="bg1"/>
                </a:solidFill>
                <a:latin typeface="Avenir Next Condensed" panose="020B0506020202020204" pitchFamily="34" charset="0"/>
              </a:rPr>
              <a:t>Pratas</a:t>
            </a:r>
            <a:r>
              <a:rPr lang="en-US" sz="1000" dirty="0">
                <a:solidFill>
                  <a:schemeClr val="bg1"/>
                </a:solidFill>
                <a:latin typeface="Avenir Next Condensed" panose="020B0506020202020204" pitchFamily="34" charset="0"/>
              </a:rPr>
              <a:t> and L. Sousa, “Cache-aware Roofline Model: Upgrading the Loft”, IEEE Computer Architecture Letters (2014)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B7D692C-8AC0-4640-B4DC-12B97B7388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6356" y="1159708"/>
            <a:ext cx="900000" cy="900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3269D7C-895C-D840-B604-B062642B93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07474" y="1159708"/>
            <a:ext cx="900000" cy="900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21186B20-E42A-1847-B4C7-88FFD4AB7A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38592" y="1159708"/>
            <a:ext cx="900000" cy="900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C6AA0EE6-A541-7948-AC59-53901CFF369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69710" y="1159708"/>
            <a:ext cx="900000" cy="900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F026E5-8AD2-4941-AE77-D8804EC9C66C}"/>
              </a:ext>
            </a:extLst>
          </p:cNvPr>
          <p:cNvSpPr/>
          <p:nvPr/>
        </p:nvSpPr>
        <p:spPr>
          <a:xfrm>
            <a:off x="995335" y="2059708"/>
            <a:ext cx="69410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1828800"/>
            <a:r>
              <a:rPr lang="en-US" sz="900" b="1" dirty="0">
                <a:solidFill>
                  <a:schemeClr val="accent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PERFORMANCE</a:t>
            </a:r>
            <a:endParaRPr lang="en-US" sz="900" b="1" baseline="30000" dirty="0">
              <a:solidFill>
                <a:schemeClr val="accent1"/>
              </a:solidFill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1048B3-E084-C84B-BEDD-FE44E34A386E}"/>
              </a:ext>
            </a:extLst>
          </p:cNvPr>
          <p:cNvSpPr/>
          <p:nvPr/>
        </p:nvSpPr>
        <p:spPr>
          <a:xfrm>
            <a:off x="2391563" y="2089948"/>
            <a:ext cx="331822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1828800"/>
            <a:r>
              <a:rPr lang="en-US" sz="900" b="1" dirty="0">
                <a:solidFill>
                  <a:schemeClr val="accent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POWER</a:t>
            </a:r>
            <a:endParaRPr lang="en-US" sz="900" b="1" baseline="30000" dirty="0">
              <a:solidFill>
                <a:schemeClr val="accent1"/>
              </a:solidFill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90A82E-CA7D-EB4F-AD07-59DD8724026E}"/>
              </a:ext>
            </a:extLst>
          </p:cNvPr>
          <p:cNvSpPr/>
          <p:nvPr/>
        </p:nvSpPr>
        <p:spPr>
          <a:xfrm>
            <a:off x="3319717" y="2089948"/>
            <a:ext cx="937757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1828800"/>
            <a:r>
              <a:rPr lang="en-US" sz="900" b="1" dirty="0">
                <a:solidFill>
                  <a:schemeClr val="accent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ENERGY-EFFICIENCY</a:t>
            </a:r>
            <a:endParaRPr lang="en-US" sz="900" b="1" baseline="30000" dirty="0">
              <a:solidFill>
                <a:schemeClr val="accent1"/>
              </a:solidFill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936A7B-82C8-3A48-8FAA-3FB8ECC5411D}"/>
              </a:ext>
            </a:extLst>
          </p:cNvPr>
          <p:cNvSpPr/>
          <p:nvPr/>
        </p:nvSpPr>
        <p:spPr>
          <a:xfrm>
            <a:off x="4725560" y="2089947"/>
            <a:ext cx="58830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1828800"/>
            <a:r>
              <a:rPr lang="en-US" sz="900" b="1" dirty="0">
                <a:solidFill>
                  <a:schemeClr val="accent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CASE-STUDY</a:t>
            </a:r>
            <a:endParaRPr lang="en-US" sz="900" b="1" baseline="30000" dirty="0">
              <a:solidFill>
                <a:schemeClr val="accent1"/>
              </a:solidFill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819513"/>
      </p:ext>
    </p:extLst>
  </p:cSld>
  <p:clrMapOvr>
    <a:masterClrMapping/>
  </p:clrMapOvr>
  <p:transition spd="med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976" y="3378205"/>
            <a:ext cx="2899197" cy="8366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54547" y="4214886"/>
            <a:ext cx="52894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venir Next Condensed Demi Bold" panose="020B0506020202020204" pitchFamily="34" charset="0"/>
              </a:rPr>
              <a:t>Supported by Intel Corporation and Portuguese national funds through FCT under projects UIDB/50021/2020 and PTDC/CCI-COM/31901/2017 (</a:t>
            </a:r>
            <a:r>
              <a:rPr lang="en-US" sz="1200" b="1" dirty="0" err="1">
                <a:solidFill>
                  <a:schemeClr val="bg1"/>
                </a:solidFill>
                <a:latin typeface="Avenir Next Condensed Demi Bold" panose="020B0506020202020204" pitchFamily="34" charset="0"/>
              </a:rPr>
              <a:t>HiPErBio</a:t>
            </a:r>
            <a:r>
              <a:rPr lang="en-US" sz="1200" b="1" dirty="0">
                <a:solidFill>
                  <a:schemeClr val="bg1"/>
                </a:solidFill>
                <a:latin typeface="Avenir Next Condensed Demi Bold" panose="020B0506020202020204" pitchFamily="34" charset="0"/>
              </a:rPr>
              <a:t>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199" y="3564864"/>
            <a:ext cx="2735079" cy="47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9961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A8F949-EF91-E04E-B9B7-147E10CA1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…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A1B8E-D82B-2A47-A75A-6047CF292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8</a:t>
            </a:fld>
            <a:r>
              <a:rPr lang="pt-PT"/>
              <a:t>  </a:t>
            </a:r>
            <a:r>
              <a:rPr lang="pt-PT" b="0"/>
              <a:t>|</a:t>
            </a:r>
            <a:endParaRPr lang="uk-UA" b="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486A6F8-53DC-844E-A6DA-0053D9E5B115}"/>
              </a:ext>
            </a:extLst>
          </p:cNvPr>
          <p:cNvSpPr>
            <a:spLocks/>
          </p:cNvSpPr>
          <p:nvPr/>
        </p:nvSpPr>
        <p:spPr>
          <a:xfrm>
            <a:off x="3368023" y="1081536"/>
            <a:ext cx="180000" cy="504000"/>
          </a:xfrm>
          <a:prstGeom prst="rect">
            <a:avLst/>
          </a:prstGeom>
          <a:solidFill>
            <a:schemeClr val="accent1"/>
          </a:solidFill>
          <a:ln w="127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270" wrap="square" lIns="0" tIns="0" rIns="0" bIns="0" numCol="1" spcCol="38100" rtlCol="0" anchor="ctr">
            <a:no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  <a:sym typeface="Arial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C5CA85C-A231-0648-907F-109E6AA7D09E}"/>
              </a:ext>
            </a:extLst>
          </p:cNvPr>
          <p:cNvSpPr>
            <a:spLocks/>
          </p:cNvSpPr>
          <p:nvPr/>
        </p:nvSpPr>
        <p:spPr>
          <a:xfrm>
            <a:off x="4154994" y="1094847"/>
            <a:ext cx="288000" cy="50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270" wrap="square" lIns="0" tIns="0" rIns="0" bIns="0" numCol="1" spcCol="38100" rtlCol="0" anchor="ctr">
            <a:no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  <a:sym typeface="Arial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5D7A67F-8C1C-B646-8B83-73357D229E0B}"/>
              </a:ext>
            </a:extLst>
          </p:cNvPr>
          <p:cNvSpPr>
            <a:spLocks/>
          </p:cNvSpPr>
          <p:nvPr/>
        </p:nvSpPr>
        <p:spPr>
          <a:xfrm>
            <a:off x="5098334" y="1087773"/>
            <a:ext cx="540000" cy="5035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270" wrap="square" lIns="0" tIns="0" rIns="0" bIns="0" numCol="1" spcCol="38100" rtlCol="0" anchor="ctr">
            <a:no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  <a:sym typeface="Arial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3710D46-93FA-3549-9035-8829AABE1685}"/>
              </a:ext>
            </a:extLst>
          </p:cNvPr>
          <p:cNvSpPr>
            <a:spLocks/>
          </p:cNvSpPr>
          <p:nvPr/>
        </p:nvSpPr>
        <p:spPr>
          <a:xfrm>
            <a:off x="6618568" y="1087772"/>
            <a:ext cx="1080000" cy="5105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270" wrap="square" lIns="0" tIns="0" rIns="0" bIns="0" numCol="1" spcCol="38100" rtlCol="0" anchor="ctr">
            <a:no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  <a:sym typeface="Arial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2B9D05-F26A-A74F-88CC-F74CC2D05AC7}"/>
              </a:ext>
            </a:extLst>
          </p:cNvPr>
          <p:cNvSpPr txBox="1"/>
          <p:nvPr/>
        </p:nvSpPr>
        <p:spPr>
          <a:xfrm>
            <a:off x="2544990" y="799330"/>
            <a:ext cx="371897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u="none" strike="noStrike" cap="none" spc="0" normalizeH="0" baseline="0" dirty="0">
                <a:ln>
                  <a:noFill/>
                </a:ln>
                <a:solidFill>
                  <a:srgbClr val="00597D"/>
                </a:solidFill>
                <a:effectLst/>
                <a:uFillTx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  <a:sym typeface="Arial"/>
              </a:rPr>
              <a:t>Core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7D8B257-180C-204F-8B8D-5988B05EBD57}"/>
              </a:ext>
            </a:extLst>
          </p:cNvPr>
          <p:cNvSpPr txBox="1"/>
          <p:nvPr/>
        </p:nvSpPr>
        <p:spPr>
          <a:xfrm>
            <a:off x="3375223" y="789027"/>
            <a:ext cx="192360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  <a:sym typeface="Arial"/>
              </a:rPr>
              <a:t>L1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A9173A1-B039-D248-BDD6-8C1324737E84}"/>
              </a:ext>
            </a:extLst>
          </p:cNvPr>
          <p:cNvSpPr txBox="1"/>
          <p:nvPr/>
        </p:nvSpPr>
        <p:spPr>
          <a:xfrm>
            <a:off x="4202814" y="802338"/>
            <a:ext cx="192360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  <a:sym typeface="Arial"/>
              </a:rPr>
              <a:t>L2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21334D0-F26C-3A43-B7A5-7371105D8697}"/>
              </a:ext>
            </a:extLst>
          </p:cNvPr>
          <p:cNvSpPr txBox="1"/>
          <p:nvPr/>
        </p:nvSpPr>
        <p:spPr>
          <a:xfrm>
            <a:off x="5218453" y="796216"/>
            <a:ext cx="299762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  <a:sym typeface="Arial"/>
              </a:rPr>
              <a:t>LLC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FBEC85E-E9FB-CE41-BA2C-CC61943D1CA8}"/>
              </a:ext>
            </a:extLst>
          </p:cNvPr>
          <p:cNvSpPr txBox="1"/>
          <p:nvPr/>
        </p:nvSpPr>
        <p:spPr>
          <a:xfrm>
            <a:off x="6922237" y="801145"/>
            <a:ext cx="496931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  <a:sym typeface="Arial"/>
              </a:rPr>
              <a:t>DRAM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18C110C-70D7-C045-8FFE-C90E79F9B9A5}"/>
              </a:ext>
            </a:extLst>
          </p:cNvPr>
          <p:cNvGrpSpPr/>
          <p:nvPr/>
        </p:nvGrpSpPr>
        <p:grpSpPr>
          <a:xfrm rot="5400000" flipV="1">
            <a:off x="2462792" y="978857"/>
            <a:ext cx="504000" cy="721830"/>
            <a:chOff x="1882681" y="1075220"/>
            <a:chExt cx="504000" cy="72183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F82FABE-1747-D449-8B26-AEECF83E452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950683" y="1367536"/>
              <a:ext cx="366821" cy="360000"/>
              <a:chOff x="1393372" y="1150813"/>
              <a:chExt cx="493903" cy="484719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748BC42-3683-654D-B11C-072337E4D98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93372" y="1150813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18A9F72-A555-8744-A331-51DD0278B9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22006" y="1150813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2C5C787-F349-0E4D-9054-29735ED56C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50640" y="1150813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AB0E05F-E21E-574A-B265-F8BD2643F08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79275" y="1150813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72591CC-5DF4-964F-98DE-2EBDFBAA2A4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93372" y="1271586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B12CA94-5E99-794D-9768-B94C1707EFB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22006" y="1271586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5B3A5B0-697A-5F44-8F62-2984C56131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50640" y="1271586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B7CFE87-7501-E241-80FE-41E271F58D7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79275" y="1271586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D31A52B-969B-024D-933C-2E5052B87E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93372" y="1399559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572F031-81EA-924E-BBC8-563861690ED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22006" y="1399559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40637C2-D045-9F40-8281-F60C131B82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50640" y="1399559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1B43B01-002D-894C-8F1D-CEE49461E49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79275" y="1399559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926D531-EA3B-CD4A-906C-E556E13D601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93372" y="1527532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9166F2F-BBBD-EE40-A1DC-7E8EF93B4E6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22006" y="1527532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EEDB9A4-AC46-A34B-B94B-9E21D10C5E2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50640" y="1527532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85AB265-EB8B-EF4B-AA7E-96E5CAA17D9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79275" y="1527532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4F6AC92-C3F6-5F4E-97D8-C2287B54FE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2681" y="1075220"/>
              <a:ext cx="504000" cy="721830"/>
            </a:xfrm>
            <a:prstGeom prst="rect">
              <a:avLst/>
            </a:prstGeom>
            <a:noFill/>
            <a:ln w="12700" cap="flat">
              <a:solidFill>
                <a:srgbClr val="00597D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t">
              <a:no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6F5D296E-13D7-274E-A5FA-CA9AA7A211DC}"/>
                </a:ext>
              </a:extLst>
            </p:cNvPr>
            <p:cNvSpPr/>
            <p:nvPr/>
          </p:nvSpPr>
          <p:spPr>
            <a:xfrm>
              <a:off x="1954751" y="1119925"/>
              <a:ext cx="45719" cy="238124"/>
            </a:xfrm>
            <a:custGeom>
              <a:avLst/>
              <a:gdLst>
                <a:gd name="connsiteX0" fmla="*/ 10623 w 255141"/>
                <a:gd name="connsiteY0" fmla="*/ 0 h 647700"/>
                <a:gd name="connsiteX1" fmla="*/ 23323 w 255141"/>
                <a:gd name="connsiteY1" fmla="*/ 282575 h 647700"/>
                <a:gd name="connsiteX2" fmla="*/ 216998 w 255141"/>
                <a:gd name="connsiteY2" fmla="*/ 384175 h 647700"/>
                <a:gd name="connsiteX3" fmla="*/ 255098 w 255141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141" h="647700">
                  <a:moveTo>
                    <a:pt x="10623" y="0"/>
                  </a:moveTo>
                  <a:cubicBezTo>
                    <a:pt x="-225" y="109273"/>
                    <a:pt x="-11073" y="218546"/>
                    <a:pt x="23323" y="282575"/>
                  </a:cubicBezTo>
                  <a:cubicBezTo>
                    <a:pt x="57719" y="346604"/>
                    <a:pt x="178369" y="323321"/>
                    <a:pt x="216998" y="384175"/>
                  </a:cubicBezTo>
                  <a:cubicBezTo>
                    <a:pt x="255627" y="445029"/>
                    <a:pt x="255362" y="546364"/>
                    <a:pt x="255098" y="647700"/>
                  </a:cubicBezTo>
                </a:path>
              </a:pathLst>
            </a:custGeom>
            <a:noFill/>
            <a:ln w="12700" cap="flat">
              <a:solidFill>
                <a:srgbClr val="00597D"/>
              </a:solidFill>
              <a:prstDash val="solid"/>
              <a:round/>
              <a:tailEnd type="triangle" w="sm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19CB09F3-42A2-624F-802E-B8B4E422E5BC}"/>
                </a:ext>
              </a:extLst>
            </p:cNvPr>
            <p:cNvSpPr/>
            <p:nvPr/>
          </p:nvSpPr>
          <p:spPr>
            <a:xfrm>
              <a:off x="2049961" y="1119925"/>
              <a:ext cx="45719" cy="238124"/>
            </a:xfrm>
            <a:custGeom>
              <a:avLst/>
              <a:gdLst>
                <a:gd name="connsiteX0" fmla="*/ 10623 w 255141"/>
                <a:gd name="connsiteY0" fmla="*/ 0 h 647700"/>
                <a:gd name="connsiteX1" fmla="*/ 23323 w 255141"/>
                <a:gd name="connsiteY1" fmla="*/ 282575 h 647700"/>
                <a:gd name="connsiteX2" fmla="*/ 216998 w 255141"/>
                <a:gd name="connsiteY2" fmla="*/ 384175 h 647700"/>
                <a:gd name="connsiteX3" fmla="*/ 255098 w 255141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141" h="647700">
                  <a:moveTo>
                    <a:pt x="10623" y="0"/>
                  </a:moveTo>
                  <a:cubicBezTo>
                    <a:pt x="-225" y="109273"/>
                    <a:pt x="-11073" y="218546"/>
                    <a:pt x="23323" y="282575"/>
                  </a:cubicBezTo>
                  <a:cubicBezTo>
                    <a:pt x="57719" y="346604"/>
                    <a:pt x="178369" y="323321"/>
                    <a:pt x="216998" y="384175"/>
                  </a:cubicBezTo>
                  <a:cubicBezTo>
                    <a:pt x="255627" y="445029"/>
                    <a:pt x="255362" y="546364"/>
                    <a:pt x="255098" y="647700"/>
                  </a:cubicBezTo>
                </a:path>
              </a:pathLst>
            </a:custGeom>
            <a:noFill/>
            <a:ln w="12700" cap="flat">
              <a:solidFill>
                <a:srgbClr val="00597D"/>
              </a:solidFill>
              <a:prstDash val="solid"/>
              <a:round/>
              <a:tailEnd type="triangle" w="sm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60F07549-9DD8-0246-A6EE-5A07A2093320}"/>
                </a:ext>
              </a:extLst>
            </p:cNvPr>
            <p:cNvSpPr/>
            <p:nvPr/>
          </p:nvSpPr>
          <p:spPr>
            <a:xfrm>
              <a:off x="2145171" y="1119925"/>
              <a:ext cx="45719" cy="238124"/>
            </a:xfrm>
            <a:custGeom>
              <a:avLst/>
              <a:gdLst>
                <a:gd name="connsiteX0" fmla="*/ 10623 w 255141"/>
                <a:gd name="connsiteY0" fmla="*/ 0 h 647700"/>
                <a:gd name="connsiteX1" fmla="*/ 23323 w 255141"/>
                <a:gd name="connsiteY1" fmla="*/ 282575 h 647700"/>
                <a:gd name="connsiteX2" fmla="*/ 216998 w 255141"/>
                <a:gd name="connsiteY2" fmla="*/ 384175 h 647700"/>
                <a:gd name="connsiteX3" fmla="*/ 255098 w 255141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141" h="647700">
                  <a:moveTo>
                    <a:pt x="10623" y="0"/>
                  </a:moveTo>
                  <a:cubicBezTo>
                    <a:pt x="-225" y="109273"/>
                    <a:pt x="-11073" y="218546"/>
                    <a:pt x="23323" y="282575"/>
                  </a:cubicBezTo>
                  <a:cubicBezTo>
                    <a:pt x="57719" y="346604"/>
                    <a:pt x="178369" y="323321"/>
                    <a:pt x="216998" y="384175"/>
                  </a:cubicBezTo>
                  <a:cubicBezTo>
                    <a:pt x="255627" y="445029"/>
                    <a:pt x="255362" y="546364"/>
                    <a:pt x="255098" y="647700"/>
                  </a:cubicBezTo>
                </a:path>
              </a:pathLst>
            </a:custGeom>
            <a:noFill/>
            <a:ln w="12700" cap="flat">
              <a:solidFill>
                <a:srgbClr val="00597D"/>
              </a:solidFill>
              <a:prstDash val="solid"/>
              <a:round/>
              <a:tailEnd type="triangle" w="sm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2A34FCCC-2935-2844-95C2-83C403D79D8A}"/>
                </a:ext>
              </a:extLst>
            </p:cNvPr>
            <p:cNvSpPr/>
            <p:nvPr/>
          </p:nvSpPr>
          <p:spPr>
            <a:xfrm>
              <a:off x="2240382" y="1119925"/>
              <a:ext cx="45719" cy="238124"/>
            </a:xfrm>
            <a:custGeom>
              <a:avLst/>
              <a:gdLst>
                <a:gd name="connsiteX0" fmla="*/ 10623 w 255141"/>
                <a:gd name="connsiteY0" fmla="*/ 0 h 647700"/>
                <a:gd name="connsiteX1" fmla="*/ 23323 w 255141"/>
                <a:gd name="connsiteY1" fmla="*/ 282575 h 647700"/>
                <a:gd name="connsiteX2" fmla="*/ 216998 w 255141"/>
                <a:gd name="connsiteY2" fmla="*/ 384175 h 647700"/>
                <a:gd name="connsiteX3" fmla="*/ 255098 w 255141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141" h="647700">
                  <a:moveTo>
                    <a:pt x="10623" y="0"/>
                  </a:moveTo>
                  <a:cubicBezTo>
                    <a:pt x="-225" y="109273"/>
                    <a:pt x="-11073" y="218546"/>
                    <a:pt x="23323" y="282575"/>
                  </a:cubicBezTo>
                  <a:cubicBezTo>
                    <a:pt x="57719" y="346604"/>
                    <a:pt x="178369" y="323321"/>
                    <a:pt x="216998" y="384175"/>
                  </a:cubicBezTo>
                  <a:cubicBezTo>
                    <a:pt x="255627" y="445029"/>
                    <a:pt x="255362" y="546364"/>
                    <a:pt x="255098" y="647700"/>
                  </a:cubicBezTo>
                </a:path>
              </a:pathLst>
            </a:custGeom>
            <a:noFill/>
            <a:ln w="12700" cap="flat">
              <a:solidFill>
                <a:srgbClr val="00597D"/>
              </a:solidFill>
              <a:prstDash val="solid"/>
              <a:round/>
              <a:tailEnd type="triangle" w="sm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9" name="Graphic 138">
            <a:extLst>
              <a:ext uri="{FF2B5EF4-FFF2-40B4-BE49-F238E27FC236}">
                <a16:creationId xmlns:a16="http://schemas.microsoft.com/office/drawing/2014/main" id="{5FED04E5-39A5-B144-8310-D5D8FFF9C8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04044" y="1193058"/>
            <a:ext cx="234000" cy="2340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</p:pic>
      <p:sp>
        <p:nvSpPr>
          <p:cNvPr id="144" name="Circular Arrow 143">
            <a:extLst>
              <a:ext uri="{FF2B5EF4-FFF2-40B4-BE49-F238E27FC236}">
                <a16:creationId xmlns:a16="http://schemas.microsoft.com/office/drawing/2014/main" id="{B1329371-3CD3-AC43-BB1A-C0044569B013}"/>
              </a:ext>
            </a:extLst>
          </p:cNvPr>
          <p:cNvSpPr/>
          <p:nvPr/>
        </p:nvSpPr>
        <p:spPr>
          <a:xfrm rot="18758684">
            <a:off x="1695924" y="1123924"/>
            <a:ext cx="394752" cy="392503"/>
          </a:xfrm>
          <a:prstGeom prst="circularArrow">
            <a:avLst>
              <a:gd name="adj1" fmla="val 8056"/>
              <a:gd name="adj2" fmla="val 1142319"/>
              <a:gd name="adj3" fmla="val 20449209"/>
              <a:gd name="adj4" fmla="val 5334910"/>
              <a:gd name="adj5" fmla="val 15519"/>
            </a:avLst>
          </a:prstGeom>
          <a:solidFill>
            <a:srgbClr val="00597D"/>
          </a:solidFill>
          <a:ln w="6350" cap="flat">
            <a:solidFill>
              <a:srgbClr val="00597D"/>
            </a:solidFill>
            <a:prstDash val="solid"/>
            <a:round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966C58AD-3A05-744E-997D-D8B80F5341CA}"/>
              </a:ext>
            </a:extLst>
          </p:cNvPr>
          <p:cNvCxnSpPr>
            <a:cxnSpLocks/>
          </p:cNvCxnSpPr>
          <p:nvPr/>
        </p:nvCxnSpPr>
        <p:spPr>
          <a:xfrm>
            <a:off x="3074928" y="1136331"/>
            <a:ext cx="431813" cy="0"/>
          </a:xfrm>
          <a:prstGeom prst="straightConnector1">
            <a:avLst/>
          </a:prstGeom>
          <a:noFill/>
          <a:ln w="31750" cap="flat">
            <a:solidFill>
              <a:schemeClr val="accent1">
                <a:lumMod val="50000"/>
              </a:schemeClr>
            </a:solidFill>
            <a:prstDash val="solid"/>
            <a:round/>
            <a:headEnd type="triangle" w="med" len="med"/>
            <a:tailEnd type="triangle"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01827290-B4E7-BC42-82F8-8A2D7B79D1F2}"/>
              </a:ext>
            </a:extLst>
          </p:cNvPr>
          <p:cNvCxnSpPr>
            <a:cxnSpLocks/>
          </p:cNvCxnSpPr>
          <p:nvPr/>
        </p:nvCxnSpPr>
        <p:spPr>
          <a:xfrm>
            <a:off x="3074928" y="1266863"/>
            <a:ext cx="1250857" cy="0"/>
          </a:xfrm>
          <a:prstGeom prst="straightConnector1">
            <a:avLst/>
          </a:prstGeom>
          <a:noFill/>
          <a:ln w="31750" cap="flat">
            <a:solidFill>
              <a:schemeClr val="accent1">
                <a:lumMod val="50000"/>
                <a:alpha val="85000"/>
              </a:schemeClr>
            </a:solidFill>
            <a:prstDash val="solid"/>
            <a:round/>
            <a:headEnd type="triangle" w="med" len="med"/>
            <a:tailEnd type="triangle"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1" name="Rectangle 140">
            <a:extLst>
              <a:ext uri="{FF2B5EF4-FFF2-40B4-BE49-F238E27FC236}">
                <a16:creationId xmlns:a16="http://schemas.microsoft.com/office/drawing/2014/main" id="{B2639F8C-0C68-A543-BB8E-FFC0C1239EE7}"/>
              </a:ext>
            </a:extLst>
          </p:cNvPr>
          <p:cNvSpPr>
            <a:spLocks/>
          </p:cNvSpPr>
          <p:nvPr/>
        </p:nvSpPr>
        <p:spPr>
          <a:xfrm>
            <a:off x="3368023" y="3171125"/>
            <a:ext cx="180000" cy="504000"/>
          </a:xfrm>
          <a:prstGeom prst="rect">
            <a:avLst/>
          </a:prstGeom>
          <a:solidFill>
            <a:schemeClr val="accent1"/>
          </a:solidFill>
          <a:ln w="127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270" wrap="square" lIns="0" tIns="0" rIns="0" bIns="0" numCol="1" spcCol="38100" rtlCol="0" anchor="ctr">
            <a:no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  <a:sym typeface="Arial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0ADEDEC0-F50F-A345-B4AA-590400BE5744}"/>
              </a:ext>
            </a:extLst>
          </p:cNvPr>
          <p:cNvSpPr>
            <a:spLocks/>
          </p:cNvSpPr>
          <p:nvPr/>
        </p:nvSpPr>
        <p:spPr>
          <a:xfrm>
            <a:off x="4154994" y="3184436"/>
            <a:ext cx="288000" cy="50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270" wrap="square" lIns="0" tIns="0" rIns="0" bIns="0" numCol="1" spcCol="38100" rtlCol="0" anchor="ctr">
            <a:no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  <a:sym typeface="Arial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005ED47C-AFA0-D44C-8ED0-AD906C27964E}"/>
              </a:ext>
            </a:extLst>
          </p:cNvPr>
          <p:cNvSpPr>
            <a:spLocks/>
          </p:cNvSpPr>
          <p:nvPr/>
        </p:nvSpPr>
        <p:spPr>
          <a:xfrm>
            <a:off x="5098334" y="3177362"/>
            <a:ext cx="540000" cy="5035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270" wrap="square" lIns="0" tIns="0" rIns="0" bIns="0" numCol="1" spcCol="38100" rtlCol="0" anchor="ctr">
            <a:no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  <a:sym typeface="Arial"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25FC26F7-EA81-504D-A7A7-FD710545D6C9}"/>
              </a:ext>
            </a:extLst>
          </p:cNvPr>
          <p:cNvSpPr>
            <a:spLocks/>
          </p:cNvSpPr>
          <p:nvPr/>
        </p:nvSpPr>
        <p:spPr>
          <a:xfrm>
            <a:off x="6618568" y="3177361"/>
            <a:ext cx="1080000" cy="5105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270" wrap="square" lIns="0" tIns="0" rIns="0" bIns="0" numCol="1" spcCol="38100" rtlCol="0" anchor="ctr">
            <a:no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  <a:sym typeface="Arial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C34F2266-3147-5942-BD4C-D24CFAA2E8BE}"/>
              </a:ext>
            </a:extLst>
          </p:cNvPr>
          <p:cNvSpPr txBox="1"/>
          <p:nvPr/>
        </p:nvSpPr>
        <p:spPr>
          <a:xfrm>
            <a:off x="2544990" y="2888919"/>
            <a:ext cx="371897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u="none" strike="noStrike" cap="none" spc="0" normalizeH="0" baseline="0" dirty="0">
                <a:ln>
                  <a:noFill/>
                </a:ln>
                <a:solidFill>
                  <a:srgbClr val="00597D"/>
                </a:solidFill>
                <a:effectLst/>
                <a:uFillTx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  <a:sym typeface="Arial"/>
              </a:rPr>
              <a:t>Core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C14688B-47B8-814C-A881-CC91973E65B0}"/>
              </a:ext>
            </a:extLst>
          </p:cNvPr>
          <p:cNvSpPr txBox="1"/>
          <p:nvPr/>
        </p:nvSpPr>
        <p:spPr>
          <a:xfrm>
            <a:off x="3375223" y="2878616"/>
            <a:ext cx="192360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  <a:sym typeface="Arial"/>
              </a:rPr>
              <a:t>L1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2E31741B-98E6-794E-AD0B-87CD986F110D}"/>
              </a:ext>
            </a:extLst>
          </p:cNvPr>
          <p:cNvSpPr txBox="1"/>
          <p:nvPr/>
        </p:nvSpPr>
        <p:spPr>
          <a:xfrm>
            <a:off x="4202814" y="2891927"/>
            <a:ext cx="192360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  <a:sym typeface="Arial"/>
              </a:rPr>
              <a:t>L2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EFBC1024-92CC-CC4F-98B2-4DCEF7658BA3}"/>
              </a:ext>
            </a:extLst>
          </p:cNvPr>
          <p:cNvSpPr txBox="1"/>
          <p:nvPr/>
        </p:nvSpPr>
        <p:spPr>
          <a:xfrm>
            <a:off x="5218453" y="2885805"/>
            <a:ext cx="299762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  <a:sym typeface="Arial"/>
              </a:rPr>
              <a:t>LLC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173B8C8F-5D27-7546-B300-C3F4ED67EF5C}"/>
              </a:ext>
            </a:extLst>
          </p:cNvPr>
          <p:cNvSpPr txBox="1"/>
          <p:nvPr/>
        </p:nvSpPr>
        <p:spPr>
          <a:xfrm>
            <a:off x="6922237" y="2890734"/>
            <a:ext cx="496931" cy="24622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  <a:sym typeface="Arial"/>
              </a:rPr>
              <a:t>DRAM</a:t>
            </a: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34E71083-A2CA-4E40-BC33-79AF2E80691D}"/>
              </a:ext>
            </a:extLst>
          </p:cNvPr>
          <p:cNvGrpSpPr/>
          <p:nvPr/>
        </p:nvGrpSpPr>
        <p:grpSpPr>
          <a:xfrm rot="5400000" flipV="1">
            <a:off x="2462792" y="3068446"/>
            <a:ext cx="504000" cy="721830"/>
            <a:chOff x="1882681" y="1075220"/>
            <a:chExt cx="504000" cy="721830"/>
          </a:xfrm>
        </p:grpSpPr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08C51392-3D77-D24D-A19C-D5C48A289ED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950683" y="1367536"/>
              <a:ext cx="366821" cy="360000"/>
              <a:chOff x="1393372" y="1150813"/>
              <a:chExt cx="493903" cy="484719"/>
            </a:xfrm>
          </p:grpSpPr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5B2A1F94-F2D6-6843-8204-62FBE18CF2D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93372" y="1150813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C924C2CC-0823-6443-9FFC-F615136D7A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22006" y="1150813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5E330B1E-4241-5041-9445-829217BEAB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50640" y="1150813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B061245B-9145-7547-98AA-474C90D78FF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79275" y="1150813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0BC6320E-A0E9-1945-ACC2-3EB349A8337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93372" y="1271586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4B8CF8FA-3B51-C14A-AEF6-1A5870FDFAC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22006" y="1271586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803C7822-0457-C04C-A5E7-8A1DE9BAE74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50640" y="1271586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7EC92C51-532E-F34A-8C7B-3119B1133D4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79275" y="1271586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5E06DC43-D311-584B-BBFF-BB3916F8E5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93372" y="1399559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CCC4E29D-B53D-6448-BF64-DCC71352E8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22006" y="1399559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E15BE2FA-97FF-8349-A8B2-CBD0E6B864E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50640" y="1399559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6DC57099-C76D-B647-914A-43BA36CE92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79275" y="1399559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957CCA6C-D64B-B442-9B81-8780FA7B032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93372" y="1527532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47709C1C-3B51-0642-A717-861F5BE3D8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22006" y="1527532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43EB0550-6C30-1644-A991-19C264F3DA3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50640" y="1527532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9EEB8550-B7F5-884C-91F3-4E94FF595D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79275" y="1527532"/>
                <a:ext cx="108000" cy="108000"/>
              </a:xfrm>
              <a:prstGeom prst="rect">
                <a:avLst/>
              </a:prstGeom>
              <a:solidFill>
                <a:srgbClr val="00597D"/>
              </a:solidFill>
              <a:ln w="508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97A5A0FA-DB26-1346-A758-40A959FF05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2681" y="1075220"/>
              <a:ext cx="504000" cy="721830"/>
            </a:xfrm>
            <a:prstGeom prst="rect">
              <a:avLst/>
            </a:prstGeom>
            <a:noFill/>
            <a:ln w="12700" cap="flat">
              <a:solidFill>
                <a:srgbClr val="00597D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t">
              <a:no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17037271-BCB6-EA42-81E3-723D7384F26B}"/>
                </a:ext>
              </a:extLst>
            </p:cNvPr>
            <p:cNvSpPr/>
            <p:nvPr/>
          </p:nvSpPr>
          <p:spPr>
            <a:xfrm>
              <a:off x="1954751" y="1119925"/>
              <a:ext cx="45719" cy="238124"/>
            </a:xfrm>
            <a:custGeom>
              <a:avLst/>
              <a:gdLst>
                <a:gd name="connsiteX0" fmla="*/ 10623 w 255141"/>
                <a:gd name="connsiteY0" fmla="*/ 0 h 647700"/>
                <a:gd name="connsiteX1" fmla="*/ 23323 w 255141"/>
                <a:gd name="connsiteY1" fmla="*/ 282575 h 647700"/>
                <a:gd name="connsiteX2" fmla="*/ 216998 w 255141"/>
                <a:gd name="connsiteY2" fmla="*/ 384175 h 647700"/>
                <a:gd name="connsiteX3" fmla="*/ 255098 w 255141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141" h="647700">
                  <a:moveTo>
                    <a:pt x="10623" y="0"/>
                  </a:moveTo>
                  <a:cubicBezTo>
                    <a:pt x="-225" y="109273"/>
                    <a:pt x="-11073" y="218546"/>
                    <a:pt x="23323" y="282575"/>
                  </a:cubicBezTo>
                  <a:cubicBezTo>
                    <a:pt x="57719" y="346604"/>
                    <a:pt x="178369" y="323321"/>
                    <a:pt x="216998" y="384175"/>
                  </a:cubicBezTo>
                  <a:cubicBezTo>
                    <a:pt x="255627" y="445029"/>
                    <a:pt x="255362" y="546364"/>
                    <a:pt x="255098" y="647700"/>
                  </a:cubicBezTo>
                </a:path>
              </a:pathLst>
            </a:custGeom>
            <a:noFill/>
            <a:ln w="12700" cap="flat">
              <a:solidFill>
                <a:srgbClr val="00597D"/>
              </a:solidFill>
              <a:prstDash val="solid"/>
              <a:round/>
              <a:tailEnd type="triangle" w="sm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7BC20DF5-CEEC-C44F-8107-4C8A453772E7}"/>
                </a:ext>
              </a:extLst>
            </p:cNvPr>
            <p:cNvSpPr/>
            <p:nvPr/>
          </p:nvSpPr>
          <p:spPr>
            <a:xfrm>
              <a:off x="2049961" y="1119925"/>
              <a:ext cx="45719" cy="238124"/>
            </a:xfrm>
            <a:custGeom>
              <a:avLst/>
              <a:gdLst>
                <a:gd name="connsiteX0" fmla="*/ 10623 w 255141"/>
                <a:gd name="connsiteY0" fmla="*/ 0 h 647700"/>
                <a:gd name="connsiteX1" fmla="*/ 23323 w 255141"/>
                <a:gd name="connsiteY1" fmla="*/ 282575 h 647700"/>
                <a:gd name="connsiteX2" fmla="*/ 216998 w 255141"/>
                <a:gd name="connsiteY2" fmla="*/ 384175 h 647700"/>
                <a:gd name="connsiteX3" fmla="*/ 255098 w 255141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141" h="647700">
                  <a:moveTo>
                    <a:pt x="10623" y="0"/>
                  </a:moveTo>
                  <a:cubicBezTo>
                    <a:pt x="-225" y="109273"/>
                    <a:pt x="-11073" y="218546"/>
                    <a:pt x="23323" y="282575"/>
                  </a:cubicBezTo>
                  <a:cubicBezTo>
                    <a:pt x="57719" y="346604"/>
                    <a:pt x="178369" y="323321"/>
                    <a:pt x="216998" y="384175"/>
                  </a:cubicBezTo>
                  <a:cubicBezTo>
                    <a:pt x="255627" y="445029"/>
                    <a:pt x="255362" y="546364"/>
                    <a:pt x="255098" y="647700"/>
                  </a:cubicBezTo>
                </a:path>
              </a:pathLst>
            </a:custGeom>
            <a:noFill/>
            <a:ln w="12700" cap="flat">
              <a:solidFill>
                <a:srgbClr val="00597D"/>
              </a:solidFill>
              <a:prstDash val="solid"/>
              <a:round/>
              <a:tailEnd type="triangle" w="sm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8EC17282-EE2F-1542-968D-5BC641A2E263}"/>
                </a:ext>
              </a:extLst>
            </p:cNvPr>
            <p:cNvSpPr/>
            <p:nvPr/>
          </p:nvSpPr>
          <p:spPr>
            <a:xfrm>
              <a:off x="2145171" y="1119925"/>
              <a:ext cx="45719" cy="238124"/>
            </a:xfrm>
            <a:custGeom>
              <a:avLst/>
              <a:gdLst>
                <a:gd name="connsiteX0" fmla="*/ 10623 w 255141"/>
                <a:gd name="connsiteY0" fmla="*/ 0 h 647700"/>
                <a:gd name="connsiteX1" fmla="*/ 23323 w 255141"/>
                <a:gd name="connsiteY1" fmla="*/ 282575 h 647700"/>
                <a:gd name="connsiteX2" fmla="*/ 216998 w 255141"/>
                <a:gd name="connsiteY2" fmla="*/ 384175 h 647700"/>
                <a:gd name="connsiteX3" fmla="*/ 255098 w 255141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141" h="647700">
                  <a:moveTo>
                    <a:pt x="10623" y="0"/>
                  </a:moveTo>
                  <a:cubicBezTo>
                    <a:pt x="-225" y="109273"/>
                    <a:pt x="-11073" y="218546"/>
                    <a:pt x="23323" y="282575"/>
                  </a:cubicBezTo>
                  <a:cubicBezTo>
                    <a:pt x="57719" y="346604"/>
                    <a:pt x="178369" y="323321"/>
                    <a:pt x="216998" y="384175"/>
                  </a:cubicBezTo>
                  <a:cubicBezTo>
                    <a:pt x="255627" y="445029"/>
                    <a:pt x="255362" y="546364"/>
                    <a:pt x="255098" y="647700"/>
                  </a:cubicBezTo>
                </a:path>
              </a:pathLst>
            </a:custGeom>
            <a:noFill/>
            <a:ln w="12700" cap="flat">
              <a:solidFill>
                <a:srgbClr val="00597D"/>
              </a:solidFill>
              <a:prstDash val="solid"/>
              <a:round/>
              <a:tailEnd type="triangle" w="sm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E0C733B9-D4D0-C04C-AA11-3D2A6598CB21}"/>
                </a:ext>
              </a:extLst>
            </p:cNvPr>
            <p:cNvSpPr/>
            <p:nvPr/>
          </p:nvSpPr>
          <p:spPr>
            <a:xfrm>
              <a:off x="2240382" y="1119925"/>
              <a:ext cx="45719" cy="238124"/>
            </a:xfrm>
            <a:custGeom>
              <a:avLst/>
              <a:gdLst>
                <a:gd name="connsiteX0" fmla="*/ 10623 w 255141"/>
                <a:gd name="connsiteY0" fmla="*/ 0 h 647700"/>
                <a:gd name="connsiteX1" fmla="*/ 23323 w 255141"/>
                <a:gd name="connsiteY1" fmla="*/ 282575 h 647700"/>
                <a:gd name="connsiteX2" fmla="*/ 216998 w 255141"/>
                <a:gd name="connsiteY2" fmla="*/ 384175 h 647700"/>
                <a:gd name="connsiteX3" fmla="*/ 255098 w 255141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141" h="647700">
                  <a:moveTo>
                    <a:pt x="10623" y="0"/>
                  </a:moveTo>
                  <a:cubicBezTo>
                    <a:pt x="-225" y="109273"/>
                    <a:pt x="-11073" y="218546"/>
                    <a:pt x="23323" y="282575"/>
                  </a:cubicBezTo>
                  <a:cubicBezTo>
                    <a:pt x="57719" y="346604"/>
                    <a:pt x="178369" y="323321"/>
                    <a:pt x="216998" y="384175"/>
                  </a:cubicBezTo>
                  <a:cubicBezTo>
                    <a:pt x="255627" y="445029"/>
                    <a:pt x="255362" y="546364"/>
                    <a:pt x="255098" y="647700"/>
                  </a:cubicBezTo>
                </a:path>
              </a:pathLst>
            </a:custGeom>
            <a:noFill/>
            <a:ln w="12700" cap="flat">
              <a:solidFill>
                <a:srgbClr val="00597D"/>
              </a:solidFill>
              <a:prstDash val="solid"/>
              <a:round/>
              <a:tailEnd type="triangle" w="sm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89" name="Graphic 188">
            <a:extLst>
              <a:ext uri="{FF2B5EF4-FFF2-40B4-BE49-F238E27FC236}">
                <a16:creationId xmlns:a16="http://schemas.microsoft.com/office/drawing/2014/main" id="{2D5C206A-7E84-844C-925C-B758D4E68E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04044" y="3282647"/>
            <a:ext cx="234000" cy="2340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</p:pic>
      <p:sp>
        <p:nvSpPr>
          <p:cNvPr id="190" name="Circular Arrow 189">
            <a:extLst>
              <a:ext uri="{FF2B5EF4-FFF2-40B4-BE49-F238E27FC236}">
                <a16:creationId xmlns:a16="http://schemas.microsoft.com/office/drawing/2014/main" id="{867C9F22-E607-CC4C-87E0-FB4CE3B5B89A}"/>
              </a:ext>
            </a:extLst>
          </p:cNvPr>
          <p:cNvSpPr/>
          <p:nvPr/>
        </p:nvSpPr>
        <p:spPr>
          <a:xfrm rot="18758684">
            <a:off x="1695924" y="3213513"/>
            <a:ext cx="394752" cy="392503"/>
          </a:xfrm>
          <a:prstGeom prst="circularArrow">
            <a:avLst>
              <a:gd name="adj1" fmla="val 8056"/>
              <a:gd name="adj2" fmla="val 1142319"/>
              <a:gd name="adj3" fmla="val 20449209"/>
              <a:gd name="adj4" fmla="val 5334910"/>
              <a:gd name="adj5" fmla="val 15519"/>
            </a:avLst>
          </a:prstGeom>
          <a:solidFill>
            <a:srgbClr val="00597D"/>
          </a:solidFill>
          <a:ln w="6350" cap="flat">
            <a:solidFill>
              <a:srgbClr val="00597D"/>
            </a:solidFill>
            <a:prstDash val="solid"/>
            <a:round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338F922C-1FE7-DA44-95A3-1E54C8D823B1}"/>
              </a:ext>
            </a:extLst>
          </p:cNvPr>
          <p:cNvCxnSpPr>
            <a:cxnSpLocks/>
          </p:cNvCxnSpPr>
          <p:nvPr/>
        </p:nvCxnSpPr>
        <p:spPr>
          <a:xfrm>
            <a:off x="3083801" y="3390361"/>
            <a:ext cx="246122" cy="0"/>
          </a:xfrm>
          <a:prstGeom prst="straightConnector1">
            <a:avLst/>
          </a:prstGeom>
          <a:noFill/>
          <a:ln w="31750" cap="flat">
            <a:solidFill>
              <a:schemeClr val="accent1">
                <a:lumMod val="50000"/>
              </a:schemeClr>
            </a:solidFill>
            <a:prstDash val="solid"/>
            <a:round/>
            <a:headEnd type="triangle" w="med" len="med"/>
            <a:tailEnd type="triangle"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0131E22B-E758-EF42-A755-101F216ACE74}"/>
              </a:ext>
            </a:extLst>
          </p:cNvPr>
          <p:cNvCxnSpPr>
            <a:cxnSpLocks/>
          </p:cNvCxnSpPr>
          <p:nvPr/>
        </p:nvCxnSpPr>
        <p:spPr>
          <a:xfrm>
            <a:off x="4473854" y="3390361"/>
            <a:ext cx="573680" cy="0"/>
          </a:xfrm>
          <a:prstGeom prst="straightConnector1">
            <a:avLst/>
          </a:prstGeom>
          <a:noFill/>
          <a:ln w="31750" cap="flat">
            <a:solidFill>
              <a:schemeClr val="accent1">
                <a:lumMod val="50000"/>
                <a:alpha val="70000"/>
              </a:schemeClr>
            </a:solidFill>
            <a:prstDash val="solid"/>
            <a:round/>
            <a:headEnd type="triangle" w="med" len="med"/>
            <a:tailEnd type="triangle"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5A0192-9407-134B-A127-CC850C8E7EE2}"/>
              </a:ext>
            </a:extLst>
          </p:cNvPr>
          <p:cNvCxnSpPr/>
          <p:nvPr/>
        </p:nvCxnSpPr>
        <p:spPr>
          <a:xfrm>
            <a:off x="1329734" y="2755900"/>
            <a:ext cx="6972300" cy="0"/>
          </a:xfrm>
          <a:prstGeom prst="line">
            <a:avLst/>
          </a:prstGeom>
          <a:noFill/>
          <a:ln w="9525" cap="flat">
            <a:solidFill>
              <a:srgbClr val="00597D"/>
            </a:solidFill>
            <a:prstDash val="solid"/>
            <a:round/>
            <a:headEnd type="none" w="med" len="med"/>
            <a:tailEnd type="non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id="{6A4BCA8E-F706-1247-BAEE-7EB992388056}"/>
              </a:ext>
            </a:extLst>
          </p:cNvPr>
          <p:cNvCxnSpPr>
            <a:cxnSpLocks/>
          </p:cNvCxnSpPr>
          <p:nvPr/>
        </p:nvCxnSpPr>
        <p:spPr>
          <a:xfrm>
            <a:off x="3074928" y="1397395"/>
            <a:ext cx="2259072" cy="0"/>
          </a:xfrm>
          <a:prstGeom prst="straightConnector1">
            <a:avLst/>
          </a:prstGeom>
          <a:noFill/>
          <a:ln w="31750" cap="flat">
            <a:solidFill>
              <a:schemeClr val="accent1">
                <a:lumMod val="50000"/>
                <a:alpha val="70000"/>
              </a:schemeClr>
            </a:solidFill>
            <a:prstDash val="solid"/>
            <a:round/>
            <a:headEnd type="triangle" w="med" len="med"/>
            <a:tailEnd type="triangle"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5EED2727-DCF1-1944-94A3-05252580D15D}"/>
              </a:ext>
            </a:extLst>
          </p:cNvPr>
          <p:cNvCxnSpPr>
            <a:cxnSpLocks/>
          </p:cNvCxnSpPr>
          <p:nvPr/>
        </p:nvCxnSpPr>
        <p:spPr>
          <a:xfrm>
            <a:off x="3074928" y="1527927"/>
            <a:ext cx="3847309" cy="0"/>
          </a:xfrm>
          <a:prstGeom prst="straightConnector1">
            <a:avLst/>
          </a:prstGeom>
          <a:noFill/>
          <a:ln w="31750" cap="flat">
            <a:solidFill>
              <a:schemeClr val="accent1">
                <a:lumMod val="50000"/>
                <a:alpha val="55000"/>
              </a:schemeClr>
            </a:solidFill>
            <a:prstDash val="solid"/>
            <a:round/>
            <a:headEnd type="triangle" w="med" len="med"/>
            <a:tailEnd type="triangle"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B61477B3-5565-5941-9AEB-B1214C33C5A0}"/>
              </a:ext>
            </a:extLst>
          </p:cNvPr>
          <p:cNvCxnSpPr>
            <a:cxnSpLocks/>
          </p:cNvCxnSpPr>
          <p:nvPr/>
        </p:nvCxnSpPr>
        <p:spPr>
          <a:xfrm>
            <a:off x="5682784" y="3390361"/>
            <a:ext cx="864066" cy="0"/>
          </a:xfrm>
          <a:prstGeom prst="straightConnector1">
            <a:avLst/>
          </a:prstGeom>
          <a:noFill/>
          <a:ln w="31750" cap="flat">
            <a:solidFill>
              <a:schemeClr val="accent1">
                <a:lumMod val="50000"/>
                <a:alpha val="50000"/>
              </a:schemeClr>
            </a:solidFill>
            <a:prstDash val="solid"/>
            <a:round/>
            <a:headEnd type="triangle" w="med" len="med"/>
            <a:tailEnd type="triangle"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6" name="Straight Arrow Connector 195">
            <a:extLst>
              <a:ext uri="{FF2B5EF4-FFF2-40B4-BE49-F238E27FC236}">
                <a16:creationId xmlns:a16="http://schemas.microsoft.com/office/drawing/2014/main" id="{470AF9D7-5E66-BD41-8A89-83B873833349}"/>
              </a:ext>
            </a:extLst>
          </p:cNvPr>
          <p:cNvCxnSpPr>
            <a:cxnSpLocks/>
          </p:cNvCxnSpPr>
          <p:nvPr/>
        </p:nvCxnSpPr>
        <p:spPr>
          <a:xfrm>
            <a:off x="3567583" y="3390361"/>
            <a:ext cx="540867" cy="0"/>
          </a:xfrm>
          <a:prstGeom prst="straightConnector1">
            <a:avLst/>
          </a:prstGeom>
          <a:noFill/>
          <a:ln w="31750" cap="flat">
            <a:solidFill>
              <a:schemeClr val="accent1">
                <a:lumMod val="50000"/>
                <a:alpha val="85000"/>
              </a:schemeClr>
            </a:solidFill>
            <a:prstDash val="solid"/>
            <a:round/>
            <a:headEnd type="triangle" w="med" len="med"/>
            <a:tailEnd type="triangle"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9" name="TextBox 198">
            <a:extLst>
              <a:ext uri="{FF2B5EF4-FFF2-40B4-BE49-F238E27FC236}">
                <a16:creationId xmlns:a16="http://schemas.microsoft.com/office/drawing/2014/main" id="{BF9FA3C7-3DE6-334A-A268-2BE13955E665}"/>
              </a:ext>
            </a:extLst>
          </p:cNvPr>
          <p:cNvSpPr txBox="1"/>
          <p:nvPr/>
        </p:nvSpPr>
        <p:spPr>
          <a:xfrm>
            <a:off x="643383" y="4749056"/>
            <a:ext cx="8062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aseline="30000" dirty="0">
                <a:solidFill>
                  <a:srgbClr val="424242"/>
                </a:solidFill>
                <a:latin typeface="Avenir Next Condensed" panose="020B0506020202020204" pitchFamily="34" charset="0"/>
              </a:rPr>
              <a:t>1</a:t>
            </a:r>
            <a:r>
              <a:rPr lang="en-US" sz="800" dirty="0">
                <a:solidFill>
                  <a:srgbClr val="424242"/>
                </a:solidFill>
                <a:latin typeface="Avenir Next Condensed" panose="020B0506020202020204" pitchFamily="34" charset="0"/>
              </a:rPr>
              <a:t> A. Ilic, F. </a:t>
            </a:r>
            <a:r>
              <a:rPr lang="en-US" sz="800" dirty="0" err="1">
                <a:solidFill>
                  <a:srgbClr val="424242"/>
                </a:solidFill>
                <a:latin typeface="Avenir Next Condensed" panose="020B0506020202020204" pitchFamily="34" charset="0"/>
              </a:rPr>
              <a:t>Pratas</a:t>
            </a:r>
            <a:r>
              <a:rPr lang="en-US" sz="800" dirty="0">
                <a:solidFill>
                  <a:srgbClr val="424242"/>
                </a:solidFill>
                <a:latin typeface="Avenir Next Condensed" panose="020B0506020202020204" pitchFamily="34" charset="0"/>
              </a:rPr>
              <a:t> and L. Sousa, “Cache-aware Roofline Model: Upgrading the Loft”, IEEE Computer Architecture Letters (2014)</a:t>
            </a:r>
          </a:p>
          <a:p>
            <a:r>
              <a:rPr lang="en-US" sz="800" baseline="30000" dirty="0">
                <a:solidFill>
                  <a:srgbClr val="424242"/>
                </a:solidFill>
                <a:latin typeface="Avenir Next Condensed" panose="020B0506020202020204" pitchFamily="34" charset="0"/>
              </a:rPr>
              <a:t>2</a:t>
            </a:r>
            <a:r>
              <a:rPr lang="en-US" sz="800" dirty="0">
                <a:solidFill>
                  <a:srgbClr val="424242"/>
                </a:solidFill>
                <a:latin typeface="Avenir Next Condensed" panose="020B0506020202020204" pitchFamily="34" charset="0"/>
              </a:rPr>
              <a:t> S. Williams, A. Waterman, D. Patterson, "Roofline: An Insightful Visual Performance Model for Multicore Architectures”, </a:t>
            </a:r>
            <a:r>
              <a:rPr lang="en-US" sz="800" dirty="0" err="1">
                <a:solidFill>
                  <a:srgbClr val="424242"/>
                </a:solidFill>
                <a:latin typeface="Avenir Next Condensed" panose="020B0506020202020204" pitchFamily="34" charset="0"/>
              </a:rPr>
              <a:t>Commun</a:t>
            </a:r>
            <a:r>
              <a:rPr lang="en-US" sz="800" dirty="0">
                <a:solidFill>
                  <a:srgbClr val="424242"/>
                </a:solidFill>
                <a:latin typeface="Avenir Next Condensed" panose="020B0506020202020204" pitchFamily="34" charset="0"/>
              </a:rPr>
              <a:t>. ACM (2009)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27E8913-0422-5845-943E-EF890324F6B8}"/>
              </a:ext>
            </a:extLst>
          </p:cNvPr>
          <p:cNvGrpSpPr/>
          <p:nvPr/>
        </p:nvGrpSpPr>
        <p:grpSpPr>
          <a:xfrm>
            <a:off x="4159393" y="1776381"/>
            <a:ext cx="1905437" cy="887216"/>
            <a:chOff x="2461386" y="1763850"/>
            <a:chExt cx="1905437" cy="887216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39335E09-80AC-174F-81D7-ED7F06D66D2D}"/>
                </a:ext>
              </a:extLst>
            </p:cNvPr>
            <p:cNvSpPr>
              <a:spLocks noChangeAspect="1"/>
            </p:cNvSpPr>
            <p:nvPr/>
          </p:nvSpPr>
          <p:spPr>
            <a:xfrm rot="5400000" flipV="1">
              <a:off x="2970497" y="1254739"/>
              <a:ext cx="887216" cy="19054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 cap="flat">
              <a:solidFill>
                <a:schemeClr val="tx2"/>
              </a:solidFill>
              <a:prstDash val="solid"/>
              <a:round/>
            </a:ln>
            <a:effectLst>
              <a:outerShdw blurRad="50800" dist="38100" dir="270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91439" rIns="91439" bIns="91439" numCol="1" spcCol="38100" rtlCol="0" anchor="t">
              <a:no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DFE45B8-2221-BC4E-9C55-91A66FFCB4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09171" y="1830165"/>
              <a:ext cx="504779" cy="589784"/>
            </a:xfrm>
            <a:prstGeom prst="line">
              <a:avLst/>
            </a:prstGeom>
            <a:noFill/>
            <a:ln w="12700" cap="flat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C58E9F8D-B7F7-734F-B44A-D61B4BA36C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06862" y="1823642"/>
              <a:ext cx="997822" cy="6523"/>
            </a:xfrm>
            <a:prstGeom prst="line">
              <a:avLst/>
            </a:prstGeom>
            <a:noFill/>
            <a:ln w="12700" cap="flat">
              <a:solidFill>
                <a:srgbClr val="00597D"/>
              </a:solidFill>
              <a:prstDash val="solid"/>
              <a:round/>
              <a:headEnd type="none" w="med" len="med"/>
              <a:tailEnd type="non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C1F50B7-46E9-CE4F-8F6A-5D9E7DD5B3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63244" y="1827101"/>
              <a:ext cx="504779" cy="589784"/>
            </a:xfrm>
            <a:prstGeom prst="line">
              <a:avLst/>
            </a:prstGeom>
            <a:noFill/>
            <a:ln w="12700" cap="flat">
              <a:solidFill>
                <a:schemeClr val="accent1">
                  <a:lumMod val="50000"/>
                  <a:alpha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D66CE0AB-DA0A-584E-8D10-9D073E0705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24405" y="1828049"/>
              <a:ext cx="504779" cy="589784"/>
            </a:xfrm>
            <a:prstGeom prst="line">
              <a:avLst/>
            </a:prstGeom>
            <a:noFill/>
            <a:ln w="12700" cap="flat">
              <a:solidFill>
                <a:schemeClr val="accent1">
                  <a:lumMod val="50000"/>
                  <a:alpha val="7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ECE517EB-4B5A-C044-9EAF-7A8B72232C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54351" y="1828633"/>
              <a:ext cx="504779" cy="589784"/>
            </a:xfrm>
            <a:prstGeom prst="line">
              <a:avLst/>
            </a:prstGeom>
            <a:noFill/>
            <a:ln w="12700" cap="flat">
              <a:solidFill>
                <a:schemeClr val="accent1">
                  <a:lumMod val="50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B0CF6DBD-1E13-5B49-B12E-9BE9E9FDFA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9105" y="2478045"/>
              <a:ext cx="1652801" cy="1"/>
            </a:xfrm>
            <a:prstGeom prst="line">
              <a:avLst/>
            </a:prstGeom>
            <a:noFill/>
            <a:ln w="317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arrow" w="sm" len="sm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F63599CA-AFD3-F540-AFFB-64C6A26A3447}"/>
                </a:ext>
              </a:extLst>
            </p:cNvPr>
            <p:cNvCxnSpPr>
              <a:cxnSpLocks/>
            </p:cNvCxnSpPr>
            <p:nvPr/>
          </p:nvCxnSpPr>
          <p:spPr>
            <a:xfrm>
              <a:off x="2636707" y="1823642"/>
              <a:ext cx="0" cy="659536"/>
            </a:xfrm>
            <a:prstGeom prst="line">
              <a:avLst/>
            </a:prstGeom>
            <a:noFill/>
            <a:ln w="317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arrow" w="sm" len="sm"/>
              <a:tailEnd type="non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8643C4FD-7C9C-9949-B0A4-CD6836EAF5C1}"/>
                </a:ext>
              </a:extLst>
            </p:cNvPr>
            <p:cNvSpPr txBox="1"/>
            <p:nvPr/>
          </p:nvSpPr>
          <p:spPr>
            <a:xfrm>
              <a:off x="3254351" y="2499273"/>
              <a:ext cx="339837" cy="10772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7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flops/byte</a:t>
              </a:r>
              <a:endParaRPr lang="en-US" sz="700" b="1" baseline="30000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D731A7BB-1F80-FB44-A664-EF5E5F296CC5}"/>
                </a:ext>
              </a:extLst>
            </p:cNvPr>
            <p:cNvSpPr txBox="1"/>
            <p:nvPr/>
          </p:nvSpPr>
          <p:spPr>
            <a:xfrm rot="16200000">
              <a:off x="2445566" y="2131910"/>
              <a:ext cx="224420" cy="10772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marL="0" marR="0" indent="0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700" b="1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Helvetica Neue Condensed" panose="02000503000000020004" pitchFamily="2" charset="0"/>
                </a:rPr>
                <a:t>flops/s</a:t>
              </a:r>
              <a:endParaRPr lang="en-US" sz="700" b="1" baseline="30000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19BC4C0-2FDA-AF46-83F3-5553FC02517A}"/>
              </a:ext>
            </a:extLst>
          </p:cNvPr>
          <p:cNvGrpSpPr/>
          <p:nvPr/>
        </p:nvGrpSpPr>
        <p:grpSpPr>
          <a:xfrm>
            <a:off x="3496436" y="3805976"/>
            <a:ext cx="3965184" cy="887216"/>
            <a:chOff x="2470603" y="3767876"/>
            <a:chExt cx="3965184" cy="887216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210A6BA-8578-444A-939D-36BDB91100B5}"/>
                </a:ext>
              </a:extLst>
            </p:cNvPr>
            <p:cNvGrpSpPr/>
            <p:nvPr/>
          </p:nvGrpSpPr>
          <p:grpSpPr>
            <a:xfrm>
              <a:off x="2470603" y="3767876"/>
              <a:ext cx="897876" cy="887216"/>
              <a:chOff x="2432050" y="3792664"/>
              <a:chExt cx="897876" cy="887216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27E8AD8D-1D57-9549-8D9A-3FDFB09C8E1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2437380" y="3787334"/>
                <a:ext cx="887216" cy="89787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 cap="flat">
                <a:solidFill>
                  <a:schemeClr val="tx2"/>
                </a:solidFill>
                <a:prstDash val="solid"/>
                <a:round/>
              </a:ln>
              <a:effectLst>
                <a:outerShdw blurRad="50800" dist="381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2F59FD75-DD9D-6347-8F90-ED8F6BDEEF1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09171" y="3880243"/>
                <a:ext cx="264449" cy="541832"/>
              </a:xfrm>
              <a:prstGeom prst="line">
                <a:avLst/>
              </a:prstGeom>
              <a:noFill/>
              <a:ln w="12700" cap="flat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882C1906-2502-084E-9649-F0A314DC36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66532" y="3880244"/>
                <a:ext cx="287819" cy="0"/>
              </a:xfrm>
              <a:prstGeom prst="line">
                <a:avLst/>
              </a:prstGeom>
              <a:noFill/>
              <a:ln w="12700" cap="flat">
                <a:solidFill>
                  <a:srgbClr val="00597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70E9A141-77E3-A84C-8B79-4F8699008A1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04338" y="4506862"/>
                <a:ext cx="671225" cy="1"/>
              </a:xfrm>
              <a:prstGeom prst="line">
                <a:avLst/>
              </a:prstGeom>
              <a:noFill/>
              <a:ln w="3175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arrow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9C20387A-532C-5A42-95C5-331F675DBD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01940" y="3852456"/>
                <a:ext cx="0" cy="659536"/>
              </a:xfrm>
              <a:prstGeom prst="line">
                <a:avLst/>
              </a:prstGeom>
              <a:noFill/>
              <a:ln w="3175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arrow" w="sm" len="sm"/>
                <a:tailEnd type="none" w="med" len="med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B5BF8582-12C1-1F4A-987F-8CA5F539E749}"/>
                  </a:ext>
                </a:extLst>
              </p:cNvPr>
              <p:cNvSpPr txBox="1"/>
              <p:nvPr/>
            </p:nvSpPr>
            <p:spPr>
              <a:xfrm>
                <a:off x="2693546" y="4541757"/>
                <a:ext cx="464871" cy="10772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700" b="1" dirty="0">
                    <a:solidFill>
                      <a:srgbClr val="424242"/>
                    </a:solidFill>
                    <a:latin typeface="Avenir Next Condensed Demi Bold" panose="020B0506020202020204" pitchFamily="34" charset="0"/>
                    <a:ea typeface="Helvetica Neue Condensed" panose="02000503000000020004" pitchFamily="2" charset="0"/>
                    <a:cs typeface="Helvetica Neue Condensed" panose="02000503000000020004" pitchFamily="2" charset="0"/>
                  </a:rPr>
                  <a:t>flops/L1_byte</a:t>
                </a:r>
                <a:endParaRPr lang="en-US" sz="700" b="1" baseline="30000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Helvetica Neue Condensed" panose="02000503000000020004" pitchFamily="2" charset="0"/>
                </a:endParaRP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743C157C-F821-444C-8DEB-8DFF9DA460B7}"/>
                  </a:ext>
                </a:extLst>
              </p:cNvPr>
              <p:cNvSpPr txBox="1"/>
              <p:nvPr/>
            </p:nvSpPr>
            <p:spPr>
              <a:xfrm rot="16200000">
                <a:off x="2410799" y="4160724"/>
                <a:ext cx="224420" cy="10772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700" b="1" dirty="0">
                    <a:solidFill>
                      <a:srgbClr val="424242"/>
                    </a:solidFill>
                    <a:latin typeface="Avenir Next Condensed Demi Bold" panose="020B0506020202020204" pitchFamily="34" charset="0"/>
                    <a:ea typeface="Helvetica Neue Condensed" panose="02000503000000020004" pitchFamily="2" charset="0"/>
                    <a:cs typeface="Helvetica Neue Condensed" panose="02000503000000020004" pitchFamily="2" charset="0"/>
                  </a:rPr>
                  <a:t>flops/s</a:t>
                </a:r>
                <a:endParaRPr lang="en-US" sz="700" b="1" baseline="30000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Helvetica Neue Condensed" panose="02000503000000020004" pitchFamily="2" charset="0"/>
                </a:endParaRPr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E86ED500-715D-7C4F-B8BD-85607032E9FC}"/>
                </a:ext>
              </a:extLst>
            </p:cNvPr>
            <p:cNvGrpSpPr/>
            <p:nvPr/>
          </p:nvGrpSpPr>
          <p:grpSpPr>
            <a:xfrm>
              <a:off x="3493039" y="3767876"/>
              <a:ext cx="897876" cy="887216"/>
              <a:chOff x="2432050" y="3792664"/>
              <a:chExt cx="897876" cy="887216"/>
            </a:xfrm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8536EB40-C42F-5345-A696-ED7D0D76D3C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2437380" y="3787334"/>
                <a:ext cx="887216" cy="89787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 cap="flat">
                <a:solidFill>
                  <a:schemeClr val="tx2"/>
                </a:solidFill>
                <a:prstDash val="solid"/>
                <a:round/>
              </a:ln>
              <a:effectLst>
                <a:outerShdw blurRad="50800" dist="381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B63DBC93-7A4C-9A49-AD2A-0ABEDD704E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09171" y="3880243"/>
                <a:ext cx="264449" cy="541832"/>
              </a:xfrm>
              <a:prstGeom prst="line">
                <a:avLst/>
              </a:prstGeom>
              <a:noFill/>
              <a:ln w="12700" cap="flat">
                <a:solidFill>
                  <a:schemeClr val="accent1">
                    <a:lumMod val="50000"/>
                    <a:alpha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628825AD-3412-0C4D-AA80-B979D0B886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66532" y="3880244"/>
                <a:ext cx="287819" cy="0"/>
              </a:xfrm>
              <a:prstGeom prst="line">
                <a:avLst/>
              </a:prstGeom>
              <a:noFill/>
              <a:ln w="12700" cap="flat">
                <a:solidFill>
                  <a:srgbClr val="00597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4CD53956-7BA0-784F-BF8A-5142028601A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04338" y="4506862"/>
                <a:ext cx="671225" cy="1"/>
              </a:xfrm>
              <a:prstGeom prst="line">
                <a:avLst/>
              </a:prstGeom>
              <a:noFill/>
              <a:ln w="3175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arrow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2FC45C9A-B8DD-934C-B6B7-D75DB9D9C8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01940" y="3852456"/>
                <a:ext cx="0" cy="659536"/>
              </a:xfrm>
              <a:prstGeom prst="line">
                <a:avLst/>
              </a:prstGeom>
              <a:noFill/>
              <a:ln w="3175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arrow" w="sm" len="sm"/>
                <a:tailEnd type="none" w="med" len="med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0D64970E-A524-4047-B224-5305A2A8B07D}"/>
                  </a:ext>
                </a:extLst>
              </p:cNvPr>
              <p:cNvSpPr txBox="1"/>
              <p:nvPr/>
            </p:nvSpPr>
            <p:spPr>
              <a:xfrm>
                <a:off x="2693546" y="4541757"/>
                <a:ext cx="464871" cy="10772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700" b="1" dirty="0">
                    <a:solidFill>
                      <a:srgbClr val="424242"/>
                    </a:solidFill>
                    <a:latin typeface="Avenir Next Condensed Demi Bold" panose="020B0506020202020204" pitchFamily="34" charset="0"/>
                    <a:ea typeface="Helvetica Neue Condensed" panose="02000503000000020004" pitchFamily="2" charset="0"/>
                    <a:cs typeface="Helvetica Neue Condensed" panose="02000503000000020004" pitchFamily="2" charset="0"/>
                  </a:rPr>
                  <a:t>flops/L2_byte</a:t>
                </a:r>
                <a:endParaRPr lang="en-US" sz="700" b="1" baseline="30000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Helvetica Neue Condensed" panose="02000503000000020004" pitchFamily="2" charset="0"/>
                </a:endParaRPr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1A1967E7-A918-A045-A752-146B6F706F6D}"/>
                  </a:ext>
                </a:extLst>
              </p:cNvPr>
              <p:cNvSpPr txBox="1"/>
              <p:nvPr/>
            </p:nvSpPr>
            <p:spPr>
              <a:xfrm rot="16200000">
                <a:off x="2410799" y="4160724"/>
                <a:ext cx="224420" cy="10772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700" b="1" dirty="0">
                    <a:solidFill>
                      <a:srgbClr val="424242"/>
                    </a:solidFill>
                    <a:latin typeface="Avenir Next Condensed Demi Bold" panose="020B0506020202020204" pitchFamily="34" charset="0"/>
                    <a:ea typeface="Helvetica Neue Condensed" panose="02000503000000020004" pitchFamily="2" charset="0"/>
                    <a:cs typeface="Helvetica Neue Condensed" panose="02000503000000020004" pitchFamily="2" charset="0"/>
                  </a:rPr>
                  <a:t>flops/s</a:t>
                </a:r>
                <a:endParaRPr lang="en-US" sz="700" b="1" baseline="30000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Helvetica Neue Condensed" panose="02000503000000020004" pitchFamily="2" charset="0"/>
                </a:endParaRPr>
              </a:p>
            </p:txBody>
          </p:sp>
        </p:grp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60324253-21BC-2245-8617-472323577A0D}"/>
                </a:ext>
              </a:extLst>
            </p:cNvPr>
            <p:cNvGrpSpPr/>
            <p:nvPr/>
          </p:nvGrpSpPr>
          <p:grpSpPr>
            <a:xfrm>
              <a:off x="4515475" y="3767876"/>
              <a:ext cx="897876" cy="887216"/>
              <a:chOff x="2432050" y="3792664"/>
              <a:chExt cx="897876" cy="887216"/>
            </a:xfrm>
          </p:grpSpPr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CA63A906-CBD7-CA44-BF68-5BA16FF8D22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2437380" y="3787334"/>
                <a:ext cx="887216" cy="89787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 cap="flat">
                <a:solidFill>
                  <a:schemeClr val="tx2"/>
                </a:solidFill>
                <a:prstDash val="solid"/>
                <a:round/>
              </a:ln>
              <a:effectLst>
                <a:outerShdw blurRad="50800" dist="381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9DDABD5E-2087-5446-8940-B5E24AA85E5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09171" y="3880243"/>
                <a:ext cx="264449" cy="541832"/>
              </a:xfrm>
              <a:prstGeom prst="line">
                <a:avLst/>
              </a:prstGeom>
              <a:noFill/>
              <a:ln w="12700" cap="flat">
                <a:solidFill>
                  <a:schemeClr val="accent1">
                    <a:lumMod val="50000"/>
                    <a:alpha val="7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2DBD3A71-05D0-1D43-8653-83564A754F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66532" y="3880244"/>
                <a:ext cx="287819" cy="0"/>
              </a:xfrm>
              <a:prstGeom prst="line">
                <a:avLst/>
              </a:prstGeom>
              <a:noFill/>
              <a:ln w="12700" cap="flat">
                <a:solidFill>
                  <a:srgbClr val="00597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1717455B-ED6C-1945-87F3-FF327B200C8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04338" y="4506862"/>
                <a:ext cx="671225" cy="1"/>
              </a:xfrm>
              <a:prstGeom prst="line">
                <a:avLst/>
              </a:prstGeom>
              <a:noFill/>
              <a:ln w="3175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arrow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DC8D1F81-B12B-6949-970E-5F5F3F7997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01940" y="3852456"/>
                <a:ext cx="0" cy="659536"/>
              </a:xfrm>
              <a:prstGeom prst="line">
                <a:avLst/>
              </a:prstGeom>
              <a:noFill/>
              <a:ln w="3175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arrow" w="sm" len="sm"/>
                <a:tailEnd type="none" w="med" len="med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A9473F21-AF92-0F43-A371-2B0A6ECBDE54}"/>
                  </a:ext>
                </a:extLst>
              </p:cNvPr>
              <p:cNvSpPr txBox="1"/>
              <p:nvPr/>
            </p:nvSpPr>
            <p:spPr>
              <a:xfrm>
                <a:off x="2693546" y="4541757"/>
                <a:ext cx="500137" cy="10772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700" b="1" dirty="0">
                    <a:solidFill>
                      <a:srgbClr val="424242"/>
                    </a:solidFill>
                    <a:latin typeface="Avenir Next Condensed Demi Bold" panose="020B0506020202020204" pitchFamily="34" charset="0"/>
                    <a:ea typeface="Helvetica Neue Condensed" panose="02000503000000020004" pitchFamily="2" charset="0"/>
                    <a:cs typeface="Helvetica Neue Condensed" panose="02000503000000020004" pitchFamily="2" charset="0"/>
                  </a:rPr>
                  <a:t>flops/</a:t>
                </a:r>
                <a:r>
                  <a:rPr lang="en-US" sz="700" b="1" dirty="0" err="1">
                    <a:solidFill>
                      <a:srgbClr val="424242"/>
                    </a:solidFill>
                    <a:latin typeface="Avenir Next Condensed Demi Bold" panose="020B0506020202020204" pitchFamily="34" charset="0"/>
                    <a:ea typeface="Helvetica Neue Condensed" panose="02000503000000020004" pitchFamily="2" charset="0"/>
                    <a:cs typeface="Helvetica Neue Condensed" panose="02000503000000020004" pitchFamily="2" charset="0"/>
                  </a:rPr>
                  <a:t>LLC_byte</a:t>
                </a:r>
                <a:endParaRPr lang="en-US" sz="700" b="1" baseline="30000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Helvetica Neue Condensed" panose="02000503000000020004" pitchFamily="2" charset="0"/>
                </a:endParaRPr>
              </a:p>
            </p:txBody>
          </p:sp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1B2F6A56-0CA1-5F45-ACB8-FF03F4A2E446}"/>
                  </a:ext>
                </a:extLst>
              </p:cNvPr>
              <p:cNvSpPr txBox="1"/>
              <p:nvPr/>
            </p:nvSpPr>
            <p:spPr>
              <a:xfrm rot="16200000">
                <a:off x="2410799" y="4160724"/>
                <a:ext cx="224420" cy="10772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700" b="1" dirty="0">
                    <a:solidFill>
                      <a:srgbClr val="424242"/>
                    </a:solidFill>
                    <a:latin typeface="Avenir Next Condensed Demi Bold" panose="020B0506020202020204" pitchFamily="34" charset="0"/>
                    <a:ea typeface="Helvetica Neue Condensed" panose="02000503000000020004" pitchFamily="2" charset="0"/>
                    <a:cs typeface="Helvetica Neue Condensed" panose="02000503000000020004" pitchFamily="2" charset="0"/>
                  </a:rPr>
                  <a:t>flops/s</a:t>
                </a:r>
                <a:endParaRPr lang="en-US" sz="700" b="1" baseline="30000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Helvetica Neue Condensed" panose="02000503000000020004" pitchFamily="2" charset="0"/>
                </a:endParaRPr>
              </a:p>
            </p:txBody>
          </p:sp>
        </p:grp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BDD52AC0-1595-CD48-8872-E1EC66DDE643}"/>
                </a:ext>
              </a:extLst>
            </p:cNvPr>
            <p:cNvGrpSpPr/>
            <p:nvPr/>
          </p:nvGrpSpPr>
          <p:grpSpPr>
            <a:xfrm>
              <a:off x="5537911" y="3767876"/>
              <a:ext cx="897876" cy="887216"/>
              <a:chOff x="2432050" y="3792664"/>
              <a:chExt cx="897876" cy="887216"/>
            </a:xfrm>
          </p:grpSpPr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6A717217-6F2D-A647-BD64-E86BDE0DAB4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2437380" y="3787334"/>
                <a:ext cx="887216" cy="89787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 cap="flat">
                <a:solidFill>
                  <a:schemeClr val="tx2"/>
                </a:solidFill>
                <a:prstDash val="solid"/>
                <a:round/>
              </a:ln>
              <a:effectLst>
                <a:outerShdw blurRad="50800" dist="381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91439" rIns="91439" bIns="91439" numCol="1" spcCol="38100" rtlCol="0" anchor="t">
                <a:noAutofit/>
              </a:bodyPr>
              <a:lstStyle/>
              <a:p>
                <a:pPr marL="0" marR="0" indent="0" algn="l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E184BB3D-5D91-F345-9EE1-396D3EC55A6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09171" y="3880243"/>
                <a:ext cx="264449" cy="541832"/>
              </a:xfrm>
              <a:prstGeom prst="line">
                <a:avLst/>
              </a:prstGeom>
              <a:noFill/>
              <a:ln w="12700" cap="flat">
                <a:solidFill>
                  <a:schemeClr val="accent1">
                    <a:lumMod val="50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E72438B4-BC0F-714F-A0D8-B0CBCA2C3C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66532" y="3880244"/>
                <a:ext cx="287819" cy="0"/>
              </a:xfrm>
              <a:prstGeom prst="line">
                <a:avLst/>
              </a:prstGeom>
              <a:noFill/>
              <a:ln w="12700" cap="flat">
                <a:solidFill>
                  <a:srgbClr val="00597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5A283BB7-3294-5445-8014-B278A9D7EF5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04338" y="4506862"/>
                <a:ext cx="671225" cy="1"/>
              </a:xfrm>
              <a:prstGeom prst="line">
                <a:avLst/>
              </a:prstGeom>
              <a:noFill/>
              <a:ln w="3175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arrow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A4C48DEB-1A7C-C748-8387-434622F991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01940" y="3852456"/>
                <a:ext cx="0" cy="659536"/>
              </a:xfrm>
              <a:prstGeom prst="line">
                <a:avLst/>
              </a:prstGeom>
              <a:noFill/>
              <a:ln w="3175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arrow" w="sm" len="sm"/>
                <a:tailEnd type="none" w="med" len="med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62EF0B38-D4DC-4D40-A4BB-6F1653572658}"/>
                  </a:ext>
                </a:extLst>
              </p:cNvPr>
              <p:cNvSpPr txBox="1"/>
              <p:nvPr/>
            </p:nvSpPr>
            <p:spPr>
              <a:xfrm>
                <a:off x="2636396" y="4541757"/>
                <a:ext cx="594715" cy="10772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700" b="1" dirty="0">
                    <a:solidFill>
                      <a:srgbClr val="424242"/>
                    </a:solidFill>
                    <a:latin typeface="Avenir Next Condensed Demi Bold" panose="020B0506020202020204" pitchFamily="34" charset="0"/>
                    <a:ea typeface="Helvetica Neue Condensed" panose="02000503000000020004" pitchFamily="2" charset="0"/>
                    <a:cs typeface="Helvetica Neue Condensed" panose="02000503000000020004" pitchFamily="2" charset="0"/>
                  </a:rPr>
                  <a:t>flops/</a:t>
                </a:r>
                <a:r>
                  <a:rPr lang="en-US" sz="700" b="1" dirty="0" err="1">
                    <a:solidFill>
                      <a:srgbClr val="424242"/>
                    </a:solidFill>
                    <a:latin typeface="Avenir Next Condensed Demi Bold" panose="020B0506020202020204" pitchFamily="34" charset="0"/>
                    <a:ea typeface="Helvetica Neue Condensed" panose="02000503000000020004" pitchFamily="2" charset="0"/>
                    <a:cs typeface="Helvetica Neue Condensed" panose="02000503000000020004" pitchFamily="2" charset="0"/>
                  </a:rPr>
                  <a:t>DRAM_byte</a:t>
                </a:r>
                <a:endParaRPr lang="en-US" sz="700" b="1" baseline="30000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Helvetica Neue Condensed" panose="02000503000000020004" pitchFamily="2" charset="0"/>
                </a:endParaRPr>
              </a:p>
            </p:txBody>
          </p:sp>
          <p:sp>
            <p:nvSpPr>
              <p:cNvPr id="204" name="TextBox 203">
                <a:extLst>
                  <a:ext uri="{FF2B5EF4-FFF2-40B4-BE49-F238E27FC236}">
                    <a16:creationId xmlns:a16="http://schemas.microsoft.com/office/drawing/2014/main" id="{03EF21FD-0E16-9149-9CCB-4ACD27BD7578}"/>
                  </a:ext>
                </a:extLst>
              </p:cNvPr>
              <p:cNvSpPr txBox="1"/>
              <p:nvPr/>
            </p:nvSpPr>
            <p:spPr>
              <a:xfrm rot="16200000">
                <a:off x="2410799" y="4160724"/>
                <a:ext cx="224420" cy="10772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defTabSz="18288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700" b="1" dirty="0">
                    <a:solidFill>
                      <a:srgbClr val="424242"/>
                    </a:solidFill>
                    <a:latin typeface="Avenir Next Condensed Demi Bold" panose="020B0506020202020204" pitchFamily="34" charset="0"/>
                    <a:ea typeface="Helvetica Neue Condensed" panose="02000503000000020004" pitchFamily="2" charset="0"/>
                    <a:cs typeface="Helvetica Neue Condensed" panose="02000503000000020004" pitchFamily="2" charset="0"/>
                  </a:rPr>
                  <a:t>flops/s</a:t>
                </a:r>
                <a:endParaRPr lang="en-US" sz="700" b="1" baseline="30000" dirty="0">
                  <a:solidFill>
                    <a:srgbClr val="424242"/>
                  </a:solidFill>
                  <a:latin typeface="Avenir Next Condensed Demi Bold" panose="020B0506020202020204" pitchFamily="34" charset="0"/>
                  <a:ea typeface="Helvetica Neue Condensed" panose="02000503000000020004" pitchFamily="2" charset="0"/>
                  <a:cs typeface="Helvetica Neue Condensed" panose="02000503000000020004" pitchFamily="2" charset="0"/>
                </a:endParaRPr>
              </a:p>
            </p:txBody>
          </p:sp>
        </p:grpSp>
      </p:grpSp>
      <p:sp>
        <p:nvSpPr>
          <p:cNvPr id="205" name="TextBox 204">
            <a:extLst>
              <a:ext uri="{FF2B5EF4-FFF2-40B4-BE49-F238E27FC236}">
                <a16:creationId xmlns:a16="http://schemas.microsoft.com/office/drawing/2014/main" id="{F97776FA-6583-854A-84FB-2620E733133D}"/>
              </a:ext>
            </a:extLst>
          </p:cNvPr>
          <p:cNvSpPr txBox="1"/>
          <p:nvPr/>
        </p:nvSpPr>
        <p:spPr>
          <a:xfrm>
            <a:off x="816400" y="1875275"/>
            <a:ext cx="2412520" cy="61555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Cache-aware Roofline Model</a:t>
            </a:r>
            <a:r>
              <a:rPr lang="en-US" sz="1600" b="1" baseline="30000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1</a:t>
            </a:r>
            <a:endParaRPr lang="en-US" sz="1600" b="1" dirty="0">
              <a:solidFill>
                <a:srgbClr val="424242"/>
              </a:solidFill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  <a:p>
            <a:pPr lvl="8" indent="0" defTabSz="1828800"/>
            <a:r>
              <a:rPr lang="en-US" sz="12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- One model, one arithmetic intensity</a:t>
            </a:r>
          </a:p>
          <a:p>
            <a:pPr lvl="8" indent="0" defTabSz="1828800"/>
            <a:r>
              <a:rPr lang="en-US" sz="12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- One application “point”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D27990DA-1174-7549-ABDB-E32FB0136C24}"/>
              </a:ext>
            </a:extLst>
          </p:cNvPr>
          <p:cNvSpPr txBox="1"/>
          <p:nvPr/>
        </p:nvSpPr>
        <p:spPr>
          <a:xfrm>
            <a:off x="816400" y="3920119"/>
            <a:ext cx="2106346" cy="61555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Original Roofline Model</a:t>
            </a:r>
            <a:r>
              <a:rPr lang="en-US" sz="1600" b="1" baseline="30000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2</a:t>
            </a:r>
            <a:endParaRPr lang="en-US" sz="1600" b="1" dirty="0">
              <a:solidFill>
                <a:srgbClr val="424242"/>
              </a:solidFill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  <a:p>
            <a:pPr lvl="8" indent="0" defTabSz="1828800"/>
            <a:r>
              <a:rPr lang="en-US" sz="12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- Several models, several intensities</a:t>
            </a:r>
          </a:p>
          <a:p>
            <a:pPr lvl="8" indent="0" defTabSz="1828800"/>
            <a:r>
              <a:rPr lang="en-US" sz="12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- Several application “points”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BC051052-1A63-474F-8121-C62CA93BB686}"/>
              </a:ext>
            </a:extLst>
          </p:cNvPr>
          <p:cNvSpPr>
            <a:spLocks noChangeAspect="1"/>
          </p:cNvSpPr>
          <p:nvPr/>
        </p:nvSpPr>
        <p:spPr>
          <a:xfrm>
            <a:off x="5028870" y="2140524"/>
            <a:ext cx="54226" cy="54000"/>
          </a:xfrm>
          <a:prstGeom prst="ellipse">
            <a:avLst/>
          </a:prstGeom>
          <a:solidFill>
            <a:srgbClr val="DD8455"/>
          </a:solidFill>
          <a:ln w="0" cap="flat">
            <a:solidFill>
              <a:srgbClr val="DD8455"/>
            </a:solidFill>
            <a:prstDash val="solid"/>
            <a:round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CDD0F0F1-7EE7-1043-BF57-B7741783BFF7}"/>
              </a:ext>
            </a:extLst>
          </p:cNvPr>
          <p:cNvSpPr>
            <a:spLocks noChangeAspect="1"/>
          </p:cNvSpPr>
          <p:nvPr/>
        </p:nvSpPr>
        <p:spPr>
          <a:xfrm>
            <a:off x="3975669" y="4114685"/>
            <a:ext cx="54226" cy="54000"/>
          </a:xfrm>
          <a:prstGeom prst="ellipse">
            <a:avLst/>
          </a:prstGeom>
          <a:solidFill>
            <a:srgbClr val="DD8455"/>
          </a:solidFill>
          <a:ln w="0" cap="flat">
            <a:solidFill>
              <a:srgbClr val="DD8455"/>
            </a:solidFill>
            <a:prstDash val="solid"/>
            <a:round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id="{7557962D-22ED-134E-91D0-050EFE5629B1}"/>
              </a:ext>
            </a:extLst>
          </p:cNvPr>
          <p:cNvSpPr>
            <a:spLocks noChangeAspect="1"/>
          </p:cNvSpPr>
          <p:nvPr/>
        </p:nvSpPr>
        <p:spPr>
          <a:xfrm>
            <a:off x="5098921" y="4114595"/>
            <a:ext cx="54226" cy="54000"/>
          </a:xfrm>
          <a:prstGeom prst="ellipse">
            <a:avLst/>
          </a:prstGeom>
          <a:solidFill>
            <a:srgbClr val="DD8455"/>
          </a:solidFill>
          <a:ln w="0" cap="flat">
            <a:solidFill>
              <a:srgbClr val="DD8455"/>
            </a:solidFill>
            <a:prstDash val="solid"/>
            <a:round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3AF5C0DE-5FB1-A248-8068-643BF84E3643}"/>
              </a:ext>
            </a:extLst>
          </p:cNvPr>
          <p:cNvSpPr>
            <a:spLocks noChangeAspect="1"/>
          </p:cNvSpPr>
          <p:nvPr/>
        </p:nvSpPr>
        <p:spPr>
          <a:xfrm>
            <a:off x="6225655" y="4114595"/>
            <a:ext cx="54226" cy="54000"/>
          </a:xfrm>
          <a:prstGeom prst="ellipse">
            <a:avLst/>
          </a:prstGeom>
          <a:solidFill>
            <a:srgbClr val="DD8455"/>
          </a:solidFill>
          <a:ln w="0" cap="flat">
            <a:solidFill>
              <a:srgbClr val="DD8455"/>
            </a:solidFill>
            <a:prstDash val="solid"/>
            <a:round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Oval 210">
            <a:extLst>
              <a:ext uri="{FF2B5EF4-FFF2-40B4-BE49-F238E27FC236}">
                <a16:creationId xmlns:a16="http://schemas.microsoft.com/office/drawing/2014/main" id="{C099D94F-2A85-B044-BD16-0DD56F38CD4C}"/>
              </a:ext>
            </a:extLst>
          </p:cNvPr>
          <p:cNvSpPr>
            <a:spLocks noChangeAspect="1"/>
          </p:cNvSpPr>
          <p:nvPr/>
        </p:nvSpPr>
        <p:spPr>
          <a:xfrm>
            <a:off x="7116476" y="4114595"/>
            <a:ext cx="54226" cy="54000"/>
          </a:xfrm>
          <a:prstGeom prst="ellipse">
            <a:avLst/>
          </a:prstGeom>
          <a:solidFill>
            <a:srgbClr val="DD8455"/>
          </a:solidFill>
          <a:ln w="0" cap="flat">
            <a:solidFill>
              <a:srgbClr val="DD8455"/>
            </a:solidFill>
            <a:prstDash val="solid"/>
            <a:round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9529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A8F949-EF91-E04E-B9B7-147E10CA1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… bring cool features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A1B8E-D82B-2A47-A75A-6047CF292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9</a:t>
            </a:fld>
            <a:r>
              <a:rPr lang="pt-PT"/>
              <a:t>  </a:t>
            </a:r>
            <a:r>
              <a:rPr lang="pt-PT" b="0"/>
              <a:t>|</a:t>
            </a:r>
            <a:endParaRPr lang="uk-UA" b="0" dirty="0"/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F97776FA-6583-854A-84FB-2620E733133D}"/>
              </a:ext>
            </a:extLst>
          </p:cNvPr>
          <p:cNvSpPr txBox="1"/>
          <p:nvPr/>
        </p:nvSpPr>
        <p:spPr>
          <a:xfrm>
            <a:off x="5724958" y="1111252"/>
            <a:ext cx="2845331" cy="73866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Cache-aware Roofline Model</a:t>
            </a:r>
            <a:endParaRPr lang="en-US" sz="1600" b="1" dirty="0">
              <a:solidFill>
                <a:srgbClr val="424242"/>
              </a:solidFill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  <a:p>
            <a:pPr lvl="8" indent="0" defTabSz="1828800"/>
            <a:r>
              <a:rPr lang="en-US" sz="12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- Shows absolute </a:t>
            </a:r>
            <a:r>
              <a:rPr lang="en-US" sz="1200" b="1" u="sng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architecture</a:t>
            </a:r>
            <a:r>
              <a:rPr lang="en-US" sz="12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maximums*</a:t>
            </a:r>
          </a:p>
          <a:p>
            <a:pPr lvl="8" indent="0" defTabSz="1828800"/>
            <a:r>
              <a:rPr lang="en-US" sz="10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(You can’t break them! Can your application exploit them?)</a:t>
            </a:r>
          </a:p>
          <a:p>
            <a:pPr lvl="8" indent="0" defTabSz="1828800"/>
            <a:endParaRPr lang="en-US" sz="1000" b="1" dirty="0">
              <a:solidFill>
                <a:srgbClr val="424242"/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94B4620E-9242-FA47-9EB2-B895ADDE096C}"/>
              </a:ext>
            </a:extLst>
          </p:cNvPr>
          <p:cNvSpPr txBox="1"/>
          <p:nvPr/>
        </p:nvSpPr>
        <p:spPr>
          <a:xfrm>
            <a:off x="628381" y="4825350"/>
            <a:ext cx="8062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24242"/>
                </a:solidFill>
                <a:latin typeface="Avenir Next Condensed" panose="020B0506020202020204" pitchFamily="34" charset="0"/>
              </a:rPr>
              <a:t>A. Ilic, F. </a:t>
            </a:r>
            <a:r>
              <a:rPr lang="en-US" sz="800" dirty="0" err="1">
                <a:solidFill>
                  <a:srgbClr val="424242"/>
                </a:solidFill>
                <a:latin typeface="Avenir Next Condensed" panose="020B0506020202020204" pitchFamily="34" charset="0"/>
              </a:rPr>
              <a:t>Pratas</a:t>
            </a:r>
            <a:r>
              <a:rPr lang="en-US" sz="800" dirty="0">
                <a:solidFill>
                  <a:srgbClr val="424242"/>
                </a:solidFill>
                <a:latin typeface="Avenir Next Condensed" panose="020B0506020202020204" pitchFamily="34" charset="0"/>
              </a:rPr>
              <a:t> and L. Sousa, “Cache-aware Roofline Model: Upgrading the Loft”, IEEE Computer Architecture Letters (2014)</a:t>
            </a:r>
          </a:p>
          <a:p>
            <a:r>
              <a:rPr lang="en-US" sz="800" dirty="0">
                <a:solidFill>
                  <a:srgbClr val="424242"/>
                </a:solidFill>
                <a:latin typeface="Avenir Next Condensed" panose="020B0506020202020204" pitchFamily="34" charset="0"/>
              </a:rPr>
              <a:t>D. Marques, A. Ilic, Z. </a:t>
            </a:r>
            <a:r>
              <a:rPr lang="en-US" sz="800" dirty="0" err="1">
                <a:solidFill>
                  <a:srgbClr val="424242"/>
                </a:solidFill>
                <a:latin typeface="Avenir Next Condensed" panose="020B0506020202020204" pitchFamily="34" charset="0"/>
              </a:rPr>
              <a:t>Matveev</a:t>
            </a:r>
            <a:r>
              <a:rPr lang="en-US" sz="800" dirty="0">
                <a:solidFill>
                  <a:srgbClr val="424242"/>
                </a:solidFill>
                <a:latin typeface="Avenir Next Condensed" panose="020B0506020202020204" pitchFamily="34" charset="0"/>
              </a:rPr>
              <a:t> and L. Sousa, “Application-driven Cache-Aware Roofline Model”, Elsevier FGCS (2020)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9335E09-80AC-174F-81D7-ED7F06D66D2D}"/>
              </a:ext>
            </a:extLst>
          </p:cNvPr>
          <p:cNvSpPr>
            <a:spLocks noChangeAspect="1"/>
          </p:cNvSpPr>
          <p:nvPr/>
        </p:nvSpPr>
        <p:spPr>
          <a:xfrm rot="5400000" flipV="1">
            <a:off x="2024766" y="470930"/>
            <a:ext cx="2520000" cy="391494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>
            <a:solidFill>
              <a:schemeClr val="tx2"/>
            </a:solidFill>
            <a:prstDash val="solid"/>
            <a:round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DFE45B8-2221-BC4E-9C55-91A66FFCB412}"/>
              </a:ext>
            </a:extLst>
          </p:cNvPr>
          <p:cNvCxnSpPr>
            <a:cxnSpLocks/>
          </p:cNvCxnSpPr>
          <p:nvPr/>
        </p:nvCxnSpPr>
        <p:spPr>
          <a:xfrm flipV="1">
            <a:off x="1789183" y="1408944"/>
            <a:ext cx="592766" cy="692589"/>
          </a:xfrm>
          <a:prstGeom prst="line">
            <a:avLst/>
          </a:prstGeom>
          <a:noFill/>
          <a:ln w="12700" cap="flat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C58E9F8D-B7F7-734F-B44A-D61B4BA36C62}"/>
              </a:ext>
            </a:extLst>
          </p:cNvPr>
          <p:cNvCxnSpPr>
            <a:cxnSpLocks/>
          </p:cNvCxnSpPr>
          <p:nvPr/>
        </p:nvCxnSpPr>
        <p:spPr>
          <a:xfrm flipV="1">
            <a:off x="2369877" y="1408944"/>
            <a:ext cx="2366073" cy="2"/>
          </a:xfrm>
          <a:prstGeom prst="line">
            <a:avLst/>
          </a:prstGeom>
          <a:noFill/>
          <a:ln w="12700" cap="flat">
            <a:solidFill>
              <a:srgbClr val="00597D"/>
            </a:solidFill>
            <a:prstDash val="solid"/>
            <a:round/>
            <a:headEnd type="none" w="med" len="med"/>
            <a:tailEnd type="non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CC1F50B7-46E9-CE4F-8F6A-5D9E7DD5B3AA}"/>
              </a:ext>
            </a:extLst>
          </p:cNvPr>
          <p:cNvCxnSpPr>
            <a:cxnSpLocks/>
          </p:cNvCxnSpPr>
          <p:nvPr/>
        </p:nvCxnSpPr>
        <p:spPr>
          <a:xfrm flipV="1">
            <a:off x="1791416" y="1403727"/>
            <a:ext cx="852954" cy="997630"/>
          </a:xfrm>
          <a:prstGeom prst="line">
            <a:avLst/>
          </a:prstGeom>
          <a:noFill/>
          <a:ln w="12700" cap="flat">
            <a:solidFill>
              <a:schemeClr val="accent1">
                <a:lumMod val="50000"/>
                <a:alpha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66CE0AB-DA0A-584E-8D10-9D073E070550}"/>
              </a:ext>
            </a:extLst>
          </p:cNvPr>
          <p:cNvCxnSpPr>
            <a:cxnSpLocks/>
          </p:cNvCxnSpPr>
          <p:nvPr/>
        </p:nvCxnSpPr>
        <p:spPr>
          <a:xfrm flipV="1">
            <a:off x="1799128" y="1405340"/>
            <a:ext cx="1119734" cy="1309665"/>
          </a:xfrm>
          <a:prstGeom prst="line">
            <a:avLst/>
          </a:prstGeom>
          <a:noFill/>
          <a:ln w="12700" cap="flat">
            <a:solidFill>
              <a:schemeClr val="accent1">
                <a:lumMod val="50000"/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ECE517EB-4B5A-C044-9EAF-7A8B72232C63}"/>
              </a:ext>
            </a:extLst>
          </p:cNvPr>
          <p:cNvCxnSpPr>
            <a:cxnSpLocks/>
          </p:cNvCxnSpPr>
          <p:nvPr/>
        </p:nvCxnSpPr>
        <p:spPr>
          <a:xfrm flipV="1">
            <a:off x="1821749" y="1406335"/>
            <a:ext cx="1488762" cy="1741288"/>
          </a:xfrm>
          <a:prstGeom prst="line">
            <a:avLst/>
          </a:prstGeom>
          <a:noFill/>
          <a:ln w="12700" cap="flat">
            <a:solidFill>
              <a:schemeClr val="accent1">
                <a:lumMod val="5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B0CF6DBD-1E13-5B49-B12E-9BE9E9FDFA21}"/>
              </a:ext>
            </a:extLst>
          </p:cNvPr>
          <p:cNvCxnSpPr>
            <a:cxnSpLocks/>
          </p:cNvCxnSpPr>
          <p:nvPr/>
        </p:nvCxnSpPr>
        <p:spPr>
          <a:xfrm flipV="1">
            <a:off x="1629987" y="3312771"/>
            <a:ext cx="3105964" cy="2"/>
          </a:xfrm>
          <a:prstGeom prst="line">
            <a:avLst/>
          </a:prstGeom>
          <a:noFill/>
          <a:ln w="3175" cap="flat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F63599CA-AFD3-F540-AFFB-64C6A26A3447}"/>
              </a:ext>
            </a:extLst>
          </p:cNvPr>
          <p:cNvCxnSpPr>
            <a:cxnSpLocks/>
          </p:cNvCxnSpPr>
          <p:nvPr/>
        </p:nvCxnSpPr>
        <p:spPr>
          <a:xfrm>
            <a:off x="1625902" y="1397834"/>
            <a:ext cx="0" cy="1914935"/>
          </a:xfrm>
          <a:prstGeom prst="line">
            <a:avLst/>
          </a:prstGeom>
          <a:noFill/>
          <a:ln w="3175" cap="flat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arrow" w="sm" len="sm"/>
            <a:tailEnd type="non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D1E9093B-83C0-8441-978F-0A7DB94A1248}"/>
              </a:ext>
            </a:extLst>
          </p:cNvPr>
          <p:cNvSpPr/>
          <p:nvPr/>
        </p:nvSpPr>
        <p:spPr>
          <a:xfrm>
            <a:off x="2566130" y="3385556"/>
            <a:ext cx="1376980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828800"/>
            <a:r>
              <a:rPr lang="en-US" sz="9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Arithmetic Intensity (flops/byte)</a:t>
            </a:r>
            <a:endParaRPr lang="en-US" sz="900" b="1" baseline="30000" dirty="0">
              <a:solidFill>
                <a:srgbClr val="424242"/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9FD9F33D-4D25-3E4F-AB6F-057295E72116}"/>
              </a:ext>
            </a:extLst>
          </p:cNvPr>
          <p:cNvSpPr/>
          <p:nvPr/>
        </p:nvSpPr>
        <p:spPr>
          <a:xfrm rot="16200000">
            <a:off x="1045335" y="2359151"/>
            <a:ext cx="923330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828800"/>
            <a:r>
              <a:rPr lang="en-US" sz="9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Performance (flops/s)</a:t>
            </a:r>
            <a:endParaRPr lang="en-US" sz="900" b="1" baseline="30000" dirty="0">
              <a:solidFill>
                <a:srgbClr val="424242"/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3F8CFC1B-98C6-A64D-B176-98BF4B13D797}"/>
              </a:ext>
            </a:extLst>
          </p:cNvPr>
          <p:cNvSpPr/>
          <p:nvPr/>
        </p:nvSpPr>
        <p:spPr>
          <a:xfrm>
            <a:off x="1669392" y="3385555"/>
            <a:ext cx="277320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828800"/>
            <a:r>
              <a:rPr lang="en-US" sz="900" b="1" dirty="0">
                <a:solidFill>
                  <a:srgbClr val="C00000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log →</a:t>
            </a:r>
            <a:endParaRPr lang="en-US" sz="900" b="1" baseline="30000" dirty="0">
              <a:solidFill>
                <a:srgbClr val="C00000"/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FF7041B7-CA13-124E-B420-41E41CA12D37}"/>
              </a:ext>
            </a:extLst>
          </p:cNvPr>
          <p:cNvSpPr/>
          <p:nvPr/>
        </p:nvSpPr>
        <p:spPr>
          <a:xfrm rot="16200000">
            <a:off x="1360646" y="3102494"/>
            <a:ext cx="277320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828800"/>
            <a:r>
              <a:rPr lang="en-US" sz="900" b="1" dirty="0">
                <a:solidFill>
                  <a:srgbClr val="C00000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log →</a:t>
            </a:r>
            <a:endParaRPr lang="en-US" sz="900" b="1" baseline="30000" dirty="0">
              <a:solidFill>
                <a:srgbClr val="C00000"/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50CBCDAF-BB19-B04B-915E-891625E6DA7E}"/>
              </a:ext>
            </a:extLst>
          </p:cNvPr>
          <p:cNvSpPr/>
          <p:nvPr/>
        </p:nvSpPr>
        <p:spPr>
          <a:xfrm rot="18681928">
            <a:off x="1941025" y="1632887"/>
            <a:ext cx="102592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828800"/>
            <a:r>
              <a:rPr lang="en-US" sz="900" b="1" dirty="0">
                <a:solidFill>
                  <a:schemeClr val="accent1">
                    <a:lumMod val="50000"/>
                  </a:schemeClr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L1</a:t>
            </a:r>
            <a:endParaRPr lang="en-US" sz="900" b="1" baseline="30000" dirty="0">
              <a:solidFill>
                <a:schemeClr val="accent1">
                  <a:lumMod val="50000"/>
                </a:schemeClr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C080CE43-4EB2-6147-8FB1-C39E9DCDEF22}"/>
              </a:ext>
            </a:extLst>
          </p:cNvPr>
          <p:cNvSpPr/>
          <p:nvPr/>
        </p:nvSpPr>
        <p:spPr>
          <a:xfrm rot="18575207">
            <a:off x="1936331" y="1785287"/>
            <a:ext cx="4167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828800"/>
            <a:r>
              <a:rPr lang="en-US" sz="900" b="1" dirty="0">
                <a:solidFill>
                  <a:schemeClr val="accent1">
                    <a:lumMod val="50000"/>
                  </a:schemeClr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L2→Core</a:t>
            </a:r>
            <a:endParaRPr lang="en-US" sz="900" b="1" baseline="30000" dirty="0">
              <a:solidFill>
                <a:schemeClr val="accent1">
                  <a:lumMod val="50000"/>
                </a:schemeClr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A0FF17DA-EDE2-264D-ABF8-D38F5C748939}"/>
              </a:ext>
            </a:extLst>
          </p:cNvPr>
          <p:cNvSpPr/>
          <p:nvPr/>
        </p:nvSpPr>
        <p:spPr>
          <a:xfrm rot="18595797">
            <a:off x="2088731" y="1937687"/>
            <a:ext cx="4167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828800"/>
            <a:r>
              <a:rPr lang="en-US" sz="900" b="1" dirty="0">
                <a:solidFill>
                  <a:schemeClr val="accent1">
                    <a:lumMod val="50000"/>
                  </a:schemeClr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L3→Core</a:t>
            </a:r>
            <a:endParaRPr lang="en-US" sz="900" b="1" baseline="30000" dirty="0">
              <a:solidFill>
                <a:schemeClr val="accent1">
                  <a:lumMod val="50000"/>
                </a:schemeClr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9E05A840-8469-F44A-89E1-B10D5AD3584E}"/>
              </a:ext>
            </a:extLst>
          </p:cNvPr>
          <p:cNvSpPr/>
          <p:nvPr/>
        </p:nvSpPr>
        <p:spPr>
          <a:xfrm rot="18595797">
            <a:off x="2227012" y="2139921"/>
            <a:ext cx="58349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828800"/>
            <a:r>
              <a:rPr lang="en-US" sz="900" b="1" dirty="0" err="1">
                <a:solidFill>
                  <a:schemeClr val="accent1">
                    <a:lumMod val="50000"/>
                  </a:schemeClr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DRAM→Core</a:t>
            </a:r>
            <a:endParaRPr lang="en-US" sz="900" b="1" baseline="30000" dirty="0">
              <a:solidFill>
                <a:schemeClr val="accent1">
                  <a:lumMod val="50000"/>
                </a:schemeClr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0347FEE9-F2BD-C54E-83D2-6A87B44B7D97}"/>
              </a:ext>
            </a:extLst>
          </p:cNvPr>
          <p:cNvSpPr/>
          <p:nvPr/>
        </p:nvSpPr>
        <p:spPr>
          <a:xfrm>
            <a:off x="2555174" y="1264949"/>
            <a:ext cx="2212144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828800"/>
            <a:r>
              <a:rPr lang="en-US" sz="900" b="1" dirty="0">
                <a:solidFill>
                  <a:srgbClr val="00597D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Peak performance (think: throughput of your ALUs)</a:t>
            </a:r>
            <a:endParaRPr lang="en-US" sz="900" b="1" baseline="30000" dirty="0">
              <a:solidFill>
                <a:srgbClr val="00597D"/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72846FD9-6F1A-4049-84FC-2AC4EB515696}"/>
              </a:ext>
            </a:extLst>
          </p:cNvPr>
          <p:cNvSpPr txBox="1"/>
          <p:nvPr/>
        </p:nvSpPr>
        <p:spPr>
          <a:xfrm>
            <a:off x="5724958" y="4886294"/>
            <a:ext cx="2992807" cy="16927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lvl="8" indent="0" defTabSz="1828800"/>
            <a:r>
              <a:rPr lang="en-US" sz="1100" b="1" dirty="0">
                <a:solidFill>
                  <a:srgbClr val="797979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* We relaxed this requirement in our FCGS paper (2020)</a:t>
            </a:r>
            <a:endParaRPr lang="en-US" sz="1100" b="1" baseline="30000" dirty="0">
              <a:solidFill>
                <a:srgbClr val="797979"/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81F11CE2-97C0-1848-BAEB-8AD0F92CE651}"/>
              </a:ext>
            </a:extLst>
          </p:cNvPr>
          <p:cNvSpPr txBox="1"/>
          <p:nvPr/>
        </p:nvSpPr>
        <p:spPr>
          <a:xfrm>
            <a:off x="5718848" y="1830673"/>
            <a:ext cx="3071354" cy="36933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How to “plot” my code?</a:t>
            </a:r>
          </a:p>
          <a:p>
            <a:pPr defTabSz="1828800"/>
            <a:r>
              <a:rPr lang="en-US" sz="10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- CARM arithmetic intensity is exactly what you expect it to be!</a:t>
            </a: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5E65337E-211B-3545-9AB9-C1D806D20C24}"/>
              </a:ext>
            </a:extLst>
          </p:cNvPr>
          <p:cNvSpPr>
            <a:spLocks noChangeAspect="1"/>
          </p:cNvSpPr>
          <p:nvPr/>
        </p:nvSpPr>
        <p:spPr>
          <a:xfrm rot="10800000" flipV="1">
            <a:off x="6219153" y="2394717"/>
            <a:ext cx="899194" cy="61633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>
            <a:solidFill>
              <a:schemeClr val="tx2"/>
            </a:solidFill>
            <a:prstDash val="solid"/>
            <a:round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" b="1" dirty="0">
                <a:solidFill>
                  <a:srgbClr val="42424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" b="1" i="0" u="none" strike="noStrike" cap="none" spc="0" normalizeH="0" baseline="0" dirty="0">
                <a:ln>
                  <a:noFill/>
                </a:ln>
                <a:solidFill>
                  <a:srgbClr val="424242"/>
                </a:solidFill>
                <a:effectLst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  float a = </a:t>
            </a:r>
            <a:r>
              <a:rPr lang="en-US" sz="600" b="1" dirty="0">
                <a:solidFill>
                  <a:srgbClr val="42424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A[</a:t>
            </a:r>
            <a:r>
              <a:rPr lang="en-US" sz="600" b="1" dirty="0" err="1">
                <a:solidFill>
                  <a:srgbClr val="42424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600" b="1" dirty="0">
                <a:solidFill>
                  <a:srgbClr val="42424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  <a:endParaRPr kumimoji="0" lang="en-US" sz="600" b="1" i="0" u="none" strike="noStrike" cap="none" spc="0" normalizeH="0" baseline="0" dirty="0">
              <a:ln>
                <a:noFill/>
              </a:ln>
              <a:solidFill>
                <a:srgbClr val="424242"/>
              </a:solidFill>
              <a:effectLst/>
              <a:uFillTx/>
              <a:latin typeface="Consolas" panose="020B0609020204030204" pitchFamily="49" charset="0"/>
              <a:cs typeface="Consolas" panose="020B0609020204030204" pitchFamily="49" charset="0"/>
              <a:sym typeface="Arial"/>
            </a:endParaRPr>
          </a:p>
          <a:p>
            <a:pPr defTabSz="1828800"/>
            <a:r>
              <a:rPr lang="en-US" sz="600" b="1" dirty="0">
                <a:solidFill>
                  <a:srgbClr val="42424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float b = B[</a:t>
            </a:r>
            <a:r>
              <a:rPr lang="en-US" sz="600" b="1" dirty="0" err="1">
                <a:solidFill>
                  <a:srgbClr val="42424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600" b="1" dirty="0">
                <a:solidFill>
                  <a:srgbClr val="42424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pPr defTabSz="1828800"/>
            <a:r>
              <a:rPr kumimoji="0" lang="en-US" sz="600" b="1" i="0" u="none" strike="noStrike" cap="none" spc="0" normalizeH="0" baseline="0" dirty="0">
                <a:ln>
                  <a:noFill/>
                </a:ln>
                <a:solidFill>
                  <a:srgbClr val="424242"/>
                </a:solidFill>
                <a:effectLst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  float c = a*b;</a:t>
            </a:r>
          </a:p>
          <a:p>
            <a:pPr defTabSz="1828800"/>
            <a:r>
              <a:rPr lang="en-US" sz="600" b="1" dirty="0">
                <a:solidFill>
                  <a:srgbClr val="42424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C[</a:t>
            </a:r>
            <a:r>
              <a:rPr lang="en-US" sz="600" b="1" dirty="0" err="1">
                <a:solidFill>
                  <a:srgbClr val="42424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600" b="1" dirty="0">
                <a:solidFill>
                  <a:srgbClr val="42424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= c;</a:t>
            </a:r>
            <a:r>
              <a:rPr kumimoji="0" lang="en-US" sz="600" b="1" i="0" u="none" strike="noStrike" cap="none" spc="0" normalizeH="0" baseline="0" dirty="0">
                <a:ln>
                  <a:noFill/>
                </a:ln>
                <a:solidFill>
                  <a:srgbClr val="424242"/>
                </a:solidFill>
                <a:effectLst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 </a:t>
            </a:r>
          </a:p>
          <a:p>
            <a:pPr defTabSz="1828800"/>
            <a:r>
              <a:rPr lang="en-US" sz="600" b="1" dirty="0">
                <a:solidFill>
                  <a:srgbClr val="42424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3B6D1113-7EFF-8144-B3DE-EE71E085C321}"/>
              </a:ext>
            </a:extLst>
          </p:cNvPr>
          <p:cNvSpPr>
            <a:spLocks noChangeAspect="1"/>
          </p:cNvSpPr>
          <p:nvPr/>
        </p:nvSpPr>
        <p:spPr>
          <a:xfrm rot="10800000" flipV="1">
            <a:off x="6219148" y="3237308"/>
            <a:ext cx="899195" cy="61633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>
            <a:solidFill>
              <a:schemeClr val="tx2"/>
            </a:solidFill>
            <a:prstDash val="solid"/>
            <a:round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" b="1" dirty="0">
                <a:solidFill>
                  <a:srgbClr val="42424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" b="1" dirty="0" err="1">
                <a:solidFill>
                  <a:srgbClr val="42424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</a:t>
            </a:r>
            <a:r>
              <a:rPr kumimoji="0" lang="en-US" sz="600" b="1" i="0" u="none" strike="noStrike" cap="none" spc="0" normalizeH="0" baseline="0" dirty="0" err="1">
                <a:ln>
                  <a:noFill/>
                </a:ln>
                <a:solidFill>
                  <a:srgbClr val="424242"/>
                </a:solidFill>
                <a:effectLst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d</a:t>
            </a:r>
            <a:r>
              <a:rPr kumimoji="0" lang="en-US" sz="600" b="1" i="0" u="none" strike="noStrike" cap="none" spc="0" normalizeH="0" baseline="0" dirty="0">
                <a:ln>
                  <a:noFill/>
                </a:ln>
                <a:solidFill>
                  <a:srgbClr val="424242"/>
                </a:solidFill>
                <a:effectLst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  r1, mem[add1]</a:t>
            </a:r>
          </a:p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" b="1" dirty="0" err="1">
                <a:solidFill>
                  <a:srgbClr val="42424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</a:t>
            </a:r>
            <a:r>
              <a:rPr lang="en-US" sz="600" b="1" dirty="0">
                <a:solidFill>
                  <a:srgbClr val="42424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r2, mem[add2] </a:t>
            </a:r>
            <a:r>
              <a:rPr kumimoji="0" lang="en-US" sz="600" b="1" i="0" u="none" strike="noStrike" cap="none" spc="0" normalizeH="0" baseline="0" dirty="0">
                <a:ln>
                  <a:noFill/>
                </a:ln>
                <a:solidFill>
                  <a:srgbClr val="424242"/>
                </a:solidFill>
                <a:effectLst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 </a:t>
            </a:r>
          </a:p>
          <a:p>
            <a:pPr defTabSz="1828800"/>
            <a:r>
              <a:rPr lang="en-US" sz="600" b="1" dirty="0" err="1">
                <a:solidFill>
                  <a:srgbClr val="42424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kumimoji="0" lang="en-US" sz="600" b="1" i="0" u="none" strike="noStrike" cap="none" spc="0" normalizeH="0" baseline="0" dirty="0" err="1">
                <a:ln>
                  <a:noFill/>
                </a:ln>
                <a:solidFill>
                  <a:srgbClr val="424242"/>
                </a:solidFill>
                <a:effectLst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ul</a:t>
            </a:r>
            <a:r>
              <a:rPr kumimoji="0" lang="en-US" sz="600" b="1" i="0" u="none" strike="noStrike" cap="none" spc="0" normalizeH="0" baseline="0" dirty="0">
                <a:ln>
                  <a:noFill/>
                </a:ln>
                <a:solidFill>
                  <a:srgbClr val="424242"/>
                </a:solidFill>
                <a:effectLst/>
                <a:uFillTx/>
                <a:latin typeface="Consolas" panose="020B0609020204030204" pitchFamily="49" charset="0"/>
                <a:cs typeface="Consolas" panose="020B0609020204030204" pitchFamily="49" charset="0"/>
                <a:sym typeface="Arial"/>
              </a:rPr>
              <a:t> r3, r1, r2</a:t>
            </a:r>
          </a:p>
          <a:p>
            <a:pPr defTabSz="1828800"/>
            <a:r>
              <a:rPr lang="en-US" sz="600" b="1" dirty="0" err="1">
                <a:solidFill>
                  <a:srgbClr val="42424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</a:t>
            </a:r>
            <a:r>
              <a:rPr lang="en-US" sz="600" b="1" dirty="0">
                <a:solidFill>
                  <a:srgbClr val="42424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mem[add3], r3  </a:t>
            </a:r>
            <a:endParaRPr kumimoji="0" lang="en-US" sz="600" b="1" i="0" u="none" strike="noStrike" cap="none" spc="0" normalizeH="0" baseline="0" dirty="0">
              <a:ln>
                <a:noFill/>
              </a:ln>
              <a:solidFill>
                <a:srgbClr val="424242"/>
              </a:solidFill>
              <a:effectLst/>
              <a:uFillTx/>
              <a:latin typeface="Consolas" panose="020B0609020204030204" pitchFamily="49" charset="0"/>
              <a:cs typeface="Consolas" panose="020B0609020204030204" pitchFamily="49" charset="0"/>
              <a:sym typeface="Arial"/>
            </a:endParaRPr>
          </a:p>
          <a:p>
            <a:pPr defTabSz="1828800"/>
            <a:r>
              <a:rPr lang="en-US" sz="600" b="1" dirty="0">
                <a:solidFill>
                  <a:srgbClr val="42424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4AC6D3F3-26D1-8444-9D31-74ED8BC2E5C3}"/>
              </a:ext>
            </a:extLst>
          </p:cNvPr>
          <p:cNvSpPr>
            <a:spLocks noChangeAspect="1"/>
          </p:cNvSpPr>
          <p:nvPr/>
        </p:nvSpPr>
        <p:spPr>
          <a:xfrm rot="10800000" flipV="1">
            <a:off x="6219149" y="4098238"/>
            <a:ext cx="899197" cy="61633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>
            <a:solidFill>
              <a:schemeClr val="tx2"/>
            </a:solidFill>
            <a:prstDash val="solid"/>
            <a:round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t">
            <a:noAutofit/>
          </a:bodyPr>
          <a:lstStyle/>
          <a:p>
            <a:pPr defTabSz="1828800"/>
            <a:r>
              <a:rPr lang="en-US" sz="600" b="1" dirty="0">
                <a:solidFill>
                  <a:srgbClr val="42424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  <a:p>
            <a:pPr defTabSz="1828800"/>
            <a:r>
              <a:rPr lang="en-US" sz="600" b="1" dirty="0">
                <a:solidFill>
                  <a:srgbClr val="42424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MEM_RETIRED.LOADS</a:t>
            </a:r>
          </a:p>
          <a:p>
            <a:pPr defTabSz="1828800"/>
            <a:r>
              <a:rPr lang="en-US" sz="600" b="1" dirty="0">
                <a:solidFill>
                  <a:srgbClr val="42424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MEM_RETIRED.STORES</a:t>
            </a:r>
          </a:p>
          <a:p>
            <a:pPr defTabSz="1828800"/>
            <a:r>
              <a:rPr lang="en-US" sz="600" b="1" dirty="0">
                <a:solidFill>
                  <a:srgbClr val="42424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INST_RETIRED.FLOPS</a:t>
            </a:r>
          </a:p>
          <a:p>
            <a:pPr defTabSz="1828800"/>
            <a:r>
              <a:rPr lang="en-US" sz="600" b="1" dirty="0">
                <a:solidFill>
                  <a:srgbClr val="42424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CPU_CLK_CYCLES.ALL</a:t>
            </a:r>
          </a:p>
          <a:p>
            <a:pPr defTabSz="1828800"/>
            <a:r>
              <a:rPr lang="en-US" sz="600" b="1" dirty="0">
                <a:solidFill>
                  <a:srgbClr val="42424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  <a:p>
            <a:pPr defTabSz="1828800"/>
            <a:endParaRPr lang="en-US" sz="600" b="1" dirty="0">
              <a:solidFill>
                <a:srgbClr val="42424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600" b="1" dirty="0">
              <a:solidFill>
                <a:srgbClr val="42424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0737905C-E4B1-014D-8BE4-C5787C6A53E9}"/>
              </a:ext>
            </a:extLst>
          </p:cNvPr>
          <p:cNvSpPr/>
          <p:nvPr/>
        </p:nvSpPr>
        <p:spPr>
          <a:xfrm>
            <a:off x="6538516" y="2253268"/>
            <a:ext cx="203582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828800"/>
            <a:r>
              <a:rPr lang="en-US" sz="9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code</a:t>
            </a:r>
            <a:endParaRPr lang="en-US" sz="900" b="1" baseline="30000" dirty="0">
              <a:solidFill>
                <a:srgbClr val="424242"/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778D6904-F64F-C94E-A48B-BD57D9EA8BF9}"/>
              </a:ext>
            </a:extLst>
          </p:cNvPr>
          <p:cNvSpPr/>
          <p:nvPr/>
        </p:nvSpPr>
        <p:spPr>
          <a:xfrm>
            <a:off x="6458751" y="3103182"/>
            <a:ext cx="411972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828800"/>
            <a:r>
              <a:rPr lang="en-US" sz="9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assembly</a:t>
            </a:r>
            <a:endParaRPr lang="en-US" sz="900" b="1" baseline="30000" dirty="0">
              <a:solidFill>
                <a:srgbClr val="424242"/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58669064-0DCD-914D-8C0D-5194DDB93F2F}"/>
              </a:ext>
            </a:extLst>
          </p:cNvPr>
          <p:cNvSpPr/>
          <p:nvPr/>
        </p:nvSpPr>
        <p:spPr>
          <a:xfrm>
            <a:off x="6439129" y="3965503"/>
            <a:ext cx="371897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828800"/>
            <a:r>
              <a:rPr lang="en-US" sz="9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counters</a:t>
            </a:r>
            <a:endParaRPr lang="en-US" sz="900" b="1" baseline="30000" dirty="0">
              <a:solidFill>
                <a:srgbClr val="424242"/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0D287F22-B77E-3F40-AC68-2CE0EBF73416}"/>
              </a:ext>
            </a:extLst>
          </p:cNvPr>
          <p:cNvCxnSpPr>
            <a:cxnSpLocks/>
          </p:cNvCxnSpPr>
          <p:nvPr/>
        </p:nvCxnSpPr>
        <p:spPr>
          <a:xfrm flipV="1">
            <a:off x="7014794" y="2572589"/>
            <a:ext cx="691456" cy="1"/>
          </a:xfrm>
          <a:prstGeom prst="line">
            <a:avLst/>
          </a:prstGeom>
          <a:noFill/>
          <a:ln w="12700" cap="flat">
            <a:solidFill>
              <a:srgbClr val="A0C519"/>
            </a:solidFill>
            <a:prstDash val="solid"/>
            <a:round/>
            <a:headEnd type="triangle" w="sm" len="sm"/>
            <a:tailEnd type="non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109EF48E-34BA-FC46-83A1-959B583CE3BF}"/>
              </a:ext>
            </a:extLst>
          </p:cNvPr>
          <p:cNvCxnSpPr>
            <a:cxnSpLocks/>
          </p:cNvCxnSpPr>
          <p:nvPr/>
        </p:nvCxnSpPr>
        <p:spPr>
          <a:xfrm flipV="1">
            <a:off x="7014794" y="2668953"/>
            <a:ext cx="691456" cy="1"/>
          </a:xfrm>
          <a:prstGeom prst="line">
            <a:avLst/>
          </a:prstGeom>
          <a:noFill/>
          <a:ln w="12700" cap="flat">
            <a:solidFill>
              <a:srgbClr val="A0C519"/>
            </a:solidFill>
            <a:prstDash val="solid"/>
            <a:round/>
            <a:headEnd type="triangle" w="sm" len="sm"/>
            <a:tailEnd type="non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B3CBE8DE-1845-1040-82CA-F96009A2BAD6}"/>
              </a:ext>
            </a:extLst>
          </p:cNvPr>
          <p:cNvCxnSpPr>
            <a:cxnSpLocks/>
          </p:cNvCxnSpPr>
          <p:nvPr/>
        </p:nvCxnSpPr>
        <p:spPr>
          <a:xfrm flipV="1">
            <a:off x="7014794" y="2848324"/>
            <a:ext cx="691456" cy="1"/>
          </a:xfrm>
          <a:prstGeom prst="line">
            <a:avLst/>
          </a:prstGeom>
          <a:noFill/>
          <a:ln w="12700" cap="flat">
            <a:solidFill>
              <a:srgbClr val="A0C519"/>
            </a:solidFill>
            <a:prstDash val="solid"/>
            <a:round/>
            <a:headEnd type="triangle" w="sm" len="sm"/>
            <a:tailEnd type="non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4AE15AA3-F124-D74E-8A5B-EBEEEF726052}"/>
              </a:ext>
            </a:extLst>
          </p:cNvPr>
          <p:cNvCxnSpPr>
            <a:cxnSpLocks/>
          </p:cNvCxnSpPr>
          <p:nvPr/>
        </p:nvCxnSpPr>
        <p:spPr>
          <a:xfrm>
            <a:off x="7716739" y="2528139"/>
            <a:ext cx="0" cy="364120"/>
          </a:xfrm>
          <a:prstGeom prst="line">
            <a:avLst/>
          </a:prstGeom>
          <a:noFill/>
          <a:ln w="12700" cap="flat">
            <a:solidFill>
              <a:srgbClr val="A0C519"/>
            </a:solidFill>
            <a:prstDash val="solid"/>
            <a:round/>
            <a:headEnd type="none" w="sm" len="sm"/>
            <a:tailEnd type="non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5" name="Rectangle 234">
            <a:extLst>
              <a:ext uri="{FF2B5EF4-FFF2-40B4-BE49-F238E27FC236}">
                <a16:creationId xmlns:a16="http://schemas.microsoft.com/office/drawing/2014/main" id="{39E6579D-6C0B-D94E-B2CD-CB72096183D6}"/>
              </a:ext>
            </a:extLst>
          </p:cNvPr>
          <p:cNvSpPr/>
          <p:nvPr/>
        </p:nvSpPr>
        <p:spPr>
          <a:xfrm>
            <a:off x="7768916" y="2658083"/>
            <a:ext cx="290144" cy="1077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828800"/>
            <a:r>
              <a:rPr lang="en-US" sz="700" b="1" dirty="0">
                <a:solidFill>
                  <a:schemeClr val="accent1">
                    <a:lumMod val="50000"/>
                  </a:schemeClr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12 bytes</a:t>
            </a:r>
            <a:endParaRPr lang="en-US" sz="700" b="1" baseline="30000" dirty="0">
              <a:solidFill>
                <a:schemeClr val="accent1">
                  <a:lumMod val="50000"/>
                </a:schemeClr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7139902A-C4D4-9044-AE8F-8D3DED49FCE2}"/>
              </a:ext>
            </a:extLst>
          </p:cNvPr>
          <p:cNvCxnSpPr>
            <a:cxnSpLocks/>
          </p:cNvCxnSpPr>
          <p:nvPr/>
        </p:nvCxnSpPr>
        <p:spPr>
          <a:xfrm flipV="1">
            <a:off x="7014794" y="2758638"/>
            <a:ext cx="330078" cy="1"/>
          </a:xfrm>
          <a:prstGeom prst="line">
            <a:avLst/>
          </a:prstGeom>
          <a:noFill/>
          <a:ln w="12700" cap="flat">
            <a:solidFill>
              <a:srgbClr val="00597D"/>
            </a:solidFill>
            <a:prstDash val="solid"/>
            <a:round/>
            <a:headEnd type="triangle" w="sm" len="sm"/>
            <a:tailEnd type="non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7" name="Rectangle 236">
            <a:extLst>
              <a:ext uri="{FF2B5EF4-FFF2-40B4-BE49-F238E27FC236}">
                <a16:creationId xmlns:a16="http://schemas.microsoft.com/office/drawing/2014/main" id="{AA5180F6-B2FB-1647-8E5C-80175B6800ED}"/>
              </a:ext>
            </a:extLst>
          </p:cNvPr>
          <p:cNvSpPr/>
          <p:nvPr/>
        </p:nvSpPr>
        <p:spPr>
          <a:xfrm>
            <a:off x="7374419" y="2702885"/>
            <a:ext cx="195566" cy="1077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828800"/>
            <a:r>
              <a:rPr lang="en-US" sz="700" b="1" dirty="0">
                <a:solidFill>
                  <a:srgbClr val="00597D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1 flop</a:t>
            </a:r>
            <a:endParaRPr lang="en-US" sz="700" b="1" baseline="30000" dirty="0">
              <a:solidFill>
                <a:srgbClr val="00597D"/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8AD1F53A-8991-AE4C-B9FD-DBE903A5EAE3}"/>
              </a:ext>
            </a:extLst>
          </p:cNvPr>
          <p:cNvSpPr/>
          <p:nvPr/>
        </p:nvSpPr>
        <p:spPr>
          <a:xfrm>
            <a:off x="8192591" y="2633255"/>
            <a:ext cx="460062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828800"/>
            <a:r>
              <a:rPr lang="en-US" sz="10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AI = </a:t>
            </a:r>
            <a:r>
              <a:rPr lang="en-US" sz="1000" b="1" dirty="0">
                <a:solidFill>
                  <a:srgbClr val="00597D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1</a:t>
            </a:r>
            <a:r>
              <a:rPr lang="en-US" sz="1000" b="1" dirty="0">
                <a:solidFill>
                  <a:srgbClr val="424242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/</a:t>
            </a:r>
            <a:r>
              <a:rPr lang="en-US" sz="1000" b="1" dirty="0">
                <a:solidFill>
                  <a:schemeClr val="accent1">
                    <a:lumMod val="50000"/>
                  </a:schemeClr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12</a:t>
            </a:r>
            <a:endParaRPr lang="en-US" sz="1000" b="1" baseline="30000" dirty="0">
              <a:solidFill>
                <a:schemeClr val="accent1">
                  <a:lumMod val="50000"/>
                </a:schemeClr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CA23A4D7-C80B-2442-B0E0-733B88C0BFAE}"/>
              </a:ext>
            </a:extLst>
          </p:cNvPr>
          <p:cNvCxnSpPr>
            <a:cxnSpLocks/>
          </p:cNvCxnSpPr>
          <p:nvPr/>
        </p:nvCxnSpPr>
        <p:spPr>
          <a:xfrm>
            <a:off x="6999144" y="3405039"/>
            <a:ext cx="330078" cy="0"/>
          </a:xfrm>
          <a:prstGeom prst="line">
            <a:avLst/>
          </a:prstGeom>
          <a:noFill/>
          <a:ln w="12700" cap="flat">
            <a:solidFill>
              <a:srgbClr val="A0C519"/>
            </a:solidFill>
            <a:prstDash val="solid"/>
            <a:round/>
            <a:headEnd type="triangle" w="sm" len="sm"/>
            <a:tailEnd type="non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9AA0CA28-22CC-A243-B3A0-3F5E86A9DE44}"/>
              </a:ext>
            </a:extLst>
          </p:cNvPr>
          <p:cNvCxnSpPr>
            <a:cxnSpLocks/>
          </p:cNvCxnSpPr>
          <p:nvPr/>
        </p:nvCxnSpPr>
        <p:spPr>
          <a:xfrm flipV="1">
            <a:off x="6999144" y="3501402"/>
            <a:ext cx="330078" cy="1"/>
          </a:xfrm>
          <a:prstGeom prst="line">
            <a:avLst/>
          </a:prstGeom>
          <a:noFill/>
          <a:ln w="12700" cap="flat">
            <a:solidFill>
              <a:srgbClr val="A0C519"/>
            </a:solidFill>
            <a:prstDash val="solid"/>
            <a:round/>
            <a:headEnd type="triangle" w="sm" len="sm"/>
            <a:tailEnd type="non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25052A23-09B1-A74F-A513-913E128B9F21}"/>
              </a:ext>
            </a:extLst>
          </p:cNvPr>
          <p:cNvCxnSpPr>
            <a:cxnSpLocks/>
          </p:cNvCxnSpPr>
          <p:nvPr/>
        </p:nvCxnSpPr>
        <p:spPr>
          <a:xfrm>
            <a:off x="6999144" y="3680774"/>
            <a:ext cx="330078" cy="0"/>
          </a:xfrm>
          <a:prstGeom prst="line">
            <a:avLst/>
          </a:prstGeom>
          <a:noFill/>
          <a:ln w="12700" cap="flat">
            <a:solidFill>
              <a:srgbClr val="A0C519"/>
            </a:solidFill>
            <a:prstDash val="solid"/>
            <a:round/>
            <a:headEnd type="triangle" w="sm" len="sm"/>
            <a:tailEnd type="non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11AC0FBF-54A1-B747-9A1F-26228492D304}"/>
              </a:ext>
            </a:extLst>
          </p:cNvPr>
          <p:cNvCxnSpPr>
            <a:cxnSpLocks/>
          </p:cNvCxnSpPr>
          <p:nvPr/>
        </p:nvCxnSpPr>
        <p:spPr>
          <a:xfrm flipV="1">
            <a:off x="6999144" y="3591086"/>
            <a:ext cx="330078" cy="1"/>
          </a:xfrm>
          <a:prstGeom prst="line">
            <a:avLst/>
          </a:prstGeom>
          <a:noFill/>
          <a:ln w="12700" cap="flat">
            <a:solidFill>
              <a:srgbClr val="00597D"/>
            </a:solidFill>
            <a:prstDash val="solid"/>
            <a:round/>
            <a:headEnd type="triangle" w="sm" len="sm"/>
            <a:tailEnd type="non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72CC9D7D-0F62-5D44-8BED-D6E6AD175DD3}"/>
              </a:ext>
            </a:extLst>
          </p:cNvPr>
          <p:cNvCxnSpPr>
            <a:cxnSpLocks/>
          </p:cNvCxnSpPr>
          <p:nvPr/>
        </p:nvCxnSpPr>
        <p:spPr>
          <a:xfrm>
            <a:off x="7033710" y="4268133"/>
            <a:ext cx="330078" cy="0"/>
          </a:xfrm>
          <a:prstGeom prst="line">
            <a:avLst/>
          </a:prstGeom>
          <a:noFill/>
          <a:ln w="12700" cap="flat">
            <a:solidFill>
              <a:srgbClr val="A0C519"/>
            </a:solidFill>
            <a:prstDash val="solid"/>
            <a:round/>
            <a:headEnd type="triangle" w="sm" len="sm"/>
            <a:tailEnd type="non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8446302B-55FA-3D4C-AE70-5FEB1A756B5F}"/>
              </a:ext>
            </a:extLst>
          </p:cNvPr>
          <p:cNvCxnSpPr>
            <a:cxnSpLocks/>
          </p:cNvCxnSpPr>
          <p:nvPr/>
        </p:nvCxnSpPr>
        <p:spPr>
          <a:xfrm flipV="1">
            <a:off x="7033710" y="4358146"/>
            <a:ext cx="330078" cy="1"/>
          </a:xfrm>
          <a:prstGeom prst="line">
            <a:avLst/>
          </a:prstGeom>
          <a:noFill/>
          <a:ln w="12700" cap="flat">
            <a:solidFill>
              <a:srgbClr val="A0C519"/>
            </a:solidFill>
            <a:prstDash val="solid"/>
            <a:round/>
            <a:headEnd type="triangle" w="sm" len="sm"/>
            <a:tailEnd type="non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EBCAF33F-0EA1-884E-8061-82AE210BD09C}"/>
              </a:ext>
            </a:extLst>
          </p:cNvPr>
          <p:cNvCxnSpPr>
            <a:cxnSpLocks/>
          </p:cNvCxnSpPr>
          <p:nvPr/>
        </p:nvCxnSpPr>
        <p:spPr>
          <a:xfrm flipV="1">
            <a:off x="7033710" y="4454180"/>
            <a:ext cx="330078" cy="1"/>
          </a:xfrm>
          <a:prstGeom prst="line">
            <a:avLst/>
          </a:prstGeom>
          <a:noFill/>
          <a:ln w="12700" cap="flat">
            <a:solidFill>
              <a:srgbClr val="00597D"/>
            </a:solidFill>
            <a:prstDash val="solid"/>
            <a:round/>
            <a:headEnd type="triangle" w="sm" len="sm"/>
            <a:tailEnd type="non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6" name="Oval 245">
            <a:extLst>
              <a:ext uri="{FF2B5EF4-FFF2-40B4-BE49-F238E27FC236}">
                <a16:creationId xmlns:a16="http://schemas.microsoft.com/office/drawing/2014/main" id="{964A07BE-FD18-6E49-9645-645A105B9250}"/>
              </a:ext>
            </a:extLst>
          </p:cNvPr>
          <p:cNvSpPr>
            <a:spLocks noChangeAspect="1"/>
          </p:cNvSpPr>
          <p:nvPr/>
        </p:nvSpPr>
        <p:spPr>
          <a:xfrm>
            <a:off x="2170162" y="2563666"/>
            <a:ext cx="54226" cy="54000"/>
          </a:xfrm>
          <a:prstGeom prst="ellipse">
            <a:avLst/>
          </a:prstGeom>
          <a:solidFill>
            <a:srgbClr val="DD8455"/>
          </a:solidFill>
          <a:ln w="0" cap="flat">
            <a:solidFill>
              <a:srgbClr val="DD8455"/>
            </a:solidFill>
            <a:prstDash val="solid"/>
            <a:round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Oval 247">
            <a:extLst>
              <a:ext uri="{FF2B5EF4-FFF2-40B4-BE49-F238E27FC236}">
                <a16:creationId xmlns:a16="http://schemas.microsoft.com/office/drawing/2014/main" id="{60568A87-70CA-1248-934C-D42FE03D6C19}"/>
              </a:ext>
            </a:extLst>
          </p:cNvPr>
          <p:cNvSpPr>
            <a:spLocks noChangeAspect="1"/>
          </p:cNvSpPr>
          <p:nvPr/>
        </p:nvSpPr>
        <p:spPr>
          <a:xfrm>
            <a:off x="2769756" y="1800565"/>
            <a:ext cx="54226" cy="54000"/>
          </a:xfrm>
          <a:prstGeom prst="ellipse">
            <a:avLst/>
          </a:prstGeom>
          <a:solidFill>
            <a:srgbClr val="DD8455"/>
          </a:solidFill>
          <a:ln w="0" cap="flat">
            <a:solidFill>
              <a:srgbClr val="DD8455"/>
            </a:solidFill>
            <a:prstDash val="solid"/>
            <a:round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id="{1E383A92-9F8F-A747-9201-6B19226FF914}"/>
              </a:ext>
            </a:extLst>
          </p:cNvPr>
          <p:cNvSpPr>
            <a:spLocks noChangeAspect="1"/>
          </p:cNvSpPr>
          <p:nvPr/>
        </p:nvSpPr>
        <p:spPr>
          <a:xfrm>
            <a:off x="3966782" y="2047533"/>
            <a:ext cx="54226" cy="54000"/>
          </a:xfrm>
          <a:prstGeom prst="ellipse">
            <a:avLst/>
          </a:prstGeom>
          <a:solidFill>
            <a:srgbClr val="DD8455"/>
          </a:solidFill>
          <a:ln w="0" cap="flat">
            <a:solidFill>
              <a:srgbClr val="DD8455"/>
            </a:solidFill>
            <a:prstDash val="solid"/>
            <a:round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50D03B1-22DB-A14A-B40B-5FA48B08D5E1}"/>
              </a:ext>
            </a:extLst>
          </p:cNvPr>
          <p:cNvCxnSpPr/>
          <p:nvPr/>
        </p:nvCxnSpPr>
        <p:spPr>
          <a:xfrm>
            <a:off x="2234099" y="2617466"/>
            <a:ext cx="103551" cy="89685"/>
          </a:xfrm>
          <a:prstGeom prst="line">
            <a:avLst/>
          </a:prstGeom>
          <a:noFill/>
          <a:ln w="9525" cap="flat">
            <a:solidFill>
              <a:srgbClr val="DD8455"/>
            </a:solidFill>
            <a:prstDash val="solid"/>
            <a:round/>
            <a:headEnd type="triangle" w="sm" len="sm"/>
            <a:tailEnd type="non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0" name="Rectangle 249">
            <a:extLst>
              <a:ext uri="{FF2B5EF4-FFF2-40B4-BE49-F238E27FC236}">
                <a16:creationId xmlns:a16="http://schemas.microsoft.com/office/drawing/2014/main" id="{B0AF7E88-01E5-0A40-8414-028A7577DC8C}"/>
              </a:ext>
            </a:extLst>
          </p:cNvPr>
          <p:cNvSpPr/>
          <p:nvPr/>
        </p:nvSpPr>
        <p:spPr>
          <a:xfrm>
            <a:off x="2354450" y="2686870"/>
            <a:ext cx="328616" cy="1077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828800"/>
            <a:r>
              <a:rPr lang="en-US" sz="700" b="1" dirty="0">
                <a:solidFill>
                  <a:srgbClr val="DD8455"/>
                </a:solidFill>
                <a:latin typeface="Avenir Next Condensed Demi Bold" panose="020B0506020202020204" pitchFamily="34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your code</a:t>
            </a:r>
            <a:endParaRPr lang="en-US" sz="700" b="1" baseline="30000" dirty="0">
              <a:solidFill>
                <a:srgbClr val="DD8455"/>
              </a:solidFill>
              <a:latin typeface="Avenir Next Condensed Demi Bold" panose="020B0506020202020204" pitchFamily="34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47863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INESC-ID-template-01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FC418"/>
      </a:accent1>
      <a:accent2>
        <a:srgbClr val="00587B"/>
      </a:accent2>
      <a:accent3>
        <a:srgbClr val="758C95"/>
      </a:accent3>
      <a:accent4>
        <a:srgbClr val="707070"/>
      </a:accent4>
      <a:accent5>
        <a:srgbClr val="008797"/>
      </a:accent5>
      <a:accent6>
        <a:srgbClr val="3A7FB7"/>
      </a:accent6>
      <a:hlink>
        <a:srgbClr val="70C815"/>
      </a:hlink>
      <a:folHlink>
        <a:srgbClr val="ABF818"/>
      </a:folHlink>
    </a:clrScheme>
    <a:fontScheme name="Blank Presentation">
      <a:majorFont>
        <a:latin typeface="Helvetica"/>
        <a:ea typeface="Helvetica"/>
        <a:cs typeface="Helvetica"/>
      </a:majorFont>
      <a:minorFont>
        <a:latin typeface="Times"/>
        <a:ea typeface="Times"/>
        <a:cs typeface="Times"/>
      </a:minorFont>
    </a:fontScheme>
    <a:fmtScheme name="Blank Present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76200" dist="381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508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9525" cap="flat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sp3d/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Blank Presentat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Blank Presentation">
      <a:majorFont>
        <a:latin typeface="Helvetica"/>
        <a:ea typeface="Helvetica"/>
        <a:cs typeface="Helvetica"/>
      </a:majorFont>
      <a:minorFont>
        <a:latin typeface="Times"/>
        <a:ea typeface="Times"/>
        <a:cs typeface="Times"/>
      </a:minorFont>
    </a:fontScheme>
    <a:fmtScheme name="Blank Present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76200" dist="381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508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11599</TotalTime>
  <Words>5039</Words>
  <Application>Microsoft Office PowerPoint</Application>
  <PresentationFormat>On-screen Show (16:9)</PresentationFormat>
  <Paragraphs>1439</Paragraphs>
  <Slides>74</Slides>
  <Notes>63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3" baseType="lpstr">
      <vt:lpstr>Arial</vt:lpstr>
      <vt:lpstr>Avenir Next Condensed</vt:lpstr>
      <vt:lpstr>Avenir Next Condensed Demi Bold</vt:lpstr>
      <vt:lpstr>Avenir Next Condensed Medium</vt:lpstr>
      <vt:lpstr>Consolas</vt:lpstr>
      <vt:lpstr>Helvetica</vt:lpstr>
      <vt:lpstr>Helvetica Neue Condensed</vt:lpstr>
      <vt:lpstr>Times</vt:lpstr>
      <vt:lpstr>Blank Presentation</vt:lpstr>
      <vt:lpstr>Application Optimization with  Cache-aware Roofline Model and Intel oneAPI tools</vt:lpstr>
      <vt:lpstr>Download and install Intel Advisor</vt:lpstr>
      <vt:lpstr>Boosting Epistasis Detection with oneAPI </vt:lpstr>
      <vt:lpstr>PowerPoint Presentation</vt:lpstr>
      <vt:lpstr>PowerPoint Presentation</vt:lpstr>
      <vt:lpstr>Roofline in a nutshell</vt:lpstr>
      <vt:lpstr>What is bandwidth?</vt:lpstr>
      <vt:lpstr>Implications …</vt:lpstr>
      <vt:lpstr>Implications … bring cool features </vt:lpstr>
      <vt:lpstr>Implications … bring cool features </vt:lpstr>
      <vt:lpstr>Implications … bring cool features </vt:lpstr>
      <vt:lpstr>Implications … bring cool features </vt:lpstr>
      <vt:lpstr>Implications … bring cool features </vt:lpstr>
      <vt:lpstr>Matrix Multiplication</vt:lpstr>
      <vt:lpstr>Matrix Multiplication</vt:lpstr>
      <vt:lpstr>Cache-aware Roofline Model: Extensions</vt:lpstr>
      <vt:lpstr>Download and install Intel Advisor</vt:lpstr>
      <vt:lpstr>PowerPoint Presentation</vt:lpstr>
      <vt:lpstr>Epistasis in a nutshell</vt:lpstr>
      <vt:lpstr>Short Bio Recap: Codifying your genotype</vt:lpstr>
      <vt:lpstr>Binarizing your genotype</vt:lpstr>
      <vt:lpstr>Binarizing your genotype</vt:lpstr>
      <vt:lpstr>Dataset structure</vt:lpstr>
      <vt:lpstr>2-way Epistasis Detection: Pair-wise interaction</vt:lpstr>
      <vt:lpstr>PowerPoint Presentation</vt:lpstr>
      <vt:lpstr>GPU architecture</vt:lpstr>
      <vt:lpstr>GPU architecture</vt:lpstr>
      <vt:lpstr>OpenCL setup</vt:lpstr>
      <vt:lpstr>OpenCL setup</vt:lpstr>
      <vt:lpstr>OpenCL implementation</vt:lpstr>
      <vt:lpstr>OpenCL implementation</vt:lpstr>
      <vt:lpstr>Opening Advisor Result</vt:lpstr>
      <vt:lpstr>Opening Advisor Result</vt:lpstr>
      <vt:lpstr>Opening Advisor Result</vt:lpstr>
      <vt:lpstr>GPU Roofline in Advisor</vt:lpstr>
      <vt:lpstr>GPU Roofline in Advisor</vt:lpstr>
      <vt:lpstr>GPU Roofline in Advisor</vt:lpstr>
      <vt:lpstr>GPU Roofline in Advisor</vt:lpstr>
      <vt:lpstr>GPU Roofline in Advisor</vt:lpstr>
      <vt:lpstr>Advisor in action…</vt:lpstr>
      <vt:lpstr>Advisor in action…</vt:lpstr>
      <vt:lpstr>Advisor in action…</vt:lpstr>
      <vt:lpstr>Advisor in action…</vt:lpstr>
      <vt:lpstr>Advisor in action…</vt:lpstr>
      <vt:lpstr>Advisor in action…</vt:lpstr>
      <vt:lpstr>Advisor in action…</vt:lpstr>
      <vt:lpstr>Advisor in action…</vt:lpstr>
      <vt:lpstr>Advisor in action…</vt:lpstr>
      <vt:lpstr>Advisor in action…</vt:lpstr>
      <vt:lpstr>Advisor in action…</vt:lpstr>
      <vt:lpstr>Advisor in action…</vt:lpstr>
      <vt:lpstr>Advisor in action…</vt:lpstr>
      <vt:lpstr>Advisor in action…</vt:lpstr>
      <vt:lpstr>Advisor in action…</vt:lpstr>
      <vt:lpstr>Advisor in action…</vt:lpstr>
      <vt:lpstr>Restructuring our algorithm…</vt:lpstr>
      <vt:lpstr>OpenCL implementation</vt:lpstr>
      <vt:lpstr>OpenCL implementation</vt:lpstr>
      <vt:lpstr>Advisor in action…</vt:lpstr>
      <vt:lpstr>Advisor in action…</vt:lpstr>
      <vt:lpstr>Advisor in action…</vt:lpstr>
      <vt:lpstr>Advisor in action…</vt:lpstr>
      <vt:lpstr>Advisor in action…</vt:lpstr>
      <vt:lpstr>Let’s continue optimizing…</vt:lpstr>
      <vt:lpstr>Let’s continue optimizing…</vt:lpstr>
      <vt:lpstr>Advisor in action…</vt:lpstr>
      <vt:lpstr>Advisor in action…</vt:lpstr>
      <vt:lpstr>Advisor in action…</vt:lpstr>
      <vt:lpstr>Data set tiling</vt:lpstr>
      <vt:lpstr>Advisor in action…</vt:lpstr>
      <vt:lpstr>Voila! Job done!</vt:lpstr>
      <vt:lpstr>Voila! Job done!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INESC-ID – Instituto de Engenharia   de Sistemas e Computadores</dc:title>
  <dc:creator>rjfn</dc:creator>
  <cp:lastModifiedBy>Rafael Campos</cp:lastModifiedBy>
  <cp:revision>3095</cp:revision>
  <cp:lastPrinted>2020-10-24T13:52:38Z</cp:lastPrinted>
  <dcterms:modified xsi:type="dcterms:W3CDTF">2021-04-23T18:02:19Z</dcterms:modified>
</cp:coreProperties>
</file>